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409" r:id="rId2"/>
    <p:sldId id="478" r:id="rId3"/>
    <p:sldId id="470" r:id="rId4"/>
    <p:sldId id="477" r:id="rId5"/>
    <p:sldId id="493" r:id="rId6"/>
    <p:sldId id="475" r:id="rId7"/>
    <p:sldId id="476" r:id="rId8"/>
    <p:sldId id="498" r:id="rId9"/>
    <p:sldId id="480" r:id="rId10"/>
    <p:sldId id="462" r:id="rId11"/>
    <p:sldId id="482" r:id="rId12"/>
    <p:sldId id="481" r:id="rId13"/>
    <p:sldId id="496" r:id="rId14"/>
    <p:sldId id="497" r:id="rId15"/>
    <p:sldId id="483" r:id="rId16"/>
    <p:sldId id="487" r:id="rId17"/>
    <p:sldId id="495" r:id="rId18"/>
    <p:sldId id="499" r:id="rId19"/>
    <p:sldId id="500" r:id="rId20"/>
    <p:sldId id="501" r:id="rId21"/>
    <p:sldId id="488" r:id="rId22"/>
    <p:sldId id="504" r:id="rId23"/>
    <p:sldId id="513" r:id="rId24"/>
    <p:sldId id="509" r:id="rId25"/>
    <p:sldId id="514" r:id="rId26"/>
    <p:sldId id="510" r:id="rId27"/>
    <p:sldId id="511" r:id="rId28"/>
    <p:sldId id="512" r:id="rId29"/>
    <p:sldId id="457" r:id="rId30"/>
    <p:sldId id="489" r:id="rId31"/>
    <p:sldId id="485" r:id="rId32"/>
    <p:sldId id="486" r:id="rId33"/>
    <p:sldId id="458" r:id="rId34"/>
    <p:sldId id="464" r:id="rId35"/>
    <p:sldId id="459" r:id="rId36"/>
    <p:sldId id="460" r:id="rId37"/>
    <p:sldId id="463" r:id="rId38"/>
    <p:sldId id="466" r:id="rId39"/>
    <p:sldId id="465" r:id="rId40"/>
    <p:sldId id="425" r:id="rId41"/>
    <p:sldId id="467" r:id="rId42"/>
    <p:sldId id="472" r:id="rId43"/>
    <p:sldId id="430" r:id="rId44"/>
    <p:sldId id="445" r:id="rId45"/>
    <p:sldId id="446" r:id="rId46"/>
    <p:sldId id="447" r:id="rId47"/>
    <p:sldId id="448" r:id="rId48"/>
    <p:sldId id="449" r:id="rId49"/>
    <p:sldId id="456" r:id="rId50"/>
    <p:sldId id="427" r:id="rId51"/>
    <p:sldId id="424" r:id="rId52"/>
    <p:sldId id="432" r:id="rId53"/>
    <p:sldId id="468" r:id="rId54"/>
    <p:sldId id="452" r:id="rId55"/>
    <p:sldId id="454" r:id="rId56"/>
    <p:sldId id="435" r:id="rId57"/>
    <p:sldId id="492" r:id="rId58"/>
    <p:sldId id="436" r:id="rId59"/>
    <p:sldId id="440" r:id="rId60"/>
    <p:sldId id="437" r:id="rId61"/>
    <p:sldId id="428" r:id="rId62"/>
    <p:sldId id="429" r:id="rId63"/>
    <p:sldId id="393" r:id="rId64"/>
    <p:sldId id="431" r:id="rId65"/>
    <p:sldId id="433" r:id="rId66"/>
    <p:sldId id="414" r:id="rId67"/>
    <p:sldId id="419" r:id="rId68"/>
    <p:sldId id="257" r:id="rId69"/>
    <p:sldId id="422" r:id="rId70"/>
    <p:sldId id="450" r:id="rId71"/>
    <p:sldId id="441" r:id="rId72"/>
    <p:sldId id="471" r:id="rId73"/>
    <p:sldId id="444" r:id="rId74"/>
    <p:sldId id="408" r:id="rId75"/>
    <p:sldId id="413" r:id="rId76"/>
    <p:sldId id="473" r:id="rId77"/>
    <p:sldId id="412" r:id="rId78"/>
    <p:sldId id="421" r:id="rId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BB"/>
    <a:srgbClr val="03253A"/>
    <a:srgbClr val="4C837B"/>
    <a:srgbClr val="FF5657"/>
    <a:srgbClr val="366C8A"/>
    <a:srgbClr val="272C34"/>
    <a:srgbClr val="2B2B2B"/>
    <a:srgbClr val="638FA9"/>
    <a:srgbClr val="E1D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1360"/>
  </p:normalViewPr>
  <p:slideViewPr>
    <p:cSldViewPr snapToGrid="0" snapToObjects="1">
      <p:cViewPr varScale="1">
        <p:scale>
          <a:sx n="202" d="100"/>
          <a:sy n="202" d="100"/>
        </p:scale>
        <p:origin x="20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8" d="100"/>
          <a:sy n="128" d="100"/>
        </p:scale>
        <p:origin x="42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1T16:57:48.97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262 156 351,'8'-6'0,"12"-10"216,5-4-136,6-3-80,-1 2 0,-6 4 0,-6 5 0,-9 11 0,-9 13 0,-18 17 0,-10 8 0,-8 10 192,-6 7 0,-2 9-192,2-1 0,7-3 0,8-9 0,10-11 0,7-12 0,9-11 0,9-9 0,11-12 0,6-6 0,9-12 0,2-6 0,8-6 0,0 0 0,4-1 360,-4 4-232,-5 8-128,-9 6 0,-8 13 0,-14 17 0,-18 24 0,-19 26 0,-24 30 0,-8 7 0,-9 11-64,2-6 64,0-1 0,8-12 80,10-16-80,12-17-80,19-20 80,17-19 80,22-24-80,22-25 0,25-27 0,24-22 0,25-16 304,15-13 0,18-16-304,-4 7 0,-8 13 0,-12 21-80,-17 24 80,-21 26 96,-26 31-96,-25 22 0,-31 31 0,-22 15 0,-21 12 0,-20 9 0,-13 5 0,-6 3-80,-7 11 80,5-6 88,6-6-88,6-11 0,4-9 0,11-16 0,15-18 0,13-16 0,24-19 0,19-17 0,28-32 416,15-20-256,31-32-160,13-8 0,14-4 80,5 2 32,1 4-112,-16 18 0,-20 23 0,-25 27 0,-31 38 0,-26 25 0,-31 26 0,-30 25 0,-42 38 0,-16 12 0,-19 14 0,2-7 0,3-7-104,2-6-64,6-10 280,11-14 56,20-19-168,23-24 0,32-27 0,27-23 0,33-28 0,31-30 0,27-25-72,24-22-16,24-16 88,18-15 0,11-11 64,5-2 32,3 3-96,-3 8 0,-6 11 0,-25 22 0,-31 26 0,-33 25 0,-31 32 0,-27 26 0,-31 31-96,-21 15 96,-14 6 0,-31 23 96,-24 20-96,-15 17 0,-10 6 0,-7-3 0,-11 2 0,13-12 0,18-16 0,23-18 0,28-25 0,27-27 0,26-33 0,27-33 0,31-31 0,30-30 0,25-33 0,20-28 0,17-23 0,13-18 0,7-3 0,-5 10 0,-9 16 0,-24 35 0,-31 40 0,-33 40 0,-41 52 0,-31 36 0,-36 37 0,-41 38 0,-48 44 0,-14 9 0,-12 7-72,-9 4-24,-15 10 192,13-16-24,-2-8-72,20-20 0,17-16 0,28-25 0,32-27 0,31-29 0,37-42 0,31-28 0,32-26 0,32-26 0,40-45-72,15-14-24,32-25 192,2 4-24,8-7-72,-14 15 0,-15 23 0,-20 28 0,-26 32 0,-30 30 0,-33 33 0,-36 35 0,-43 48 0,-25 24 0,-22 16 0,-21 12 0,-31 21 0,-4-2 0,1-7 0,5-15 0,3-19 0,19-24 0,17-24 0,24-23 0,25-17 0,24-20 0,33-30 0,24-22 0,30-37 416,14-15-264,17-14-384,17-13-48,20-18 280,-2 10 0,-7 15 0,-21 28 0,-26 30 320,-25 29-192,-26 32 8,-29 31-24,-30 35-424,-31 30-64,-28 23 376,-17 12 0,-18 16 0,2-6 0,-5 1 0,11-18 0,16-19 0,19-22 0,25-23 384,26-26 104,30-29-488,34-35 0,46-46 0,23-20 0,21-20 0,21-16 0,27-15 0,-5 14 64,-9 20-64,-9 25 0,0 28-1648,-18 24 672,-29 22-343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8D6D-2A47-524E-85B5-0E7565B1D427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AFEF-78BC-D44B-899A-742A458AA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start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simple model and </a:t>
            </a:r>
            <a:r>
              <a:rPr lang="fr-FR" dirty="0" err="1"/>
              <a:t>build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421E-7CE8-7549-B72E-EE21CFBE8F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91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14498730-73D6-234A-B931-FA595825B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formal model one here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41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76E10585-C5FC-EC46-995D-24AFFC587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Showcase</a:t>
            </a:r>
            <a:r>
              <a:rPr lang="fr-FR" dirty="0"/>
              <a:t> the transition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model and </a:t>
            </a:r>
            <a:r>
              <a:rPr lang="fr-FR" dirty="0" err="1"/>
              <a:t>also</a:t>
            </a:r>
            <a:r>
              <a:rPr lang="fr-FR" dirty="0"/>
              <a:t> all the invariant </a:t>
            </a:r>
            <a:r>
              <a:rPr lang="fr-FR" dirty="0" err="1"/>
              <a:t>that</a:t>
            </a:r>
            <a:r>
              <a:rPr lang="fr-FR" dirty="0"/>
              <a:t> are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inte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information about the demo. </a:t>
            </a:r>
          </a:p>
          <a:p>
            <a:r>
              <a:rPr lang="en-US" dirty="0"/>
              <a:t>Add information about what happened since the last CSD.</a:t>
            </a:r>
          </a:p>
          <a:p>
            <a:endParaRPr lang="en-US" dirty="0"/>
          </a:p>
          <a:p>
            <a:r>
              <a:rPr lang="en-US" dirty="0"/>
              <a:t>Move work to the beginning of the slide to talk about.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14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transaction reads from a snapshot. A snapshot is a set of versions. For any key, it maps the start/dependency timestamp of the transaction to the version of that key that is visible at that timestamp. The visibility relation is specific to an isolation level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Presenting the guarantees, this is how we do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is the goal: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one specific piece from the piece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something from write. Here's the implement.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Transactions how we do a transaction: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life cycle of the transactions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6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1FBCC88A-A838-BB48-BE5F-05CFA024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by talking about databases.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 database: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database is used to store data from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retrieve that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 one important thing is to share that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 online applications use a distributed database management system (DDBMS), whose storage backend provides users with available and consistent data. The purpose of a backend is conceptually simple: to store and retrieve shared data. 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688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transaction reads from a snapshot. A snapshot is a set of versions. For any key, it maps the start/dependency timestamp of the transaction to the version of that key that is visible at that timestamp. The visibility relation is specific to an isolation level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Presenting the guarantees, this is how we do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is the goal: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one specific piece from the piece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something from write. Here's the implement.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Transactions how we do a transaction: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life cycle of the transactions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91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8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requires all these features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31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 are this </a:t>
            </a:r>
            <a:r>
              <a:rPr lang="en-US" dirty="0" err="1"/>
              <a:t>nanani</a:t>
            </a:r>
            <a:r>
              <a:rPr lang="en-US" dirty="0"/>
              <a:t> and this is the architecture it should look like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55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this slide and extend the next slide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for performance and fault-tolerance reasons, the internals of a typical database backend are very complex, with many moving parts that interact in hard-to-understand ways. Existing backends are designed in a manual and ad-hoc manner; inevitably, they have bugs that impact the consistency and integrity of data. 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4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1FBCC88A-A838-BB48-BE5F-05CFA024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this work is to build a database backend that is correct by design, while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important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optimisations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(e.g., caching) and properties (e.g., fault tolerance). 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Formal-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ising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backend that provide users with fast read and writes, data safety and geo-replication is hard.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attempt to verify at once some monolithic specification that includes all the interesting properties, is probably doomed to failure. </a:t>
            </a:r>
          </a:p>
        </p:txBody>
      </p:sp>
    </p:spTree>
    <p:extLst>
      <p:ext uri="{BB962C8B-B14F-4D97-AF65-F5344CB8AC3E}">
        <p14:creationId xmlns:p14="http://schemas.microsoft.com/office/powerpoint/2010/main" val="428374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we propose an incremental approach, decomposing the system into a set of small, orthogonal modules and features.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a cache or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operational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invariants. 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simulation (or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bisimulation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show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modulo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compare performance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starting baseline is a bare-bones and “obviously correct” backend, restricted to its simplest function, i.e., transactions reading and writing data. We </a:t>
            </a:r>
            <a:r>
              <a:rPr lang="en-US" dirty="0" err="1"/>
              <a:t>formalise</a:t>
            </a:r>
            <a:r>
              <a:rPr lang="en-US" dirty="0"/>
              <a:t> its operational semantics and specify its invariants. We prove (in Coq) that the semantics satisfies the invariants. We also provide a (hand-written) reference implementation, and use test cases derived from the formal model to check that it follows the semantics and does not violate the invariants.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85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0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bounds added the presentation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26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conclusion.</a:t>
            </a:r>
          </a:p>
          <a:p>
            <a:endParaRPr lang="en-US" dirty="0"/>
          </a:p>
          <a:p>
            <a:r>
              <a:rPr lang="en-US" dirty="0"/>
              <a:t>Added color coding on the graph</a:t>
            </a:r>
          </a:p>
          <a:p>
            <a:endParaRPr lang="en-US" dirty="0"/>
          </a:p>
          <a:p>
            <a:r>
              <a:rPr lang="en-US" dirty="0" err="1"/>
              <a:t>Prouving</a:t>
            </a:r>
            <a:r>
              <a:rPr lang="en-US" dirty="0"/>
              <a:t> small thing </a:t>
            </a:r>
          </a:p>
          <a:p>
            <a:endParaRPr lang="en-US" dirty="0"/>
          </a:p>
          <a:p>
            <a:r>
              <a:rPr lang="en-US" dirty="0"/>
              <a:t>The upper bound of the checkpoint store should overlap with the lower bound of the journal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5E8C-B8EA-0B4F-B226-83479E79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7AC65-71FC-5F42-9655-4209B2C0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758F8-3085-6A43-8F5B-A3CCA0D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FB8A-8D6D-FF4D-937A-E3DCF3F46C88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D3D4B-F710-3D4C-8B44-557C5C4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21903-AA32-D443-A1FB-0F34E5AB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064C-BFF5-6347-B0ED-3A109B0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7714FE-E938-B748-900F-6F8EEB80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CB1E7-3CD0-6447-BEE2-D0D00B8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962-5722-6A4F-8FD3-5F51BAEF4748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A73AB-6A53-1B43-8AA3-7336932B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72F29-36E9-0A4D-B4B3-CAB3EB50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8C175E-D703-584E-8796-38A705CCC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7F8606-AB0A-1243-AE09-3BBDE2BEC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739A4-933D-654A-AF22-B731FB3C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1B4F-A084-8C4B-B7FE-F06D39AC53A3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250D-734D-3341-BFD9-45DBE5D4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76C4A-25D8-664D-A6D9-29BA45A2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69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0A1D-811B-FC4E-A4F3-AC30A6A3BABF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A8B-CC04-4338-8A9E-75FC62D69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BB15E-5973-8746-8005-45858918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09632-5F15-3149-B7C9-3FF0B8A4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95FC7-C752-3445-B6A0-159C5085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943-6F81-2B41-A3C3-749F7FFBEB5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98910-F911-8940-A76E-05B43E57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03EEE-35CF-D841-806D-F50EA214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9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5596C-A81A-8F4F-B260-92686110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49276-FE7C-B64C-9E30-0EE327C5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749ED-695D-2049-ACE4-D6B0A61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1E0-BCAD-C549-9195-C12C032F9E5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D8D42-1FC3-9544-91F4-2130CF9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C7817-D2A8-AA45-AC89-19FE5FE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0C533-8472-2D4E-905E-A11892C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CBC6E-6200-584B-8813-DC486932B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2D232-46C4-9847-AA0C-25D5F94D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66E89B-D8D3-3C40-9FCD-715A72DB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B017-4295-394B-B2D3-413312E1450C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BB8D17-1DE2-7F4B-890F-3FF62F8A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607B1-D00A-9E4D-A07C-DE168F9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7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2F98A-792A-7742-9FD6-A20F2407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E39C2-F073-1449-9044-8319747F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B0086D-31C6-8C49-A5FD-AA318C77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B72E11-A13B-874A-BE91-F4CA19E6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C6837D-5E81-0F46-BAC6-D0836A1FA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D09D90-8BD1-B74C-9F6D-DAEE9FB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01-E6E6-0246-B859-B37A3A56A9D2}" type="datetime1">
              <a:rPr lang="fr-FR" smtClean="0"/>
              <a:t>28/03/2022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707FB-EB97-214D-AF27-2C4968F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DB58A4-A7D0-3F4D-842D-E391C389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90759-E42A-7945-AEE9-A5B8FFB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9338BD-0333-D34A-ADF9-2BD9D542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A850-5FC9-B241-B853-60FE3FED18F9}" type="datetime1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9C0DF8-6E49-E343-9B09-178DC34B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5BA2DE-D067-104F-82C9-B1A6B30F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4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E246C2-441A-9C4E-995B-9D0AAAD9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E46-4220-F34E-90F0-4367ABBE183F}" type="datetime1">
              <a:rPr lang="fr-FR" smtClean="0"/>
              <a:t>28/03/2022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77B277-365D-EF4E-9ACF-C2544994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2CC3E-F834-114D-8750-C45BEE4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78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A4F23-6186-804C-96E7-5AB35CB5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B0080-B246-1149-BB83-8BE41384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FAD972-A58D-9443-AF6D-95624067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82AE3-2F01-B849-A3A8-A6F83D8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1F3-0FAB-B648-9F8C-6E50199BBB22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CE59E-1B4F-864C-8AF1-8180F6CA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2EA19-0082-BC4E-A140-CF300A02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8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2F8B6-FD09-F047-AC13-B71922A4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112E3E-C328-3042-A29A-FAC59F361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69E3C-DA18-1948-A4F6-A1E8EAA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027E0-9FFA-C843-AA3A-270BCC75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52D0-97B9-B44D-90AB-31A28AEB1841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05F2DB-3892-2740-963C-0C1B4C40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07A9F-8862-5448-B542-31E7E046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661B7E-8BDC-524E-892D-282FAF04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069046-D220-FA4C-8CA4-1D73D583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8EACF-36CC-8047-A632-CB21E0764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0B59-AB45-1E4A-8193-98846F422766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6FC7E-A373-784D-A4E7-ECE070512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11D31C-9D93-F44C-B564-A35C676D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7DF174-66C2-E349-8E1B-BE8E7C2C3A75}"/>
              </a:ext>
            </a:extLst>
          </p:cNvPr>
          <p:cNvSpPr txBox="1"/>
          <p:nvPr/>
        </p:nvSpPr>
        <p:spPr>
          <a:xfrm>
            <a:off x="2261631" y="1561761"/>
            <a:ext cx="7668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Montserrat SemiBold" pitchFamily="2" charset="77"/>
              </a:rPr>
              <a:t>Towards correct high-performance database backend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FA06CB-835A-DE4A-B1C6-26151688FC9B}"/>
              </a:ext>
            </a:extLst>
          </p:cNvPr>
          <p:cNvSpPr txBox="1"/>
          <p:nvPr/>
        </p:nvSpPr>
        <p:spPr>
          <a:xfrm>
            <a:off x="2432002" y="4368246"/>
            <a:ext cx="732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Saalik Hatia - </a:t>
            </a:r>
            <a:r>
              <a:rPr lang="fr-FR" dirty="0"/>
              <a:t>Annette Bieniusa - Carla Ferreira - Gustavo Petri - Marc Shapiro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3D3B8-17DB-4945-BCFB-4D4A4C1E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55" y="5672091"/>
            <a:ext cx="4717071" cy="47835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BD46F9-F21B-914A-A201-E25A9C99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3E9-14D2-034B-AA5F-0FF952E4F9E8}" type="datetime1">
              <a:rPr lang="fr-FR" smtClean="0"/>
              <a:t>28/03/2022</a:t>
            </a:fld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556CD88-9372-BB4C-994D-1EFF95F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A8B-CC04-4338-8A9E-75FC62D696F2}" type="slidenum">
              <a:rPr lang="en-US" smtClean="0"/>
              <a:t>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3B1808-6DB2-624A-AE45-F9CC58B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RainbowFS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551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1F1-52F4-8342-8FD3-1B2440D611C3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10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3D9BB"/>
                </a:solidFill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3D9BB"/>
                </a:solidFill>
              </a:rPr>
              <a:t>We take our specification to be as close as possible to the model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0C04E5B-786F-8A46-8F53-AA121764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3331"/>
            <a:ext cx="8089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7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038-13C1-304E-9E01-0BD4E7F7BF2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11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Then we add all the necessary invariants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 transaction:</a:t>
            </a:r>
          </a:p>
          <a:p>
            <a:r>
              <a:rPr lang="en-US" dirty="0"/>
              <a:t>Only one active transaction per client</a:t>
            </a:r>
          </a:p>
          <a:p>
            <a:r>
              <a:rPr lang="en-US" dirty="0"/>
              <a:t>Dependency timestamp must be valid</a:t>
            </a:r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68138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E7BE-03B6-A241-BFC2-91ABA5F5A795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12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3D9BB"/>
                </a:solidFill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3D9BB"/>
                </a:solidFill>
              </a:rPr>
              <a:t>Then we add all the necessary invariants.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C23D16-6BF9-2C4C-A642-8858009D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864"/>
            <a:ext cx="9385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47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E7BE-03B6-A241-BFC2-91ABA5F5A795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13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3D9BB"/>
                </a:solidFill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3D9BB"/>
                </a:solidFill>
              </a:rPr>
              <a:t>Then we add all the necessary invariants.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C23D16-6BF9-2C4C-A642-8858009D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864"/>
            <a:ext cx="93853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007072-8321-7540-B6CA-21B4B8D77A15}"/>
              </a:ext>
            </a:extLst>
          </p:cNvPr>
          <p:cNvSpPr/>
          <p:nvPr/>
        </p:nvSpPr>
        <p:spPr>
          <a:xfrm>
            <a:off x="627320" y="2286000"/>
            <a:ext cx="10005237" cy="797442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0ECF-D609-C846-BCFC-0AD18828D457}"/>
              </a:ext>
            </a:extLst>
          </p:cNvPr>
          <p:cNvSpPr/>
          <p:nvPr/>
        </p:nvSpPr>
        <p:spPr>
          <a:xfrm>
            <a:off x="747822" y="3428999"/>
            <a:ext cx="10005237" cy="2238153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1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E7BE-03B6-A241-BFC2-91ABA5F5A795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14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3D9BB"/>
                </a:solidFill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3D9BB"/>
                </a:solidFill>
              </a:rPr>
              <a:t>Then we add all the necessary invariants.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C23D16-6BF9-2C4C-A642-8858009D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864"/>
            <a:ext cx="93853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007072-8321-7540-B6CA-21B4B8D77A15}"/>
              </a:ext>
            </a:extLst>
          </p:cNvPr>
          <p:cNvSpPr/>
          <p:nvPr/>
        </p:nvSpPr>
        <p:spPr>
          <a:xfrm>
            <a:off x="627320" y="2285999"/>
            <a:ext cx="10005237" cy="1085323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A0ECF-D609-C846-BCFC-0AD18828D457}"/>
              </a:ext>
            </a:extLst>
          </p:cNvPr>
          <p:cNvSpPr/>
          <p:nvPr/>
        </p:nvSpPr>
        <p:spPr>
          <a:xfrm>
            <a:off x="747822" y="3774559"/>
            <a:ext cx="10005237" cy="1892593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14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684-D9C9-5B45-8757-17880A171870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Adding a feature – Bounded Versions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everything is working, we add a single feature:</a:t>
            </a:r>
          </a:p>
          <a:p>
            <a:r>
              <a:rPr lang="en-US" dirty="0"/>
              <a:t>Bounded versions</a:t>
            </a:r>
          </a:p>
          <a:p>
            <a:pPr lvl="1"/>
            <a:r>
              <a:rPr lang="en-US" dirty="0"/>
              <a:t>Write the specification</a:t>
            </a:r>
          </a:p>
          <a:p>
            <a:pPr lvl="1"/>
            <a:r>
              <a:rPr lang="en-US" dirty="0"/>
              <a:t>Implement the new version</a:t>
            </a:r>
          </a:p>
          <a:p>
            <a:pPr lvl="1"/>
            <a:r>
              <a:rPr lang="en-US" dirty="0"/>
              <a:t>Comparison with the previous model</a:t>
            </a:r>
          </a:p>
        </p:txBody>
      </p:sp>
    </p:spTree>
    <p:extLst>
      <p:ext uri="{BB962C8B-B14F-4D97-AF65-F5344CB8AC3E}">
        <p14:creationId xmlns:p14="http://schemas.microsoft.com/office/powerpoint/2010/main" val="2515769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4A68-F5B9-914F-92FC-A6B893E7125C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Versions – Memory invariants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8E6C8E46-6190-B84E-A63C-FCE07FBCE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We define an arbitrary limitation on the size of the memory used by the system.</a:t>
                </a:r>
              </a:p>
              <a:p>
                <a:pPr marL="0" indent="0">
                  <a:buNone/>
                </a:pPr>
                <a:r>
                  <a:rPr lang="en-US" sz="2400" dirty="0"/>
                  <a:t>New system values: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</m:sub>
                    </m:sSub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New invariant: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𝑢𝑠𝑒𝑑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8E6C8E46-6190-B84E-A63C-FCE07FBCE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7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4A68-F5B9-914F-92FC-A6B893E7125C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3D9BB"/>
                </a:solidFill>
                <a:latin typeface="Montserrat SemiBold" pitchFamily="2" charset="77"/>
              </a:rPr>
              <a:t>Bounded Versions – Memory invariants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F6A365-F888-194B-B76A-851A3E99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5" y="1353828"/>
            <a:ext cx="8094624" cy="49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19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4A68-F5B9-914F-92FC-A6B893E7125C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3D9BB"/>
                </a:solidFill>
                <a:latin typeface="Montserrat SemiBold" pitchFamily="2" charset="77"/>
              </a:rPr>
              <a:t>Bounded Versions – Memory invariants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5F6BC00-0429-264D-9005-616FB84F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5" y="2774165"/>
            <a:ext cx="4673600" cy="1460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F6A365-F888-194B-B76A-851A3E99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5" y="1353828"/>
            <a:ext cx="8094624" cy="49875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4B6084-F43C-B843-9093-23670227FD42}"/>
              </a:ext>
            </a:extLst>
          </p:cNvPr>
          <p:cNvSpPr/>
          <p:nvPr/>
        </p:nvSpPr>
        <p:spPr>
          <a:xfrm>
            <a:off x="627320" y="1353828"/>
            <a:ext cx="10005237" cy="1889102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57FBB-7BA9-CB4A-A9F2-977AB0A0452B}"/>
              </a:ext>
            </a:extLst>
          </p:cNvPr>
          <p:cNvSpPr/>
          <p:nvPr/>
        </p:nvSpPr>
        <p:spPr>
          <a:xfrm>
            <a:off x="627320" y="3504415"/>
            <a:ext cx="10005237" cy="2837010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4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4A68-F5B9-914F-92FC-A6B893E7125C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3D9BB"/>
                </a:solidFill>
                <a:latin typeface="Montserrat SemiBold" pitchFamily="2" charset="77"/>
              </a:rPr>
              <a:t>Bounded Versions – Memory invariants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5F6BC00-0429-264D-9005-616FB84F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5" y="2774165"/>
            <a:ext cx="4673600" cy="1460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F6A365-F888-194B-B76A-851A3E99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5" y="1353828"/>
            <a:ext cx="8094624" cy="49875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4B6084-F43C-B843-9093-23670227FD42}"/>
              </a:ext>
            </a:extLst>
          </p:cNvPr>
          <p:cNvSpPr/>
          <p:nvPr/>
        </p:nvSpPr>
        <p:spPr>
          <a:xfrm>
            <a:off x="627320" y="1353828"/>
            <a:ext cx="10005237" cy="4228266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57FBB-7BA9-CB4A-A9F2-977AB0A0452B}"/>
              </a:ext>
            </a:extLst>
          </p:cNvPr>
          <p:cNvSpPr/>
          <p:nvPr/>
        </p:nvSpPr>
        <p:spPr>
          <a:xfrm>
            <a:off x="627320" y="5869171"/>
            <a:ext cx="10005237" cy="472253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56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82575-A7F7-2C45-A8A2-8801381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What is a database ?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48670F9-38DE-B24A-AC7C-17DB30F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569-C04D-674B-99D6-B491C414914C}" type="datetime1">
              <a:rPr lang="fr-FR" smtClean="0"/>
              <a:t>28/03/2022</a:t>
            </a:fld>
            <a:endParaRPr lang="fr-F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7E59B7-7AAF-7C41-B48C-80BAACF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B2A-BD22-0041-9ED1-573BD2B303EB}" type="slidenum">
              <a:rPr lang="fr-FR" smtClean="0"/>
              <a:t>2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2157EC8-F948-4C4F-9071-BE666851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529D09-F00D-1345-9FCF-4C18522D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6145" cy="4351338"/>
          </a:xfrm>
        </p:spPr>
        <p:txBody>
          <a:bodyPr/>
          <a:lstStyle/>
          <a:p>
            <a:r>
              <a:rPr lang="en-US" dirty="0"/>
              <a:t>Store data</a:t>
            </a:r>
          </a:p>
          <a:p>
            <a:r>
              <a:rPr lang="en-US" dirty="0"/>
              <a:t>Retrieve data</a:t>
            </a:r>
          </a:p>
          <a:p>
            <a:r>
              <a:rPr lang="en-US" dirty="0"/>
              <a:t>Share data </a:t>
            </a:r>
          </a:p>
        </p:txBody>
      </p:sp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ADDF6404-46F4-ED4E-9524-FE28B44A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107386"/>
            <a:ext cx="711896" cy="7118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9C41EF1-AAC9-0546-A9F3-3C89E5D068E2}"/>
              </a:ext>
            </a:extLst>
          </p:cNvPr>
          <p:cNvSpPr txBox="1"/>
          <p:nvPr/>
        </p:nvSpPr>
        <p:spPr>
          <a:xfrm>
            <a:off x="6063392" y="2857019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Alice</a:t>
            </a:r>
            <a:endParaRPr lang="en-US" dirty="0">
              <a:latin typeface="Montserrat Medium" pitchFamily="2" charset="77"/>
            </a:endParaRPr>
          </a:p>
        </p:txBody>
      </p:sp>
      <p:pic>
        <p:nvPicPr>
          <p:cNvPr id="13" name="Graphique 12" descr="Homme avec un remplissage uni">
            <a:extLst>
              <a:ext uri="{FF2B5EF4-FFF2-40B4-BE49-F238E27FC236}">
                <a16:creationId xmlns:a16="http://schemas.microsoft.com/office/drawing/2014/main" id="{5F503391-EE6F-884F-AE61-E350384BB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608" y="3693205"/>
            <a:ext cx="711896" cy="71189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0CFAB20-9BC4-E441-BA39-5C9E435AE8C4}"/>
              </a:ext>
            </a:extLst>
          </p:cNvPr>
          <p:cNvSpPr txBox="1"/>
          <p:nvPr/>
        </p:nvSpPr>
        <p:spPr>
          <a:xfrm>
            <a:off x="6096000" y="4442838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Bob</a:t>
            </a:r>
            <a:endParaRPr lang="en-US" dirty="0">
              <a:latin typeface="Montserrat Medium" pitchFamily="2" charset="77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EE9E6A-E933-5046-AA83-F2C20ED7C09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807896" y="2463334"/>
            <a:ext cx="969761" cy="96566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95548CA-8D95-8B45-9212-A20473A1605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0504" y="3608387"/>
            <a:ext cx="969760" cy="44076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7BE4548-F2AC-1744-8FA9-96FCF1C50CDF}"/>
              </a:ext>
            </a:extLst>
          </p:cNvPr>
          <p:cNvSpPr/>
          <p:nvPr/>
        </p:nvSpPr>
        <p:spPr>
          <a:xfrm>
            <a:off x="7777657" y="1809000"/>
            <a:ext cx="3240000" cy="3240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7C82DF-715B-E741-B415-B509E0DCF8CB}"/>
              </a:ext>
            </a:extLst>
          </p:cNvPr>
          <p:cNvSpPr txBox="1"/>
          <p:nvPr/>
        </p:nvSpPr>
        <p:spPr>
          <a:xfrm>
            <a:off x="7829841" y="187903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3FB225D-BDD5-2045-B4A3-3669FAFA9B5A}"/>
              </a:ext>
            </a:extLst>
          </p:cNvPr>
          <p:cNvSpPr/>
          <p:nvPr/>
        </p:nvSpPr>
        <p:spPr>
          <a:xfrm>
            <a:off x="7973400" y="2368574"/>
            <a:ext cx="360000" cy="360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1673261-5F5B-684D-8136-6F7BAE9B6D6E}"/>
              </a:ext>
            </a:extLst>
          </p:cNvPr>
          <p:cNvSpPr/>
          <p:nvPr/>
        </p:nvSpPr>
        <p:spPr>
          <a:xfrm>
            <a:off x="8450277" y="2365874"/>
            <a:ext cx="360000" cy="360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508C2AB-7FEF-9A49-BBA9-2198830D9B13}"/>
              </a:ext>
            </a:extLst>
          </p:cNvPr>
          <p:cNvSpPr/>
          <p:nvPr/>
        </p:nvSpPr>
        <p:spPr>
          <a:xfrm>
            <a:off x="7973400" y="2916382"/>
            <a:ext cx="360000" cy="360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D73768A-7A8C-4544-B1BB-9298AB069442}"/>
              </a:ext>
            </a:extLst>
          </p:cNvPr>
          <p:cNvSpPr/>
          <p:nvPr/>
        </p:nvSpPr>
        <p:spPr>
          <a:xfrm>
            <a:off x="7973400" y="3473370"/>
            <a:ext cx="360000" cy="360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6C50643-1DEF-FF4F-B535-EC945A8643C7}"/>
              </a:ext>
            </a:extLst>
          </p:cNvPr>
          <p:cNvSpPr/>
          <p:nvPr/>
        </p:nvSpPr>
        <p:spPr>
          <a:xfrm>
            <a:off x="8450383" y="2900578"/>
            <a:ext cx="360000" cy="360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C51770B-876E-BC49-913F-D1BE1FA55682}"/>
              </a:ext>
            </a:extLst>
          </p:cNvPr>
          <p:cNvSpPr/>
          <p:nvPr/>
        </p:nvSpPr>
        <p:spPr>
          <a:xfrm>
            <a:off x="8995081" y="2887336"/>
            <a:ext cx="360000" cy="360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928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4A68-F5B9-914F-92FC-A6B893E7125C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3D9BB"/>
                </a:solidFill>
                <a:latin typeface="Montserrat SemiBold" pitchFamily="2" charset="77"/>
              </a:rPr>
              <a:t>Bounded Versions – Memory invariants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5F6BC00-0429-264D-9005-616FB84F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5" y="2774165"/>
            <a:ext cx="4673600" cy="1460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F6A365-F888-194B-B76A-851A3E99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5" y="1353828"/>
            <a:ext cx="8094624" cy="49875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4B6084-F43C-B843-9093-23670227FD42}"/>
              </a:ext>
            </a:extLst>
          </p:cNvPr>
          <p:cNvSpPr/>
          <p:nvPr/>
        </p:nvSpPr>
        <p:spPr>
          <a:xfrm>
            <a:off x="627320" y="1353828"/>
            <a:ext cx="10005237" cy="209158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57FBB-7BA9-CB4A-A9F2-977AB0A0452B}"/>
              </a:ext>
            </a:extLst>
          </p:cNvPr>
          <p:cNvSpPr/>
          <p:nvPr/>
        </p:nvSpPr>
        <p:spPr>
          <a:xfrm>
            <a:off x="627320" y="1786271"/>
            <a:ext cx="10005237" cy="4555154"/>
          </a:xfrm>
          <a:prstGeom prst="rect">
            <a:avLst/>
          </a:prstGeom>
          <a:solidFill>
            <a:srgbClr val="272C34">
              <a:alpha val="871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72C34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6167DDC-72D1-E342-8082-040F911E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35" y="2926565"/>
            <a:ext cx="4673600" cy="1460500"/>
          </a:xfrm>
          <a:prstGeom prst="rect">
            <a:avLst/>
          </a:prstGeom>
          <a:ln w="28575">
            <a:solidFill>
              <a:srgbClr val="F3D9BB"/>
            </a:solidFill>
          </a:ln>
        </p:spPr>
      </p:pic>
    </p:spTree>
    <p:extLst>
      <p:ext uri="{BB962C8B-B14F-4D97-AF65-F5344CB8AC3E}">
        <p14:creationId xmlns:p14="http://schemas.microsoft.com/office/powerpoint/2010/main" val="1476909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know what we can throw away ?</a:t>
            </a:r>
          </a:p>
          <a:p>
            <a:r>
              <a:rPr lang="en-US" sz="2400" dirty="0"/>
              <a:t>Keep track of the lowest dependency of a running transaction (</a:t>
            </a:r>
            <a:r>
              <a:rPr lang="en-US" sz="2400" dirty="0" err="1"/>
              <a:t>MinDependency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Among the versions contained in the snapshot</a:t>
            </a:r>
          </a:p>
          <a:p>
            <a:pPr lvl="1"/>
            <a:r>
              <a:rPr lang="en-US" dirty="0"/>
              <a:t>At the minimum, keep the most recent version of every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77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84023-6D4F-AA49-8039-A23A5DB17FA6}"/>
              </a:ext>
            </a:extLst>
          </p:cNvPr>
          <p:cNvCxnSpPr>
            <a:cxnSpLocks/>
          </p:cNvCxnSpPr>
          <p:nvPr/>
        </p:nvCxnSpPr>
        <p:spPr>
          <a:xfrm>
            <a:off x="1524000" y="1839433"/>
            <a:ext cx="129717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BD7828-CDA2-424E-BC2A-1A585BC05143}"/>
              </a:ext>
            </a:extLst>
          </p:cNvPr>
          <p:cNvCxnSpPr>
            <a:cxnSpLocks/>
          </p:cNvCxnSpPr>
          <p:nvPr/>
        </p:nvCxnSpPr>
        <p:spPr>
          <a:xfrm>
            <a:off x="2821171" y="2308025"/>
            <a:ext cx="4369113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67C1E8-F143-A040-96BC-6DF8D3802C3F}"/>
              </a:ext>
            </a:extLst>
          </p:cNvPr>
          <p:cNvCxnSpPr>
            <a:cxnSpLocks/>
          </p:cNvCxnSpPr>
          <p:nvPr/>
        </p:nvCxnSpPr>
        <p:spPr>
          <a:xfrm>
            <a:off x="3926957" y="2776617"/>
            <a:ext cx="19776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2058AC-9D25-7A4D-958C-DF450AF5FFA4}"/>
              </a:ext>
            </a:extLst>
          </p:cNvPr>
          <p:cNvCxnSpPr>
            <a:cxnSpLocks/>
          </p:cNvCxnSpPr>
          <p:nvPr/>
        </p:nvCxnSpPr>
        <p:spPr>
          <a:xfrm flipV="1">
            <a:off x="4632251" y="3245208"/>
            <a:ext cx="1871330" cy="1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557F4A-9BE8-DA43-80ED-C06B50275932}"/>
              </a:ext>
            </a:extLst>
          </p:cNvPr>
          <p:cNvCxnSpPr>
            <a:cxnSpLocks/>
          </p:cNvCxnSpPr>
          <p:nvPr/>
        </p:nvCxnSpPr>
        <p:spPr>
          <a:xfrm>
            <a:off x="5330456" y="3713801"/>
            <a:ext cx="206980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93737D-7E3A-ED42-8B4C-E6DAC87E611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11729" y="4182393"/>
            <a:ext cx="2714842" cy="3969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7E24BA-8A9F-B94F-8CE7-5FEEA67125ED}"/>
              </a:ext>
            </a:extLst>
          </p:cNvPr>
          <p:cNvCxnSpPr>
            <a:cxnSpLocks/>
          </p:cNvCxnSpPr>
          <p:nvPr/>
        </p:nvCxnSpPr>
        <p:spPr>
          <a:xfrm>
            <a:off x="7400262" y="4650985"/>
            <a:ext cx="234625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E09887-0FF7-FE4D-BF97-7A103407E737}"/>
              </a:ext>
            </a:extLst>
          </p:cNvPr>
          <p:cNvCxnSpPr>
            <a:cxnSpLocks/>
          </p:cNvCxnSpPr>
          <p:nvPr/>
        </p:nvCxnSpPr>
        <p:spPr>
          <a:xfrm>
            <a:off x="7874043" y="5119578"/>
            <a:ext cx="26034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027D7E56-5095-7446-893F-AD6D0496147B}"/>
              </a:ext>
            </a:extLst>
          </p:cNvPr>
          <p:cNvSpPr>
            <a:spLocks noChangeAspect="1"/>
          </p:cNvSpPr>
          <p:nvPr/>
        </p:nvSpPr>
        <p:spPr>
          <a:xfrm>
            <a:off x="1718571" y="1769806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0A54E8F-3540-654A-BE46-5B392721FB9F}"/>
              </a:ext>
            </a:extLst>
          </p:cNvPr>
          <p:cNvSpPr>
            <a:spLocks noChangeAspect="1"/>
          </p:cNvSpPr>
          <p:nvPr/>
        </p:nvSpPr>
        <p:spPr>
          <a:xfrm>
            <a:off x="4177248" y="2704617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F5C5A32-C099-AB4D-B540-45C96988C7F2}"/>
              </a:ext>
            </a:extLst>
          </p:cNvPr>
          <p:cNvSpPr>
            <a:spLocks noChangeAspect="1"/>
          </p:cNvSpPr>
          <p:nvPr/>
        </p:nvSpPr>
        <p:spPr>
          <a:xfrm>
            <a:off x="4975242" y="3196302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C090EC4-1471-7C40-8492-B35F6C874EF1}"/>
              </a:ext>
            </a:extLst>
          </p:cNvPr>
          <p:cNvSpPr>
            <a:spLocks noChangeAspect="1"/>
          </p:cNvSpPr>
          <p:nvPr/>
        </p:nvSpPr>
        <p:spPr>
          <a:xfrm>
            <a:off x="6347857" y="36425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7186BA-E5E3-7F44-98EF-49675CEC8F2A}"/>
              </a:ext>
            </a:extLst>
          </p:cNvPr>
          <p:cNvSpPr>
            <a:spLocks noChangeAspect="1"/>
          </p:cNvSpPr>
          <p:nvPr/>
        </p:nvSpPr>
        <p:spPr>
          <a:xfrm>
            <a:off x="7328262" y="4101038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303BDC-7CC9-4243-8A7D-73C600AE4875}"/>
              </a:ext>
            </a:extLst>
          </p:cNvPr>
          <p:cNvCxnSpPr>
            <a:cxnSpLocks/>
          </p:cNvCxnSpPr>
          <p:nvPr/>
        </p:nvCxnSpPr>
        <p:spPr>
          <a:xfrm>
            <a:off x="1524000" y="5612220"/>
            <a:ext cx="8953499" cy="0"/>
          </a:xfrm>
          <a:prstGeom prst="straightConnector1">
            <a:avLst/>
          </a:prstGeom>
          <a:ln w="38100">
            <a:solidFill>
              <a:srgbClr val="FF565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859575D-628B-7C4D-B18A-8B5585067506}"/>
              </a:ext>
            </a:extLst>
          </p:cNvPr>
          <p:cNvSpPr>
            <a:spLocks noChangeAspect="1"/>
          </p:cNvSpPr>
          <p:nvPr/>
        </p:nvSpPr>
        <p:spPr>
          <a:xfrm>
            <a:off x="2256379" y="1767433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0CCE34B-DBB3-4949-AA92-25526B8093CD}"/>
              </a:ext>
            </a:extLst>
          </p:cNvPr>
          <p:cNvSpPr>
            <a:spLocks noChangeAspect="1"/>
          </p:cNvSpPr>
          <p:nvPr/>
        </p:nvSpPr>
        <p:spPr>
          <a:xfrm>
            <a:off x="4715539" y="270693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EF9907-394C-E348-B9FB-6A83E91D9CA8}"/>
              </a:ext>
            </a:extLst>
          </p:cNvPr>
          <p:cNvSpPr>
            <a:spLocks noChangeAspect="1"/>
          </p:cNvSpPr>
          <p:nvPr/>
        </p:nvSpPr>
        <p:spPr>
          <a:xfrm>
            <a:off x="3887050" y="2242296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3F49D9-114D-FC4C-A607-C9F9EE9272A2}"/>
              </a:ext>
            </a:extLst>
          </p:cNvPr>
          <p:cNvSpPr>
            <a:spLocks noChangeAspect="1"/>
          </p:cNvSpPr>
          <p:nvPr/>
        </p:nvSpPr>
        <p:spPr>
          <a:xfrm>
            <a:off x="5024929" y="22360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8ACD11-4FE6-F146-A6E1-AFB21B931F19}"/>
              </a:ext>
            </a:extLst>
          </p:cNvPr>
          <p:cNvSpPr>
            <a:spLocks noChangeAspect="1"/>
          </p:cNvSpPr>
          <p:nvPr/>
        </p:nvSpPr>
        <p:spPr>
          <a:xfrm>
            <a:off x="5449542" y="3188719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872CB27-9E8F-7049-87ED-A02F9D146B33}"/>
              </a:ext>
            </a:extLst>
          </p:cNvPr>
          <p:cNvSpPr>
            <a:spLocks noChangeAspect="1"/>
          </p:cNvSpPr>
          <p:nvPr/>
        </p:nvSpPr>
        <p:spPr>
          <a:xfrm>
            <a:off x="5793760" y="3639482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D28150-6889-2548-9CFF-DF8ABCA75863}"/>
              </a:ext>
            </a:extLst>
          </p:cNvPr>
          <p:cNvSpPr>
            <a:spLocks noChangeAspect="1"/>
          </p:cNvSpPr>
          <p:nvPr/>
        </p:nvSpPr>
        <p:spPr>
          <a:xfrm>
            <a:off x="8148830" y="504757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D9A199-F9DD-0847-96A7-3BECA0C44C31}"/>
              </a:ext>
            </a:extLst>
          </p:cNvPr>
          <p:cNvSpPr txBox="1"/>
          <p:nvPr/>
        </p:nvSpPr>
        <p:spPr>
          <a:xfrm>
            <a:off x="1233649" y="16855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17B97B-BCB8-CB4D-B55D-27DD79BC4B68}"/>
              </a:ext>
            </a:extLst>
          </p:cNvPr>
          <p:cNvSpPr txBox="1"/>
          <p:nvPr/>
        </p:nvSpPr>
        <p:spPr>
          <a:xfrm>
            <a:off x="2846514" y="16855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5B11FFD-AB35-1740-AF4D-2BAFD69D3865}"/>
              </a:ext>
            </a:extLst>
          </p:cNvPr>
          <p:cNvSpPr>
            <a:spLocks noChangeAspect="1"/>
          </p:cNvSpPr>
          <p:nvPr/>
        </p:nvSpPr>
        <p:spPr>
          <a:xfrm>
            <a:off x="7730043" y="457898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D02140-28A7-2145-9F82-A220094D1A4B}"/>
              </a:ext>
            </a:extLst>
          </p:cNvPr>
          <p:cNvCxnSpPr>
            <a:cxnSpLocks/>
          </p:cNvCxnSpPr>
          <p:nvPr/>
        </p:nvCxnSpPr>
        <p:spPr>
          <a:xfrm>
            <a:off x="2835021" y="1421848"/>
            <a:ext cx="0" cy="4457127"/>
          </a:xfrm>
          <a:prstGeom prst="line">
            <a:avLst/>
          </a:prstGeom>
          <a:ln w="38100">
            <a:solidFill>
              <a:srgbClr val="032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4914DA-6B48-6E44-B4B9-A08B5A0FAB78}"/>
              </a:ext>
            </a:extLst>
          </p:cNvPr>
          <p:cNvSpPr txBox="1"/>
          <p:nvPr/>
        </p:nvSpPr>
        <p:spPr>
          <a:xfrm>
            <a:off x="2512467" y="215413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269157-12EA-3F4F-B5CB-95119FD44F3F}"/>
              </a:ext>
            </a:extLst>
          </p:cNvPr>
          <p:cNvSpPr txBox="1"/>
          <p:nvPr/>
        </p:nvSpPr>
        <p:spPr>
          <a:xfrm>
            <a:off x="3662205" y="2622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B5D0E3-3D3C-5D48-96DB-3A94BB3C0089}"/>
              </a:ext>
            </a:extLst>
          </p:cNvPr>
          <p:cNvSpPr txBox="1"/>
          <p:nvPr/>
        </p:nvSpPr>
        <p:spPr>
          <a:xfrm>
            <a:off x="4340050" y="3091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3EF82F1-03AC-B348-9561-B23D311895F5}"/>
              </a:ext>
            </a:extLst>
          </p:cNvPr>
          <p:cNvSpPr txBox="1"/>
          <p:nvPr/>
        </p:nvSpPr>
        <p:spPr>
          <a:xfrm>
            <a:off x="5070837" y="3554770"/>
            <a:ext cx="28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DC538F5-F693-7F44-8B77-E6060C3069AC}"/>
              </a:ext>
            </a:extLst>
          </p:cNvPr>
          <p:cNvSpPr txBox="1"/>
          <p:nvPr/>
        </p:nvSpPr>
        <p:spPr>
          <a:xfrm>
            <a:off x="6416455" y="40324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6026C6-B3F0-8B44-B3CD-43B593D0850A}"/>
              </a:ext>
            </a:extLst>
          </p:cNvPr>
          <p:cNvSpPr txBox="1"/>
          <p:nvPr/>
        </p:nvSpPr>
        <p:spPr>
          <a:xfrm>
            <a:off x="7108241" y="4497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7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493B786-C275-544D-83CC-E3B438FDBD7E}"/>
              </a:ext>
            </a:extLst>
          </p:cNvPr>
          <p:cNvSpPr txBox="1"/>
          <p:nvPr/>
        </p:nvSpPr>
        <p:spPr>
          <a:xfrm>
            <a:off x="7561312" y="4965687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617AD-027E-7F40-AA21-1FC59CCDC9A8}"/>
              </a:ext>
            </a:extLst>
          </p:cNvPr>
          <p:cNvSpPr txBox="1"/>
          <p:nvPr/>
        </p:nvSpPr>
        <p:spPr>
          <a:xfrm>
            <a:off x="838200" y="587897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77"/>
              </a:rPr>
              <a:t>MinDependency</a:t>
            </a:r>
            <a:endParaRPr lang="en-US" sz="1400" dirty="0">
              <a:latin typeface="Montserrat Medium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BB85A-4558-3E41-8C83-E0A1F3BB2B68}"/>
              </a:ext>
            </a:extLst>
          </p:cNvPr>
          <p:cNvSpPr txBox="1"/>
          <p:nvPr/>
        </p:nvSpPr>
        <p:spPr>
          <a:xfrm>
            <a:off x="2679022" y="585130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E82A7-5B4E-5E41-B334-7AE6B0052413}"/>
              </a:ext>
            </a:extLst>
          </p:cNvPr>
          <p:cNvSpPr txBox="1"/>
          <p:nvPr/>
        </p:nvSpPr>
        <p:spPr>
          <a:xfrm>
            <a:off x="904139" y="168554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Dt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98D01D3-3602-CF40-802D-F681D8737BCD}"/>
              </a:ext>
            </a:extLst>
          </p:cNvPr>
          <p:cNvSpPr txBox="1"/>
          <p:nvPr/>
        </p:nvSpPr>
        <p:spPr>
          <a:xfrm>
            <a:off x="5709583" y="568505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5657"/>
                </a:solidFill>
                <a:latin typeface="Montserrat Medium" pitchFamily="2" charset="77"/>
              </a:rPr>
              <a:t>time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007072-8321-7540-B6CA-21B4B8D77A15}"/>
              </a:ext>
            </a:extLst>
          </p:cNvPr>
          <p:cNvSpPr/>
          <p:nvPr/>
        </p:nvSpPr>
        <p:spPr>
          <a:xfrm>
            <a:off x="10473429" y="1421848"/>
            <a:ext cx="756442" cy="4721358"/>
          </a:xfrm>
          <a:prstGeom prst="rect">
            <a:avLst/>
          </a:prstGeom>
          <a:solidFill>
            <a:schemeClr val="bg1">
              <a:alpha val="871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36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84023-6D4F-AA49-8039-A23A5DB17FA6}"/>
              </a:ext>
            </a:extLst>
          </p:cNvPr>
          <p:cNvCxnSpPr>
            <a:cxnSpLocks/>
          </p:cNvCxnSpPr>
          <p:nvPr/>
        </p:nvCxnSpPr>
        <p:spPr>
          <a:xfrm>
            <a:off x="1524000" y="1839433"/>
            <a:ext cx="129717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BD7828-CDA2-424E-BC2A-1A585BC05143}"/>
              </a:ext>
            </a:extLst>
          </p:cNvPr>
          <p:cNvCxnSpPr>
            <a:cxnSpLocks/>
          </p:cNvCxnSpPr>
          <p:nvPr/>
        </p:nvCxnSpPr>
        <p:spPr>
          <a:xfrm>
            <a:off x="2821171" y="2308025"/>
            <a:ext cx="4369113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67C1E8-F143-A040-96BC-6DF8D3802C3F}"/>
              </a:ext>
            </a:extLst>
          </p:cNvPr>
          <p:cNvCxnSpPr>
            <a:cxnSpLocks/>
          </p:cNvCxnSpPr>
          <p:nvPr/>
        </p:nvCxnSpPr>
        <p:spPr>
          <a:xfrm>
            <a:off x="3926957" y="2776617"/>
            <a:ext cx="19776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2058AC-9D25-7A4D-958C-DF450AF5FFA4}"/>
              </a:ext>
            </a:extLst>
          </p:cNvPr>
          <p:cNvCxnSpPr>
            <a:cxnSpLocks/>
          </p:cNvCxnSpPr>
          <p:nvPr/>
        </p:nvCxnSpPr>
        <p:spPr>
          <a:xfrm flipV="1">
            <a:off x="4632251" y="3245208"/>
            <a:ext cx="1871330" cy="1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557F4A-9BE8-DA43-80ED-C06B50275932}"/>
              </a:ext>
            </a:extLst>
          </p:cNvPr>
          <p:cNvCxnSpPr>
            <a:cxnSpLocks/>
          </p:cNvCxnSpPr>
          <p:nvPr/>
        </p:nvCxnSpPr>
        <p:spPr>
          <a:xfrm>
            <a:off x="5330456" y="3713801"/>
            <a:ext cx="206980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93737D-7E3A-ED42-8B4C-E6DAC87E611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11729" y="4182393"/>
            <a:ext cx="2714842" cy="3969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7E24BA-8A9F-B94F-8CE7-5FEEA67125ED}"/>
              </a:ext>
            </a:extLst>
          </p:cNvPr>
          <p:cNvCxnSpPr>
            <a:cxnSpLocks/>
          </p:cNvCxnSpPr>
          <p:nvPr/>
        </p:nvCxnSpPr>
        <p:spPr>
          <a:xfrm>
            <a:off x="7400262" y="4650985"/>
            <a:ext cx="234625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E09887-0FF7-FE4D-BF97-7A103407E737}"/>
              </a:ext>
            </a:extLst>
          </p:cNvPr>
          <p:cNvCxnSpPr>
            <a:cxnSpLocks/>
          </p:cNvCxnSpPr>
          <p:nvPr/>
        </p:nvCxnSpPr>
        <p:spPr>
          <a:xfrm>
            <a:off x="7874043" y="5119578"/>
            <a:ext cx="26034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027D7E56-5095-7446-893F-AD6D0496147B}"/>
              </a:ext>
            </a:extLst>
          </p:cNvPr>
          <p:cNvSpPr>
            <a:spLocks noChangeAspect="1"/>
          </p:cNvSpPr>
          <p:nvPr/>
        </p:nvSpPr>
        <p:spPr>
          <a:xfrm>
            <a:off x="1718571" y="1769806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0A54E8F-3540-654A-BE46-5B392721FB9F}"/>
              </a:ext>
            </a:extLst>
          </p:cNvPr>
          <p:cNvSpPr>
            <a:spLocks noChangeAspect="1"/>
          </p:cNvSpPr>
          <p:nvPr/>
        </p:nvSpPr>
        <p:spPr>
          <a:xfrm>
            <a:off x="4177248" y="2704617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F5C5A32-C099-AB4D-B540-45C96988C7F2}"/>
              </a:ext>
            </a:extLst>
          </p:cNvPr>
          <p:cNvSpPr>
            <a:spLocks noChangeAspect="1"/>
          </p:cNvSpPr>
          <p:nvPr/>
        </p:nvSpPr>
        <p:spPr>
          <a:xfrm>
            <a:off x="4975242" y="3196302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C090EC4-1471-7C40-8492-B35F6C874EF1}"/>
              </a:ext>
            </a:extLst>
          </p:cNvPr>
          <p:cNvSpPr>
            <a:spLocks noChangeAspect="1"/>
          </p:cNvSpPr>
          <p:nvPr/>
        </p:nvSpPr>
        <p:spPr>
          <a:xfrm>
            <a:off x="6347857" y="36425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7186BA-E5E3-7F44-98EF-49675CEC8F2A}"/>
              </a:ext>
            </a:extLst>
          </p:cNvPr>
          <p:cNvSpPr>
            <a:spLocks noChangeAspect="1"/>
          </p:cNvSpPr>
          <p:nvPr/>
        </p:nvSpPr>
        <p:spPr>
          <a:xfrm>
            <a:off x="7328262" y="4101038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303BDC-7CC9-4243-8A7D-73C600AE4875}"/>
              </a:ext>
            </a:extLst>
          </p:cNvPr>
          <p:cNvCxnSpPr>
            <a:cxnSpLocks/>
          </p:cNvCxnSpPr>
          <p:nvPr/>
        </p:nvCxnSpPr>
        <p:spPr>
          <a:xfrm>
            <a:off x="1524000" y="5612220"/>
            <a:ext cx="8953499" cy="0"/>
          </a:xfrm>
          <a:prstGeom prst="straightConnector1">
            <a:avLst/>
          </a:prstGeom>
          <a:ln w="38100">
            <a:solidFill>
              <a:srgbClr val="FF565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859575D-628B-7C4D-B18A-8B5585067506}"/>
              </a:ext>
            </a:extLst>
          </p:cNvPr>
          <p:cNvSpPr>
            <a:spLocks noChangeAspect="1"/>
          </p:cNvSpPr>
          <p:nvPr/>
        </p:nvSpPr>
        <p:spPr>
          <a:xfrm>
            <a:off x="2256379" y="1767433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0CCE34B-DBB3-4949-AA92-25526B8093CD}"/>
              </a:ext>
            </a:extLst>
          </p:cNvPr>
          <p:cNvSpPr>
            <a:spLocks noChangeAspect="1"/>
          </p:cNvSpPr>
          <p:nvPr/>
        </p:nvSpPr>
        <p:spPr>
          <a:xfrm>
            <a:off x="4715539" y="270693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EF9907-394C-E348-B9FB-6A83E91D9CA8}"/>
              </a:ext>
            </a:extLst>
          </p:cNvPr>
          <p:cNvSpPr>
            <a:spLocks noChangeAspect="1"/>
          </p:cNvSpPr>
          <p:nvPr/>
        </p:nvSpPr>
        <p:spPr>
          <a:xfrm>
            <a:off x="3887050" y="2242296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3F49D9-114D-FC4C-A607-C9F9EE9272A2}"/>
              </a:ext>
            </a:extLst>
          </p:cNvPr>
          <p:cNvSpPr>
            <a:spLocks noChangeAspect="1"/>
          </p:cNvSpPr>
          <p:nvPr/>
        </p:nvSpPr>
        <p:spPr>
          <a:xfrm>
            <a:off x="5024929" y="22360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8ACD11-4FE6-F146-A6E1-AFB21B931F19}"/>
              </a:ext>
            </a:extLst>
          </p:cNvPr>
          <p:cNvSpPr>
            <a:spLocks noChangeAspect="1"/>
          </p:cNvSpPr>
          <p:nvPr/>
        </p:nvSpPr>
        <p:spPr>
          <a:xfrm>
            <a:off x="5449542" y="3188719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872CB27-9E8F-7049-87ED-A02F9D146B33}"/>
              </a:ext>
            </a:extLst>
          </p:cNvPr>
          <p:cNvSpPr>
            <a:spLocks noChangeAspect="1"/>
          </p:cNvSpPr>
          <p:nvPr/>
        </p:nvSpPr>
        <p:spPr>
          <a:xfrm>
            <a:off x="5793760" y="3639482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D28150-6889-2548-9CFF-DF8ABCA75863}"/>
              </a:ext>
            </a:extLst>
          </p:cNvPr>
          <p:cNvSpPr>
            <a:spLocks noChangeAspect="1"/>
          </p:cNvSpPr>
          <p:nvPr/>
        </p:nvSpPr>
        <p:spPr>
          <a:xfrm>
            <a:off x="8148830" y="504757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D9A199-F9DD-0847-96A7-3BECA0C44C31}"/>
              </a:ext>
            </a:extLst>
          </p:cNvPr>
          <p:cNvSpPr txBox="1"/>
          <p:nvPr/>
        </p:nvSpPr>
        <p:spPr>
          <a:xfrm>
            <a:off x="1233649" y="16855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17B97B-BCB8-CB4D-B55D-27DD79BC4B68}"/>
              </a:ext>
            </a:extLst>
          </p:cNvPr>
          <p:cNvSpPr txBox="1"/>
          <p:nvPr/>
        </p:nvSpPr>
        <p:spPr>
          <a:xfrm>
            <a:off x="2846514" y="16855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5B11FFD-AB35-1740-AF4D-2BAFD69D3865}"/>
              </a:ext>
            </a:extLst>
          </p:cNvPr>
          <p:cNvSpPr>
            <a:spLocks noChangeAspect="1"/>
          </p:cNvSpPr>
          <p:nvPr/>
        </p:nvSpPr>
        <p:spPr>
          <a:xfrm>
            <a:off x="7730043" y="457898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D02140-28A7-2145-9F82-A220094D1A4B}"/>
              </a:ext>
            </a:extLst>
          </p:cNvPr>
          <p:cNvCxnSpPr>
            <a:cxnSpLocks/>
          </p:cNvCxnSpPr>
          <p:nvPr/>
        </p:nvCxnSpPr>
        <p:spPr>
          <a:xfrm>
            <a:off x="2835021" y="1421848"/>
            <a:ext cx="0" cy="4457127"/>
          </a:xfrm>
          <a:prstGeom prst="line">
            <a:avLst/>
          </a:prstGeom>
          <a:ln w="38100">
            <a:solidFill>
              <a:srgbClr val="032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4914DA-6B48-6E44-B4B9-A08B5A0FAB78}"/>
              </a:ext>
            </a:extLst>
          </p:cNvPr>
          <p:cNvSpPr txBox="1"/>
          <p:nvPr/>
        </p:nvSpPr>
        <p:spPr>
          <a:xfrm>
            <a:off x="2512467" y="215413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269157-12EA-3F4F-B5CB-95119FD44F3F}"/>
              </a:ext>
            </a:extLst>
          </p:cNvPr>
          <p:cNvSpPr txBox="1"/>
          <p:nvPr/>
        </p:nvSpPr>
        <p:spPr>
          <a:xfrm>
            <a:off x="3662205" y="2622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B5D0E3-3D3C-5D48-96DB-3A94BB3C0089}"/>
              </a:ext>
            </a:extLst>
          </p:cNvPr>
          <p:cNvSpPr txBox="1"/>
          <p:nvPr/>
        </p:nvSpPr>
        <p:spPr>
          <a:xfrm>
            <a:off x="4340050" y="3091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3EF82F1-03AC-B348-9561-B23D311895F5}"/>
              </a:ext>
            </a:extLst>
          </p:cNvPr>
          <p:cNvSpPr txBox="1"/>
          <p:nvPr/>
        </p:nvSpPr>
        <p:spPr>
          <a:xfrm>
            <a:off x="5070837" y="3554770"/>
            <a:ext cx="28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DC538F5-F693-7F44-8B77-E6060C3069AC}"/>
              </a:ext>
            </a:extLst>
          </p:cNvPr>
          <p:cNvSpPr txBox="1"/>
          <p:nvPr/>
        </p:nvSpPr>
        <p:spPr>
          <a:xfrm>
            <a:off x="6416455" y="40324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6026C6-B3F0-8B44-B3CD-43B593D0850A}"/>
              </a:ext>
            </a:extLst>
          </p:cNvPr>
          <p:cNvSpPr txBox="1"/>
          <p:nvPr/>
        </p:nvSpPr>
        <p:spPr>
          <a:xfrm>
            <a:off x="7108241" y="4497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7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493B786-C275-544D-83CC-E3B438FDBD7E}"/>
              </a:ext>
            </a:extLst>
          </p:cNvPr>
          <p:cNvSpPr txBox="1"/>
          <p:nvPr/>
        </p:nvSpPr>
        <p:spPr>
          <a:xfrm>
            <a:off x="7561312" y="4965687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617AD-027E-7F40-AA21-1FC59CCDC9A8}"/>
              </a:ext>
            </a:extLst>
          </p:cNvPr>
          <p:cNvSpPr txBox="1"/>
          <p:nvPr/>
        </p:nvSpPr>
        <p:spPr>
          <a:xfrm>
            <a:off x="838200" y="587897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77"/>
              </a:rPr>
              <a:t>MinDependency</a:t>
            </a:r>
            <a:endParaRPr lang="en-US" sz="1400" dirty="0">
              <a:latin typeface="Montserrat Medium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BB85A-4558-3E41-8C83-E0A1F3BB2B68}"/>
              </a:ext>
            </a:extLst>
          </p:cNvPr>
          <p:cNvSpPr txBox="1"/>
          <p:nvPr/>
        </p:nvSpPr>
        <p:spPr>
          <a:xfrm>
            <a:off x="2679022" y="585130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E82A7-5B4E-5E41-B334-7AE6B0052413}"/>
              </a:ext>
            </a:extLst>
          </p:cNvPr>
          <p:cNvSpPr txBox="1"/>
          <p:nvPr/>
        </p:nvSpPr>
        <p:spPr>
          <a:xfrm>
            <a:off x="904139" y="168554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Dt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98D01D3-3602-CF40-802D-F681D8737BCD}"/>
              </a:ext>
            </a:extLst>
          </p:cNvPr>
          <p:cNvSpPr txBox="1"/>
          <p:nvPr/>
        </p:nvSpPr>
        <p:spPr>
          <a:xfrm>
            <a:off x="5709583" y="568505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5657"/>
                </a:solidFill>
                <a:latin typeface="Montserrat Medium" pitchFamily="2" charset="77"/>
              </a:rPr>
              <a:t>time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007072-8321-7540-B6CA-21B4B8D77A15}"/>
              </a:ext>
            </a:extLst>
          </p:cNvPr>
          <p:cNvSpPr/>
          <p:nvPr/>
        </p:nvSpPr>
        <p:spPr>
          <a:xfrm>
            <a:off x="2931512" y="1421848"/>
            <a:ext cx="8298359" cy="4721358"/>
          </a:xfrm>
          <a:prstGeom prst="rect">
            <a:avLst/>
          </a:prstGeom>
          <a:solidFill>
            <a:schemeClr val="bg1">
              <a:alpha val="871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0C32F8-8A9C-2D42-BB5A-7C5FE49D4AC9}"/>
              </a:ext>
            </a:extLst>
          </p:cNvPr>
          <p:cNvSpPr/>
          <p:nvPr/>
        </p:nvSpPr>
        <p:spPr>
          <a:xfrm>
            <a:off x="904139" y="1421848"/>
            <a:ext cx="1895586" cy="1040062"/>
          </a:xfrm>
          <a:prstGeom prst="rect">
            <a:avLst/>
          </a:prstGeom>
          <a:noFill/>
          <a:ln w="38100"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©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9DC17D5-C297-964C-AA19-6000D2874625}"/>
              </a:ext>
            </a:extLst>
          </p:cNvPr>
          <p:cNvSpPr txBox="1"/>
          <p:nvPr/>
        </p:nvSpPr>
        <p:spPr>
          <a:xfrm>
            <a:off x="952092" y="2485962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Snapshot: Dt = 2</a:t>
            </a:r>
          </a:p>
        </p:txBody>
      </p:sp>
    </p:spTree>
    <p:extLst>
      <p:ext uri="{BB962C8B-B14F-4D97-AF65-F5344CB8AC3E}">
        <p14:creationId xmlns:p14="http://schemas.microsoft.com/office/powerpoint/2010/main" val="4100252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84023-6D4F-AA49-8039-A23A5DB17FA6}"/>
              </a:ext>
            </a:extLst>
          </p:cNvPr>
          <p:cNvCxnSpPr>
            <a:cxnSpLocks/>
          </p:cNvCxnSpPr>
          <p:nvPr/>
        </p:nvCxnSpPr>
        <p:spPr>
          <a:xfrm>
            <a:off x="1524000" y="1839433"/>
            <a:ext cx="129717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BD7828-CDA2-424E-BC2A-1A585BC05143}"/>
              </a:ext>
            </a:extLst>
          </p:cNvPr>
          <p:cNvCxnSpPr>
            <a:cxnSpLocks/>
          </p:cNvCxnSpPr>
          <p:nvPr/>
        </p:nvCxnSpPr>
        <p:spPr>
          <a:xfrm>
            <a:off x="2821171" y="2308025"/>
            <a:ext cx="4369113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67C1E8-F143-A040-96BC-6DF8D3802C3F}"/>
              </a:ext>
            </a:extLst>
          </p:cNvPr>
          <p:cNvCxnSpPr>
            <a:cxnSpLocks/>
          </p:cNvCxnSpPr>
          <p:nvPr/>
        </p:nvCxnSpPr>
        <p:spPr>
          <a:xfrm>
            <a:off x="3926957" y="2776617"/>
            <a:ext cx="19776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2058AC-9D25-7A4D-958C-DF450AF5FFA4}"/>
              </a:ext>
            </a:extLst>
          </p:cNvPr>
          <p:cNvCxnSpPr>
            <a:cxnSpLocks/>
          </p:cNvCxnSpPr>
          <p:nvPr/>
        </p:nvCxnSpPr>
        <p:spPr>
          <a:xfrm flipV="1">
            <a:off x="4632251" y="3245208"/>
            <a:ext cx="1871330" cy="1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557F4A-9BE8-DA43-80ED-C06B50275932}"/>
              </a:ext>
            </a:extLst>
          </p:cNvPr>
          <p:cNvCxnSpPr>
            <a:cxnSpLocks/>
          </p:cNvCxnSpPr>
          <p:nvPr/>
        </p:nvCxnSpPr>
        <p:spPr>
          <a:xfrm>
            <a:off x="5330456" y="3713801"/>
            <a:ext cx="199780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93737D-7E3A-ED42-8B4C-E6DAC87E611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11729" y="4182393"/>
            <a:ext cx="2714842" cy="3969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7E24BA-8A9F-B94F-8CE7-5FEEA67125ED}"/>
              </a:ext>
            </a:extLst>
          </p:cNvPr>
          <p:cNvCxnSpPr>
            <a:cxnSpLocks/>
          </p:cNvCxnSpPr>
          <p:nvPr/>
        </p:nvCxnSpPr>
        <p:spPr>
          <a:xfrm>
            <a:off x="7400262" y="4650985"/>
            <a:ext cx="234625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E09887-0FF7-FE4D-BF97-7A103407E737}"/>
              </a:ext>
            </a:extLst>
          </p:cNvPr>
          <p:cNvCxnSpPr>
            <a:cxnSpLocks/>
          </p:cNvCxnSpPr>
          <p:nvPr/>
        </p:nvCxnSpPr>
        <p:spPr>
          <a:xfrm>
            <a:off x="7874043" y="5119578"/>
            <a:ext cx="26034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027D7E56-5095-7446-893F-AD6D0496147B}"/>
              </a:ext>
            </a:extLst>
          </p:cNvPr>
          <p:cNvSpPr>
            <a:spLocks noChangeAspect="1"/>
          </p:cNvSpPr>
          <p:nvPr/>
        </p:nvSpPr>
        <p:spPr>
          <a:xfrm>
            <a:off x="1718571" y="1769806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0A54E8F-3540-654A-BE46-5B392721FB9F}"/>
              </a:ext>
            </a:extLst>
          </p:cNvPr>
          <p:cNvSpPr>
            <a:spLocks noChangeAspect="1"/>
          </p:cNvSpPr>
          <p:nvPr/>
        </p:nvSpPr>
        <p:spPr>
          <a:xfrm>
            <a:off x="4177248" y="2704617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F5C5A32-C099-AB4D-B540-45C96988C7F2}"/>
              </a:ext>
            </a:extLst>
          </p:cNvPr>
          <p:cNvSpPr>
            <a:spLocks noChangeAspect="1"/>
          </p:cNvSpPr>
          <p:nvPr/>
        </p:nvSpPr>
        <p:spPr>
          <a:xfrm>
            <a:off x="4975242" y="3196302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C090EC4-1471-7C40-8492-B35F6C874EF1}"/>
              </a:ext>
            </a:extLst>
          </p:cNvPr>
          <p:cNvSpPr>
            <a:spLocks noChangeAspect="1"/>
          </p:cNvSpPr>
          <p:nvPr/>
        </p:nvSpPr>
        <p:spPr>
          <a:xfrm>
            <a:off x="6347857" y="36425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7186BA-E5E3-7F44-98EF-49675CEC8F2A}"/>
              </a:ext>
            </a:extLst>
          </p:cNvPr>
          <p:cNvSpPr>
            <a:spLocks noChangeAspect="1"/>
          </p:cNvSpPr>
          <p:nvPr/>
        </p:nvSpPr>
        <p:spPr>
          <a:xfrm>
            <a:off x="7328262" y="4101038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303BDC-7CC9-4243-8A7D-73C600AE4875}"/>
              </a:ext>
            </a:extLst>
          </p:cNvPr>
          <p:cNvCxnSpPr>
            <a:cxnSpLocks/>
          </p:cNvCxnSpPr>
          <p:nvPr/>
        </p:nvCxnSpPr>
        <p:spPr>
          <a:xfrm>
            <a:off x="1524000" y="5612220"/>
            <a:ext cx="8953499" cy="0"/>
          </a:xfrm>
          <a:prstGeom prst="straightConnector1">
            <a:avLst/>
          </a:prstGeom>
          <a:ln w="38100">
            <a:solidFill>
              <a:srgbClr val="FF565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859575D-628B-7C4D-B18A-8B5585067506}"/>
              </a:ext>
            </a:extLst>
          </p:cNvPr>
          <p:cNvSpPr>
            <a:spLocks noChangeAspect="1"/>
          </p:cNvSpPr>
          <p:nvPr/>
        </p:nvSpPr>
        <p:spPr>
          <a:xfrm>
            <a:off x="2256379" y="1767433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0CCE34B-DBB3-4949-AA92-25526B8093CD}"/>
              </a:ext>
            </a:extLst>
          </p:cNvPr>
          <p:cNvSpPr>
            <a:spLocks noChangeAspect="1"/>
          </p:cNvSpPr>
          <p:nvPr/>
        </p:nvSpPr>
        <p:spPr>
          <a:xfrm>
            <a:off x="4715539" y="270693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EF9907-394C-E348-B9FB-6A83E91D9CA8}"/>
              </a:ext>
            </a:extLst>
          </p:cNvPr>
          <p:cNvSpPr>
            <a:spLocks noChangeAspect="1"/>
          </p:cNvSpPr>
          <p:nvPr/>
        </p:nvSpPr>
        <p:spPr>
          <a:xfrm>
            <a:off x="3887050" y="2242296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3F49D9-114D-FC4C-A607-C9F9EE9272A2}"/>
              </a:ext>
            </a:extLst>
          </p:cNvPr>
          <p:cNvSpPr>
            <a:spLocks noChangeAspect="1"/>
          </p:cNvSpPr>
          <p:nvPr/>
        </p:nvSpPr>
        <p:spPr>
          <a:xfrm>
            <a:off x="5024929" y="22360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8ACD11-4FE6-F146-A6E1-AFB21B931F19}"/>
              </a:ext>
            </a:extLst>
          </p:cNvPr>
          <p:cNvSpPr>
            <a:spLocks noChangeAspect="1"/>
          </p:cNvSpPr>
          <p:nvPr/>
        </p:nvSpPr>
        <p:spPr>
          <a:xfrm>
            <a:off x="5449542" y="3188719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872CB27-9E8F-7049-87ED-A02F9D146B33}"/>
              </a:ext>
            </a:extLst>
          </p:cNvPr>
          <p:cNvSpPr>
            <a:spLocks noChangeAspect="1"/>
          </p:cNvSpPr>
          <p:nvPr/>
        </p:nvSpPr>
        <p:spPr>
          <a:xfrm>
            <a:off x="5793760" y="3639482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D28150-6889-2548-9CFF-DF8ABCA75863}"/>
              </a:ext>
            </a:extLst>
          </p:cNvPr>
          <p:cNvSpPr>
            <a:spLocks noChangeAspect="1"/>
          </p:cNvSpPr>
          <p:nvPr/>
        </p:nvSpPr>
        <p:spPr>
          <a:xfrm>
            <a:off x="8148830" y="504757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D9A199-F9DD-0847-96A7-3BECA0C44C31}"/>
              </a:ext>
            </a:extLst>
          </p:cNvPr>
          <p:cNvSpPr txBox="1"/>
          <p:nvPr/>
        </p:nvSpPr>
        <p:spPr>
          <a:xfrm>
            <a:off x="1233649" y="16855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17B97B-BCB8-CB4D-B55D-27DD79BC4B68}"/>
              </a:ext>
            </a:extLst>
          </p:cNvPr>
          <p:cNvSpPr txBox="1"/>
          <p:nvPr/>
        </p:nvSpPr>
        <p:spPr>
          <a:xfrm>
            <a:off x="2846514" y="16855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5B11FFD-AB35-1740-AF4D-2BAFD69D3865}"/>
              </a:ext>
            </a:extLst>
          </p:cNvPr>
          <p:cNvSpPr>
            <a:spLocks noChangeAspect="1"/>
          </p:cNvSpPr>
          <p:nvPr/>
        </p:nvSpPr>
        <p:spPr>
          <a:xfrm>
            <a:off x="7730043" y="457898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D02140-28A7-2145-9F82-A220094D1A4B}"/>
              </a:ext>
            </a:extLst>
          </p:cNvPr>
          <p:cNvCxnSpPr>
            <a:cxnSpLocks/>
          </p:cNvCxnSpPr>
          <p:nvPr/>
        </p:nvCxnSpPr>
        <p:spPr>
          <a:xfrm>
            <a:off x="6700454" y="1421848"/>
            <a:ext cx="0" cy="4457127"/>
          </a:xfrm>
          <a:prstGeom prst="line">
            <a:avLst/>
          </a:prstGeom>
          <a:ln w="38100">
            <a:solidFill>
              <a:srgbClr val="032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4914DA-6B48-6E44-B4B9-A08B5A0FAB78}"/>
              </a:ext>
            </a:extLst>
          </p:cNvPr>
          <p:cNvSpPr txBox="1"/>
          <p:nvPr/>
        </p:nvSpPr>
        <p:spPr>
          <a:xfrm>
            <a:off x="2512467" y="215413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269157-12EA-3F4F-B5CB-95119FD44F3F}"/>
              </a:ext>
            </a:extLst>
          </p:cNvPr>
          <p:cNvSpPr txBox="1"/>
          <p:nvPr/>
        </p:nvSpPr>
        <p:spPr>
          <a:xfrm>
            <a:off x="3662205" y="2622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B5D0E3-3D3C-5D48-96DB-3A94BB3C0089}"/>
              </a:ext>
            </a:extLst>
          </p:cNvPr>
          <p:cNvSpPr txBox="1"/>
          <p:nvPr/>
        </p:nvSpPr>
        <p:spPr>
          <a:xfrm>
            <a:off x="4340050" y="3091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3EF82F1-03AC-B348-9561-B23D311895F5}"/>
              </a:ext>
            </a:extLst>
          </p:cNvPr>
          <p:cNvSpPr txBox="1"/>
          <p:nvPr/>
        </p:nvSpPr>
        <p:spPr>
          <a:xfrm>
            <a:off x="5070837" y="3554770"/>
            <a:ext cx="28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DC538F5-F693-7F44-8B77-E6060C3069AC}"/>
              </a:ext>
            </a:extLst>
          </p:cNvPr>
          <p:cNvSpPr txBox="1"/>
          <p:nvPr/>
        </p:nvSpPr>
        <p:spPr>
          <a:xfrm>
            <a:off x="6416455" y="40324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6026C6-B3F0-8B44-B3CD-43B593D0850A}"/>
              </a:ext>
            </a:extLst>
          </p:cNvPr>
          <p:cNvSpPr txBox="1"/>
          <p:nvPr/>
        </p:nvSpPr>
        <p:spPr>
          <a:xfrm>
            <a:off x="7108241" y="4497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7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493B786-C275-544D-83CC-E3B438FDBD7E}"/>
              </a:ext>
            </a:extLst>
          </p:cNvPr>
          <p:cNvSpPr txBox="1"/>
          <p:nvPr/>
        </p:nvSpPr>
        <p:spPr>
          <a:xfrm>
            <a:off x="7561312" y="4965687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90E03B-075B-7F45-98B0-7CDE88791AAB}"/>
              </a:ext>
            </a:extLst>
          </p:cNvPr>
          <p:cNvSpPr txBox="1"/>
          <p:nvPr/>
        </p:nvSpPr>
        <p:spPr>
          <a:xfrm>
            <a:off x="5709583" y="568505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5657"/>
                </a:solidFill>
                <a:latin typeface="Montserrat Medium" pitchFamily="2" charset="77"/>
              </a:rPr>
              <a:t>time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617AD-027E-7F40-AA21-1FC59CCDC9A8}"/>
              </a:ext>
            </a:extLst>
          </p:cNvPr>
          <p:cNvSpPr txBox="1"/>
          <p:nvPr/>
        </p:nvSpPr>
        <p:spPr>
          <a:xfrm>
            <a:off x="838200" y="587897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77"/>
              </a:rPr>
              <a:t>MinDependency</a:t>
            </a:r>
            <a:endParaRPr lang="en-US" sz="1400" dirty="0">
              <a:latin typeface="Montserrat Medium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BB85A-4558-3E41-8C83-E0A1F3BB2B68}"/>
              </a:ext>
            </a:extLst>
          </p:cNvPr>
          <p:cNvSpPr txBox="1"/>
          <p:nvPr/>
        </p:nvSpPr>
        <p:spPr>
          <a:xfrm>
            <a:off x="6544455" y="585130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E82A7-5B4E-5E41-B334-7AE6B0052413}"/>
              </a:ext>
            </a:extLst>
          </p:cNvPr>
          <p:cNvSpPr txBox="1"/>
          <p:nvPr/>
        </p:nvSpPr>
        <p:spPr>
          <a:xfrm>
            <a:off x="904139" y="168554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Dt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E789C5-C737-1C4D-9DF2-1CC7F41A454E}"/>
              </a:ext>
            </a:extLst>
          </p:cNvPr>
          <p:cNvSpPr/>
          <p:nvPr/>
        </p:nvSpPr>
        <p:spPr>
          <a:xfrm>
            <a:off x="6787580" y="1421848"/>
            <a:ext cx="4442291" cy="4721358"/>
          </a:xfrm>
          <a:prstGeom prst="rect">
            <a:avLst/>
          </a:prstGeom>
          <a:solidFill>
            <a:schemeClr val="bg1">
              <a:alpha val="871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04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84023-6D4F-AA49-8039-A23A5DB17FA6}"/>
              </a:ext>
            </a:extLst>
          </p:cNvPr>
          <p:cNvCxnSpPr>
            <a:cxnSpLocks/>
          </p:cNvCxnSpPr>
          <p:nvPr/>
        </p:nvCxnSpPr>
        <p:spPr>
          <a:xfrm>
            <a:off x="1524000" y="1839433"/>
            <a:ext cx="129717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BD7828-CDA2-424E-BC2A-1A585BC05143}"/>
              </a:ext>
            </a:extLst>
          </p:cNvPr>
          <p:cNvCxnSpPr>
            <a:cxnSpLocks/>
          </p:cNvCxnSpPr>
          <p:nvPr/>
        </p:nvCxnSpPr>
        <p:spPr>
          <a:xfrm>
            <a:off x="2821171" y="2308025"/>
            <a:ext cx="4369113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67C1E8-F143-A040-96BC-6DF8D3802C3F}"/>
              </a:ext>
            </a:extLst>
          </p:cNvPr>
          <p:cNvCxnSpPr>
            <a:cxnSpLocks/>
          </p:cNvCxnSpPr>
          <p:nvPr/>
        </p:nvCxnSpPr>
        <p:spPr>
          <a:xfrm>
            <a:off x="3926957" y="2776617"/>
            <a:ext cx="19776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2058AC-9D25-7A4D-958C-DF450AF5FFA4}"/>
              </a:ext>
            </a:extLst>
          </p:cNvPr>
          <p:cNvCxnSpPr>
            <a:cxnSpLocks/>
          </p:cNvCxnSpPr>
          <p:nvPr/>
        </p:nvCxnSpPr>
        <p:spPr>
          <a:xfrm flipV="1">
            <a:off x="4632251" y="3245208"/>
            <a:ext cx="1871330" cy="1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557F4A-9BE8-DA43-80ED-C06B50275932}"/>
              </a:ext>
            </a:extLst>
          </p:cNvPr>
          <p:cNvCxnSpPr>
            <a:cxnSpLocks/>
          </p:cNvCxnSpPr>
          <p:nvPr/>
        </p:nvCxnSpPr>
        <p:spPr>
          <a:xfrm>
            <a:off x="5330456" y="3713801"/>
            <a:ext cx="199780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93737D-7E3A-ED42-8B4C-E6DAC87E611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11729" y="4182393"/>
            <a:ext cx="2714842" cy="3969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7E24BA-8A9F-B94F-8CE7-5FEEA67125ED}"/>
              </a:ext>
            </a:extLst>
          </p:cNvPr>
          <p:cNvCxnSpPr>
            <a:cxnSpLocks/>
          </p:cNvCxnSpPr>
          <p:nvPr/>
        </p:nvCxnSpPr>
        <p:spPr>
          <a:xfrm>
            <a:off x="7400262" y="4650985"/>
            <a:ext cx="234625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E09887-0FF7-FE4D-BF97-7A103407E737}"/>
              </a:ext>
            </a:extLst>
          </p:cNvPr>
          <p:cNvCxnSpPr>
            <a:cxnSpLocks/>
          </p:cNvCxnSpPr>
          <p:nvPr/>
        </p:nvCxnSpPr>
        <p:spPr>
          <a:xfrm>
            <a:off x="7874043" y="5119578"/>
            <a:ext cx="26034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027D7E56-5095-7446-893F-AD6D0496147B}"/>
              </a:ext>
            </a:extLst>
          </p:cNvPr>
          <p:cNvSpPr>
            <a:spLocks noChangeAspect="1"/>
          </p:cNvSpPr>
          <p:nvPr/>
        </p:nvSpPr>
        <p:spPr>
          <a:xfrm>
            <a:off x="1718571" y="1769806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0A54E8F-3540-654A-BE46-5B392721FB9F}"/>
              </a:ext>
            </a:extLst>
          </p:cNvPr>
          <p:cNvSpPr>
            <a:spLocks noChangeAspect="1"/>
          </p:cNvSpPr>
          <p:nvPr/>
        </p:nvSpPr>
        <p:spPr>
          <a:xfrm>
            <a:off x="4177248" y="2704617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F5C5A32-C099-AB4D-B540-45C96988C7F2}"/>
              </a:ext>
            </a:extLst>
          </p:cNvPr>
          <p:cNvSpPr>
            <a:spLocks noChangeAspect="1"/>
          </p:cNvSpPr>
          <p:nvPr/>
        </p:nvSpPr>
        <p:spPr>
          <a:xfrm>
            <a:off x="4975242" y="3196302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C090EC4-1471-7C40-8492-B35F6C874EF1}"/>
              </a:ext>
            </a:extLst>
          </p:cNvPr>
          <p:cNvSpPr>
            <a:spLocks noChangeAspect="1"/>
          </p:cNvSpPr>
          <p:nvPr/>
        </p:nvSpPr>
        <p:spPr>
          <a:xfrm>
            <a:off x="6347857" y="36425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7186BA-E5E3-7F44-98EF-49675CEC8F2A}"/>
              </a:ext>
            </a:extLst>
          </p:cNvPr>
          <p:cNvSpPr>
            <a:spLocks noChangeAspect="1"/>
          </p:cNvSpPr>
          <p:nvPr/>
        </p:nvSpPr>
        <p:spPr>
          <a:xfrm>
            <a:off x="7328262" y="4101038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303BDC-7CC9-4243-8A7D-73C600AE4875}"/>
              </a:ext>
            </a:extLst>
          </p:cNvPr>
          <p:cNvCxnSpPr>
            <a:cxnSpLocks/>
          </p:cNvCxnSpPr>
          <p:nvPr/>
        </p:nvCxnSpPr>
        <p:spPr>
          <a:xfrm>
            <a:off x="1524000" y="5612220"/>
            <a:ext cx="8953499" cy="0"/>
          </a:xfrm>
          <a:prstGeom prst="straightConnector1">
            <a:avLst/>
          </a:prstGeom>
          <a:ln w="38100">
            <a:solidFill>
              <a:srgbClr val="FF565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859575D-628B-7C4D-B18A-8B5585067506}"/>
              </a:ext>
            </a:extLst>
          </p:cNvPr>
          <p:cNvSpPr>
            <a:spLocks noChangeAspect="1"/>
          </p:cNvSpPr>
          <p:nvPr/>
        </p:nvSpPr>
        <p:spPr>
          <a:xfrm>
            <a:off x="2256379" y="1767433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0CCE34B-DBB3-4949-AA92-25526B8093CD}"/>
              </a:ext>
            </a:extLst>
          </p:cNvPr>
          <p:cNvSpPr>
            <a:spLocks noChangeAspect="1"/>
          </p:cNvSpPr>
          <p:nvPr/>
        </p:nvSpPr>
        <p:spPr>
          <a:xfrm>
            <a:off x="4715539" y="270693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EF9907-394C-E348-B9FB-6A83E91D9CA8}"/>
              </a:ext>
            </a:extLst>
          </p:cNvPr>
          <p:cNvSpPr>
            <a:spLocks noChangeAspect="1"/>
          </p:cNvSpPr>
          <p:nvPr/>
        </p:nvSpPr>
        <p:spPr>
          <a:xfrm>
            <a:off x="3887050" y="2242296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3F49D9-114D-FC4C-A607-C9F9EE9272A2}"/>
              </a:ext>
            </a:extLst>
          </p:cNvPr>
          <p:cNvSpPr>
            <a:spLocks noChangeAspect="1"/>
          </p:cNvSpPr>
          <p:nvPr/>
        </p:nvSpPr>
        <p:spPr>
          <a:xfrm>
            <a:off x="5024929" y="22360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8ACD11-4FE6-F146-A6E1-AFB21B931F19}"/>
              </a:ext>
            </a:extLst>
          </p:cNvPr>
          <p:cNvSpPr>
            <a:spLocks noChangeAspect="1"/>
          </p:cNvSpPr>
          <p:nvPr/>
        </p:nvSpPr>
        <p:spPr>
          <a:xfrm>
            <a:off x="5449542" y="3188719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872CB27-9E8F-7049-87ED-A02F9D146B33}"/>
              </a:ext>
            </a:extLst>
          </p:cNvPr>
          <p:cNvSpPr>
            <a:spLocks noChangeAspect="1"/>
          </p:cNvSpPr>
          <p:nvPr/>
        </p:nvSpPr>
        <p:spPr>
          <a:xfrm>
            <a:off x="5793760" y="3639482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D28150-6889-2548-9CFF-DF8ABCA75863}"/>
              </a:ext>
            </a:extLst>
          </p:cNvPr>
          <p:cNvSpPr>
            <a:spLocks noChangeAspect="1"/>
          </p:cNvSpPr>
          <p:nvPr/>
        </p:nvSpPr>
        <p:spPr>
          <a:xfrm>
            <a:off x="8148830" y="504757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D9A199-F9DD-0847-96A7-3BECA0C44C31}"/>
              </a:ext>
            </a:extLst>
          </p:cNvPr>
          <p:cNvSpPr txBox="1"/>
          <p:nvPr/>
        </p:nvSpPr>
        <p:spPr>
          <a:xfrm>
            <a:off x="1233649" y="16855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17B97B-BCB8-CB4D-B55D-27DD79BC4B68}"/>
              </a:ext>
            </a:extLst>
          </p:cNvPr>
          <p:cNvSpPr txBox="1"/>
          <p:nvPr/>
        </p:nvSpPr>
        <p:spPr>
          <a:xfrm>
            <a:off x="2846514" y="16855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5B11FFD-AB35-1740-AF4D-2BAFD69D3865}"/>
              </a:ext>
            </a:extLst>
          </p:cNvPr>
          <p:cNvSpPr>
            <a:spLocks noChangeAspect="1"/>
          </p:cNvSpPr>
          <p:nvPr/>
        </p:nvSpPr>
        <p:spPr>
          <a:xfrm>
            <a:off x="7730043" y="457898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D02140-28A7-2145-9F82-A220094D1A4B}"/>
              </a:ext>
            </a:extLst>
          </p:cNvPr>
          <p:cNvCxnSpPr>
            <a:cxnSpLocks/>
          </p:cNvCxnSpPr>
          <p:nvPr/>
        </p:nvCxnSpPr>
        <p:spPr>
          <a:xfrm>
            <a:off x="6700454" y="1421848"/>
            <a:ext cx="0" cy="4457127"/>
          </a:xfrm>
          <a:prstGeom prst="line">
            <a:avLst/>
          </a:prstGeom>
          <a:ln w="38100">
            <a:solidFill>
              <a:srgbClr val="032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4914DA-6B48-6E44-B4B9-A08B5A0FAB78}"/>
              </a:ext>
            </a:extLst>
          </p:cNvPr>
          <p:cNvSpPr txBox="1"/>
          <p:nvPr/>
        </p:nvSpPr>
        <p:spPr>
          <a:xfrm>
            <a:off x="2512467" y="215413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269157-12EA-3F4F-B5CB-95119FD44F3F}"/>
              </a:ext>
            </a:extLst>
          </p:cNvPr>
          <p:cNvSpPr txBox="1"/>
          <p:nvPr/>
        </p:nvSpPr>
        <p:spPr>
          <a:xfrm>
            <a:off x="3662205" y="2622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B5D0E3-3D3C-5D48-96DB-3A94BB3C0089}"/>
              </a:ext>
            </a:extLst>
          </p:cNvPr>
          <p:cNvSpPr txBox="1"/>
          <p:nvPr/>
        </p:nvSpPr>
        <p:spPr>
          <a:xfrm>
            <a:off x="4340050" y="3091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3EF82F1-03AC-B348-9561-B23D311895F5}"/>
              </a:ext>
            </a:extLst>
          </p:cNvPr>
          <p:cNvSpPr txBox="1"/>
          <p:nvPr/>
        </p:nvSpPr>
        <p:spPr>
          <a:xfrm>
            <a:off x="5070837" y="3554770"/>
            <a:ext cx="28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DC538F5-F693-7F44-8B77-E6060C3069AC}"/>
              </a:ext>
            </a:extLst>
          </p:cNvPr>
          <p:cNvSpPr txBox="1"/>
          <p:nvPr/>
        </p:nvSpPr>
        <p:spPr>
          <a:xfrm>
            <a:off x="6416455" y="40324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6026C6-B3F0-8B44-B3CD-43B593D0850A}"/>
              </a:ext>
            </a:extLst>
          </p:cNvPr>
          <p:cNvSpPr txBox="1"/>
          <p:nvPr/>
        </p:nvSpPr>
        <p:spPr>
          <a:xfrm>
            <a:off x="7108241" y="4497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7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493B786-C275-544D-83CC-E3B438FDBD7E}"/>
              </a:ext>
            </a:extLst>
          </p:cNvPr>
          <p:cNvSpPr txBox="1"/>
          <p:nvPr/>
        </p:nvSpPr>
        <p:spPr>
          <a:xfrm>
            <a:off x="7561312" y="4965687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90E03B-075B-7F45-98B0-7CDE88791AAB}"/>
              </a:ext>
            </a:extLst>
          </p:cNvPr>
          <p:cNvSpPr txBox="1"/>
          <p:nvPr/>
        </p:nvSpPr>
        <p:spPr>
          <a:xfrm>
            <a:off x="5709583" y="568505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5657"/>
                </a:solidFill>
                <a:latin typeface="Montserrat Medium" pitchFamily="2" charset="77"/>
              </a:rPr>
              <a:t>time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617AD-027E-7F40-AA21-1FC59CCDC9A8}"/>
              </a:ext>
            </a:extLst>
          </p:cNvPr>
          <p:cNvSpPr txBox="1"/>
          <p:nvPr/>
        </p:nvSpPr>
        <p:spPr>
          <a:xfrm>
            <a:off x="838200" y="587897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77"/>
              </a:rPr>
              <a:t>MinDependency</a:t>
            </a:r>
            <a:endParaRPr lang="en-US" sz="1400" dirty="0">
              <a:latin typeface="Montserrat Medium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BB85A-4558-3E41-8C83-E0A1F3BB2B68}"/>
              </a:ext>
            </a:extLst>
          </p:cNvPr>
          <p:cNvSpPr txBox="1"/>
          <p:nvPr/>
        </p:nvSpPr>
        <p:spPr>
          <a:xfrm>
            <a:off x="6544455" y="5851305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E82A7-5B4E-5E41-B334-7AE6B0052413}"/>
              </a:ext>
            </a:extLst>
          </p:cNvPr>
          <p:cNvSpPr txBox="1"/>
          <p:nvPr/>
        </p:nvSpPr>
        <p:spPr>
          <a:xfrm>
            <a:off x="904139" y="168554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Dt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E789C5-C737-1C4D-9DF2-1CC7F41A454E}"/>
              </a:ext>
            </a:extLst>
          </p:cNvPr>
          <p:cNvSpPr/>
          <p:nvPr/>
        </p:nvSpPr>
        <p:spPr>
          <a:xfrm>
            <a:off x="6787580" y="1421848"/>
            <a:ext cx="4442291" cy="4721358"/>
          </a:xfrm>
          <a:prstGeom prst="rect">
            <a:avLst/>
          </a:prstGeom>
          <a:solidFill>
            <a:schemeClr val="bg1">
              <a:alpha val="871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CE827B-4788-414B-9F3A-6A0256A6B4B9}"/>
              </a:ext>
            </a:extLst>
          </p:cNvPr>
          <p:cNvSpPr/>
          <p:nvPr/>
        </p:nvSpPr>
        <p:spPr>
          <a:xfrm>
            <a:off x="904139" y="1421848"/>
            <a:ext cx="1895586" cy="1040062"/>
          </a:xfrm>
          <a:prstGeom prst="rect">
            <a:avLst/>
          </a:prstGeom>
          <a:noFill/>
          <a:ln w="38100"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5795433-8F08-0548-9675-EC207072C441}"/>
              </a:ext>
            </a:extLst>
          </p:cNvPr>
          <p:cNvSpPr txBox="1"/>
          <p:nvPr/>
        </p:nvSpPr>
        <p:spPr>
          <a:xfrm>
            <a:off x="952092" y="2485962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Snapshot: Dt = 2</a:t>
            </a:r>
          </a:p>
        </p:txBody>
      </p:sp>
    </p:spTree>
    <p:extLst>
      <p:ext uri="{BB962C8B-B14F-4D97-AF65-F5344CB8AC3E}">
        <p14:creationId xmlns:p14="http://schemas.microsoft.com/office/powerpoint/2010/main" val="594186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84023-6D4F-AA49-8039-A23A5DB17FA6}"/>
              </a:ext>
            </a:extLst>
          </p:cNvPr>
          <p:cNvCxnSpPr>
            <a:cxnSpLocks/>
          </p:cNvCxnSpPr>
          <p:nvPr/>
        </p:nvCxnSpPr>
        <p:spPr>
          <a:xfrm>
            <a:off x="1524000" y="1839433"/>
            <a:ext cx="129717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BD7828-CDA2-424E-BC2A-1A585BC05143}"/>
              </a:ext>
            </a:extLst>
          </p:cNvPr>
          <p:cNvCxnSpPr>
            <a:cxnSpLocks/>
          </p:cNvCxnSpPr>
          <p:nvPr/>
        </p:nvCxnSpPr>
        <p:spPr>
          <a:xfrm>
            <a:off x="2821171" y="2308025"/>
            <a:ext cx="4369113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67C1E8-F143-A040-96BC-6DF8D3802C3F}"/>
              </a:ext>
            </a:extLst>
          </p:cNvPr>
          <p:cNvCxnSpPr>
            <a:cxnSpLocks/>
          </p:cNvCxnSpPr>
          <p:nvPr/>
        </p:nvCxnSpPr>
        <p:spPr>
          <a:xfrm>
            <a:off x="3926957" y="2776617"/>
            <a:ext cx="19776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2058AC-9D25-7A4D-958C-DF450AF5FFA4}"/>
              </a:ext>
            </a:extLst>
          </p:cNvPr>
          <p:cNvCxnSpPr>
            <a:cxnSpLocks/>
          </p:cNvCxnSpPr>
          <p:nvPr/>
        </p:nvCxnSpPr>
        <p:spPr>
          <a:xfrm flipV="1">
            <a:off x="4632251" y="3245208"/>
            <a:ext cx="1871330" cy="1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557F4A-9BE8-DA43-80ED-C06B50275932}"/>
              </a:ext>
            </a:extLst>
          </p:cNvPr>
          <p:cNvCxnSpPr>
            <a:cxnSpLocks/>
          </p:cNvCxnSpPr>
          <p:nvPr/>
        </p:nvCxnSpPr>
        <p:spPr>
          <a:xfrm>
            <a:off x="5330456" y="3713801"/>
            <a:ext cx="199780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93737D-7E3A-ED42-8B4C-E6DAC87E611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11729" y="4182393"/>
            <a:ext cx="2714842" cy="3969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7E24BA-8A9F-B94F-8CE7-5FEEA67125ED}"/>
              </a:ext>
            </a:extLst>
          </p:cNvPr>
          <p:cNvCxnSpPr>
            <a:cxnSpLocks/>
          </p:cNvCxnSpPr>
          <p:nvPr/>
        </p:nvCxnSpPr>
        <p:spPr>
          <a:xfrm>
            <a:off x="7400262" y="4650985"/>
            <a:ext cx="234625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E09887-0FF7-FE4D-BF97-7A103407E737}"/>
              </a:ext>
            </a:extLst>
          </p:cNvPr>
          <p:cNvCxnSpPr>
            <a:cxnSpLocks/>
          </p:cNvCxnSpPr>
          <p:nvPr/>
        </p:nvCxnSpPr>
        <p:spPr>
          <a:xfrm>
            <a:off x="7874043" y="5119578"/>
            <a:ext cx="26034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027D7E56-5095-7446-893F-AD6D0496147B}"/>
              </a:ext>
            </a:extLst>
          </p:cNvPr>
          <p:cNvSpPr>
            <a:spLocks noChangeAspect="1"/>
          </p:cNvSpPr>
          <p:nvPr/>
        </p:nvSpPr>
        <p:spPr>
          <a:xfrm>
            <a:off x="1718571" y="1769806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0A54E8F-3540-654A-BE46-5B392721FB9F}"/>
              </a:ext>
            </a:extLst>
          </p:cNvPr>
          <p:cNvSpPr>
            <a:spLocks noChangeAspect="1"/>
          </p:cNvSpPr>
          <p:nvPr/>
        </p:nvSpPr>
        <p:spPr>
          <a:xfrm>
            <a:off x="4177248" y="2704617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F5C5A32-C099-AB4D-B540-45C96988C7F2}"/>
              </a:ext>
            </a:extLst>
          </p:cNvPr>
          <p:cNvSpPr>
            <a:spLocks noChangeAspect="1"/>
          </p:cNvSpPr>
          <p:nvPr/>
        </p:nvSpPr>
        <p:spPr>
          <a:xfrm>
            <a:off x="4975242" y="3196302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C090EC4-1471-7C40-8492-B35F6C874EF1}"/>
              </a:ext>
            </a:extLst>
          </p:cNvPr>
          <p:cNvSpPr>
            <a:spLocks noChangeAspect="1"/>
          </p:cNvSpPr>
          <p:nvPr/>
        </p:nvSpPr>
        <p:spPr>
          <a:xfrm>
            <a:off x="6347857" y="36425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7186BA-E5E3-7F44-98EF-49675CEC8F2A}"/>
              </a:ext>
            </a:extLst>
          </p:cNvPr>
          <p:cNvSpPr>
            <a:spLocks noChangeAspect="1"/>
          </p:cNvSpPr>
          <p:nvPr/>
        </p:nvSpPr>
        <p:spPr>
          <a:xfrm>
            <a:off x="7328262" y="4101038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303BDC-7CC9-4243-8A7D-73C600AE4875}"/>
              </a:ext>
            </a:extLst>
          </p:cNvPr>
          <p:cNvCxnSpPr>
            <a:cxnSpLocks/>
          </p:cNvCxnSpPr>
          <p:nvPr/>
        </p:nvCxnSpPr>
        <p:spPr>
          <a:xfrm>
            <a:off x="1524000" y="5612220"/>
            <a:ext cx="8953499" cy="0"/>
          </a:xfrm>
          <a:prstGeom prst="straightConnector1">
            <a:avLst/>
          </a:prstGeom>
          <a:ln w="38100">
            <a:solidFill>
              <a:srgbClr val="FF565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859575D-628B-7C4D-B18A-8B5585067506}"/>
              </a:ext>
            </a:extLst>
          </p:cNvPr>
          <p:cNvSpPr>
            <a:spLocks noChangeAspect="1"/>
          </p:cNvSpPr>
          <p:nvPr/>
        </p:nvSpPr>
        <p:spPr>
          <a:xfrm>
            <a:off x="2256379" y="1767433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0CCE34B-DBB3-4949-AA92-25526B8093CD}"/>
              </a:ext>
            </a:extLst>
          </p:cNvPr>
          <p:cNvSpPr>
            <a:spLocks noChangeAspect="1"/>
          </p:cNvSpPr>
          <p:nvPr/>
        </p:nvSpPr>
        <p:spPr>
          <a:xfrm>
            <a:off x="4715539" y="270693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EF9907-394C-E348-B9FB-6A83E91D9CA8}"/>
              </a:ext>
            </a:extLst>
          </p:cNvPr>
          <p:cNvSpPr>
            <a:spLocks noChangeAspect="1"/>
          </p:cNvSpPr>
          <p:nvPr/>
        </p:nvSpPr>
        <p:spPr>
          <a:xfrm>
            <a:off x="3887050" y="2242296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3F49D9-114D-FC4C-A607-C9F9EE9272A2}"/>
              </a:ext>
            </a:extLst>
          </p:cNvPr>
          <p:cNvSpPr>
            <a:spLocks noChangeAspect="1"/>
          </p:cNvSpPr>
          <p:nvPr/>
        </p:nvSpPr>
        <p:spPr>
          <a:xfrm>
            <a:off x="5024929" y="22360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8ACD11-4FE6-F146-A6E1-AFB21B931F19}"/>
              </a:ext>
            </a:extLst>
          </p:cNvPr>
          <p:cNvSpPr>
            <a:spLocks noChangeAspect="1"/>
          </p:cNvSpPr>
          <p:nvPr/>
        </p:nvSpPr>
        <p:spPr>
          <a:xfrm>
            <a:off x="5449542" y="3188719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872CB27-9E8F-7049-87ED-A02F9D146B33}"/>
              </a:ext>
            </a:extLst>
          </p:cNvPr>
          <p:cNvSpPr>
            <a:spLocks noChangeAspect="1"/>
          </p:cNvSpPr>
          <p:nvPr/>
        </p:nvSpPr>
        <p:spPr>
          <a:xfrm>
            <a:off x="5793760" y="3639482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D28150-6889-2548-9CFF-DF8ABCA75863}"/>
              </a:ext>
            </a:extLst>
          </p:cNvPr>
          <p:cNvSpPr>
            <a:spLocks noChangeAspect="1"/>
          </p:cNvSpPr>
          <p:nvPr/>
        </p:nvSpPr>
        <p:spPr>
          <a:xfrm>
            <a:off x="8148830" y="504757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D9A199-F9DD-0847-96A7-3BECA0C44C31}"/>
              </a:ext>
            </a:extLst>
          </p:cNvPr>
          <p:cNvSpPr txBox="1"/>
          <p:nvPr/>
        </p:nvSpPr>
        <p:spPr>
          <a:xfrm>
            <a:off x="1233649" y="16855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17B97B-BCB8-CB4D-B55D-27DD79BC4B68}"/>
              </a:ext>
            </a:extLst>
          </p:cNvPr>
          <p:cNvSpPr txBox="1"/>
          <p:nvPr/>
        </p:nvSpPr>
        <p:spPr>
          <a:xfrm>
            <a:off x="2846514" y="16855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5B11FFD-AB35-1740-AF4D-2BAFD69D3865}"/>
              </a:ext>
            </a:extLst>
          </p:cNvPr>
          <p:cNvSpPr>
            <a:spLocks noChangeAspect="1"/>
          </p:cNvSpPr>
          <p:nvPr/>
        </p:nvSpPr>
        <p:spPr>
          <a:xfrm>
            <a:off x="7730043" y="457898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D02140-28A7-2145-9F82-A220094D1A4B}"/>
              </a:ext>
            </a:extLst>
          </p:cNvPr>
          <p:cNvCxnSpPr>
            <a:cxnSpLocks/>
          </p:cNvCxnSpPr>
          <p:nvPr/>
        </p:nvCxnSpPr>
        <p:spPr>
          <a:xfrm>
            <a:off x="7407038" y="1421848"/>
            <a:ext cx="0" cy="4457127"/>
          </a:xfrm>
          <a:prstGeom prst="line">
            <a:avLst/>
          </a:prstGeom>
          <a:ln w="38100">
            <a:solidFill>
              <a:srgbClr val="032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4914DA-6B48-6E44-B4B9-A08B5A0FAB78}"/>
              </a:ext>
            </a:extLst>
          </p:cNvPr>
          <p:cNvSpPr txBox="1"/>
          <p:nvPr/>
        </p:nvSpPr>
        <p:spPr>
          <a:xfrm>
            <a:off x="2512467" y="215413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269157-12EA-3F4F-B5CB-95119FD44F3F}"/>
              </a:ext>
            </a:extLst>
          </p:cNvPr>
          <p:cNvSpPr txBox="1"/>
          <p:nvPr/>
        </p:nvSpPr>
        <p:spPr>
          <a:xfrm>
            <a:off x="3662205" y="2622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B5D0E3-3D3C-5D48-96DB-3A94BB3C0089}"/>
              </a:ext>
            </a:extLst>
          </p:cNvPr>
          <p:cNvSpPr txBox="1"/>
          <p:nvPr/>
        </p:nvSpPr>
        <p:spPr>
          <a:xfrm>
            <a:off x="4340050" y="3091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3EF82F1-03AC-B348-9561-B23D311895F5}"/>
              </a:ext>
            </a:extLst>
          </p:cNvPr>
          <p:cNvSpPr txBox="1"/>
          <p:nvPr/>
        </p:nvSpPr>
        <p:spPr>
          <a:xfrm>
            <a:off x="5070837" y="3554770"/>
            <a:ext cx="28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DC538F5-F693-7F44-8B77-E6060C3069AC}"/>
              </a:ext>
            </a:extLst>
          </p:cNvPr>
          <p:cNvSpPr txBox="1"/>
          <p:nvPr/>
        </p:nvSpPr>
        <p:spPr>
          <a:xfrm>
            <a:off x="6416455" y="40324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6026C6-B3F0-8B44-B3CD-43B593D0850A}"/>
              </a:ext>
            </a:extLst>
          </p:cNvPr>
          <p:cNvSpPr txBox="1"/>
          <p:nvPr/>
        </p:nvSpPr>
        <p:spPr>
          <a:xfrm>
            <a:off x="7108241" y="4497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7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493B786-C275-544D-83CC-E3B438FDBD7E}"/>
              </a:ext>
            </a:extLst>
          </p:cNvPr>
          <p:cNvSpPr txBox="1"/>
          <p:nvPr/>
        </p:nvSpPr>
        <p:spPr>
          <a:xfrm>
            <a:off x="7561312" y="4965687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90E03B-075B-7F45-98B0-7CDE88791AAB}"/>
              </a:ext>
            </a:extLst>
          </p:cNvPr>
          <p:cNvSpPr txBox="1"/>
          <p:nvPr/>
        </p:nvSpPr>
        <p:spPr>
          <a:xfrm>
            <a:off x="5709583" y="568505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5657"/>
                </a:solidFill>
                <a:latin typeface="Montserrat Medium" pitchFamily="2" charset="77"/>
              </a:rPr>
              <a:t>time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617AD-027E-7F40-AA21-1FC59CCDC9A8}"/>
              </a:ext>
            </a:extLst>
          </p:cNvPr>
          <p:cNvSpPr txBox="1"/>
          <p:nvPr/>
        </p:nvSpPr>
        <p:spPr>
          <a:xfrm>
            <a:off x="838200" y="587897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77"/>
              </a:rPr>
              <a:t>MinDependency</a:t>
            </a:r>
            <a:endParaRPr lang="en-US" sz="1400" dirty="0">
              <a:latin typeface="Montserrat Medium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BB85A-4558-3E41-8C83-E0A1F3BB2B68}"/>
              </a:ext>
            </a:extLst>
          </p:cNvPr>
          <p:cNvSpPr txBox="1"/>
          <p:nvPr/>
        </p:nvSpPr>
        <p:spPr>
          <a:xfrm>
            <a:off x="7247031" y="585130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E82A7-5B4E-5E41-B334-7AE6B0052413}"/>
              </a:ext>
            </a:extLst>
          </p:cNvPr>
          <p:cNvSpPr txBox="1"/>
          <p:nvPr/>
        </p:nvSpPr>
        <p:spPr>
          <a:xfrm>
            <a:off x="904139" y="168554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Dt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19B948-21EC-AC46-BA3B-3FBC816AFE8F}"/>
              </a:ext>
            </a:extLst>
          </p:cNvPr>
          <p:cNvSpPr/>
          <p:nvPr/>
        </p:nvSpPr>
        <p:spPr>
          <a:xfrm>
            <a:off x="10473429" y="1421848"/>
            <a:ext cx="756442" cy="4721358"/>
          </a:xfrm>
          <a:prstGeom prst="rect">
            <a:avLst/>
          </a:prstGeom>
          <a:solidFill>
            <a:schemeClr val="bg1">
              <a:alpha val="871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53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84023-6D4F-AA49-8039-A23A5DB17FA6}"/>
              </a:ext>
            </a:extLst>
          </p:cNvPr>
          <p:cNvCxnSpPr>
            <a:cxnSpLocks/>
          </p:cNvCxnSpPr>
          <p:nvPr/>
        </p:nvCxnSpPr>
        <p:spPr>
          <a:xfrm>
            <a:off x="1524000" y="1839433"/>
            <a:ext cx="129717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BD7828-CDA2-424E-BC2A-1A585BC05143}"/>
              </a:ext>
            </a:extLst>
          </p:cNvPr>
          <p:cNvCxnSpPr>
            <a:cxnSpLocks/>
          </p:cNvCxnSpPr>
          <p:nvPr/>
        </p:nvCxnSpPr>
        <p:spPr>
          <a:xfrm>
            <a:off x="2821171" y="2308025"/>
            <a:ext cx="4369113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67C1E8-F143-A040-96BC-6DF8D3802C3F}"/>
              </a:ext>
            </a:extLst>
          </p:cNvPr>
          <p:cNvCxnSpPr>
            <a:cxnSpLocks/>
          </p:cNvCxnSpPr>
          <p:nvPr/>
        </p:nvCxnSpPr>
        <p:spPr>
          <a:xfrm>
            <a:off x="3926957" y="2776617"/>
            <a:ext cx="19776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2058AC-9D25-7A4D-958C-DF450AF5FFA4}"/>
              </a:ext>
            </a:extLst>
          </p:cNvPr>
          <p:cNvCxnSpPr>
            <a:cxnSpLocks/>
          </p:cNvCxnSpPr>
          <p:nvPr/>
        </p:nvCxnSpPr>
        <p:spPr>
          <a:xfrm flipV="1">
            <a:off x="4632251" y="3245208"/>
            <a:ext cx="1871330" cy="1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557F4A-9BE8-DA43-80ED-C06B50275932}"/>
              </a:ext>
            </a:extLst>
          </p:cNvPr>
          <p:cNvCxnSpPr>
            <a:cxnSpLocks/>
          </p:cNvCxnSpPr>
          <p:nvPr/>
        </p:nvCxnSpPr>
        <p:spPr>
          <a:xfrm>
            <a:off x="5330456" y="3713801"/>
            <a:ext cx="199780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93737D-7E3A-ED42-8B4C-E6DAC87E611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11729" y="4182393"/>
            <a:ext cx="2714842" cy="3969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7E24BA-8A9F-B94F-8CE7-5FEEA67125ED}"/>
              </a:ext>
            </a:extLst>
          </p:cNvPr>
          <p:cNvCxnSpPr>
            <a:cxnSpLocks/>
          </p:cNvCxnSpPr>
          <p:nvPr/>
        </p:nvCxnSpPr>
        <p:spPr>
          <a:xfrm>
            <a:off x="7400262" y="4650985"/>
            <a:ext cx="234625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E09887-0FF7-FE4D-BF97-7A103407E737}"/>
              </a:ext>
            </a:extLst>
          </p:cNvPr>
          <p:cNvCxnSpPr>
            <a:cxnSpLocks/>
          </p:cNvCxnSpPr>
          <p:nvPr/>
        </p:nvCxnSpPr>
        <p:spPr>
          <a:xfrm>
            <a:off x="7874043" y="5119578"/>
            <a:ext cx="26034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027D7E56-5095-7446-893F-AD6D0496147B}"/>
              </a:ext>
            </a:extLst>
          </p:cNvPr>
          <p:cNvSpPr>
            <a:spLocks noChangeAspect="1"/>
          </p:cNvSpPr>
          <p:nvPr/>
        </p:nvSpPr>
        <p:spPr>
          <a:xfrm>
            <a:off x="1718571" y="1769806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0A54E8F-3540-654A-BE46-5B392721FB9F}"/>
              </a:ext>
            </a:extLst>
          </p:cNvPr>
          <p:cNvSpPr>
            <a:spLocks noChangeAspect="1"/>
          </p:cNvSpPr>
          <p:nvPr/>
        </p:nvSpPr>
        <p:spPr>
          <a:xfrm>
            <a:off x="4177248" y="2704617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F5C5A32-C099-AB4D-B540-45C96988C7F2}"/>
              </a:ext>
            </a:extLst>
          </p:cNvPr>
          <p:cNvSpPr>
            <a:spLocks noChangeAspect="1"/>
          </p:cNvSpPr>
          <p:nvPr/>
        </p:nvSpPr>
        <p:spPr>
          <a:xfrm>
            <a:off x="4975242" y="3196302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C090EC4-1471-7C40-8492-B35F6C874EF1}"/>
              </a:ext>
            </a:extLst>
          </p:cNvPr>
          <p:cNvSpPr>
            <a:spLocks noChangeAspect="1"/>
          </p:cNvSpPr>
          <p:nvPr/>
        </p:nvSpPr>
        <p:spPr>
          <a:xfrm>
            <a:off x="6347857" y="36425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7186BA-E5E3-7F44-98EF-49675CEC8F2A}"/>
              </a:ext>
            </a:extLst>
          </p:cNvPr>
          <p:cNvSpPr>
            <a:spLocks noChangeAspect="1"/>
          </p:cNvSpPr>
          <p:nvPr/>
        </p:nvSpPr>
        <p:spPr>
          <a:xfrm>
            <a:off x="7328262" y="4101038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303BDC-7CC9-4243-8A7D-73C600AE4875}"/>
              </a:ext>
            </a:extLst>
          </p:cNvPr>
          <p:cNvCxnSpPr>
            <a:cxnSpLocks/>
          </p:cNvCxnSpPr>
          <p:nvPr/>
        </p:nvCxnSpPr>
        <p:spPr>
          <a:xfrm>
            <a:off x="1524000" y="5612220"/>
            <a:ext cx="8953499" cy="0"/>
          </a:xfrm>
          <a:prstGeom prst="straightConnector1">
            <a:avLst/>
          </a:prstGeom>
          <a:ln w="38100">
            <a:solidFill>
              <a:srgbClr val="FF565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5859575D-628B-7C4D-B18A-8B5585067506}"/>
              </a:ext>
            </a:extLst>
          </p:cNvPr>
          <p:cNvSpPr>
            <a:spLocks noChangeAspect="1"/>
          </p:cNvSpPr>
          <p:nvPr/>
        </p:nvSpPr>
        <p:spPr>
          <a:xfrm>
            <a:off x="2256379" y="1767433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0CCE34B-DBB3-4949-AA92-25526B8093CD}"/>
              </a:ext>
            </a:extLst>
          </p:cNvPr>
          <p:cNvSpPr>
            <a:spLocks noChangeAspect="1"/>
          </p:cNvSpPr>
          <p:nvPr/>
        </p:nvSpPr>
        <p:spPr>
          <a:xfrm>
            <a:off x="4715539" y="270693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3EF9907-394C-E348-B9FB-6A83E91D9CA8}"/>
              </a:ext>
            </a:extLst>
          </p:cNvPr>
          <p:cNvSpPr>
            <a:spLocks noChangeAspect="1"/>
          </p:cNvSpPr>
          <p:nvPr/>
        </p:nvSpPr>
        <p:spPr>
          <a:xfrm>
            <a:off x="3887050" y="2242296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3F49D9-114D-FC4C-A607-C9F9EE9272A2}"/>
              </a:ext>
            </a:extLst>
          </p:cNvPr>
          <p:cNvSpPr>
            <a:spLocks noChangeAspect="1"/>
          </p:cNvSpPr>
          <p:nvPr/>
        </p:nvSpPr>
        <p:spPr>
          <a:xfrm>
            <a:off x="5024929" y="22360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8ACD11-4FE6-F146-A6E1-AFB21B931F19}"/>
              </a:ext>
            </a:extLst>
          </p:cNvPr>
          <p:cNvSpPr>
            <a:spLocks noChangeAspect="1"/>
          </p:cNvSpPr>
          <p:nvPr/>
        </p:nvSpPr>
        <p:spPr>
          <a:xfrm>
            <a:off x="5449542" y="3188719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872CB27-9E8F-7049-87ED-A02F9D146B33}"/>
              </a:ext>
            </a:extLst>
          </p:cNvPr>
          <p:cNvSpPr>
            <a:spLocks noChangeAspect="1"/>
          </p:cNvSpPr>
          <p:nvPr/>
        </p:nvSpPr>
        <p:spPr>
          <a:xfrm>
            <a:off x="5793760" y="3639482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D28150-6889-2548-9CFF-DF8ABCA75863}"/>
              </a:ext>
            </a:extLst>
          </p:cNvPr>
          <p:cNvSpPr>
            <a:spLocks noChangeAspect="1"/>
          </p:cNvSpPr>
          <p:nvPr/>
        </p:nvSpPr>
        <p:spPr>
          <a:xfrm>
            <a:off x="8148830" y="504757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D9A199-F9DD-0847-96A7-3BECA0C44C31}"/>
              </a:ext>
            </a:extLst>
          </p:cNvPr>
          <p:cNvSpPr txBox="1"/>
          <p:nvPr/>
        </p:nvSpPr>
        <p:spPr>
          <a:xfrm>
            <a:off x="1233649" y="16855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17B97B-BCB8-CB4D-B55D-27DD79BC4B68}"/>
              </a:ext>
            </a:extLst>
          </p:cNvPr>
          <p:cNvSpPr txBox="1"/>
          <p:nvPr/>
        </p:nvSpPr>
        <p:spPr>
          <a:xfrm>
            <a:off x="2846514" y="16855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5B11FFD-AB35-1740-AF4D-2BAFD69D3865}"/>
              </a:ext>
            </a:extLst>
          </p:cNvPr>
          <p:cNvSpPr>
            <a:spLocks noChangeAspect="1"/>
          </p:cNvSpPr>
          <p:nvPr/>
        </p:nvSpPr>
        <p:spPr>
          <a:xfrm>
            <a:off x="7730043" y="457898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D02140-28A7-2145-9F82-A220094D1A4B}"/>
              </a:ext>
            </a:extLst>
          </p:cNvPr>
          <p:cNvCxnSpPr>
            <a:cxnSpLocks/>
          </p:cNvCxnSpPr>
          <p:nvPr/>
        </p:nvCxnSpPr>
        <p:spPr>
          <a:xfrm>
            <a:off x="7407038" y="1421848"/>
            <a:ext cx="0" cy="4457127"/>
          </a:xfrm>
          <a:prstGeom prst="line">
            <a:avLst/>
          </a:prstGeom>
          <a:ln w="38100">
            <a:solidFill>
              <a:srgbClr val="032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4914DA-6B48-6E44-B4B9-A08B5A0FAB78}"/>
              </a:ext>
            </a:extLst>
          </p:cNvPr>
          <p:cNvSpPr txBox="1"/>
          <p:nvPr/>
        </p:nvSpPr>
        <p:spPr>
          <a:xfrm>
            <a:off x="2512467" y="215413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269157-12EA-3F4F-B5CB-95119FD44F3F}"/>
              </a:ext>
            </a:extLst>
          </p:cNvPr>
          <p:cNvSpPr txBox="1"/>
          <p:nvPr/>
        </p:nvSpPr>
        <p:spPr>
          <a:xfrm>
            <a:off x="3662205" y="2622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B5D0E3-3D3C-5D48-96DB-3A94BB3C0089}"/>
              </a:ext>
            </a:extLst>
          </p:cNvPr>
          <p:cNvSpPr txBox="1"/>
          <p:nvPr/>
        </p:nvSpPr>
        <p:spPr>
          <a:xfrm>
            <a:off x="4340050" y="3091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3EF82F1-03AC-B348-9561-B23D311895F5}"/>
              </a:ext>
            </a:extLst>
          </p:cNvPr>
          <p:cNvSpPr txBox="1"/>
          <p:nvPr/>
        </p:nvSpPr>
        <p:spPr>
          <a:xfrm>
            <a:off x="5070837" y="3554770"/>
            <a:ext cx="28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DC538F5-F693-7F44-8B77-E6060C3069AC}"/>
              </a:ext>
            </a:extLst>
          </p:cNvPr>
          <p:cNvSpPr txBox="1"/>
          <p:nvPr/>
        </p:nvSpPr>
        <p:spPr>
          <a:xfrm>
            <a:off x="6416455" y="40324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6026C6-B3F0-8B44-B3CD-43B593D0850A}"/>
              </a:ext>
            </a:extLst>
          </p:cNvPr>
          <p:cNvSpPr txBox="1"/>
          <p:nvPr/>
        </p:nvSpPr>
        <p:spPr>
          <a:xfrm>
            <a:off x="7108241" y="4497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7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493B786-C275-544D-83CC-E3B438FDBD7E}"/>
              </a:ext>
            </a:extLst>
          </p:cNvPr>
          <p:cNvSpPr txBox="1"/>
          <p:nvPr/>
        </p:nvSpPr>
        <p:spPr>
          <a:xfrm>
            <a:off x="7561312" y="4965687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90E03B-075B-7F45-98B0-7CDE88791AAB}"/>
              </a:ext>
            </a:extLst>
          </p:cNvPr>
          <p:cNvSpPr txBox="1"/>
          <p:nvPr/>
        </p:nvSpPr>
        <p:spPr>
          <a:xfrm>
            <a:off x="5709583" y="568505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5657"/>
                </a:solidFill>
                <a:latin typeface="Montserrat Medium" pitchFamily="2" charset="77"/>
              </a:rPr>
              <a:t>time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617AD-027E-7F40-AA21-1FC59CCDC9A8}"/>
              </a:ext>
            </a:extLst>
          </p:cNvPr>
          <p:cNvSpPr txBox="1"/>
          <p:nvPr/>
        </p:nvSpPr>
        <p:spPr>
          <a:xfrm>
            <a:off x="838200" y="587897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77"/>
              </a:rPr>
              <a:t>MinDependency</a:t>
            </a:r>
            <a:endParaRPr lang="en-US" sz="1400" dirty="0">
              <a:latin typeface="Montserrat Medium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BB85A-4558-3E41-8C83-E0A1F3BB2B68}"/>
              </a:ext>
            </a:extLst>
          </p:cNvPr>
          <p:cNvSpPr txBox="1"/>
          <p:nvPr/>
        </p:nvSpPr>
        <p:spPr>
          <a:xfrm>
            <a:off x="7247031" y="585130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E82A7-5B4E-5E41-B334-7AE6B0052413}"/>
              </a:ext>
            </a:extLst>
          </p:cNvPr>
          <p:cNvSpPr txBox="1"/>
          <p:nvPr/>
        </p:nvSpPr>
        <p:spPr>
          <a:xfrm>
            <a:off x="904139" y="168554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Dt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19B948-21EC-AC46-BA3B-3FBC816AFE8F}"/>
              </a:ext>
            </a:extLst>
          </p:cNvPr>
          <p:cNvSpPr/>
          <p:nvPr/>
        </p:nvSpPr>
        <p:spPr>
          <a:xfrm>
            <a:off x="10473429" y="1421848"/>
            <a:ext cx="756442" cy="4721358"/>
          </a:xfrm>
          <a:prstGeom prst="rect">
            <a:avLst/>
          </a:prstGeom>
          <a:solidFill>
            <a:schemeClr val="bg1">
              <a:alpha val="871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12ACC-7A22-5A4B-9FED-EB7EEF7F4CDE}"/>
              </a:ext>
            </a:extLst>
          </p:cNvPr>
          <p:cNvSpPr/>
          <p:nvPr/>
        </p:nvSpPr>
        <p:spPr>
          <a:xfrm>
            <a:off x="665018" y="1421848"/>
            <a:ext cx="6046711" cy="2918402"/>
          </a:xfrm>
          <a:prstGeom prst="rect">
            <a:avLst/>
          </a:prstGeom>
          <a:noFill/>
          <a:ln w="38100"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©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6FA2CE-0C24-1B43-B9A3-E43472B4BC5E}"/>
              </a:ext>
            </a:extLst>
          </p:cNvPr>
          <p:cNvSpPr/>
          <p:nvPr/>
        </p:nvSpPr>
        <p:spPr>
          <a:xfrm>
            <a:off x="5028212" y="3558863"/>
            <a:ext cx="1663823" cy="3610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8A1264-7D28-B74F-A5AD-F5CA6EAD5FA4}"/>
              </a:ext>
            </a:extLst>
          </p:cNvPr>
          <p:cNvSpPr/>
          <p:nvPr/>
        </p:nvSpPr>
        <p:spPr>
          <a:xfrm>
            <a:off x="2498168" y="2146146"/>
            <a:ext cx="4193868" cy="3610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67ED662-CEE6-5546-873C-2A19020008E5}"/>
              </a:ext>
            </a:extLst>
          </p:cNvPr>
          <p:cNvSpPr txBox="1"/>
          <p:nvPr/>
        </p:nvSpPr>
        <p:spPr>
          <a:xfrm>
            <a:off x="2746879" y="4355960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Snapshot: Dt = 6</a:t>
            </a:r>
          </a:p>
        </p:txBody>
      </p:sp>
    </p:spTree>
    <p:extLst>
      <p:ext uri="{BB962C8B-B14F-4D97-AF65-F5344CB8AC3E}">
        <p14:creationId xmlns:p14="http://schemas.microsoft.com/office/powerpoint/2010/main" val="349462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C784023-6D4F-AA49-8039-A23A5DB17FA6}"/>
              </a:ext>
            </a:extLst>
          </p:cNvPr>
          <p:cNvCxnSpPr>
            <a:cxnSpLocks/>
          </p:cNvCxnSpPr>
          <p:nvPr/>
        </p:nvCxnSpPr>
        <p:spPr>
          <a:xfrm>
            <a:off x="1524000" y="1839433"/>
            <a:ext cx="129717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7BD7828-CDA2-424E-BC2A-1A585BC05143}"/>
              </a:ext>
            </a:extLst>
          </p:cNvPr>
          <p:cNvCxnSpPr>
            <a:cxnSpLocks/>
          </p:cNvCxnSpPr>
          <p:nvPr/>
        </p:nvCxnSpPr>
        <p:spPr>
          <a:xfrm>
            <a:off x="2821171" y="2308025"/>
            <a:ext cx="4369113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67C1E8-F143-A040-96BC-6DF8D3802C3F}"/>
              </a:ext>
            </a:extLst>
          </p:cNvPr>
          <p:cNvCxnSpPr>
            <a:cxnSpLocks/>
          </p:cNvCxnSpPr>
          <p:nvPr/>
        </p:nvCxnSpPr>
        <p:spPr>
          <a:xfrm>
            <a:off x="3926957" y="2776617"/>
            <a:ext cx="19776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32058AC-9D25-7A4D-958C-DF450AF5FFA4}"/>
              </a:ext>
            </a:extLst>
          </p:cNvPr>
          <p:cNvCxnSpPr>
            <a:cxnSpLocks/>
          </p:cNvCxnSpPr>
          <p:nvPr/>
        </p:nvCxnSpPr>
        <p:spPr>
          <a:xfrm flipV="1">
            <a:off x="4632251" y="3245208"/>
            <a:ext cx="1871330" cy="1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557F4A-9BE8-DA43-80ED-C06B50275932}"/>
              </a:ext>
            </a:extLst>
          </p:cNvPr>
          <p:cNvCxnSpPr>
            <a:cxnSpLocks/>
          </p:cNvCxnSpPr>
          <p:nvPr/>
        </p:nvCxnSpPr>
        <p:spPr>
          <a:xfrm>
            <a:off x="5330456" y="3713801"/>
            <a:ext cx="199780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93737D-7E3A-ED42-8B4C-E6DAC87E611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711729" y="4182393"/>
            <a:ext cx="2714842" cy="3969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57E24BA-8A9F-B94F-8CE7-5FEEA67125ED}"/>
              </a:ext>
            </a:extLst>
          </p:cNvPr>
          <p:cNvCxnSpPr>
            <a:cxnSpLocks/>
          </p:cNvCxnSpPr>
          <p:nvPr/>
        </p:nvCxnSpPr>
        <p:spPr>
          <a:xfrm>
            <a:off x="7400262" y="4650985"/>
            <a:ext cx="2346251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E09887-0FF7-FE4D-BF97-7A103407E737}"/>
              </a:ext>
            </a:extLst>
          </p:cNvPr>
          <p:cNvCxnSpPr>
            <a:cxnSpLocks/>
          </p:cNvCxnSpPr>
          <p:nvPr/>
        </p:nvCxnSpPr>
        <p:spPr>
          <a:xfrm>
            <a:off x="7874043" y="5119578"/>
            <a:ext cx="2603456" cy="0"/>
          </a:xfrm>
          <a:prstGeom prst="straightConnector1">
            <a:avLst/>
          </a:prstGeom>
          <a:ln w="57150">
            <a:solidFill>
              <a:srgbClr val="4C83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F5C5A32-C099-AB4D-B540-45C96988C7F2}"/>
              </a:ext>
            </a:extLst>
          </p:cNvPr>
          <p:cNvSpPr>
            <a:spLocks noChangeAspect="1"/>
          </p:cNvSpPr>
          <p:nvPr/>
        </p:nvSpPr>
        <p:spPr>
          <a:xfrm>
            <a:off x="4975242" y="3196302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C090EC4-1471-7C40-8492-B35F6C874EF1}"/>
              </a:ext>
            </a:extLst>
          </p:cNvPr>
          <p:cNvSpPr>
            <a:spLocks noChangeAspect="1"/>
          </p:cNvSpPr>
          <p:nvPr/>
        </p:nvSpPr>
        <p:spPr>
          <a:xfrm>
            <a:off x="6347857" y="36425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7186BA-E5E3-7F44-98EF-49675CEC8F2A}"/>
              </a:ext>
            </a:extLst>
          </p:cNvPr>
          <p:cNvSpPr>
            <a:spLocks noChangeAspect="1"/>
          </p:cNvSpPr>
          <p:nvPr/>
        </p:nvSpPr>
        <p:spPr>
          <a:xfrm>
            <a:off x="7328262" y="4101038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303BDC-7CC9-4243-8A7D-73C600AE4875}"/>
              </a:ext>
            </a:extLst>
          </p:cNvPr>
          <p:cNvCxnSpPr>
            <a:cxnSpLocks/>
          </p:cNvCxnSpPr>
          <p:nvPr/>
        </p:nvCxnSpPr>
        <p:spPr>
          <a:xfrm>
            <a:off x="1524000" y="5612220"/>
            <a:ext cx="8953499" cy="0"/>
          </a:xfrm>
          <a:prstGeom prst="straightConnector1">
            <a:avLst/>
          </a:prstGeom>
          <a:ln w="38100">
            <a:solidFill>
              <a:srgbClr val="FF5657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13EF9907-394C-E348-B9FB-6A83E91D9CA8}"/>
              </a:ext>
            </a:extLst>
          </p:cNvPr>
          <p:cNvSpPr>
            <a:spLocks noChangeAspect="1"/>
          </p:cNvSpPr>
          <p:nvPr/>
        </p:nvSpPr>
        <p:spPr>
          <a:xfrm>
            <a:off x="3887050" y="2242296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3F49D9-114D-FC4C-A607-C9F9EE9272A2}"/>
              </a:ext>
            </a:extLst>
          </p:cNvPr>
          <p:cNvSpPr>
            <a:spLocks noChangeAspect="1"/>
          </p:cNvSpPr>
          <p:nvPr/>
        </p:nvSpPr>
        <p:spPr>
          <a:xfrm>
            <a:off x="5024929" y="223602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8ACD11-4FE6-F146-A6E1-AFB21B931F19}"/>
              </a:ext>
            </a:extLst>
          </p:cNvPr>
          <p:cNvSpPr>
            <a:spLocks noChangeAspect="1"/>
          </p:cNvSpPr>
          <p:nvPr/>
        </p:nvSpPr>
        <p:spPr>
          <a:xfrm>
            <a:off x="5449542" y="3188719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872CB27-9E8F-7049-87ED-A02F9D146B33}"/>
              </a:ext>
            </a:extLst>
          </p:cNvPr>
          <p:cNvSpPr>
            <a:spLocks noChangeAspect="1"/>
          </p:cNvSpPr>
          <p:nvPr/>
        </p:nvSpPr>
        <p:spPr>
          <a:xfrm>
            <a:off x="5793760" y="3639482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DD28150-6889-2548-9CFF-DF8ABCA75863}"/>
              </a:ext>
            </a:extLst>
          </p:cNvPr>
          <p:cNvSpPr>
            <a:spLocks noChangeAspect="1"/>
          </p:cNvSpPr>
          <p:nvPr/>
        </p:nvSpPr>
        <p:spPr>
          <a:xfrm>
            <a:off x="8148830" y="5047577"/>
            <a:ext cx="144000" cy="144000"/>
          </a:xfrm>
          <a:prstGeom prst="ellips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D9A199-F9DD-0847-96A7-3BECA0C44C31}"/>
              </a:ext>
            </a:extLst>
          </p:cNvPr>
          <p:cNvSpPr txBox="1"/>
          <p:nvPr/>
        </p:nvSpPr>
        <p:spPr>
          <a:xfrm>
            <a:off x="1233649" y="168554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17B97B-BCB8-CB4D-B55D-27DD79BC4B68}"/>
              </a:ext>
            </a:extLst>
          </p:cNvPr>
          <p:cNvSpPr txBox="1"/>
          <p:nvPr/>
        </p:nvSpPr>
        <p:spPr>
          <a:xfrm>
            <a:off x="2846514" y="16855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5B11FFD-AB35-1740-AF4D-2BAFD69D3865}"/>
              </a:ext>
            </a:extLst>
          </p:cNvPr>
          <p:cNvSpPr>
            <a:spLocks noChangeAspect="1"/>
          </p:cNvSpPr>
          <p:nvPr/>
        </p:nvSpPr>
        <p:spPr>
          <a:xfrm>
            <a:off x="7730043" y="4578985"/>
            <a:ext cx="144000" cy="144000"/>
          </a:xfrm>
          <a:prstGeom prst="ellipse">
            <a:avLst/>
          </a:prstGeom>
          <a:solidFill>
            <a:srgbClr val="F3D9BB"/>
          </a:solidFill>
          <a:ln>
            <a:solidFill>
              <a:srgbClr val="F3D9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D02140-28A7-2145-9F82-A220094D1A4B}"/>
              </a:ext>
            </a:extLst>
          </p:cNvPr>
          <p:cNvCxnSpPr>
            <a:cxnSpLocks/>
          </p:cNvCxnSpPr>
          <p:nvPr/>
        </p:nvCxnSpPr>
        <p:spPr>
          <a:xfrm>
            <a:off x="7407038" y="1421848"/>
            <a:ext cx="0" cy="4457127"/>
          </a:xfrm>
          <a:prstGeom prst="line">
            <a:avLst/>
          </a:prstGeom>
          <a:ln w="38100">
            <a:solidFill>
              <a:srgbClr val="032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E4914DA-6B48-6E44-B4B9-A08B5A0FAB78}"/>
              </a:ext>
            </a:extLst>
          </p:cNvPr>
          <p:cNvSpPr txBox="1"/>
          <p:nvPr/>
        </p:nvSpPr>
        <p:spPr>
          <a:xfrm>
            <a:off x="2512467" y="215413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A269157-12EA-3F4F-B5CB-95119FD44F3F}"/>
              </a:ext>
            </a:extLst>
          </p:cNvPr>
          <p:cNvSpPr txBox="1"/>
          <p:nvPr/>
        </p:nvSpPr>
        <p:spPr>
          <a:xfrm>
            <a:off x="3662205" y="2622728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0B5D0E3-3D3C-5D48-96DB-3A94BB3C0089}"/>
              </a:ext>
            </a:extLst>
          </p:cNvPr>
          <p:cNvSpPr txBox="1"/>
          <p:nvPr/>
        </p:nvSpPr>
        <p:spPr>
          <a:xfrm>
            <a:off x="4340050" y="30913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3EF82F1-03AC-B348-9561-B23D311895F5}"/>
              </a:ext>
            </a:extLst>
          </p:cNvPr>
          <p:cNvSpPr txBox="1"/>
          <p:nvPr/>
        </p:nvSpPr>
        <p:spPr>
          <a:xfrm>
            <a:off x="5070837" y="3554770"/>
            <a:ext cx="28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DC538F5-F693-7F44-8B77-E6060C3069AC}"/>
              </a:ext>
            </a:extLst>
          </p:cNvPr>
          <p:cNvSpPr txBox="1"/>
          <p:nvPr/>
        </p:nvSpPr>
        <p:spPr>
          <a:xfrm>
            <a:off x="6416455" y="403247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A6026C6-B3F0-8B44-B3CD-43B593D0850A}"/>
              </a:ext>
            </a:extLst>
          </p:cNvPr>
          <p:cNvSpPr txBox="1"/>
          <p:nvPr/>
        </p:nvSpPr>
        <p:spPr>
          <a:xfrm>
            <a:off x="7108241" y="449709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7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493B786-C275-544D-83CC-E3B438FDBD7E}"/>
              </a:ext>
            </a:extLst>
          </p:cNvPr>
          <p:cNvSpPr txBox="1"/>
          <p:nvPr/>
        </p:nvSpPr>
        <p:spPr>
          <a:xfrm>
            <a:off x="7561312" y="4965687"/>
            <a:ext cx="30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90E03B-075B-7F45-98B0-7CDE88791AAB}"/>
              </a:ext>
            </a:extLst>
          </p:cNvPr>
          <p:cNvSpPr txBox="1"/>
          <p:nvPr/>
        </p:nvSpPr>
        <p:spPr>
          <a:xfrm>
            <a:off x="5709583" y="5685051"/>
            <a:ext cx="607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5657"/>
                </a:solidFill>
                <a:latin typeface="Montserrat Medium" pitchFamily="2" charset="77"/>
              </a:rPr>
              <a:t>time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617AD-027E-7F40-AA21-1FC59CCDC9A8}"/>
              </a:ext>
            </a:extLst>
          </p:cNvPr>
          <p:cNvSpPr txBox="1"/>
          <p:nvPr/>
        </p:nvSpPr>
        <p:spPr>
          <a:xfrm>
            <a:off x="838200" y="5878974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Montserrat Medium" pitchFamily="2" charset="77"/>
              </a:rPr>
              <a:t>MinDependency</a:t>
            </a:r>
            <a:endParaRPr lang="en-US" sz="1400" dirty="0">
              <a:latin typeface="Montserrat Medium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ABB85A-4558-3E41-8C83-E0A1F3BB2B68}"/>
              </a:ext>
            </a:extLst>
          </p:cNvPr>
          <p:cNvSpPr txBox="1"/>
          <p:nvPr/>
        </p:nvSpPr>
        <p:spPr>
          <a:xfrm>
            <a:off x="7247031" y="5851305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9E82A7-5B4E-5E41-B334-7AE6B0052413}"/>
              </a:ext>
            </a:extLst>
          </p:cNvPr>
          <p:cNvSpPr txBox="1"/>
          <p:nvPr/>
        </p:nvSpPr>
        <p:spPr>
          <a:xfrm>
            <a:off x="904139" y="168554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Dt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19B948-21EC-AC46-BA3B-3FBC816AFE8F}"/>
              </a:ext>
            </a:extLst>
          </p:cNvPr>
          <p:cNvSpPr/>
          <p:nvPr/>
        </p:nvSpPr>
        <p:spPr>
          <a:xfrm>
            <a:off x="10473429" y="1421848"/>
            <a:ext cx="756442" cy="4721358"/>
          </a:xfrm>
          <a:prstGeom prst="rect">
            <a:avLst/>
          </a:prstGeom>
          <a:solidFill>
            <a:schemeClr val="bg1">
              <a:alpha val="871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12ACC-7A22-5A4B-9FED-EB7EEF7F4CDE}"/>
              </a:ext>
            </a:extLst>
          </p:cNvPr>
          <p:cNvSpPr/>
          <p:nvPr/>
        </p:nvSpPr>
        <p:spPr>
          <a:xfrm>
            <a:off x="665018" y="1421848"/>
            <a:ext cx="6046711" cy="2918402"/>
          </a:xfrm>
          <a:prstGeom prst="rect">
            <a:avLst/>
          </a:prstGeom>
          <a:noFill/>
          <a:ln w="38100"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©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6FA2CE-0C24-1B43-B9A3-E43472B4BC5E}"/>
              </a:ext>
            </a:extLst>
          </p:cNvPr>
          <p:cNvSpPr/>
          <p:nvPr/>
        </p:nvSpPr>
        <p:spPr>
          <a:xfrm>
            <a:off x="5028212" y="3558863"/>
            <a:ext cx="1663823" cy="3610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8A1264-7D28-B74F-A5AD-F5CA6EAD5FA4}"/>
              </a:ext>
            </a:extLst>
          </p:cNvPr>
          <p:cNvSpPr/>
          <p:nvPr/>
        </p:nvSpPr>
        <p:spPr>
          <a:xfrm>
            <a:off x="2498168" y="2146146"/>
            <a:ext cx="4193868" cy="3610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72C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B277-188F-9F4A-ADBF-25367596965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29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Roadmap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D9ECF95-1B57-A742-9FBF-522E783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84D9BB-5D0A-9E40-8BC2-54CBD8AC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48" y="1539832"/>
            <a:ext cx="7730503" cy="46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6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6028977-B319-B149-B1C7-928290093708}"/>
              </a:ext>
            </a:extLst>
          </p:cNvPr>
          <p:cNvSpPr txBox="1"/>
          <p:nvPr/>
        </p:nvSpPr>
        <p:spPr>
          <a:xfrm>
            <a:off x="6130658" y="2102093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Put | Get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19C9652-A82D-F848-85B8-436153C4CBEC}"/>
              </a:ext>
            </a:extLst>
          </p:cNvPr>
          <p:cNvSpPr txBox="1"/>
          <p:nvPr/>
        </p:nvSpPr>
        <p:spPr>
          <a:xfrm>
            <a:off x="5313576" y="1027945"/>
            <a:ext cx="215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274C494-C1B4-A24B-A363-5FC5500E8DF6}"/>
              </a:ext>
            </a:extLst>
          </p:cNvPr>
          <p:cNvSpPr txBox="1"/>
          <p:nvPr/>
        </p:nvSpPr>
        <p:spPr>
          <a:xfrm>
            <a:off x="5666472" y="2672295"/>
            <a:ext cx="818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61A49B-D12F-874C-9D7E-9F72FA71050F}"/>
              </a:ext>
            </a:extLst>
          </p:cNvPr>
          <p:cNvSpPr txBox="1"/>
          <p:nvPr/>
        </p:nvSpPr>
        <p:spPr>
          <a:xfrm>
            <a:off x="5993760" y="3977831"/>
            <a:ext cx="532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D75B-0F7D-4F4B-AEE4-78CEABE5EBED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2CE2ED5-0B68-DD40-BE15-66E95B8EB974}"/>
              </a:ext>
            </a:extLst>
          </p:cNvPr>
          <p:cNvCxnSpPr>
            <a:cxnSpLocks/>
            <a:stCxn id="65" idx="2"/>
            <a:endCxn id="87" idx="0"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4996B68-F16D-954A-98FF-0467B00B5C9F}"/>
              </a:ext>
            </a:extLst>
          </p:cNvPr>
          <p:cNvSpPr txBox="1"/>
          <p:nvPr/>
        </p:nvSpPr>
        <p:spPr>
          <a:xfrm>
            <a:off x="3252528" y="3923739"/>
            <a:ext cx="1481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Begin | Put | 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Prepare | Commit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79B03B-1DFC-9248-A826-127B367D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0646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B6CF-5368-0A42-81E8-CBAB90571B6F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30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Ongoing and future work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Finishing all implementations</a:t>
            </a:r>
          </a:p>
          <a:p>
            <a:pPr marL="0" indent="0">
              <a:buNone/>
            </a:pPr>
            <a:r>
              <a:rPr lang="en-US" dirty="0"/>
              <a:t>Testing invariants</a:t>
            </a:r>
          </a:p>
          <a:p>
            <a:pPr marL="0" indent="0">
              <a:buNone/>
            </a:pPr>
            <a:r>
              <a:rPr lang="en-US" dirty="0"/>
              <a:t>Performance comparison</a:t>
            </a:r>
          </a:p>
          <a:p>
            <a:pPr marL="0" indent="0">
              <a:buNone/>
            </a:pPr>
            <a:r>
              <a:rPr lang="en-US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633677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FA8D406-6209-7B45-98D2-E84B37C4D072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https://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github.com</a:t>
            </a:r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/Saalik/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MultiKVS</a:t>
            </a:r>
            <a:endParaRPr lang="en-US" sz="2400" b="1" spc="300" dirty="0">
              <a:ln w="15875">
                <a:solidFill>
                  <a:srgbClr val="FF5657"/>
                </a:solidFill>
              </a:ln>
              <a:noFill/>
              <a:latin typeface="Montserrat Black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6A1E16-6F6D-DC49-8337-B5ABE77CE40A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Montserrat Black" pitchFamily="2" charset="77"/>
              </a:rPr>
              <a:t>https://github.com/Saalik/</a:t>
            </a:r>
            <a:r>
              <a:rPr lang="en-US" sz="2400" b="1" spc="300" dirty="0" err="1">
                <a:latin typeface="Montserrat Black" pitchFamily="2" charset="77"/>
              </a:rPr>
              <a:t>MultiKVS</a:t>
            </a:r>
            <a:endParaRPr lang="en-US" sz="2400" b="1" spc="300" dirty="0">
              <a:latin typeface="Montserrat Black" pitchFamily="2" charset="77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F7E-9363-524E-8A5C-4D2F041C430B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31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D4581-2D20-2142-B356-8BE190DD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Links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467194-87F3-DB41-8900-ED8425F74C45}"/>
              </a:ext>
            </a:extLst>
          </p:cNvPr>
          <p:cNvGrpSpPr/>
          <p:nvPr/>
        </p:nvGrpSpPr>
        <p:grpSpPr>
          <a:xfrm>
            <a:off x="838200" y="2415320"/>
            <a:ext cx="10515600" cy="461666"/>
            <a:chOff x="838200" y="2415320"/>
            <a:chExt cx="10515600" cy="461666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614930-E486-3E49-8E11-CE22503F6201}"/>
                </a:ext>
              </a:extLst>
            </p:cNvPr>
            <p:cNvSpPr txBox="1"/>
            <p:nvPr/>
          </p:nvSpPr>
          <p:spPr>
            <a:xfrm>
              <a:off x="838200" y="2415321"/>
              <a:ext cx="10515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/hal-02902474v2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9E42B2B-C7DA-0347-AFE5-8F99625C9D2B}"/>
                </a:ext>
              </a:extLst>
            </p:cNvPr>
            <p:cNvSpPr txBox="1"/>
            <p:nvPr/>
          </p:nvSpPr>
          <p:spPr>
            <a:xfrm>
              <a:off x="838200" y="2415320"/>
              <a:ext cx="1051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atin typeface="Montserrat Black" pitchFamily="2" charset="77"/>
                </a:rPr>
                <a:t>/hal-02902474v2</a:t>
              </a:r>
            </a:p>
          </p:txBody>
        </p: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C94555-15EC-A641-8090-EBCBD033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39936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BEB1-CC70-754B-9168-3B381CCCB98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32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Step-wise approach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E219E0F-EB7D-0648-9CB1-E5A812342DC8}"/>
              </a:ext>
            </a:extLst>
          </p:cNvPr>
          <p:cNvGrpSpPr/>
          <p:nvPr/>
        </p:nvGrpSpPr>
        <p:grpSpPr>
          <a:xfrm>
            <a:off x="6450778" y="2199985"/>
            <a:ext cx="1325563" cy="1325563"/>
            <a:chOff x="2808366" y="2212597"/>
            <a:chExt cx="1325563" cy="1325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C4DF47-2F35-6543-91A6-743FC8CB95A1}"/>
                </a:ext>
              </a:extLst>
            </p:cNvPr>
            <p:cNvSpPr/>
            <p:nvPr/>
          </p:nvSpPr>
          <p:spPr>
            <a:xfrm>
              <a:off x="2808366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8FC3FE0-B7DB-1D49-9197-E82F70DE7F44}"/>
                </a:ext>
              </a:extLst>
            </p:cNvPr>
            <p:cNvSpPr txBox="1"/>
            <p:nvPr/>
          </p:nvSpPr>
          <p:spPr>
            <a:xfrm>
              <a:off x="2808366" y="2734725"/>
              <a:ext cx="1309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962E4B1-141E-2446-8C08-474EC031EBD6}"/>
              </a:ext>
            </a:extLst>
          </p:cNvPr>
          <p:cNvGrpSpPr/>
          <p:nvPr/>
        </p:nvGrpSpPr>
        <p:grpSpPr>
          <a:xfrm>
            <a:off x="9738411" y="2199985"/>
            <a:ext cx="1325563" cy="1325563"/>
            <a:chOff x="6095999" y="2212597"/>
            <a:chExt cx="1325563" cy="13255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8AFA2D-CEDE-0F47-9E1C-CBD2782EAF27}"/>
                </a:ext>
              </a:extLst>
            </p:cNvPr>
            <p:cNvSpPr/>
            <p:nvPr/>
          </p:nvSpPr>
          <p:spPr>
            <a:xfrm>
              <a:off x="6095999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7F33349-2A93-E543-8EB5-117B9A49D301}"/>
                </a:ext>
              </a:extLst>
            </p:cNvPr>
            <p:cNvSpPr txBox="1"/>
            <p:nvPr/>
          </p:nvSpPr>
          <p:spPr>
            <a:xfrm>
              <a:off x="6095999" y="2734724"/>
              <a:ext cx="1309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8CE48A7-222C-0D43-8995-AB77380E010D}"/>
              </a:ext>
            </a:extLst>
          </p:cNvPr>
          <p:cNvGrpSpPr/>
          <p:nvPr/>
        </p:nvGrpSpPr>
        <p:grpSpPr>
          <a:xfrm>
            <a:off x="6450778" y="4408207"/>
            <a:ext cx="1325563" cy="1325563"/>
            <a:chOff x="2808366" y="4420819"/>
            <a:chExt cx="1325563" cy="13255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1E489-67AE-8E47-B639-FC2EC6423E61}"/>
                </a:ext>
              </a:extLst>
            </p:cNvPr>
            <p:cNvSpPr/>
            <p:nvPr/>
          </p:nvSpPr>
          <p:spPr>
            <a:xfrm>
              <a:off x="2808366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7AA17E4-FFDD-3241-BA1F-39ECC4DDE21B}"/>
                </a:ext>
              </a:extLst>
            </p:cNvPr>
            <p:cNvSpPr txBox="1"/>
            <p:nvPr/>
          </p:nvSpPr>
          <p:spPr>
            <a:xfrm>
              <a:off x="2816160" y="4760434"/>
              <a:ext cx="1309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bounded memory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100405D-2A8B-B040-BD89-A592FD1F7F7D}"/>
              </a:ext>
            </a:extLst>
          </p:cNvPr>
          <p:cNvGrpSpPr/>
          <p:nvPr/>
        </p:nvGrpSpPr>
        <p:grpSpPr>
          <a:xfrm>
            <a:off x="9738412" y="4408207"/>
            <a:ext cx="1325563" cy="1325563"/>
            <a:chOff x="6096000" y="4420819"/>
            <a:chExt cx="1325563" cy="1325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E45F6C-4A6B-284F-BB53-E53FF37246F4}"/>
                </a:ext>
              </a:extLst>
            </p:cNvPr>
            <p:cNvSpPr/>
            <p:nvPr/>
          </p:nvSpPr>
          <p:spPr>
            <a:xfrm>
              <a:off x="6096000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712AC73-330C-C14E-8236-FAF1B02E6EF8}"/>
                </a:ext>
              </a:extLst>
            </p:cNvPr>
            <p:cNvSpPr txBox="1"/>
            <p:nvPr/>
          </p:nvSpPr>
          <p:spPr>
            <a:xfrm>
              <a:off x="6111588" y="4760434"/>
              <a:ext cx="1309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bounded memory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B50F9803-9BD5-9449-89A6-6A7174F899D5}"/>
              </a:ext>
            </a:extLst>
          </p:cNvPr>
          <p:cNvSpPr txBox="1"/>
          <p:nvPr/>
        </p:nvSpPr>
        <p:spPr>
          <a:xfrm>
            <a:off x="6458572" y="1740692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Specification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1696432-88CD-7747-9308-CC1EA01688DE}"/>
              </a:ext>
            </a:extLst>
          </p:cNvPr>
          <p:cNvSpPr txBox="1"/>
          <p:nvPr/>
        </p:nvSpPr>
        <p:spPr>
          <a:xfrm>
            <a:off x="9630568" y="1740691"/>
            <a:ext cx="155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Implementation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CF0B11E-758E-2548-88A7-29DE46B43B4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7776341" y="2860612"/>
            <a:ext cx="1962070" cy="2155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789B0A-0D32-6746-BE35-5D5827574EA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113560" y="3525548"/>
            <a:ext cx="0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41B73F-294F-EF48-BAD5-B98817524A0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0401193" y="3525548"/>
            <a:ext cx="1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878B659-AC5C-2941-8EE2-12CFB6A1627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776341" y="5070989"/>
            <a:ext cx="1962071" cy="0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8FE49DC-793F-9E4B-BB73-1CE35BCBDFB4}"/>
              </a:ext>
            </a:extLst>
          </p:cNvPr>
          <p:cNvSpPr txBox="1"/>
          <p:nvPr/>
        </p:nvSpPr>
        <p:spPr>
          <a:xfrm>
            <a:off x="8252493" y="2554344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A4D980-3689-0B49-B427-EAEC7262E6A7}"/>
              </a:ext>
            </a:extLst>
          </p:cNvPr>
          <p:cNvSpPr txBox="1"/>
          <p:nvPr/>
        </p:nvSpPr>
        <p:spPr>
          <a:xfrm>
            <a:off x="8252492" y="4753647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386D9-F0B0-BA48-964F-18C416C1C197}"/>
              </a:ext>
            </a:extLst>
          </p:cNvPr>
          <p:cNvSpPr txBox="1"/>
          <p:nvPr/>
        </p:nvSpPr>
        <p:spPr>
          <a:xfrm>
            <a:off x="10479634" y="3839919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Equivalence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8650B3-BC61-FA4A-A3E0-8B45BDF4075F}"/>
              </a:ext>
            </a:extLst>
          </p:cNvPr>
          <p:cNvSpPr txBox="1"/>
          <p:nvPr/>
        </p:nvSpPr>
        <p:spPr>
          <a:xfrm>
            <a:off x="6096000" y="3833665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Equivalence</a:t>
            </a:r>
          </a:p>
        </p:txBody>
      </p:sp>
      <p:sp>
        <p:nvSpPr>
          <p:cNvPr id="28" name="Espace réservé du contenu 6">
            <a:extLst>
              <a:ext uri="{FF2B5EF4-FFF2-40B4-BE49-F238E27FC236}">
                <a16:creationId xmlns:a16="http://schemas.microsoft.com/office/drawing/2014/main" id="{539AF473-5F06-184F-BFE7-6A158E28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818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use simulation to show equivalence in the model and the implementation</a:t>
            </a:r>
          </a:p>
          <a:p>
            <a:r>
              <a:rPr lang="en-US" sz="2000" dirty="0"/>
              <a:t>Performance comparison between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59557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7659-AF5C-1B41-8F18-C960049E22D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8BE0CD-BC3B-C043-8E77-A2614883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0" y="2233303"/>
            <a:ext cx="14759180" cy="89763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90F2244-F2F8-0F46-B289-0494A310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65803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5184-A31D-654F-8508-32B61932D76D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34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Starting simple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start from a simple database</a:t>
            </a:r>
          </a:p>
          <a:p>
            <a:pPr lvl="1"/>
            <a:r>
              <a:rPr lang="en-US" dirty="0"/>
              <a:t>Everything is in memory</a:t>
            </a:r>
          </a:p>
          <a:p>
            <a:pPr lvl="1"/>
            <a:r>
              <a:rPr lang="en-US" dirty="0"/>
              <a:t>Define the APIs</a:t>
            </a:r>
          </a:p>
          <a:p>
            <a:pPr lvl="1"/>
            <a:r>
              <a:rPr lang="en-US" dirty="0"/>
              <a:t>System invariants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Then progressively we add features and restrictions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Bounded memory</a:t>
            </a:r>
          </a:p>
          <a:p>
            <a:pPr lvl="1"/>
            <a:r>
              <a:rPr lang="en-US" dirty="0"/>
              <a:t>Geo-replication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3FE70B-D420-0541-9C9D-D7F2BC55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16497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A529-D470-0241-B08C-644EBAA82D3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8BE0CD-BC3B-C043-8E77-A2614883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38" y="753638"/>
            <a:ext cx="14759180" cy="89763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4405D8F-AE34-9A41-91A8-68EC3123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75013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488-5868-CC4F-91E5-D4ED73AF9A7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8BE0CD-BC3B-C043-8E77-A2614883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20" y="1469670"/>
            <a:ext cx="7835782" cy="47656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115786C-1E07-3243-BF82-795A3064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1555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DFE1-63B0-CF4C-82CC-090AFDDF1C5C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37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Simple &amp; intuitive model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DF9F34D-9A01-7A49-8798-3766A7C9459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A58F173-4B29-4147-B3CD-00A172DF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6462" cy="2196220"/>
          </a:xfrm>
        </p:spPr>
        <p:txBody>
          <a:bodyPr>
            <a:normAutofit/>
          </a:bodyPr>
          <a:lstStyle/>
          <a:p>
            <a:r>
              <a:rPr lang="en-US" dirty="0"/>
              <a:t>API for the Client to interact with the database</a:t>
            </a:r>
          </a:p>
          <a:p>
            <a:r>
              <a:rPr lang="en-US" dirty="0"/>
              <a:t>A Store: Collection of objects</a:t>
            </a:r>
          </a:p>
          <a:p>
            <a:r>
              <a:rPr lang="en-US" dirty="0"/>
              <a:t>Transaction information</a:t>
            </a:r>
          </a:p>
          <a:p>
            <a:r>
              <a:rPr lang="en-US" dirty="0"/>
              <a:t>Timestamps </a:t>
            </a:r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86C7A7A7-9AD6-584F-A6C1-AB455F74F063}"/>
              </a:ext>
            </a:extLst>
          </p:cNvPr>
          <p:cNvSpPr txBox="1">
            <a:spLocks/>
          </p:cNvSpPr>
          <p:nvPr/>
        </p:nvSpPr>
        <p:spPr>
          <a:xfrm>
            <a:off x="838201" y="4048833"/>
            <a:ext cx="3235036" cy="158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Transaction</a:t>
            </a:r>
          </a:p>
          <a:p>
            <a:pPr marL="0" indent="0">
              <a:buNone/>
            </a:pPr>
            <a:r>
              <a:rPr lang="en-US" sz="2400" dirty="0"/>
              <a:t>Sequence of operations followed by a commit or abort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21681968-1AC3-B64C-ADBB-684E421CF2C8}"/>
              </a:ext>
            </a:extLst>
          </p:cNvPr>
          <p:cNvSpPr txBox="1">
            <a:spLocks/>
          </p:cNvSpPr>
          <p:nvPr/>
        </p:nvSpPr>
        <p:spPr>
          <a:xfrm>
            <a:off x="4225635" y="4048833"/>
            <a:ext cx="3330633" cy="114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Snapshot</a:t>
            </a:r>
          </a:p>
          <a:p>
            <a:pPr marL="0" indent="0">
              <a:buNone/>
            </a:pPr>
            <a:r>
              <a:rPr lang="en-US" sz="2400" dirty="0"/>
              <a:t>Collection of transactions</a:t>
            </a:r>
          </a:p>
        </p:txBody>
      </p:sp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A77FC3C3-C6E2-B840-83A4-B2B2EAD847D3}"/>
              </a:ext>
            </a:extLst>
          </p:cNvPr>
          <p:cNvSpPr txBox="1">
            <a:spLocks/>
          </p:cNvSpPr>
          <p:nvPr/>
        </p:nvSpPr>
        <p:spPr>
          <a:xfrm>
            <a:off x="7935883" y="4048832"/>
            <a:ext cx="3330633" cy="1141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Object-version</a:t>
            </a:r>
          </a:p>
          <a:p>
            <a:pPr marL="0" indent="0">
              <a:buNone/>
            </a:pPr>
            <a:r>
              <a:rPr lang="en-US" sz="2400" dirty="0"/>
              <a:t>Valid version of an object inside a snapshot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F353BA-1ABB-0641-ADF0-614EF82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5411401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91-DD57-F14F-B592-3F582595FB4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38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and snapshots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Dessin de la BD </a:t>
            </a:r>
            <a:r>
              <a:rPr lang="en-US" dirty="0" err="1"/>
              <a:t>ici</a:t>
            </a:r>
            <a:endParaRPr lang="en-US" dirty="0"/>
          </a:p>
          <a:p>
            <a:r>
              <a:rPr lang="en-US" dirty="0"/>
              <a:t>Avec les invariants de transaction</a:t>
            </a:r>
          </a:p>
          <a:p>
            <a:pPr lvl="1"/>
            <a:r>
              <a:rPr lang="en-US" dirty="0"/>
              <a:t>State – </a:t>
            </a:r>
            <a:r>
              <a:rPr lang="en-US" dirty="0" err="1"/>
              <a:t>Active,inactive</a:t>
            </a:r>
            <a:endParaRPr lang="en-US" dirty="0"/>
          </a:p>
          <a:p>
            <a:pPr lvl="1"/>
            <a:r>
              <a:rPr lang="en-US" dirty="0"/>
              <a:t>Invariant sur les </a:t>
            </a:r>
            <a:r>
              <a:rPr lang="en-US" dirty="0" err="1"/>
              <a:t>dépendences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850A17F-8EF3-5D48-A624-C717CBC1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069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000C-EFA9-7A45-B559-10706B2A2DAD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39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Starting simple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28F396DB-F9EE-7940-A574-69E443D81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Client API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𝑏𝑒𝑔𝑖𝑛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initialize a transaction with a snapshot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blob returns the object key from the snapshot Dt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assigns the value blob to the key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𝑐𝑜𝑚𝑚𝑖𝑡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) </m:t>
                    </m:r>
                  </m:oMath>
                </a14:m>
                <a:r>
                  <a:rPr lang="en-US" dirty="0"/>
                  <a:t>assign a commit timestamp to the transaction and ends the transaction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𝑎𝑏𝑜𝑟𝑡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) </m:t>
                    </m:r>
                  </m:oMath>
                </a14:m>
                <a:r>
                  <a:rPr lang="en-US" dirty="0"/>
                  <a:t>abort the live transaction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28F396DB-F9EE-7940-A574-69E443D81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DFE126C-AF60-9745-B15D-6306D946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38787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82575-A7F7-2C45-A8A2-8801381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Target database - Antidote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8F905F-D811-DE47-B886-0CEA4579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7"/>
            <a:ext cx="7563678" cy="46414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Geo-distributed data centers (DC)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Full replication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Causal consistency between DCs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In a DC:</a:t>
            </a:r>
          </a:p>
          <a:p>
            <a:r>
              <a:rPr lang="en-US" sz="2000" dirty="0">
                <a:solidFill>
                  <a:prstClr val="black"/>
                </a:solidFill>
              </a:rPr>
              <a:t>Total order per DC </a:t>
            </a:r>
            <a:r>
              <a:rPr lang="en-US" sz="2000" i="1" dirty="0">
                <a:solidFill>
                  <a:prstClr val="black"/>
                </a:solidFill>
              </a:rPr>
              <a:t>[Akkoorath et al. ‘16]</a:t>
            </a:r>
          </a:p>
          <a:p>
            <a:r>
              <a:rPr lang="en-US" sz="2000" dirty="0">
                <a:solidFill>
                  <a:prstClr val="black"/>
                </a:solidFill>
              </a:rPr>
              <a:t>Sharding </a:t>
            </a:r>
            <a:r>
              <a:rPr lang="en-US" sz="2000" i="1" dirty="0">
                <a:solidFill>
                  <a:prstClr val="black"/>
                </a:solidFill>
              </a:rPr>
              <a:t>[DeCandia et al ‘07]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Multiversion Concurrency Control (MVCC) with partial order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Journal of operations </a:t>
            </a:r>
          </a:p>
          <a:p>
            <a:pPr lvl="0"/>
            <a:r>
              <a:rPr lang="en-US" sz="2000" dirty="0">
                <a:solidFill>
                  <a:srgbClr val="2B2B2B"/>
                </a:solidFill>
              </a:rPr>
              <a:t>Safe journal truncation</a:t>
            </a:r>
          </a:p>
          <a:p>
            <a:r>
              <a:rPr lang="en-US" sz="2000" dirty="0">
                <a:solidFill>
                  <a:srgbClr val="2B2B2B"/>
                </a:solidFill>
              </a:rPr>
              <a:t>States stored in a Checkpoint Store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48670F9-38DE-B24A-AC7C-17DB30F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CD7-90E1-344B-AB94-A374FDCAA9C7}" type="datetime1">
              <a:rPr lang="fr-FR" smtClean="0"/>
              <a:t>28/03/2022</a:t>
            </a:fld>
            <a:endParaRPr lang="fr-F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7E59B7-7AAF-7C41-B48C-80BAACF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B2A-BD22-0041-9ED1-573BD2B303EB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14:cNvPr>
              <p14:cNvContentPartPr/>
              <p14:nvPr/>
            </p14:nvContentPartPr>
            <p14:xfrm>
              <a:off x="7356474" y="1288976"/>
              <a:ext cx="815040" cy="68040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8474" y="1181033"/>
                <a:ext cx="850680" cy="89592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2157EC8-F948-4C4F-9071-BE666851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027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0530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begin(dependency Dt)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When a client starts a transaction at the database, </a:t>
            </a:r>
            <a:r>
              <a:rPr lang="en-US" sz="2400" i="1" dirty="0">
                <a:cs typeface="Consolas" panose="020B0609020204030204" pitchFamily="49" charset="0"/>
              </a:rPr>
              <a:t>begin()</a:t>
            </a:r>
            <a:r>
              <a:rPr lang="en-US" sz="2400" dirty="0">
                <a:cs typeface="Consolas" panose="020B0609020204030204" pitchFamily="49" charset="0"/>
              </a:rPr>
              <a:t> creates a transaction object which has a transaction snapshot as an attribute. Transaction object attributes are a unique identifier, a Read Set and a Effect Map dependency snapshot, Commit Timestamp, initialized at </a:t>
            </a:r>
            <a:r>
              <a:rPr lang="en-US" sz="2400" i="1" dirty="0">
                <a:cs typeface="Consolas" panose="020B0609020204030204" pitchFamily="49" charset="0"/>
              </a:rPr>
              <a:t>null</a:t>
            </a:r>
            <a:r>
              <a:rPr lang="en-US" sz="2400" dirty="0">
                <a:cs typeface="Consolas" panose="020B0609020204030204" pitchFamily="49" charset="0"/>
              </a:rPr>
              <a:t>, buffer of pending updates.</a:t>
            </a:r>
          </a:p>
          <a:p>
            <a:pPr marL="0" indent="0">
              <a:buNone/>
            </a:pPr>
            <a:r>
              <a:rPr lang="en-US" sz="2400" i="1" u="sng" dirty="0">
                <a:cs typeface="Consolas" panose="020B0609020204030204" pitchFamily="49" charset="0"/>
              </a:rPr>
              <a:t>Preconditions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There are no active transaction</a:t>
            </a:r>
          </a:p>
          <a:p>
            <a:pPr marL="0" indent="0">
              <a:buNone/>
            </a:pPr>
            <a:r>
              <a:rPr lang="en-US" sz="2400" i="1" u="sng" dirty="0">
                <a:cs typeface="Consolas" panose="020B0609020204030204" pitchFamily="49" charset="0"/>
              </a:rPr>
              <a:t>Returns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The transaction object.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8D9-B870-2F48-8908-62DA57B5E4AD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3D4CE-3491-4E42-B089-7EAAFB8C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4538905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commit()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The value of the key in the buffer if it exist, otherwise returns the value in the snapshot.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06DB-88B1-DD4E-9561-1297D97D598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3981C2-5F03-9B4E-A3AD-CBDE000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0337096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DB4-17E5-5D4F-A1CD-0D7182A783A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42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DFE126C-AF60-9745-B15D-6306D946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2271397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Implementation: commit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3F3B97-6E4A-6C45-A8E8-BCD3BD64CCA9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03C721-758D-E845-ABAB-C619DBB7312B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D7EEAE-3D2E-D04D-BA92-571BD3E8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61" y="1478435"/>
            <a:ext cx="8023077" cy="3901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4B0D7F-B8EE-F346-AE43-AEF8AF1B37D0}"/>
              </a:ext>
            </a:extLst>
          </p:cNvPr>
          <p:cNvSpPr/>
          <p:nvPr/>
        </p:nvSpPr>
        <p:spPr>
          <a:xfrm rot="19877378">
            <a:off x="6059649" y="3504394"/>
            <a:ext cx="41991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Placeholder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CD5D9-76B4-0D4F-AF9A-FD58F6B9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43839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3B9-5772-0740-A800-795ABCAA506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44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787988-0A8A-9549-8D3E-9A890E8C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763" y="1825625"/>
            <a:ext cx="7606473" cy="4351338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6623DB8-9236-4045-B618-B4E221EC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812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0CC4-1936-2949-B7C7-7A1698077375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45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710544" y="2416628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C484569-A5DE-EE4B-881E-84B3933B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199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A098-343B-8149-881F-36B95D2005C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46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23928" y="329920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D7E6AEC-BCB7-0240-BB3A-7B3F00DD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3884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E0A1-5E6B-4C49-A285-DAA7EAC0606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47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89265" y="-1847937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EAF5767-ECC4-DE49-820A-3290F13D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17285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0EE5-A88E-8541-B8EC-F6805823EBA1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48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9512" y="-4051875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25AF9B-7D98-F24B-8F08-5E6A118F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9183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FA8D406-6209-7B45-98D2-E84B37C4D072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https://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github.com</a:t>
            </a:r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/Saalik/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MultiKVS</a:t>
            </a:r>
            <a:endParaRPr lang="en-US" sz="2400" b="1" spc="300" dirty="0">
              <a:ln w="15875">
                <a:solidFill>
                  <a:srgbClr val="FF5657"/>
                </a:solidFill>
              </a:ln>
              <a:noFill/>
              <a:latin typeface="Montserrat Black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6A1E16-6F6D-DC49-8337-B5ABE77CE40A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Montserrat Black" pitchFamily="2" charset="77"/>
              </a:rPr>
              <a:t>https://github.com/Saalik/</a:t>
            </a:r>
            <a:r>
              <a:rPr lang="en-US" sz="2400" b="1" spc="300" dirty="0" err="1">
                <a:latin typeface="Montserrat Black" pitchFamily="2" charset="77"/>
              </a:rPr>
              <a:t>MultiKVS</a:t>
            </a:r>
            <a:endParaRPr lang="en-US" sz="2400" b="1" spc="300" dirty="0">
              <a:latin typeface="Montserrat Black" pitchFamily="2" charset="77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0A30-1311-3647-B1DF-08D9CEBEE94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49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D4581-2D20-2142-B356-8BE190DD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Links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467194-87F3-DB41-8900-ED8425F74C45}"/>
              </a:ext>
            </a:extLst>
          </p:cNvPr>
          <p:cNvGrpSpPr/>
          <p:nvPr/>
        </p:nvGrpSpPr>
        <p:grpSpPr>
          <a:xfrm>
            <a:off x="838200" y="2415320"/>
            <a:ext cx="10515600" cy="461666"/>
            <a:chOff x="838200" y="2415320"/>
            <a:chExt cx="10515600" cy="461666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614930-E486-3E49-8E11-CE22503F6201}"/>
                </a:ext>
              </a:extLst>
            </p:cNvPr>
            <p:cNvSpPr txBox="1"/>
            <p:nvPr/>
          </p:nvSpPr>
          <p:spPr>
            <a:xfrm>
              <a:off x="838200" y="2415321"/>
              <a:ext cx="10515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/hal-02902474v2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9E42B2B-C7DA-0347-AFE5-8F99625C9D2B}"/>
                </a:ext>
              </a:extLst>
            </p:cNvPr>
            <p:cNvSpPr txBox="1"/>
            <p:nvPr/>
          </p:nvSpPr>
          <p:spPr>
            <a:xfrm>
              <a:off x="838200" y="2415320"/>
              <a:ext cx="1051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atin typeface="Montserrat Black" pitchFamily="2" charset="77"/>
                </a:rPr>
                <a:t>/hal-02902474v2</a:t>
              </a:r>
            </a:p>
          </p:txBody>
        </p: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C94555-15EC-A641-8090-EBCBD033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805834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449D-794A-9840-8964-D69D0BCEA421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Adding one feature at a time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E219E0F-EB7D-0648-9CB1-E5A812342DC8}"/>
              </a:ext>
            </a:extLst>
          </p:cNvPr>
          <p:cNvGrpSpPr/>
          <p:nvPr/>
        </p:nvGrpSpPr>
        <p:grpSpPr>
          <a:xfrm>
            <a:off x="2713037" y="2280755"/>
            <a:ext cx="1325563" cy="1325563"/>
            <a:chOff x="2808366" y="2212597"/>
            <a:chExt cx="1325563" cy="1325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C4DF47-2F35-6543-91A6-743FC8CB95A1}"/>
                </a:ext>
              </a:extLst>
            </p:cNvPr>
            <p:cNvSpPr/>
            <p:nvPr/>
          </p:nvSpPr>
          <p:spPr>
            <a:xfrm>
              <a:off x="2808366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8FC3FE0-B7DB-1D49-9197-E82F70DE7F44}"/>
                </a:ext>
              </a:extLst>
            </p:cNvPr>
            <p:cNvSpPr txBox="1"/>
            <p:nvPr/>
          </p:nvSpPr>
          <p:spPr>
            <a:xfrm>
              <a:off x="2808366" y="2734725"/>
              <a:ext cx="1309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962E4B1-141E-2446-8C08-474EC031EBD6}"/>
              </a:ext>
            </a:extLst>
          </p:cNvPr>
          <p:cNvGrpSpPr/>
          <p:nvPr/>
        </p:nvGrpSpPr>
        <p:grpSpPr>
          <a:xfrm>
            <a:off x="5658771" y="2280755"/>
            <a:ext cx="1325563" cy="1325563"/>
            <a:chOff x="6095999" y="2212597"/>
            <a:chExt cx="1325563" cy="13255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8AFA2D-CEDE-0F47-9E1C-CBD2782EAF27}"/>
                </a:ext>
              </a:extLst>
            </p:cNvPr>
            <p:cNvSpPr/>
            <p:nvPr/>
          </p:nvSpPr>
          <p:spPr>
            <a:xfrm>
              <a:off x="6095999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7F33349-2A93-E543-8EB5-117B9A49D301}"/>
                </a:ext>
              </a:extLst>
            </p:cNvPr>
            <p:cNvSpPr txBox="1"/>
            <p:nvPr/>
          </p:nvSpPr>
          <p:spPr>
            <a:xfrm>
              <a:off x="6111588" y="2640577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+ 1 feature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8CE48A7-222C-0D43-8995-AB77380E010D}"/>
              </a:ext>
            </a:extLst>
          </p:cNvPr>
          <p:cNvGrpSpPr/>
          <p:nvPr/>
        </p:nvGrpSpPr>
        <p:grpSpPr>
          <a:xfrm>
            <a:off x="2713036" y="4488977"/>
            <a:ext cx="1325564" cy="1325563"/>
            <a:chOff x="2808365" y="4420819"/>
            <a:chExt cx="1325564" cy="13255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1E489-67AE-8E47-B639-FC2EC6423E61}"/>
                </a:ext>
              </a:extLst>
            </p:cNvPr>
            <p:cNvSpPr/>
            <p:nvPr/>
          </p:nvSpPr>
          <p:spPr>
            <a:xfrm>
              <a:off x="2808366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7AA17E4-FFDD-3241-BA1F-39ECC4DDE21B}"/>
                </a:ext>
              </a:extLst>
            </p:cNvPr>
            <p:cNvSpPr txBox="1"/>
            <p:nvPr/>
          </p:nvSpPr>
          <p:spPr>
            <a:xfrm>
              <a:off x="2808365" y="4945100"/>
              <a:ext cx="1309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100405D-2A8B-B040-BD89-A592FD1F7F7D}"/>
              </a:ext>
            </a:extLst>
          </p:cNvPr>
          <p:cNvGrpSpPr/>
          <p:nvPr/>
        </p:nvGrpSpPr>
        <p:grpSpPr>
          <a:xfrm>
            <a:off x="5658770" y="4488977"/>
            <a:ext cx="1325563" cy="1325563"/>
            <a:chOff x="6096000" y="4420819"/>
            <a:chExt cx="1325563" cy="1325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E45F6C-4A6B-284F-BB53-E53FF37246F4}"/>
                </a:ext>
              </a:extLst>
            </p:cNvPr>
            <p:cNvSpPr/>
            <p:nvPr/>
          </p:nvSpPr>
          <p:spPr>
            <a:xfrm>
              <a:off x="6096000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712AC73-330C-C14E-8236-FAF1B02E6EF8}"/>
                </a:ext>
              </a:extLst>
            </p:cNvPr>
            <p:cNvSpPr txBox="1"/>
            <p:nvPr/>
          </p:nvSpPr>
          <p:spPr>
            <a:xfrm>
              <a:off x="6111588" y="4855359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+ 1 feature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B50F9803-9BD5-9449-89A6-6A7174F899D5}"/>
              </a:ext>
            </a:extLst>
          </p:cNvPr>
          <p:cNvSpPr txBox="1"/>
          <p:nvPr/>
        </p:nvSpPr>
        <p:spPr>
          <a:xfrm>
            <a:off x="906238" y="2791479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Specification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1696432-88CD-7747-9308-CC1EA01688DE}"/>
              </a:ext>
            </a:extLst>
          </p:cNvPr>
          <p:cNvSpPr txBox="1"/>
          <p:nvPr/>
        </p:nvSpPr>
        <p:spPr>
          <a:xfrm>
            <a:off x="861594" y="5013256"/>
            <a:ext cx="155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Implementation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CF0B11E-758E-2548-88A7-29DE46B43B4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4038600" y="2939568"/>
            <a:ext cx="1635760" cy="3969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789B0A-0D32-6746-BE35-5D5827574EA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375819" y="3606318"/>
            <a:ext cx="0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41B73F-294F-EF48-BAD5-B98817524A0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321552" y="3606318"/>
            <a:ext cx="1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878B659-AC5C-2941-8EE2-12CFB6A1627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38600" y="5151759"/>
            <a:ext cx="1620170" cy="0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8FE49DC-793F-9E4B-BB73-1CE35BCBDFB4}"/>
              </a:ext>
            </a:extLst>
          </p:cNvPr>
          <p:cNvSpPr txBox="1"/>
          <p:nvPr/>
        </p:nvSpPr>
        <p:spPr>
          <a:xfrm>
            <a:off x="3448010" y="3903023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A4D980-3689-0B49-B427-EAEC7262E6A7}"/>
              </a:ext>
            </a:extLst>
          </p:cNvPr>
          <p:cNvSpPr txBox="1"/>
          <p:nvPr/>
        </p:nvSpPr>
        <p:spPr>
          <a:xfrm>
            <a:off x="6357647" y="3890440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8650B3-BC61-FA4A-A3E0-8B45BDF4075F}"/>
              </a:ext>
            </a:extLst>
          </p:cNvPr>
          <p:cNvSpPr txBox="1"/>
          <p:nvPr/>
        </p:nvSpPr>
        <p:spPr>
          <a:xfrm>
            <a:off x="4286480" y="4705973"/>
            <a:ext cx="1119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7D84030-E1A3-5547-9518-D84C3E584571}"/>
              </a:ext>
            </a:extLst>
          </p:cNvPr>
          <p:cNvSpPr txBox="1"/>
          <p:nvPr/>
        </p:nvSpPr>
        <p:spPr>
          <a:xfrm>
            <a:off x="4299363" y="2476911"/>
            <a:ext cx="1119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7F97F3C-834C-AE4A-BF8A-A1AF8075D948}"/>
              </a:ext>
            </a:extLst>
          </p:cNvPr>
          <p:cNvGrpSpPr/>
          <p:nvPr/>
        </p:nvGrpSpPr>
        <p:grpSpPr>
          <a:xfrm>
            <a:off x="8604503" y="2276785"/>
            <a:ext cx="1325563" cy="1325563"/>
            <a:chOff x="6095999" y="2212597"/>
            <a:chExt cx="1325563" cy="1325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0DF93A-B0F7-7D45-BF95-2B81C962A5BA}"/>
                </a:ext>
              </a:extLst>
            </p:cNvPr>
            <p:cNvSpPr/>
            <p:nvPr/>
          </p:nvSpPr>
          <p:spPr>
            <a:xfrm>
              <a:off x="6095999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E7CBAF7-F7E0-A348-B126-877CD0C8754B}"/>
                </a:ext>
              </a:extLst>
            </p:cNvPr>
            <p:cNvSpPr txBox="1"/>
            <p:nvPr/>
          </p:nvSpPr>
          <p:spPr>
            <a:xfrm>
              <a:off x="6111588" y="2640577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+ 2 feature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D1D4DB9-3349-AF42-B82A-A495570B1C3F}"/>
              </a:ext>
            </a:extLst>
          </p:cNvPr>
          <p:cNvGrpSpPr/>
          <p:nvPr/>
        </p:nvGrpSpPr>
        <p:grpSpPr>
          <a:xfrm>
            <a:off x="8604502" y="4488975"/>
            <a:ext cx="1325563" cy="1325563"/>
            <a:chOff x="6096000" y="4420819"/>
            <a:chExt cx="1325563" cy="132556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9D56B8-3113-CE43-ABDD-E1573E04040C}"/>
                </a:ext>
              </a:extLst>
            </p:cNvPr>
            <p:cNvSpPr/>
            <p:nvPr/>
          </p:nvSpPr>
          <p:spPr>
            <a:xfrm>
              <a:off x="6096000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AC9C96E-1120-7B49-94B1-D305B058B6E8}"/>
                </a:ext>
              </a:extLst>
            </p:cNvPr>
            <p:cNvSpPr txBox="1"/>
            <p:nvPr/>
          </p:nvSpPr>
          <p:spPr>
            <a:xfrm>
              <a:off x="6111588" y="4855359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+ 2 feature</a:t>
              </a:r>
            </a:p>
          </p:txBody>
        </p:sp>
      </p:grp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025CAC-B020-6E4D-88AD-449F321092AC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6984334" y="2939567"/>
            <a:ext cx="1620169" cy="1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FEC002A-70D4-504E-98E1-341420BCC218}"/>
              </a:ext>
            </a:extLst>
          </p:cNvPr>
          <p:cNvSpPr txBox="1"/>
          <p:nvPr/>
        </p:nvSpPr>
        <p:spPr>
          <a:xfrm>
            <a:off x="7213916" y="2460267"/>
            <a:ext cx="115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3B0C7D6-8F15-274E-B40C-3616AD5EB1D2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84332" y="5151757"/>
            <a:ext cx="1620170" cy="2593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71AB094D-659D-834D-9076-849B5247A0D1}"/>
              </a:ext>
            </a:extLst>
          </p:cNvPr>
          <p:cNvSpPr txBox="1"/>
          <p:nvPr/>
        </p:nvSpPr>
        <p:spPr>
          <a:xfrm>
            <a:off x="7224724" y="4689236"/>
            <a:ext cx="1119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FD98600-DC55-AD4B-9198-DFA51075F873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9267284" y="3602348"/>
            <a:ext cx="1" cy="886627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F1678C2-BC36-EF43-A097-9D9FDBCDF3A8}"/>
              </a:ext>
            </a:extLst>
          </p:cNvPr>
          <p:cNvSpPr txBox="1"/>
          <p:nvPr/>
        </p:nvSpPr>
        <p:spPr>
          <a:xfrm>
            <a:off x="9303462" y="3875485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1574780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read(Transaction, key)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The value of the key in the buffer if it exist, otherwise returns the value in the snapshot.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A4C9-CFF3-994A-A00B-98D2E9FDDE6F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3A817C-B231-C247-A036-0A8512A2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8218533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77698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5B94-86B9-8C4B-BD41-197D22090C16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51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B3BE87-8606-FD42-B90D-A5BDFAB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105754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Interactions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6028977-B319-B149-B1C7-928290093708}"/>
              </a:ext>
            </a:extLst>
          </p:cNvPr>
          <p:cNvSpPr txBox="1"/>
          <p:nvPr/>
        </p:nvSpPr>
        <p:spPr>
          <a:xfrm>
            <a:off x="6130658" y="2102093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Put | Get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19C9652-A82D-F848-85B8-436153C4CBEC}"/>
              </a:ext>
            </a:extLst>
          </p:cNvPr>
          <p:cNvSpPr txBox="1"/>
          <p:nvPr/>
        </p:nvSpPr>
        <p:spPr>
          <a:xfrm>
            <a:off x="5313576" y="1027945"/>
            <a:ext cx="215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274C494-C1B4-A24B-A363-5FC5500E8DF6}"/>
              </a:ext>
            </a:extLst>
          </p:cNvPr>
          <p:cNvSpPr txBox="1"/>
          <p:nvPr/>
        </p:nvSpPr>
        <p:spPr>
          <a:xfrm>
            <a:off x="5666472" y="2672295"/>
            <a:ext cx="818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61A49B-D12F-874C-9D7E-9F72FA71050F}"/>
              </a:ext>
            </a:extLst>
          </p:cNvPr>
          <p:cNvSpPr txBox="1"/>
          <p:nvPr/>
        </p:nvSpPr>
        <p:spPr>
          <a:xfrm>
            <a:off x="5993760" y="3977831"/>
            <a:ext cx="532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D472-3C9D-904B-BB6D-1909483E441E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52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2CE2ED5-0B68-DD40-BE15-66E95B8EB974}"/>
              </a:ext>
            </a:extLst>
          </p:cNvPr>
          <p:cNvCxnSpPr>
            <a:cxnSpLocks/>
            <a:stCxn id="65" idx="2"/>
            <a:endCxn id="87" idx="0"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4996B68-F16D-954A-98FF-0467B00B5C9F}"/>
              </a:ext>
            </a:extLst>
          </p:cNvPr>
          <p:cNvSpPr txBox="1"/>
          <p:nvPr/>
        </p:nvSpPr>
        <p:spPr>
          <a:xfrm>
            <a:off x="3252528" y="3923739"/>
            <a:ext cx="1481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Begin | Put | 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Prepare | Commit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79B03B-1DFC-9248-A826-127B367D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8817636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77698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67016" y="4610865"/>
            <a:ext cx="2643406" cy="151510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A5DF-EE1B-7D4A-A97D-8A47648A0050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B3BE87-8606-FD42-B90D-A5BDFAB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911420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B83-D48C-2948-B1F3-E309B188BF5B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54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Implementing step by step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the basic versions</a:t>
            </a:r>
          </a:p>
          <a:p>
            <a:pPr lvl="1"/>
            <a:r>
              <a:rPr lang="en-US" dirty="0"/>
              <a:t>Reference implementation as a baseline</a:t>
            </a:r>
          </a:p>
          <a:p>
            <a:pPr lvl="1"/>
            <a:r>
              <a:rPr lang="en-US" dirty="0"/>
              <a:t>Unbounded Journal</a:t>
            </a:r>
          </a:p>
          <a:p>
            <a:pPr lvl="1"/>
            <a:r>
              <a:rPr lang="en-US" dirty="0"/>
              <a:t>Unbounded Memory</a:t>
            </a:r>
          </a:p>
          <a:p>
            <a:r>
              <a:rPr lang="en-US" dirty="0"/>
              <a:t>Unify the API</a:t>
            </a:r>
          </a:p>
          <a:p>
            <a:r>
              <a:rPr lang="en-US" dirty="0"/>
              <a:t>Unify the tests</a:t>
            </a:r>
          </a:p>
          <a:p>
            <a:r>
              <a:rPr lang="en-US" dirty="0"/>
              <a:t>Add features</a:t>
            </a:r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1D24C95-DDD0-BA41-A80B-31D68057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808341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0A8D-DCE7-4246-A3D7-3B7529E6C965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55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latin typeface="Montserrat SemiBold" pitchFamily="2" charset="77"/>
              </a:rPr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implementation to complete and adjust the specification</a:t>
            </a:r>
          </a:p>
          <a:p>
            <a:r>
              <a:rPr lang="en-US" dirty="0"/>
              <a:t>Compare different implementation</a:t>
            </a:r>
          </a:p>
          <a:p>
            <a:r>
              <a:rPr lang="en-US" dirty="0"/>
              <a:t>Unify the APIs of all the versions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Correct APIs in the specification and code if needed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Benchmark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39629EE-B241-2742-990D-9C970AD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4623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3020E51-9C6C-BA4B-8F02-34330367DB8B}"/>
              </a:ext>
            </a:extLst>
          </p:cNvPr>
          <p:cNvGrpSpPr/>
          <p:nvPr/>
        </p:nvGrpSpPr>
        <p:grpSpPr>
          <a:xfrm>
            <a:off x="0" y="2825207"/>
            <a:ext cx="12192000" cy="1207586"/>
            <a:chOff x="0" y="1735446"/>
            <a:chExt cx="12192000" cy="120758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FA8D406-6209-7B45-98D2-E84B37C4D072}"/>
                </a:ext>
              </a:extLst>
            </p:cNvPr>
            <p:cNvSpPr txBox="1"/>
            <p:nvPr/>
          </p:nvSpPr>
          <p:spPr>
            <a:xfrm>
              <a:off x="0" y="1742703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n w="31750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Support slides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86A1E16-6F6D-DC49-8337-B5ABE77CE40A}"/>
                </a:ext>
              </a:extLst>
            </p:cNvPr>
            <p:cNvSpPr txBox="1"/>
            <p:nvPr/>
          </p:nvSpPr>
          <p:spPr>
            <a:xfrm>
              <a:off x="0" y="1735446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atin typeface="Montserrat Black" pitchFamily="2" charset="77"/>
                </a:rPr>
                <a:t>Support slides</a:t>
              </a:r>
            </a:p>
          </p:txBody>
        </p: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0BEB-A953-9448-B507-6A8777D854FB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56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068307-C90C-3248-A34B-87A11AE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226047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3020E51-9C6C-BA4B-8F02-34330367DB8B}"/>
              </a:ext>
            </a:extLst>
          </p:cNvPr>
          <p:cNvGrpSpPr/>
          <p:nvPr/>
        </p:nvGrpSpPr>
        <p:grpSpPr>
          <a:xfrm>
            <a:off x="0" y="2825207"/>
            <a:ext cx="12192000" cy="1207586"/>
            <a:chOff x="0" y="1735446"/>
            <a:chExt cx="12192000" cy="120758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FA8D406-6209-7B45-98D2-E84B37C4D072}"/>
                </a:ext>
              </a:extLst>
            </p:cNvPr>
            <p:cNvSpPr txBox="1"/>
            <p:nvPr/>
          </p:nvSpPr>
          <p:spPr>
            <a:xfrm>
              <a:off x="0" y="1742703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n w="31750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Draft slides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86A1E16-6F6D-DC49-8337-B5ABE77CE40A}"/>
                </a:ext>
              </a:extLst>
            </p:cNvPr>
            <p:cNvSpPr txBox="1"/>
            <p:nvPr/>
          </p:nvSpPr>
          <p:spPr>
            <a:xfrm>
              <a:off x="0" y="1735446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atin typeface="Montserrat Black" pitchFamily="2" charset="77"/>
                </a:rPr>
                <a:t>Draft slides</a:t>
              </a:r>
            </a:p>
          </p:txBody>
        </p: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1E5-0689-2D41-A531-54D44612B4DE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57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068307-C90C-3248-A34B-87A11AE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46997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21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 Begin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begin()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8108-524E-6F4E-BBA8-40046070730C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58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9F5AB6-1EC0-F34A-A646-AC347D4C1842}"/>
              </a:ext>
            </a:extLst>
          </p:cNvPr>
          <p:cNvSpPr txBox="1"/>
          <p:nvPr/>
        </p:nvSpPr>
        <p:spPr>
          <a:xfrm>
            <a:off x="4373069" y="1305318"/>
            <a:ext cx="1771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false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4A7E191-AE03-DF4E-A3D2-AEECF5E3746D}"/>
              </a:ext>
            </a:extLst>
          </p:cNvPr>
          <p:cNvSpPr txBox="1"/>
          <p:nvPr/>
        </p:nvSpPr>
        <p:spPr>
          <a:xfrm>
            <a:off x="4372577" y="130425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true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D68BCAC-452B-C648-BBE7-08D0F8EA93EA}"/>
              </a:ext>
            </a:extLst>
          </p:cNvPr>
          <p:cNvSpPr txBox="1"/>
          <p:nvPr/>
        </p:nvSpPr>
        <p:spPr>
          <a:xfrm>
            <a:off x="4656823" y="2137031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trID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23 , [</a:t>
            </a:r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SnapVTS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]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2359181-7A3F-B245-8B2C-B177286B0BE6}"/>
              </a:ext>
            </a:extLst>
          </p:cNvPr>
          <p:cNvCxnSpPr>
            <a:cxnSpLocks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83F0656F-A84F-E648-9775-4FF785F19243}"/>
              </a:ext>
            </a:extLst>
          </p:cNvPr>
          <p:cNvSpPr txBox="1"/>
          <p:nvPr/>
        </p:nvSpPr>
        <p:spPr>
          <a:xfrm>
            <a:off x="4377211" y="2784000"/>
            <a:ext cx="2026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begin(23, </a:t>
            </a:r>
            <a:r>
              <a:rPr lang="en-US" sz="1100" dirty="0" err="1">
                <a:latin typeface="Montserrat Medium" pitchFamily="2" charset="77"/>
              </a:rPr>
              <a:t>SnapVTS</a:t>
            </a:r>
            <a:r>
              <a:rPr lang="en-US" sz="1100" dirty="0">
                <a:latin typeface="Montserrat Medium" pitchFamily="2" charset="77"/>
              </a:rPr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8F565-B851-DE49-94CB-02F07CB4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6405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33" grpId="0" animBg="1"/>
      <p:bldP spid="73" grpId="0"/>
      <p:bldP spid="77" grpId="0"/>
      <p:bldP spid="78" grpId="0"/>
      <p:bldP spid="3" grpId="0"/>
      <p:bldP spid="3" grpId="1"/>
      <p:bldP spid="45" grpId="0"/>
      <p:bldP spid="48" grpId="0"/>
      <p:bldP spid="48" grpId="1"/>
      <p:bldP spid="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28B45455-BB3B-9843-9A2A-73E8C756101F}"/>
              </a:ext>
            </a:extLst>
          </p:cNvPr>
          <p:cNvSpPr txBox="1"/>
          <p:nvPr/>
        </p:nvSpPr>
        <p:spPr>
          <a:xfrm>
            <a:off x="4656823" y="2137031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trID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23 , [</a:t>
            </a:r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SnapVTS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]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4A7E191-AE03-DF4E-A3D2-AEECF5E3746D}"/>
              </a:ext>
            </a:extLst>
          </p:cNvPr>
          <p:cNvSpPr txBox="1"/>
          <p:nvPr/>
        </p:nvSpPr>
        <p:spPr>
          <a:xfrm>
            <a:off x="4372577" y="130425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true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21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 Begin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put(Hello, “World”)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B34-A107-C640-92E1-0E7689C96C52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59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248D682-D308-FB41-9EA9-667F7665C926}"/>
              </a:ext>
            </a:extLst>
          </p:cNvPr>
          <p:cNvCxnSpPr>
            <a:cxnSpLocks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F457BCE-7000-0C42-89DD-275F643D1D37}"/>
              </a:ext>
            </a:extLst>
          </p:cNvPr>
          <p:cNvSpPr txBox="1"/>
          <p:nvPr/>
        </p:nvSpPr>
        <p:spPr>
          <a:xfrm>
            <a:off x="4510692" y="2791071"/>
            <a:ext cx="185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put(23, Hello, “World”)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ADD160-6168-C049-9FCC-0EAF5165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23316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743-89B9-D741-A124-B1C06DAE2DEE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Our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61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Baseline:</a:t>
            </a:r>
          </a:p>
          <a:p>
            <a:r>
              <a:rPr lang="en-US" dirty="0"/>
              <a:t>Transaction</a:t>
            </a:r>
          </a:p>
          <a:p>
            <a:r>
              <a:rPr lang="en-US" dirty="0"/>
              <a:t>Causal consistency</a:t>
            </a:r>
          </a:p>
          <a:p>
            <a:r>
              <a:rPr lang="en-US" dirty="0"/>
              <a:t>Multi-version concurrency control</a:t>
            </a:r>
          </a:p>
          <a:p>
            <a:r>
              <a:rPr lang="en-US" dirty="0"/>
              <a:t>Store all versions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Incrementally add features:</a:t>
            </a:r>
          </a:p>
          <a:p>
            <a:r>
              <a:rPr lang="en-US" dirty="0"/>
              <a:t>Bounded versions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Journal</a:t>
            </a:r>
          </a:p>
          <a:p>
            <a:r>
              <a:rPr lang="en-US" dirty="0"/>
              <a:t>Etc..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11839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Transactions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get(Hello)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71A-1853-FF45-9058-B0A89A6D449D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60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9F5AB6-1EC0-F34A-A646-AC347D4C1842}"/>
              </a:ext>
            </a:extLst>
          </p:cNvPr>
          <p:cNvSpPr txBox="1"/>
          <p:nvPr/>
        </p:nvSpPr>
        <p:spPr>
          <a:xfrm>
            <a:off x="4373070" y="1305318"/>
            <a:ext cx="1771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false</a:t>
            </a:r>
          </a:p>
        </p:txBody>
      </p:sp>
      <p:pic>
        <p:nvPicPr>
          <p:cNvPr id="7" name="Graphique 6" descr="Avertissement avec un remplissage uni">
            <a:extLst>
              <a:ext uri="{FF2B5EF4-FFF2-40B4-BE49-F238E27FC236}">
                <a16:creationId xmlns:a16="http://schemas.microsoft.com/office/drawing/2014/main" id="{5746DF76-F110-3741-9387-0C757655D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7574" y="1119089"/>
            <a:ext cx="545833" cy="54583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1A59F6-FEA9-894B-9032-83FE81AF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091216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put(Transaction, Key, Operation)</a:t>
            </a:r>
          </a:p>
          <a:p>
            <a:pPr marL="0" indent="0">
              <a:buNone/>
            </a:pPr>
            <a:r>
              <a:rPr lang="en-US" sz="2400" dirty="0"/>
              <a:t>The update create a version of the object Key and is added to the buffer of the transaction object.</a:t>
            </a:r>
          </a:p>
          <a:p>
            <a:pPr marL="0" indent="0">
              <a:buNone/>
            </a:pPr>
            <a:r>
              <a:rPr lang="en-US" sz="2400" dirty="0"/>
              <a:t>An operation record is written in the journal with the following information: </a:t>
            </a:r>
            <a:r>
              <a:rPr lang="en-US" sz="2400" dirty="0" err="1"/>
              <a:t>CommitTimestamp</a:t>
            </a:r>
            <a:r>
              <a:rPr lang="en-US" sz="2400" dirty="0"/>
              <a:t>, </a:t>
            </a:r>
            <a:r>
              <a:rPr lang="en-US" sz="2400" dirty="0" err="1"/>
              <a:t>TransactionID</a:t>
            </a:r>
            <a:r>
              <a:rPr lang="en-US" sz="2400" dirty="0"/>
              <a:t>, Type, Key, Operation, </a:t>
            </a:r>
            <a:r>
              <a:rPr lang="en-US" sz="2400" dirty="0" err="1"/>
              <a:t>SnapshotTime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Nothing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962C-3AE3-0C4C-856B-3E87A95671B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C948E-8325-0944-810F-35B0BAD3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944274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742B-4015-BF4A-844D-BC882252047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1D9996-DFE9-D245-B00F-0A1EC991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949450"/>
            <a:ext cx="10160000" cy="2959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DB783-F674-BF47-A261-3128B26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1555476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8463B-601F-A44A-82F3-8A22C363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State of the Thesis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1CDF9-7484-BC43-944D-11545993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B7C-7D1F-DE47-ABC9-ACCB2B81695E}" type="datetime1">
              <a:rPr lang="fr-FR" smtClean="0"/>
              <a:t>28/03/2022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4CA75-CE24-5D4A-9743-FD08A55B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02D0-AB0E-B643-A5D9-3CFE611A3FF3}" type="slidenum">
              <a:rPr lang="en-US" smtClean="0"/>
              <a:t>63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A367C5-762E-AF43-B2EA-0087A9D2EF70}"/>
              </a:ext>
            </a:extLst>
          </p:cNvPr>
          <p:cNvSpPr txBox="1">
            <a:spLocks/>
          </p:cNvSpPr>
          <p:nvPr/>
        </p:nvSpPr>
        <p:spPr>
          <a:xfrm>
            <a:off x="838198" y="1470991"/>
            <a:ext cx="6861315" cy="4702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/>
              <a:t>Work in progress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Prototype based on the specification (Collaboration with Benoit Martin)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Verify our design (Collaboration with Carla Ferreira, Annette </a:t>
            </a:r>
            <a:r>
              <a:rPr lang="en-US" sz="1800" dirty="0" err="1"/>
              <a:t>Beniusa</a:t>
            </a:r>
            <a:r>
              <a:rPr lang="en-US" sz="1800" dirty="0"/>
              <a:t> and Gustavo Petri)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Benchmark</a:t>
            </a: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/>
              <a:t>Future Work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Submit Paper to SIGMOD/ASPLOS/PODS (October – December)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Write Thesis ( December – April 2022)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PhD Defense (June 2022)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2DC0DA-6CB8-B04D-A2BF-2B93A45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98964148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143-416B-FB41-8BF8-71D8052C3518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64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5694F7-700F-6446-900D-F8A870AC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0" y="1690688"/>
            <a:ext cx="10515600" cy="452299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5D55A8-5144-CE4D-BBF3-9632AA9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6908547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client connects, it connects to a Session Manager:</a:t>
            </a:r>
          </a:p>
          <a:p>
            <a:r>
              <a:rPr lang="en-US" dirty="0"/>
              <a:t>A Session Coordinator is assigned to the client</a:t>
            </a:r>
          </a:p>
          <a:p>
            <a:r>
              <a:rPr lang="en-US" dirty="0"/>
              <a:t>Session guarantees for a client</a:t>
            </a:r>
          </a:p>
          <a:p>
            <a:pPr lvl="1"/>
            <a:r>
              <a:rPr lang="en-US" dirty="0"/>
              <a:t>One transaction at a time</a:t>
            </a:r>
          </a:p>
          <a:p>
            <a:pPr lvl="1"/>
            <a:r>
              <a:rPr lang="en-US" dirty="0"/>
              <a:t>Causality between transactions in a Session</a:t>
            </a:r>
          </a:p>
          <a:p>
            <a:pPr lvl="1"/>
            <a:r>
              <a:rPr lang="en-US" dirty="0"/>
              <a:t>On session end (abort or commit) all transactions are committed or aborted</a:t>
            </a:r>
          </a:p>
          <a:p>
            <a:r>
              <a:rPr lang="en-US" dirty="0"/>
              <a:t>Transaction Guarantees</a:t>
            </a:r>
          </a:p>
          <a:p>
            <a:pPr lvl="1"/>
            <a:r>
              <a:rPr lang="en-US" dirty="0"/>
              <a:t>Reads from a snapshot (Dependency Snapshot) </a:t>
            </a:r>
          </a:p>
          <a:p>
            <a:pPr lvl="1"/>
            <a:r>
              <a:rPr lang="en-US" dirty="0"/>
              <a:t>Effects are visible at commit time</a:t>
            </a:r>
          </a:p>
          <a:p>
            <a:pPr lvl="1"/>
            <a:r>
              <a:rPr lang="en-US" dirty="0"/>
              <a:t>Aborting a transaction deletes the effects of the transaction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6B-4637-2A4D-973C-25548F319E4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8F922-F80F-9747-A803-50D388F1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7917030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7922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Sessions are a sequence of transaction from a client:</a:t>
            </a:r>
          </a:p>
          <a:p>
            <a:pPr lvl="1"/>
            <a:r>
              <a:rPr lang="en-US" sz="2800" dirty="0"/>
              <a:t>One transaction at a time</a:t>
            </a:r>
          </a:p>
          <a:p>
            <a:pPr lvl="1"/>
            <a:r>
              <a:rPr lang="en-US" sz="2800" dirty="0"/>
              <a:t>A transaction in a session reads from a Snapshot with the commit time of the last transaction.</a:t>
            </a:r>
          </a:p>
          <a:p>
            <a:pPr lvl="1"/>
            <a:r>
              <a:rPr lang="en-US" sz="2800" dirty="0"/>
              <a:t>On session end (abort or commit) all transactions are committed or aborted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A16C-6FD4-E24C-BBB8-0BAEDE20180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66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612A4-7CF9-2B4C-BC62-00F7F613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39699800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specification -&gt; implementation</a:t>
            </a:r>
          </a:p>
          <a:p>
            <a:pPr lvl="1"/>
            <a:r>
              <a:rPr lang="en-US" dirty="0"/>
              <a:t>Gestion des transactions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7194F-AD88-364B-8C33-B2E32805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5DC-D090-764C-BE31-34B0F6EE9B76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263EA8-7B56-7D48-AD1B-A6D3BF03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212D18-1FF8-7E47-A8EA-7F3CE088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0441333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BE2D2-AF75-494D-8746-749FB41E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main parts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17982-DDC3-4C43-B155-E46EB931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rappel (2) – (Mention de la verification </a:t>
            </a:r>
            <a:r>
              <a:rPr lang="en-US" dirty="0" err="1"/>
              <a:t>formelle</a:t>
            </a:r>
            <a:r>
              <a:rPr lang="en-US" dirty="0"/>
              <a:t> et de la collaboration)</a:t>
            </a:r>
          </a:p>
          <a:p>
            <a:r>
              <a:rPr lang="en-US" dirty="0"/>
              <a:t>Prototype(6)</a:t>
            </a:r>
          </a:p>
          <a:p>
            <a:r>
              <a:rPr lang="en-US" dirty="0"/>
              <a:t>Ending(1)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400EC-B78D-F646-B2DB-2F48DF3A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0892-26D8-904D-B5F5-813942091D1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C8B073-510E-4149-BD64-6D783976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036FE8-6117-3547-BF88-5428025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8317735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Truncate/Fill Actor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906" y="1343917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4355198" y="2005080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051000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5898600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746200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pic>
        <p:nvPicPr>
          <p:cNvPr id="1028" name="Picture 4" descr="Palette de couleurs 7 - Rose et bleu">
            <a:extLst>
              <a:ext uri="{FF2B5EF4-FFF2-40B4-BE49-F238E27FC236}">
                <a16:creationId xmlns:a16="http://schemas.microsoft.com/office/drawing/2014/main" id="{807E3220-AD3B-3B43-B8D1-3C704161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" y="5821869"/>
            <a:ext cx="2107893" cy="9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ette de couleurs 3- Bleu foncé, beige et vert">
            <a:extLst>
              <a:ext uri="{FF2B5EF4-FFF2-40B4-BE49-F238E27FC236}">
                <a16:creationId xmlns:a16="http://schemas.microsoft.com/office/drawing/2014/main" id="{51480451-A28D-8E42-ADE1-DAFBB064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74" y="5893496"/>
            <a:ext cx="1689736" cy="8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429E22FD-E70C-3C44-872F-4B9904158C02}"/>
              </a:ext>
            </a:extLst>
          </p:cNvPr>
          <p:cNvSpPr/>
          <p:nvPr/>
        </p:nvSpPr>
        <p:spPr>
          <a:xfrm>
            <a:off x="7804918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3" y="3486988"/>
            <a:ext cx="5310014" cy="2597428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3" y="2276419"/>
            <a:ext cx="5310014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Truncate/Fill Actor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5093802" y="1468207"/>
            <a:ext cx="724991" cy="231658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7114631" y="1462781"/>
            <a:ext cx="690287" cy="542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5093802" y="1734776"/>
            <a:ext cx="3419606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E031C-8FCC-554E-8D74-DEAF182A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422D-B93F-A24C-9202-48831C7637B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3DCC45-5703-9B40-94E8-D146319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86A51-590F-6C48-91F7-100168E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10185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85A-C460-EE4E-820D-16BB26BDA835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>
                <a:latin typeface="Montserrat SemiBold" pitchFamily="2" charset="77"/>
              </a:rPr>
              <a:t>Specification of the model</a:t>
            </a:r>
            <a:endParaRPr lang="en-US" sz="3200" b="1" dirty="0">
              <a:latin typeface="Montserrat SemiBold" pitchFamily="2" charset="77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Operational semantics</a:t>
            </a:r>
          </a:p>
          <a:p>
            <a:pPr marL="0" indent="0">
              <a:buNone/>
            </a:pPr>
            <a:r>
              <a:rPr lang="en-US" dirty="0"/>
              <a:t>Invariant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1DB946-DEAC-5F49-9095-0898EA4E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13" y="1450513"/>
            <a:ext cx="6834773" cy="19784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6731BF-D7E9-3040-9431-1E20891D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57" y="3191845"/>
            <a:ext cx="5538925" cy="27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506-054A-2242-9EB8-BFF8DA10924D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70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Formal Model: Writing a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of the structures of interest, i.e., journal, materialization cache, and checkpoint store.</a:t>
            </a:r>
          </a:p>
          <a:p>
            <a:endParaRPr lang="en-US" dirty="0"/>
          </a:p>
          <a:p>
            <a:r>
              <a:rPr lang="en-US" dirty="0"/>
              <a:t>Specification of transactions and interaction with the database</a:t>
            </a:r>
          </a:p>
          <a:p>
            <a:endParaRPr lang="en-US" dirty="0"/>
          </a:p>
          <a:p>
            <a:r>
              <a:rPr lang="en-US" dirty="0"/>
              <a:t>Specification of the invariants that link the different parts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7418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1DD-DB87-B844-BDFF-052A033091EC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71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These are complex features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for transactions and sessions</a:t>
            </a:r>
          </a:p>
          <a:p>
            <a:r>
              <a:rPr lang="en-US" dirty="0"/>
              <a:t>Journal - Operation based backend</a:t>
            </a:r>
          </a:p>
          <a:p>
            <a:r>
              <a:rPr lang="en-US" dirty="0"/>
              <a:t>Checkpoint Store - State based backend</a:t>
            </a:r>
          </a:p>
          <a:p>
            <a:r>
              <a:rPr lang="en-US" dirty="0"/>
              <a:t>Journal truncation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Sharding and geo-replication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704D121-9FFF-6C4C-B815-8758E50B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257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3464-D681-F04C-92A3-8682A7A3C60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72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These are complex features  </a:t>
            </a:r>
            <a:r>
              <a:rPr lang="en-US" sz="3200" b="1" dirty="0">
                <a:solidFill>
                  <a:srgbClr val="00B050"/>
                </a:solidFill>
                <a:latin typeface="Montserrat SemiBold" pitchFamily="2" charset="77"/>
              </a:rPr>
              <a:t>to do correctly</a:t>
            </a:r>
            <a:endParaRPr lang="en-US" sz="3200" b="1" dirty="0">
              <a:latin typeface="Montserrat SemiBold" pitchFamily="2" charset="77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for transactions and sessions</a:t>
            </a:r>
          </a:p>
          <a:p>
            <a:r>
              <a:rPr lang="en-US" dirty="0"/>
              <a:t>Journal - Operation based backend</a:t>
            </a:r>
          </a:p>
          <a:p>
            <a:r>
              <a:rPr lang="en-US" dirty="0"/>
              <a:t>Checkpoint Store - State based backend</a:t>
            </a:r>
          </a:p>
          <a:p>
            <a:r>
              <a:rPr lang="en-US" dirty="0"/>
              <a:t>Journal truncation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Sharding and geo-replication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704D121-9FFF-6C4C-B815-8758E50B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60799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B33-5365-9949-B048-7678FA3E4898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73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What we want from the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Correct by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safety</a:t>
            </a:r>
          </a:p>
          <a:p>
            <a:endParaRPr lang="en-US" dirty="0"/>
          </a:p>
          <a:p>
            <a:r>
              <a:rPr lang="en-US" dirty="0"/>
              <a:t>Fast reads and fast writes</a:t>
            </a:r>
          </a:p>
          <a:p>
            <a:endParaRPr lang="en-US" dirty="0"/>
          </a:p>
          <a:p>
            <a:r>
              <a:rPr lang="en-US" dirty="0"/>
              <a:t>Geo-replication</a:t>
            </a:r>
          </a:p>
          <a:p>
            <a:endParaRPr lang="en-US" dirty="0"/>
          </a:p>
          <a:p>
            <a:r>
              <a:rPr lang="en-US" dirty="0"/>
              <a:t>Features optimization like caching, fault tolerance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56F517E-939B-DC40-8F2B-54CE1EA2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7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7C50C-2DE0-A546-8F6B-621BE748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79EE-769E-634F-9733-A00F0B616B49}" type="datetime1">
              <a:rPr lang="fr-FR" smtClean="0"/>
              <a:t>28/03/2022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B2F1C-844F-934A-B3F9-3D7CA4BC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02D0-AB0E-B643-A5D9-3CFE611A3FF3}" type="slidenum">
              <a:rPr lang="en-US" smtClean="0"/>
              <a:t>74</a:t>
            </a:fld>
            <a:endParaRPr lang="en-US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CF13BCC-337C-CE4E-B205-8CDE13A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End of thesis plan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EF06729-E2C3-AA4D-A0F5-EA5BF6CF3FA9}"/>
              </a:ext>
            </a:extLst>
          </p:cNvPr>
          <p:cNvSpPr txBox="1">
            <a:spLocks/>
          </p:cNvSpPr>
          <p:nvPr/>
        </p:nvSpPr>
        <p:spPr>
          <a:xfrm>
            <a:off x="838199" y="1676749"/>
            <a:ext cx="5705723" cy="340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dirty="0"/>
              <a:t>Continue working on the implementation of the specification.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Collaborate on the formal verification side to compare to the prototype results.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Submit paper in SIGMOD (Deadline (tbc))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Write Thesis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Estimated date of defense May 2022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9F1DD4B-2951-B14B-B965-47123B39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298938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Truncate/Fill Actor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051000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5898600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746200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pic>
        <p:nvPicPr>
          <p:cNvPr id="1028" name="Picture 4" descr="Palette de couleurs 7 - Rose et bleu">
            <a:extLst>
              <a:ext uri="{FF2B5EF4-FFF2-40B4-BE49-F238E27FC236}">
                <a16:creationId xmlns:a16="http://schemas.microsoft.com/office/drawing/2014/main" id="{807E3220-AD3B-3B43-B8D1-3C704161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" y="5821869"/>
            <a:ext cx="2107893" cy="9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ette de couleurs 3- Bleu foncé, beige et vert">
            <a:extLst>
              <a:ext uri="{FF2B5EF4-FFF2-40B4-BE49-F238E27FC236}">
                <a16:creationId xmlns:a16="http://schemas.microsoft.com/office/drawing/2014/main" id="{51480451-A28D-8E42-ADE1-DAFBB064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74" y="5893496"/>
            <a:ext cx="1689736" cy="8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3" y="3486988"/>
            <a:ext cx="5310014" cy="2597428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3" y="2276419"/>
            <a:ext cx="5310014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Truncate/Fill Actor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26998AF3-68F1-C746-A304-17095289D921}"/>
              </a:ext>
            </a:extLst>
          </p:cNvPr>
          <p:cNvSpPr/>
          <p:nvPr/>
        </p:nvSpPr>
        <p:spPr>
          <a:xfrm>
            <a:off x="7921828" y="12747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4650567-B2B5-144E-A22E-137CD9A51D91}"/>
              </a:ext>
            </a:extLst>
          </p:cNvPr>
          <p:cNvSpPr/>
          <p:nvPr/>
        </p:nvSpPr>
        <p:spPr>
          <a:xfrm>
            <a:off x="7857110" y="121629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429E22FD-E70C-3C44-872F-4B9904158C02}"/>
              </a:ext>
            </a:extLst>
          </p:cNvPr>
          <p:cNvSpPr/>
          <p:nvPr/>
        </p:nvSpPr>
        <p:spPr>
          <a:xfrm>
            <a:off x="7804918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4" name="Espace réservé de la date 1033">
            <a:extLst>
              <a:ext uri="{FF2B5EF4-FFF2-40B4-BE49-F238E27FC236}">
                <a16:creationId xmlns:a16="http://schemas.microsoft.com/office/drawing/2014/main" id="{A8222CAE-2C51-3241-A756-804B8DE6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9758-96BC-D049-A8BE-B7CB2E165201}" type="datetime1">
              <a:rPr lang="fr-FR" smtClean="0"/>
              <a:t>28/03/2022</a:t>
            </a:fld>
            <a:endParaRPr lang="fr-FR"/>
          </a:p>
        </p:txBody>
      </p:sp>
      <p:sp>
        <p:nvSpPr>
          <p:cNvPr id="1035" name="Espace réservé du numéro de diapositive 1034">
            <a:extLst>
              <a:ext uri="{FF2B5EF4-FFF2-40B4-BE49-F238E27FC236}">
                <a16:creationId xmlns:a16="http://schemas.microsoft.com/office/drawing/2014/main" id="{407F0F7A-852E-E64E-AB67-31E7D7B3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75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53066A-B6A3-684D-A4B9-D5B7FA2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9670685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77698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9263-D999-4C47-9350-18B3967442A5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76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B3BE87-8606-FD42-B90D-A5BDFAB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95126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3C933-31FB-C343-AA6D-BC6B0A3A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verification: Semantic approach to database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2674F1-07BD-A647-B892-26D4DF64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domains</a:t>
            </a:r>
          </a:p>
          <a:p>
            <a:r>
              <a:rPr lang="en-US" dirty="0"/>
              <a:t>Generic Conditions and Predicates</a:t>
            </a:r>
          </a:p>
          <a:p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21D3EF-A76F-5144-9E76-1B98D468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799-76CE-D14F-B101-55AF7AE7F717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6F583-E9CA-A140-B643-5BAE2858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77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EA17A0-4A99-1C4C-BE76-BD609FA9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105494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Current architecture</a:t>
            </a:r>
            <a:endParaRPr lang="en-US" sz="3600" b="1" dirty="0">
              <a:latin typeface="Montserrat SemiBold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2"/>
            <a:r>
              <a:rPr lang="en-US" sz="1200" dirty="0">
                <a:latin typeface="Montserrat Medium" pitchFamily="2" charset="77"/>
              </a:rPr>
              <a:t>Journal</a:t>
            </a:r>
          </a:p>
          <a:p>
            <a:pPr lvl="2"/>
            <a:r>
              <a:rPr lang="en-US" sz="1200" dirty="0">
                <a:latin typeface="Montserrat Medium" pitchFamily="2" charset="77"/>
              </a:rPr>
              <a:t>Checkpoint Store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906" y="1343917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4355198" y="2005080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276468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6042649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833882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2" y="3781040"/>
            <a:ext cx="5328000" cy="2303375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2" y="2270542"/>
            <a:ext cx="5328000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5093802" y="1468207"/>
            <a:ext cx="724991" cy="231658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 flipV="1">
            <a:off x="7114631" y="1462781"/>
            <a:ext cx="715339" cy="542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8482792" y="2966154"/>
            <a:ext cx="0" cy="814886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0841592C-9E81-844A-83AA-198BFD443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0489" y="1301635"/>
            <a:ext cx="151547" cy="627091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6AAAF35-76FA-CE4E-B78D-0CCA24F78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308" y="1615180"/>
            <a:ext cx="151547" cy="62709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FDB696CB-9B4B-3D43-A216-115E149B6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2649" y="1913882"/>
            <a:ext cx="151547" cy="627091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B9E7233-D38B-154D-B9CD-685270FF0E16}"/>
              </a:ext>
            </a:extLst>
          </p:cNvPr>
          <p:cNvCxnSpPr>
            <a:cxnSpLocks/>
            <a:stCxn id="54" idx="3"/>
            <a:endCxn id="25" idx="1"/>
          </p:cNvCxnSpPr>
          <p:nvPr/>
        </p:nvCxnSpPr>
        <p:spPr>
          <a:xfrm>
            <a:off x="11086881" y="1462781"/>
            <a:ext cx="273608" cy="15240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4141D24-2595-2C49-8A2C-193E9F15FE6F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11086881" y="1462781"/>
            <a:ext cx="715768" cy="76464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76B196-3C2A-2B47-A538-3D486ACB7A3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1086881" y="1462781"/>
            <a:ext cx="507427" cy="465945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7829970" y="1164099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8477889" y="1761462"/>
            <a:ext cx="4903" cy="50908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5093802" y="1734776"/>
            <a:ext cx="3066213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>
            <a:off x="9125808" y="1462781"/>
            <a:ext cx="665235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space réservé de la date 70">
            <a:extLst>
              <a:ext uri="{FF2B5EF4-FFF2-40B4-BE49-F238E27FC236}">
                <a16:creationId xmlns:a16="http://schemas.microsoft.com/office/drawing/2014/main" id="{F9F88504-7794-3C4E-AFA7-E96C46EE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5B-9A49-704A-A3ED-E8F115F37F21}" type="datetime1">
              <a:rPr lang="fr-FR" smtClean="0"/>
              <a:t>28/03/2022</a:t>
            </a:fld>
            <a:endParaRPr lang="fr-FR"/>
          </a:p>
        </p:txBody>
      </p:sp>
      <p:sp>
        <p:nvSpPr>
          <p:cNvPr id="72" name="Espace réservé du numéro de diapositive 71">
            <a:extLst>
              <a:ext uri="{FF2B5EF4-FFF2-40B4-BE49-F238E27FC236}">
                <a16:creationId xmlns:a16="http://schemas.microsoft.com/office/drawing/2014/main" id="{390FB60A-67BE-3846-B31B-4D5BFD2E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78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398A10-D5B9-DD4A-AB7B-7BB390A3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18584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000C-EFA9-7A45-B559-10706B2A2DAD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8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Starting simple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28F396DB-F9EE-7940-A574-69E443D81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Client API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𝑏𝑒𝑔𝑖𝑛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initialize a transaction with a snapshot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blob returns the object key from the snapshot Dt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assigns the value blob to the key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𝑐𝑜𝑚𝑚𝑖𝑡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) </m:t>
                    </m:r>
                  </m:oMath>
                </a14:m>
                <a:r>
                  <a:rPr lang="en-US" dirty="0"/>
                  <a:t>assign a commit timestamp to the transaction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𝑎𝑏𝑜𝑟𝑡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 ) </m:t>
                    </m:r>
                  </m:oMath>
                </a14:m>
                <a:r>
                  <a:rPr lang="en-US" dirty="0"/>
                  <a:t>abort the live transaction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28F396DB-F9EE-7940-A574-69E443D81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DFE126C-AF60-9745-B15D-6306D946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635062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742E-C75D-1144-A099-04EEC6B9ED5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9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take our specification to be as close as possible to the model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FF1C42-D705-A445-9643-200504E5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711"/>
            <a:ext cx="7971710" cy="31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6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>
            <a:latin typeface="Montserrat Medium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31884</TotalTime>
  <Words>3071</Words>
  <Application>Microsoft Macintosh PowerPoint</Application>
  <PresentationFormat>Grand écran</PresentationFormat>
  <Paragraphs>957</Paragraphs>
  <Slides>78</Slides>
  <Notes>24</Notes>
  <HiddenSlides>48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Consolas</vt:lpstr>
      <vt:lpstr>Montserrat Black</vt:lpstr>
      <vt:lpstr>Montserrat ExtraBold</vt:lpstr>
      <vt:lpstr>Montserrat Medium</vt:lpstr>
      <vt:lpstr>Montserrat SemiBold</vt:lpstr>
      <vt:lpstr>Thème Office</vt:lpstr>
      <vt:lpstr>Présentation PowerPoint</vt:lpstr>
      <vt:lpstr>What is a database ?</vt:lpstr>
      <vt:lpstr>Architecture</vt:lpstr>
      <vt:lpstr>Target database - Antidote</vt:lpstr>
      <vt:lpstr>Adding one feature at a time</vt:lpstr>
      <vt:lpstr>Our plan</vt:lpstr>
      <vt:lpstr>Specification of the model</vt:lpstr>
      <vt:lpstr>Starting simple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Adding a feature – Bounded Versions</vt:lpstr>
      <vt:lpstr>Bounded Versions – Memory invariants</vt:lpstr>
      <vt:lpstr>Bounded Versions – Memory invariants</vt:lpstr>
      <vt:lpstr>Bounded Versions – Memory invariants</vt:lpstr>
      <vt:lpstr>Bounded Versions – Memory invariants</vt:lpstr>
      <vt:lpstr>Bounded Versions – Memory invariants</vt:lpstr>
      <vt:lpstr>Bounded memory – Garbage collection</vt:lpstr>
      <vt:lpstr>Bounded memory – Garbage collection</vt:lpstr>
      <vt:lpstr>Bounded memory – Garbage collection</vt:lpstr>
      <vt:lpstr>Bounded memory – Garbage collection</vt:lpstr>
      <vt:lpstr>Bounded memory – Garbage collection</vt:lpstr>
      <vt:lpstr>Bounded memory – Garbage collection</vt:lpstr>
      <vt:lpstr>Bounded memory – Garbage collection</vt:lpstr>
      <vt:lpstr>Bounded memory – Garbage collection</vt:lpstr>
      <vt:lpstr>Roadmap</vt:lpstr>
      <vt:lpstr>Ongoing and future work</vt:lpstr>
      <vt:lpstr>Links</vt:lpstr>
      <vt:lpstr>Step-wise approach</vt:lpstr>
      <vt:lpstr>Decomposing features</vt:lpstr>
      <vt:lpstr>Starting simple</vt:lpstr>
      <vt:lpstr>Decomposing features</vt:lpstr>
      <vt:lpstr>Decomposing features</vt:lpstr>
      <vt:lpstr>Simple &amp; intuitive model</vt:lpstr>
      <vt:lpstr>Transaction and snapshots</vt:lpstr>
      <vt:lpstr>Starting simple</vt:lpstr>
      <vt:lpstr>Transaction handling : Specification</vt:lpstr>
      <vt:lpstr>Transaction handling : Commit</vt:lpstr>
      <vt:lpstr>Implementation</vt:lpstr>
      <vt:lpstr>Implementation: commit</vt:lpstr>
      <vt:lpstr>Decomposing features</vt:lpstr>
      <vt:lpstr>Présentation PowerPoint</vt:lpstr>
      <vt:lpstr>Présentation PowerPoint</vt:lpstr>
      <vt:lpstr>Présentation PowerPoint</vt:lpstr>
      <vt:lpstr>Présentation PowerPoint</vt:lpstr>
      <vt:lpstr>Links</vt:lpstr>
      <vt:lpstr>Transaction handling : Specification</vt:lpstr>
      <vt:lpstr>Architecture</vt:lpstr>
      <vt:lpstr>Interactions</vt:lpstr>
      <vt:lpstr>Architecture</vt:lpstr>
      <vt:lpstr>Implementing step by step</vt:lpstr>
      <vt:lpstr>Next steps</vt:lpstr>
      <vt:lpstr>Présentation PowerPoint</vt:lpstr>
      <vt:lpstr>Présentation PowerPoint</vt:lpstr>
      <vt:lpstr>Transaction Begin</vt:lpstr>
      <vt:lpstr>Transaction Begin</vt:lpstr>
      <vt:lpstr>Transactions</vt:lpstr>
      <vt:lpstr>Transaction handling : Specification</vt:lpstr>
      <vt:lpstr>Transaction handling : Specification</vt:lpstr>
      <vt:lpstr>State of the Thesis</vt:lpstr>
      <vt:lpstr>Transaction handling : Specification</vt:lpstr>
      <vt:lpstr>Transaction handling</vt:lpstr>
      <vt:lpstr>Transaction handling</vt:lpstr>
      <vt:lpstr>Architecture </vt:lpstr>
      <vt:lpstr>Three main parts</vt:lpstr>
      <vt:lpstr>Architecture</vt:lpstr>
      <vt:lpstr>Formal Model: Writing a specification</vt:lpstr>
      <vt:lpstr>These are complex features</vt:lpstr>
      <vt:lpstr>These are complex features  to do correctly</vt:lpstr>
      <vt:lpstr>What we want from the system</vt:lpstr>
      <vt:lpstr>End of thesis plan</vt:lpstr>
      <vt:lpstr>Architecture</vt:lpstr>
      <vt:lpstr>Architecture</vt:lpstr>
      <vt:lpstr>Formal verification: Semantic approach to database design</vt:lpstr>
      <vt:lpstr>Current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Saalik Hatia</dc:creator>
  <cp:lastModifiedBy>Saalik Hatia</cp:lastModifiedBy>
  <cp:revision>66</cp:revision>
  <cp:lastPrinted>2021-05-24T10:09:31Z</cp:lastPrinted>
  <dcterms:created xsi:type="dcterms:W3CDTF">2021-05-20T12:47:39Z</dcterms:created>
  <dcterms:modified xsi:type="dcterms:W3CDTF">2022-03-31T16:20:27Z</dcterms:modified>
</cp:coreProperties>
</file>