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5" r:id="rId39"/>
    <p:sldId id="296" r:id="rId40"/>
    <p:sldId id="293" r:id="rId41"/>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A9F31D-741C-45A5-B3C2-A593CA631597}" v="2" dt="2023-06-15T17:30:33.6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ril Soupramaniane" userId="697f0e1cdf83b549" providerId="LiveId" clId="{FAA9F31D-741C-45A5-B3C2-A593CA631597}"/>
    <pc:docChg chg="custSel modSld modMainMaster">
      <pc:chgData name="Cyril Soupramaniane" userId="697f0e1cdf83b549" providerId="LiveId" clId="{FAA9F31D-741C-45A5-B3C2-A593CA631597}" dt="2023-06-15T17:43:09.675" v="77" actId="20577"/>
      <pc:docMkLst>
        <pc:docMk/>
      </pc:docMkLst>
      <pc:sldChg chg="modSp">
        <pc:chgData name="Cyril Soupramaniane" userId="697f0e1cdf83b549" providerId="LiveId" clId="{FAA9F31D-741C-45A5-B3C2-A593CA631597}" dt="2023-06-15T17:30:33.602" v="50"/>
        <pc:sldMkLst>
          <pc:docMk/>
          <pc:sldMk cId="0" sldId="274"/>
        </pc:sldMkLst>
        <pc:spChg chg="mod">
          <ac:chgData name="Cyril Soupramaniane" userId="697f0e1cdf83b549" providerId="LiveId" clId="{FAA9F31D-741C-45A5-B3C2-A593CA631597}" dt="2023-06-15T17:30:33.602" v="50"/>
          <ac:spMkLst>
            <pc:docMk/>
            <pc:sldMk cId="0" sldId="274"/>
            <ac:spMk id="2" creationId="{00000000-0000-0000-0000-000000000000}"/>
          </ac:spMkLst>
        </pc:spChg>
      </pc:sldChg>
      <pc:sldChg chg="modSp">
        <pc:chgData name="Cyril Soupramaniane" userId="697f0e1cdf83b549" providerId="LiveId" clId="{FAA9F31D-741C-45A5-B3C2-A593CA631597}" dt="2023-06-15T17:30:33.602" v="50"/>
        <pc:sldMkLst>
          <pc:docMk/>
          <pc:sldMk cId="0" sldId="280"/>
        </pc:sldMkLst>
        <pc:spChg chg="mod">
          <ac:chgData name="Cyril Soupramaniane" userId="697f0e1cdf83b549" providerId="LiveId" clId="{FAA9F31D-741C-45A5-B3C2-A593CA631597}" dt="2023-06-15T17:30:33.602" v="50"/>
          <ac:spMkLst>
            <pc:docMk/>
            <pc:sldMk cId="0" sldId="280"/>
            <ac:spMk id="2" creationId="{00000000-0000-0000-0000-000000000000}"/>
          </ac:spMkLst>
        </pc:spChg>
        <pc:spChg chg="mod">
          <ac:chgData name="Cyril Soupramaniane" userId="697f0e1cdf83b549" providerId="LiveId" clId="{FAA9F31D-741C-45A5-B3C2-A593CA631597}" dt="2023-06-15T17:30:33.602" v="50"/>
          <ac:spMkLst>
            <pc:docMk/>
            <pc:sldMk cId="0" sldId="280"/>
            <ac:spMk id="4" creationId="{00000000-0000-0000-0000-000000000000}"/>
          </ac:spMkLst>
        </pc:spChg>
      </pc:sldChg>
      <pc:sldChg chg="modSp mod">
        <pc:chgData name="Cyril Soupramaniane" userId="697f0e1cdf83b549" providerId="LiveId" clId="{FAA9F31D-741C-45A5-B3C2-A593CA631597}" dt="2023-06-15T17:43:09.675" v="77" actId="20577"/>
        <pc:sldMkLst>
          <pc:docMk/>
          <pc:sldMk cId="3724227882" sldId="295"/>
        </pc:sldMkLst>
        <pc:spChg chg="mod">
          <ac:chgData name="Cyril Soupramaniane" userId="697f0e1cdf83b549" providerId="LiveId" clId="{FAA9F31D-741C-45A5-B3C2-A593CA631597}" dt="2023-06-15T17:31:00.838" v="51" actId="207"/>
          <ac:spMkLst>
            <pc:docMk/>
            <pc:sldMk cId="3724227882" sldId="295"/>
            <ac:spMk id="2" creationId="{00000000-0000-0000-0000-000000000000}"/>
          </ac:spMkLst>
        </pc:spChg>
        <pc:spChg chg="mod">
          <ac:chgData name="Cyril Soupramaniane" userId="697f0e1cdf83b549" providerId="LiveId" clId="{FAA9F31D-741C-45A5-B3C2-A593CA631597}" dt="2023-06-15T17:43:09.675" v="77" actId="20577"/>
          <ac:spMkLst>
            <pc:docMk/>
            <pc:sldMk cId="3724227882" sldId="295"/>
            <ac:spMk id="5" creationId="{00000000-0000-0000-0000-000000000000}"/>
          </ac:spMkLst>
        </pc:spChg>
      </pc:sldChg>
      <pc:sldChg chg="modSp mod">
        <pc:chgData name="Cyril Soupramaniane" userId="697f0e1cdf83b549" providerId="LiveId" clId="{FAA9F31D-741C-45A5-B3C2-A593CA631597}" dt="2023-06-15T17:31:20.390" v="53" actId="14100"/>
        <pc:sldMkLst>
          <pc:docMk/>
          <pc:sldMk cId="3878766091" sldId="296"/>
        </pc:sldMkLst>
        <pc:spChg chg="mod">
          <ac:chgData name="Cyril Soupramaniane" userId="697f0e1cdf83b549" providerId="LiveId" clId="{FAA9F31D-741C-45A5-B3C2-A593CA631597}" dt="2023-06-15T17:31:20.390" v="53" actId="14100"/>
          <ac:spMkLst>
            <pc:docMk/>
            <pc:sldMk cId="3878766091" sldId="296"/>
            <ac:spMk id="5" creationId="{00000000-0000-0000-0000-000000000000}"/>
          </ac:spMkLst>
        </pc:spChg>
      </pc:sldChg>
      <pc:sldMasterChg chg="modSldLayout">
        <pc:chgData name="Cyril Soupramaniane" userId="697f0e1cdf83b549" providerId="LiveId" clId="{FAA9F31D-741C-45A5-B3C2-A593CA631597}" dt="2023-06-15T17:30:33.602" v="50"/>
        <pc:sldMasterMkLst>
          <pc:docMk/>
          <pc:sldMasterMk cId="2689981346" sldId="2147483666"/>
        </pc:sldMasterMkLst>
        <pc:sldLayoutChg chg="addSp delSp">
          <pc:chgData name="Cyril Soupramaniane" userId="697f0e1cdf83b549" providerId="LiveId" clId="{FAA9F31D-741C-45A5-B3C2-A593CA631597}" dt="2023-06-15T17:30:33.602" v="50"/>
          <pc:sldLayoutMkLst>
            <pc:docMk/>
            <pc:sldMasterMk cId="2689981346" sldId="2147483666"/>
            <pc:sldLayoutMk cId="2588836228" sldId="2147483679"/>
          </pc:sldLayoutMkLst>
          <pc:spChg chg="add del">
            <ac:chgData name="Cyril Soupramaniane" userId="697f0e1cdf83b549" providerId="LiveId" clId="{FAA9F31D-741C-45A5-B3C2-A593CA631597}" dt="2023-06-15T17:30:33.602" v="50"/>
            <ac:spMkLst>
              <pc:docMk/>
              <pc:sldMasterMk cId="2689981346" sldId="2147483666"/>
              <pc:sldLayoutMk cId="2588836228" sldId="2147483679"/>
              <ac:spMk id="16" creationId="{00000000-0000-0000-0000-000000000000}"/>
            </ac:spMkLst>
          </pc:spChg>
          <pc:spChg chg="add del">
            <ac:chgData name="Cyril Soupramaniane" userId="697f0e1cdf83b549" providerId="LiveId" clId="{FAA9F31D-741C-45A5-B3C2-A593CA631597}" dt="2023-06-15T17:30:33.602" v="50"/>
            <ac:spMkLst>
              <pc:docMk/>
              <pc:sldMasterMk cId="2689981346" sldId="2147483666"/>
              <pc:sldLayoutMk cId="2588836228" sldId="2147483679"/>
              <ac:spMk id="17"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17" name="bg object 17"/>
          <p:cNvSpPr/>
          <p:nvPr/>
        </p:nvSpPr>
        <p:spPr>
          <a:xfrm>
            <a:off x="641934" y="3597500"/>
            <a:ext cx="390525" cy="0"/>
          </a:xfrm>
          <a:custGeom>
            <a:avLst/>
            <a:gdLst/>
            <a:ahLst/>
            <a:cxnLst/>
            <a:rect l="l" t="t" r="r" b="b"/>
            <a:pathLst>
              <a:path w="390525">
                <a:moveTo>
                  <a:pt x="0" y="0"/>
                </a:moveTo>
                <a:lnTo>
                  <a:pt x="390299" y="0"/>
                </a:lnTo>
              </a:path>
            </a:pathLst>
          </a:custGeom>
          <a:ln w="28574">
            <a:solidFill>
              <a:srgbClr val="26A69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2" name="Holder 2"/>
          <p:cNvSpPr>
            <a:spLocks noGrp="1"/>
          </p:cNvSpPr>
          <p:nvPr>
            <p:ph type="title"/>
          </p:nvPr>
        </p:nvSpPr>
        <p:spPr>
          <a:xfrm>
            <a:off x="1323619" y="417550"/>
            <a:ext cx="6496760" cy="1013460"/>
          </a:xfrm>
          <a:prstGeom prst="rect">
            <a:avLst/>
          </a:prstGeom>
        </p:spPr>
        <p:txBody>
          <a:bodyPr wrap="square" lIns="0" tIns="0" rIns="0" bIns="0">
            <a:spAutoFit/>
          </a:bodyPr>
          <a:lstStyle>
            <a:lvl1pPr>
              <a:defRPr sz="2150" b="0" i="0">
                <a:solidFill>
                  <a:schemeClr val="tx1"/>
                </a:solidFill>
                <a:latin typeface="Calibri"/>
                <a:cs typeface="Calibri"/>
              </a:defRPr>
            </a:lvl1pPr>
          </a:lstStyle>
          <a:p>
            <a:endParaRPr/>
          </a:p>
        </p:txBody>
      </p:sp>
      <p:sp>
        <p:nvSpPr>
          <p:cNvPr id="3" name="Holder 3"/>
          <p:cNvSpPr>
            <a:spLocks noGrp="1"/>
          </p:cNvSpPr>
          <p:nvPr>
            <p:ph type="body" idx="1"/>
          </p:nvPr>
        </p:nvSpPr>
        <p:spPr>
          <a:xfrm>
            <a:off x="493480" y="1685890"/>
            <a:ext cx="8157039" cy="1141730"/>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11899"/>
            <a:ext cx="9144000" cy="3432175"/>
          </a:xfrm>
          <a:custGeom>
            <a:avLst/>
            <a:gdLst/>
            <a:ahLst/>
            <a:cxnLst/>
            <a:rect l="l" t="t" r="r" b="b"/>
            <a:pathLst>
              <a:path w="9144000" h="3432175">
                <a:moveTo>
                  <a:pt x="0" y="3431599"/>
                </a:moveTo>
                <a:lnTo>
                  <a:pt x="9143999" y="3431599"/>
                </a:lnTo>
                <a:lnTo>
                  <a:pt x="9143999" y="0"/>
                </a:lnTo>
                <a:lnTo>
                  <a:pt x="0" y="0"/>
                </a:lnTo>
                <a:lnTo>
                  <a:pt x="0" y="3431599"/>
                </a:lnTo>
                <a:close/>
              </a:path>
            </a:pathLst>
          </a:custGeom>
          <a:solidFill>
            <a:srgbClr val="000000"/>
          </a:solidFill>
        </p:spPr>
        <p:txBody>
          <a:bodyPr wrap="square" lIns="0" tIns="0" rIns="0" bIns="0" rtlCol="0"/>
          <a:lstStyle/>
          <a:p>
            <a:endParaRPr/>
          </a:p>
        </p:txBody>
      </p:sp>
      <p:sp>
        <p:nvSpPr>
          <p:cNvPr id="3" name="object 3"/>
          <p:cNvSpPr/>
          <p:nvPr/>
        </p:nvSpPr>
        <p:spPr>
          <a:xfrm>
            <a:off x="0" y="99"/>
            <a:ext cx="9144000" cy="1711960"/>
          </a:xfrm>
          <a:custGeom>
            <a:avLst/>
            <a:gdLst/>
            <a:ahLst/>
            <a:cxnLst/>
            <a:rect l="l" t="t" r="r" b="b"/>
            <a:pathLst>
              <a:path w="9144000" h="1711960">
                <a:moveTo>
                  <a:pt x="9143999" y="1711799"/>
                </a:moveTo>
                <a:lnTo>
                  <a:pt x="0" y="1711799"/>
                </a:lnTo>
                <a:lnTo>
                  <a:pt x="0" y="0"/>
                </a:lnTo>
                <a:lnTo>
                  <a:pt x="9143999" y="0"/>
                </a:lnTo>
                <a:lnTo>
                  <a:pt x="9143999" y="1711799"/>
                </a:lnTo>
                <a:close/>
              </a:path>
            </a:pathLst>
          </a:custGeom>
          <a:solidFill>
            <a:srgbClr val="26A69A"/>
          </a:solidFill>
        </p:spPr>
        <p:txBody>
          <a:bodyPr wrap="square" lIns="0" tIns="0" rIns="0" bIns="0" rtlCol="0"/>
          <a:lstStyle/>
          <a:p>
            <a:endParaRPr/>
          </a:p>
        </p:txBody>
      </p:sp>
      <p:sp>
        <p:nvSpPr>
          <p:cNvPr id="4" name="object 4"/>
          <p:cNvSpPr/>
          <p:nvPr/>
        </p:nvSpPr>
        <p:spPr>
          <a:xfrm>
            <a:off x="641934" y="3597500"/>
            <a:ext cx="390525" cy="0"/>
          </a:xfrm>
          <a:custGeom>
            <a:avLst/>
            <a:gdLst/>
            <a:ahLst/>
            <a:cxnLst/>
            <a:rect l="l" t="t" r="r" b="b"/>
            <a:pathLst>
              <a:path w="390525">
                <a:moveTo>
                  <a:pt x="0" y="0"/>
                </a:moveTo>
                <a:lnTo>
                  <a:pt x="390299" y="0"/>
                </a:lnTo>
              </a:path>
            </a:pathLst>
          </a:custGeom>
          <a:ln w="28574">
            <a:solidFill>
              <a:srgbClr val="FFFAF0"/>
            </a:solidFill>
          </a:ln>
        </p:spPr>
        <p:txBody>
          <a:bodyPr wrap="square" lIns="0" tIns="0" rIns="0" bIns="0" rtlCol="0"/>
          <a:lstStyle/>
          <a:p>
            <a:endParaRPr/>
          </a:p>
        </p:txBody>
      </p:sp>
      <p:sp>
        <p:nvSpPr>
          <p:cNvPr id="5" name="object 5"/>
          <p:cNvSpPr txBox="1"/>
          <p:nvPr/>
        </p:nvSpPr>
        <p:spPr>
          <a:xfrm>
            <a:off x="585725" y="2656259"/>
            <a:ext cx="6790055" cy="665480"/>
          </a:xfrm>
          <a:prstGeom prst="rect">
            <a:avLst/>
          </a:prstGeom>
        </p:spPr>
        <p:txBody>
          <a:bodyPr vert="horz" wrap="square" lIns="0" tIns="12700" rIns="0" bIns="0" rtlCol="0">
            <a:spAutoFit/>
          </a:bodyPr>
          <a:lstStyle/>
          <a:p>
            <a:pPr marL="12700">
              <a:lnSpc>
                <a:spcPct val="100000"/>
              </a:lnSpc>
              <a:spcBef>
                <a:spcPts val="100"/>
              </a:spcBef>
            </a:pPr>
            <a:r>
              <a:rPr sz="4200" spc="570" dirty="0">
                <a:solidFill>
                  <a:srgbClr val="FFFAF0"/>
                </a:solidFill>
                <a:latin typeface="Calibri"/>
                <a:cs typeface="Calibri"/>
              </a:rPr>
              <a:t>SOUPRAMANIANE</a:t>
            </a:r>
            <a:r>
              <a:rPr sz="4200" spc="190" dirty="0">
                <a:solidFill>
                  <a:srgbClr val="FFFAF0"/>
                </a:solidFill>
                <a:latin typeface="Calibri"/>
                <a:cs typeface="Calibri"/>
              </a:rPr>
              <a:t> </a:t>
            </a:r>
            <a:r>
              <a:rPr sz="4200" spc="790" dirty="0">
                <a:solidFill>
                  <a:srgbClr val="FFFAF0"/>
                </a:solidFill>
                <a:latin typeface="Calibri"/>
                <a:cs typeface="Calibri"/>
              </a:rPr>
              <a:t>CYRIL</a:t>
            </a:r>
            <a:endParaRPr sz="4200">
              <a:latin typeface="Calibri"/>
              <a:cs typeface="Calibri"/>
            </a:endParaRPr>
          </a:p>
        </p:txBody>
      </p:sp>
      <p:sp>
        <p:nvSpPr>
          <p:cNvPr id="6" name="object 6"/>
          <p:cNvSpPr txBox="1"/>
          <p:nvPr/>
        </p:nvSpPr>
        <p:spPr>
          <a:xfrm>
            <a:off x="585725" y="3901472"/>
            <a:ext cx="4087495" cy="391160"/>
          </a:xfrm>
          <a:prstGeom prst="rect">
            <a:avLst/>
          </a:prstGeom>
        </p:spPr>
        <p:txBody>
          <a:bodyPr vert="horz" wrap="square" lIns="0" tIns="12700" rIns="0" bIns="0" rtlCol="0">
            <a:spAutoFit/>
          </a:bodyPr>
          <a:lstStyle/>
          <a:p>
            <a:pPr marL="12700">
              <a:lnSpc>
                <a:spcPct val="100000"/>
              </a:lnSpc>
              <a:spcBef>
                <a:spcPts val="100"/>
              </a:spcBef>
            </a:pPr>
            <a:r>
              <a:rPr sz="2400" spc="90" dirty="0">
                <a:solidFill>
                  <a:srgbClr val="B7B7B7"/>
                </a:solidFill>
                <a:latin typeface="Calibri"/>
                <a:cs typeface="Calibri"/>
              </a:rPr>
              <a:t>Etudiant</a:t>
            </a:r>
            <a:r>
              <a:rPr sz="2400" spc="100" dirty="0">
                <a:solidFill>
                  <a:srgbClr val="B7B7B7"/>
                </a:solidFill>
                <a:latin typeface="Calibri"/>
                <a:cs typeface="Calibri"/>
              </a:rPr>
              <a:t> </a:t>
            </a:r>
            <a:r>
              <a:rPr sz="2400" spc="-30" dirty="0">
                <a:solidFill>
                  <a:srgbClr val="B7B7B7"/>
                </a:solidFill>
                <a:latin typeface="Calibri"/>
                <a:cs typeface="Calibri"/>
              </a:rPr>
              <a:t>en</a:t>
            </a:r>
            <a:r>
              <a:rPr sz="2400" spc="100" dirty="0">
                <a:solidFill>
                  <a:srgbClr val="B7B7B7"/>
                </a:solidFill>
                <a:latin typeface="Calibri"/>
                <a:cs typeface="Calibri"/>
              </a:rPr>
              <a:t> </a:t>
            </a:r>
            <a:r>
              <a:rPr sz="2400" spc="390" dirty="0">
                <a:solidFill>
                  <a:srgbClr val="B7B7B7"/>
                </a:solidFill>
                <a:latin typeface="Calibri"/>
                <a:cs typeface="Calibri"/>
              </a:rPr>
              <a:t>BUT</a:t>
            </a:r>
            <a:r>
              <a:rPr sz="2400" spc="100" dirty="0">
                <a:solidFill>
                  <a:srgbClr val="B7B7B7"/>
                </a:solidFill>
                <a:latin typeface="Calibri"/>
                <a:cs typeface="Calibri"/>
              </a:rPr>
              <a:t> </a:t>
            </a:r>
            <a:r>
              <a:rPr sz="2400" spc="45" dirty="0">
                <a:solidFill>
                  <a:srgbClr val="B7B7B7"/>
                </a:solidFill>
                <a:latin typeface="Calibri"/>
                <a:cs typeface="Calibri"/>
              </a:rPr>
              <a:t>Informatique</a:t>
            </a:r>
            <a:endParaRPr sz="24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772134"/>
            <a:ext cx="2174875" cy="683895"/>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1.05</a:t>
            </a:r>
          </a:p>
          <a:p>
            <a:pPr marL="12700">
              <a:lnSpc>
                <a:spcPct val="100000"/>
              </a:lnSpc>
              <a:spcBef>
                <a:spcPts val="10"/>
              </a:spcBef>
            </a:pPr>
            <a:r>
              <a:rPr spc="65" dirty="0"/>
              <a:t>Recueil</a:t>
            </a:r>
            <a:r>
              <a:rPr spc="80" dirty="0"/>
              <a:t> </a:t>
            </a:r>
            <a:r>
              <a:rPr spc="-40" dirty="0"/>
              <a:t>de</a:t>
            </a:r>
            <a:r>
              <a:rPr spc="80" dirty="0"/>
              <a:t> </a:t>
            </a:r>
            <a:r>
              <a:rPr spc="20" dirty="0"/>
              <a:t>besoins</a:t>
            </a:r>
          </a:p>
        </p:txBody>
      </p:sp>
      <p:sp>
        <p:nvSpPr>
          <p:cNvPr id="3" name="object 3"/>
          <p:cNvSpPr/>
          <p:nvPr/>
        </p:nvSpPr>
        <p:spPr>
          <a:xfrm>
            <a:off x="311699" y="1618199"/>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384725" y="1660490"/>
            <a:ext cx="4720590" cy="2948940"/>
          </a:xfrm>
          <a:prstGeom prst="rect">
            <a:avLst/>
          </a:prstGeom>
        </p:spPr>
        <p:txBody>
          <a:bodyPr vert="horz" wrap="square" lIns="0" tIns="12700" rIns="0" bIns="0" rtlCol="0">
            <a:spAutoFit/>
          </a:bodyPr>
          <a:lstStyle/>
          <a:p>
            <a:pPr marL="12700" marR="35560">
              <a:lnSpc>
                <a:spcPct val="114999"/>
              </a:lnSpc>
              <a:spcBef>
                <a:spcPts val="100"/>
              </a:spcBef>
            </a:pPr>
            <a:r>
              <a:rPr sz="1100" spc="145" dirty="0">
                <a:latin typeface="Calibri"/>
                <a:cs typeface="Calibri"/>
              </a:rPr>
              <a:t>La</a:t>
            </a:r>
            <a:r>
              <a:rPr sz="1100" spc="60" dirty="0">
                <a:latin typeface="Calibri"/>
                <a:cs typeface="Calibri"/>
              </a:rPr>
              <a:t> </a:t>
            </a:r>
            <a:r>
              <a:rPr sz="1100" dirty="0">
                <a:latin typeface="Calibri"/>
                <a:cs typeface="Calibri"/>
              </a:rPr>
              <a:t>problématique</a:t>
            </a:r>
            <a:r>
              <a:rPr sz="1100" spc="55" dirty="0">
                <a:latin typeface="Calibri"/>
                <a:cs typeface="Calibri"/>
              </a:rPr>
              <a:t> </a:t>
            </a:r>
            <a:r>
              <a:rPr sz="1100" spc="10" dirty="0">
                <a:latin typeface="Calibri"/>
                <a:cs typeface="Calibri"/>
              </a:rPr>
              <a:t>professionnelle</a:t>
            </a:r>
            <a:r>
              <a:rPr sz="1100" spc="60" dirty="0">
                <a:latin typeface="Calibri"/>
                <a:cs typeface="Calibri"/>
              </a:rPr>
              <a:t> </a:t>
            </a:r>
            <a:r>
              <a:rPr sz="1100" spc="5" dirty="0">
                <a:latin typeface="Calibri"/>
                <a:cs typeface="Calibri"/>
              </a:rPr>
              <a:t>est</a:t>
            </a:r>
            <a:r>
              <a:rPr sz="1100" spc="60" dirty="0">
                <a:latin typeface="Calibri"/>
                <a:cs typeface="Calibri"/>
              </a:rPr>
              <a:t> </a:t>
            </a:r>
            <a:r>
              <a:rPr sz="1100" spc="30" dirty="0">
                <a:latin typeface="Calibri"/>
                <a:cs typeface="Calibri"/>
              </a:rPr>
              <a:t>la</a:t>
            </a:r>
            <a:r>
              <a:rPr sz="1100" spc="60" dirty="0">
                <a:latin typeface="Calibri"/>
                <a:cs typeface="Calibri"/>
              </a:rPr>
              <a:t> </a:t>
            </a:r>
            <a:r>
              <a:rPr sz="1100" dirty="0">
                <a:latin typeface="Calibri"/>
                <a:cs typeface="Calibri"/>
              </a:rPr>
              <a:t>conduite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30" dirty="0">
                <a:latin typeface="Calibri"/>
                <a:cs typeface="Calibri"/>
              </a:rPr>
              <a:t>partir</a:t>
            </a:r>
            <a:r>
              <a:rPr sz="1100" spc="60" dirty="0">
                <a:latin typeface="Calibri"/>
                <a:cs typeface="Calibri"/>
              </a:rPr>
              <a:t> </a:t>
            </a:r>
            <a:r>
              <a:rPr sz="1100" spc="10" dirty="0">
                <a:latin typeface="Calibri"/>
                <a:cs typeface="Calibri"/>
              </a:rPr>
              <a:t>d’un</a:t>
            </a:r>
            <a:r>
              <a:rPr sz="1100" spc="60" dirty="0">
                <a:latin typeface="Calibri"/>
                <a:cs typeface="Calibri"/>
              </a:rPr>
              <a:t> </a:t>
            </a:r>
            <a:r>
              <a:rPr sz="1100" dirty="0">
                <a:latin typeface="Calibri"/>
                <a:cs typeface="Calibri"/>
              </a:rPr>
              <a:t>besoin </a:t>
            </a:r>
            <a:r>
              <a:rPr sz="1100" spc="-229" dirty="0">
                <a:latin typeface="Calibri"/>
                <a:cs typeface="Calibri"/>
              </a:rPr>
              <a:t> </a:t>
            </a:r>
            <a:r>
              <a:rPr sz="1100" spc="15" dirty="0">
                <a:latin typeface="Calibri"/>
                <a:cs typeface="Calibri"/>
              </a:rPr>
              <a:t>client.</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SAÉ</a:t>
            </a:r>
            <a:r>
              <a:rPr sz="1100" spc="60" dirty="0">
                <a:latin typeface="Calibri"/>
                <a:cs typeface="Calibri"/>
              </a:rPr>
              <a:t> </a:t>
            </a:r>
            <a:r>
              <a:rPr sz="1100" spc="-5" dirty="0">
                <a:latin typeface="Calibri"/>
                <a:cs typeface="Calibri"/>
              </a:rPr>
              <a:t>permet</a:t>
            </a:r>
            <a:r>
              <a:rPr sz="1100" spc="60" dirty="0">
                <a:latin typeface="Calibri"/>
                <a:cs typeface="Calibri"/>
              </a:rPr>
              <a:t> </a:t>
            </a:r>
            <a:r>
              <a:rPr sz="1100" spc="-10" dirty="0">
                <a:latin typeface="Calibri"/>
                <a:cs typeface="Calibri"/>
              </a:rPr>
              <a:t>une</a:t>
            </a:r>
            <a:r>
              <a:rPr sz="1100" spc="55" dirty="0">
                <a:latin typeface="Calibri"/>
                <a:cs typeface="Calibri"/>
              </a:rPr>
              <a:t> </a:t>
            </a:r>
            <a:r>
              <a:rPr sz="1100" spc="5" dirty="0">
                <a:latin typeface="Calibri"/>
                <a:cs typeface="Calibri"/>
              </a:rPr>
              <a:t>première</a:t>
            </a:r>
            <a:r>
              <a:rPr sz="1100" spc="60" dirty="0">
                <a:latin typeface="Calibri"/>
                <a:cs typeface="Calibri"/>
              </a:rPr>
              <a:t> </a:t>
            </a:r>
            <a:r>
              <a:rPr sz="1100" dirty="0">
                <a:latin typeface="Calibri"/>
                <a:cs typeface="Calibri"/>
              </a:rPr>
              <a:t>approche</a:t>
            </a:r>
            <a:r>
              <a:rPr sz="1100" spc="60" dirty="0">
                <a:latin typeface="Calibri"/>
                <a:cs typeface="Calibri"/>
              </a:rPr>
              <a:t> </a:t>
            </a:r>
            <a:r>
              <a:rPr sz="1100" dirty="0">
                <a:latin typeface="Calibri"/>
                <a:cs typeface="Calibri"/>
              </a:rPr>
              <a:t>du</a:t>
            </a:r>
            <a:r>
              <a:rPr sz="1100" spc="55" dirty="0">
                <a:latin typeface="Calibri"/>
                <a:cs typeface="Calibri"/>
              </a:rPr>
              <a:t> </a:t>
            </a:r>
            <a:r>
              <a:rPr sz="1100" spc="10" dirty="0">
                <a:latin typeface="Calibri"/>
                <a:cs typeface="Calibri"/>
              </a:rPr>
              <a:t>recueil</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besoins</a:t>
            </a:r>
            <a:r>
              <a:rPr sz="1100" spc="60" dirty="0">
                <a:latin typeface="Calibri"/>
                <a:cs typeface="Calibri"/>
              </a:rPr>
              <a:t> </a:t>
            </a:r>
            <a:r>
              <a:rPr sz="1100" spc="15" dirty="0">
                <a:latin typeface="Calibri"/>
                <a:cs typeface="Calibri"/>
              </a:rPr>
              <a:t>à</a:t>
            </a:r>
            <a:r>
              <a:rPr sz="1100" spc="55" dirty="0">
                <a:latin typeface="Calibri"/>
                <a:cs typeface="Calibri"/>
              </a:rPr>
              <a:t> </a:t>
            </a:r>
            <a:r>
              <a:rPr sz="1100" spc="20" dirty="0">
                <a:latin typeface="Calibri"/>
                <a:cs typeface="Calibri"/>
              </a:rPr>
              <a:t>travers</a:t>
            </a:r>
            <a:r>
              <a:rPr sz="1100" spc="60" dirty="0">
                <a:latin typeface="Calibri"/>
                <a:cs typeface="Calibri"/>
              </a:rPr>
              <a:t> </a:t>
            </a:r>
            <a:r>
              <a:rPr sz="1100" dirty="0">
                <a:latin typeface="Calibri"/>
                <a:cs typeface="Calibri"/>
              </a:rPr>
              <a:t>le </a:t>
            </a:r>
            <a:r>
              <a:rPr sz="1100" spc="5" dirty="0">
                <a:latin typeface="Calibri"/>
                <a:cs typeface="Calibri"/>
              </a:rPr>
              <a:t> </a:t>
            </a:r>
            <a:r>
              <a:rPr sz="1100" spc="10" dirty="0">
                <a:latin typeface="Calibri"/>
                <a:cs typeface="Calibri"/>
              </a:rPr>
              <a:t>dialogue</a:t>
            </a:r>
            <a:r>
              <a:rPr sz="1100" spc="60" dirty="0">
                <a:latin typeface="Calibri"/>
                <a:cs typeface="Calibri"/>
              </a:rPr>
              <a:t> </a:t>
            </a:r>
            <a:r>
              <a:rPr sz="1100" spc="10" dirty="0">
                <a:latin typeface="Calibri"/>
                <a:cs typeface="Calibri"/>
              </a:rPr>
              <a:t>continu</a:t>
            </a:r>
            <a:r>
              <a:rPr sz="1100" spc="65" dirty="0">
                <a:latin typeface="Calibri"/>
                <a:cs typeface="Calibri"/>
              </a:rPr>
              <a:t> </a:t>
            </a:r>
            <a:r>
              <a:rPr sz="1100" spc="-5" dirty="0">
                <a:latin typeface="Calibri"/>
                <a:cs typeface="Calibri"/>
              </a:rPr>
              <a:t>avec</a:t>
            </a:r>
            <a:r>
              <a:rPr sz="1100" spc="65" dirty="0">
                <a:latin typeface="Calibri"/>
                <a:cs typeface="Calibri"/>
              </a:rPr>
              <a:t> </a:t>
            </a:r>
            <a:r>
              <a:rPr sz="1100" dirty="0">
                <a:latin typeface="Calibri"/>
                <a:cs typeface="Calibri"/>
              </a:rPr>
              <a:t>le</a:t>
            </a:r>
            <a:r>
              <a:rPr sz="1100" spc="65" dirty="0">
                <a:latin typeface="Calibri"/>
                <a:cs typeface="Calibri"/>
              </a:rPr>
              <a:t> </a:t>
            </a:r>
            <a:r>
              <a:rPr sz="1100" spc="15" dirty="0">
                <a:latin typeface="Calibri"/>
                <a:cs typeface="Calibri"/>
              </a:rPr>
              <a:t>client</a:t>
            </a:r>
            <a:r>
              <a:rPr sz="1100" spc="65" dirty="0">
                <a:latin typeface="Calibri"/>
                <a:cs typeface="Calibri"/>
              </a:rPr>
              <a:t> </a:t>
            </a:r>
            <a:r>
              <a:rPr sz="1100" spc="5" dirty="0">
                <a:latin typeface="Calibri"/>
                <a:cs typeface="Calibri"/>
              </a:rPr>
              <a:t>pour</a:t>
            </a:r>
            <a:r>
              <a:rPr sz="1100" spc="65" dirty="0">
                <a:latin typeface="Calibri"/>
                <a:cs typeface="Calibri"/>
              </a:rPr>
              <a:t> </a:t>
            </a:r>
            <a:r>
              <a:rPr sz="1100" spc="10" dirty="0">
                <a:latin typeface="Calibri"/>
                <a:cs typeface="Calibri"/>
              </a:rPr>
              <a:t>afﬁner</a:t>
            </a:r>
            <a:r>
              <a:rPr sz="1100" spc="65" dirty="0">
                <a:latin typeface="Calibri"/>
                <a:cs typeface="Calibri"/>
              </a:rPr>
              <a:t> </a:t>
            </a:r>
            <a:r>
              <a:rPr sz="1100" spc="15" dirty="0">
                <a:latin typeface="Calibri"/>
                <a:cs typeface="Calibri"/>
              </a:rPr>
              <a:t>les</a:t>
            </a:r>
            <a:r>
              <a:rPr sz="1100" spc="65" dirty="0">
                <a:latin typeface="Calibri"/>
                <a:cs typeface="Calibri"/>
              </a:rPr>
              <a:t> </a:t>
            </a:r>
            <a:r>
              <a:rPr sz="1100" spc="5" dirty="0">
                <a:latin typeface="Calibri"/>
                <a:cs typeface="Calibri"/>
              </a:rPr>
              <a:t>attentes</a:t>
            </a:r>
            <a:r>
              <a:rPr sz="1100" spc="65" dirty="0">
                <a:latin typeface="Calibri"/>
                <a:cs typeface="Calibri"/>
              </a:rPr>
              <a:t> </a:t>
            </a:r>
            <a:r>
              <a:rPr sz="1100" spc="5" dirty="0">
                <a:latin typeface="Calibri"/>
                <a:cs typeface="Calibri"/>
              </a:rPr>
              <a:t>fonctionnelles</a:t>
            </a:r>
            <a:r>
              <a:rPr sz="1100" spc="40" dirty="0">
                <a:latin typeface="Calibri"/>
                <a:cs typeface="Calibri"/>
              </a:rPr>
              <a:t> </a:t>
            </a:r>
            <a:r>
              <a:rPr sz="1100" spc="114" dirty="0">
                <a:latin typeface="Calibri"/>
                <a:cs typeface="Calibri"/>
              </a:rPr>
              <a:t>Le</a:t>
            </a:r>
            <a:r>
              <a:rPr sz="1100" spc="65" dirty="0">
                <a:latin typeface="Calibri"/>
                <a:cs typeface="Calibri"/>
              </a:rPr>
              <a:t> </a:t>
            </a:r>
            <a:r>
              <a:rPr sz="1100" spc="10" dirty="0">
                <a:latin typeface="Calibri"/>
                <a:cs typeface="Calibri"/>
              </a:rPr>
              <a:t>projet </a:t>
            </a:r>
            <a:r>
              <a:rPr sz="1100" spc="-235" dirty="0">
                <a:latin typeface="Calibri"/>
                <a:cs typeface="Calibri"/>
              </a:rPr>
              <a:t> </a:t>
            </a:r>
            <a:r>
              <a:rPr sz="1100" spc="15" dirty="0">
                <a:latin typeface="Calibri"/>
                <a:cs typeface="Calibri"/>
              </a:rPr>
              <a:t>a</a:t>
            </a:r>
            <a:r>
              <a:rPr sz="1100" spc="55" dirty="0">
                <a:latin typeface="Calibri"/>
                <a:cs typeface="Calibri"/>
              </a:rPr>
              <a:t> </a:t>
            </a:r>
            <a:r>
              <a:rPr sz="1100" spc="-25" dirty="0">
                <a:latin typeface="Calibri"/>
                <a:cs typeface="Calibri"/>
              </a:rPr>
              <a:t>été</a:t>
            </a:r>
            <a:r>
              <a:rPr sz="1100" spc="55" dirty="0">
                <a:latin typeface="Calibri"/>
                <a:cs typeface="Calibri"/>
              </a:rPr>
              <a:t> </a:t>
            </a:r>
            <a:r>
              <a:rPr sz="1100" spc="15" dirty="0">
                <a:latin typeface="Calibri"/>
                <a:cs typeface="Calibri"/>
              </a:rPr>
              <a:t>réalisé</a:t>
            </a:r>
            <a:r>
              <a:rPr sz="1100" spc="55" dirty="0">
                <a:latin typeface="Calibri"/>
                <a:cs typeface="Calibri"/>
              </a:rPr>
              <a:t> </a:t>
            </a:r>
            <a:r>
              <a:rPr sz="1100" spc="-15" dirty="0">
                <a:latin typeface="Calibri"/>
                <a:cs typeface="Calibri"/>
              </a:rPr>
              <a:t>en</a:t>
            </a:r>
            <a:r>
              <a:rPr sz="1100" spc="55" dirty="0">
                <a:latin typeface="Calibri"/>
                <a:cs typeface="Calibri"/>
              </a:rPr>
              <a:t> </a:t>
            </a:r>
            <a:r>
              <a:rPr sz="1100" spc="20" dirty="0">
                <a:latin typeface="Calibri"/>
                <a:cs typeface="Calibri"/>
              </a:rPr>
              <a:t>individuel</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55"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a:p>
            <a:pPr>
              <a:lnSpc>
                <a:spcPct val="100000"/>
              </a:lnSpc>
              <a:spcBef>
                <a:spcPts val="40"/>
              </a:spcBef>
            </a:pPr>
            <a:endParaRPr sz="950">
              <a:latin typeface="Calibri"/>
              <a:cs typeface="Calibri"/>
            </a:endParaRPr>
          </a:p>
          <a:p>
            <a:pPr marL="12700" marR="53975">
              <a:lnSpc>
                <a:spcPct val="114999"/>
              </a:lnSpc>
            </a:pPr>
            <a:r>
              <a:rPr sz="1100" spc="90" dirty="0">
                <a:latin typeface="Calibri"/>
                <a:cs typeface="Calibri"/>
              </a:rPr>
              <a:t>Les</a:t>
            </a:r>
            <a:r>
              <a:rPr sz="1100" spc="55"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55"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réaliser</a:t>
            </a:r>
            <a:r>
              <a:rPr sz="1100" spc="60" dirty="0">
                <a:latin typeface="Calibri"/>
                <a:cs typeface="Calibri"/>
              </a:rPr>
              <a:t> </a:t>
            </a:r>
            <a:r>
              <a:rPr sz="1100" spc="10" dirty="0">
                <a:latin typeface="Calibri"/>
                <a:cs typeface="Calibri"/>
              </a:rPr>
              <a:t>un</a:t>
            </a:r>
            <a:r>
              <a:rPr sz="1100" spc="60" dirty="0">
                <a:latin typeface="Calibri"/>
                <a:cs typeface="Calibri"/>
              </a:rPr>
              <a:t> </a:t>
            </a:r>
            <a:r>
              <a:rPr sz="1100" spc="15" dirty="0">
                <a:latin typeface="Calibri"/>
                <a:cs typeface="Calibri"/>
              </a:rPr>
              <a:t>site</a:t>
            </a:r>
            <a:r>
              <a:rPr sz="1100" spc="60" dirty="0">
                <a:latin typeface="Calibri"/>
                <a:cs typeface="Calibri"/>
              </a:rPr>
              <a:t> </a:t>
            </a:r>
            <a:r>
              <a:rPr sz="1100" spc="-15" dirty="0">
                <a:latin typeface="Calibri"/>
                <a:cs typeface="Calibri"/>
              </a:rPr>
              <a:t>web</a:t>
            </a:r>
            <a:r>
              <a:rPr sz="1100" spc="55" dirty="0">
                <a:latin typeface="Calibri"/>
                <a:cs typeface="Calibri"/>
              </a:rPr>
              <a:t> </a:t>
            </a:r>
            <a:r>
              <a:rPr sz="1100" spc="-10" dirty="0">
                <a:latin typeface="Calibri"/>
                <a:cs typeface="Calibri"/>
              </a:rPr>
              <a:t>dédié</a:t>
            </a:r>
            <a:r>
              <a:rPr sz="1100" spc="60" dirty="0">
                <a:latin typeface="Calibri"/>
                <a:cs typeface="Calibri"/>
              </a:rPr>
              <a:t> </a:t>
            </a:r>
            <a:r>
              <a:rPr sz="1100" spc="10" dirty="0">
                <a:latin typeface="Calibri"/>
                <a:cs typeface="Calibri"/>
              </a:rPr>
              <a:t>au </a:t>
            </a:r>
            <a:r>
              <a:rPr sz="1100" spc="-235" dirty="0">
                <a:latin typeface="Calibri"/>
                <a:cs typeface="Calibri"/>
              </a:rPr>
              <a:t> </a:t>
            </a:r>
            <a:r>
              <a:rPr sz="1100" spc="25" dirty="0">
                <a:latin typeface="Calibri"/>
                <a:cs typeface="Calibri"/>
              </a:rPr>
              <a:t>mariage</a:t>
            </a:r>
            <a:r>
              <a:rPr sz="1100" spc="55" dirty="0">
                <a:latin typeface="Calibri"/>
                <a:cs typeface="Calibri"/>
              </a:rPr>
              <a:t> </a:t>
            </a:r>
            <a:r>
              <a:rPr sz="1100" spc="-25" dirty="0">
                <a:latin typeface="Calibri"/>
                <a:cs typeface="Calibri"/>
              </a:rPr>
              <a:t>de</a:t>
            </a:r>
            <a:r>
              <a:rPr sz="1100" spc="60" dirty="0">
                <a:latin typeface="Calibri"/>
                <a:cs typeface="Calibri"/>
              </a:rPr>
              <a:t> </a:t>
            </a:r>
            <a:r>
              <a:rPr sz="1100" dirty="0">
                <a:latin typeface="Calibri"/>
                <a:cs typeface="Calibri"/>
              </a:rPr>
              <a:t>notre</a:t>
            </a:r>
            <a:r>
              <a:rPr sz="1100" spc="60" dirty="0">
                <a:latin typeface="Calibri"/>
                <a:cs typeface="Calibri"/>
              </a:rPr>
              <a:t> </a:t>
            </a:r>
            <a:r>
              <a:rPr sz="1100" spc="15" dirty="0">
                <a:latin typeface="Calibri"/>
                <a:cs typeface="Calibri"/>
              </a:rPr>
              <a:t>client,</a:t>
            </a:r>
            <a:r>
              <a:rPr sz="1100" spc="55" dirty="0">
                <a:latin typeface="Calibri"/>
                <a:cs typeface="Calibri"/>
              </a:rPr>
              <a:t> </a:t>
            </a:r>
            <a:r>
              <a:rPr sz="1100" spc="-15" dirty="0">
                <a:latin typeface="Calibri"/>
                <a:cs typeface="Calibri"/>
              </a:rPr>
              <a:t>en</a:t>
            </a:r>
            <a:r>
              <a:rPr sz="1100" spc="60" dirty="0">
                <a:latin typeface="Calibri"/>
                <a:cs typeface="Calibri"/>
              </a:rPr>
              <a:t> </a:t>
            </a:r>
            <a:r>
              <a:rPr sz="1100" spc="15" dirty="0">
                <a:latin typeface="Calibri"/>
                <a:cs typeface="Calibri"/>
              </a:rPr>
              <a:t>recueillant</a:t>
            </a:r>
            <a:r>
              <a:rPr sz="1100" spc="60" dirty="0">
                <a:latin typeface="Calibri"/>
                <a:cs typeface="Calibri"/>
              </a:rPr>
              <a:t> </a:t>
            </a:r>
            <a:r>
              <a:rPr sz="1100" spc="5" dirty="0">
                <a:latin typeface="Calibri"/>
                <a:cs typeface="Calibri"/>
              </a:rPr>
              <a:t>ces</a:t>
            </a:r>
            <a:r>
              <a:rPr sz="1100" spc="55" dirty="0">
                <a:latin typeface="Calibri"/>
                <a:cs typeface="Calibri"/>
              </a:rPr>
              <a:t> </a:t>
            </a:r>
            <a:r>
              <a:rPr sz="1100" spc="5" dirty="0">
                <a:latin typeface="Calibri"/>
                <a:cs typeface="Calibri"/>
              </a:rPr>
              <a:t>besoins</a:t>
            </a:r>
            <a:r>
              <a:rPr sz="1100" spc="60" dirty="0">
                <a:latin typeface="Calibri"/>
                <a:cs typeface="Calibri"/>
              </a:rPr>
              <a:t> </a:t>
            </a:r>
            <a:r>
              <a:rPr sz="1100" spc="25" dirty="0">
                <a:latin typeface="Calibri"/>
                <a:cs typeface="Calibri"/>
              </a:rPr>
              <a:t>par</a:t>
            </a:r>
            <a:r>
              <a:rPr sz="1100" spc="60" dirty="0">
                <a:latin typeface="Calibri"/>
                <a:cs typeface="Calibri"/>
              </a:rPr>
              <a:t> </a:t>
            </a:r>
            <a:r>
              <a:rPr sz="1100" dirty="0">
                <a:latin typeface="Calibri"/>
                <a:cs typeface="Calibri"/>
              </a:rPr>
              <a:t>le</a:t>
            </a:r>
            <a:r>
              <a:rPr sz="1100" spc="55" dirty="0">
                <a:latin typeface="Calibri"/>
                <a:cs typeface="Calibri"/>
              </a:rPr>
              <a:t> </a:t>
            </a:r>
            <a:r>
              <a:rPr sz="1100" spc="25" dirty="0">
                <a:latin typeface="Calibri"/>
                <a:cs typeface="Calibri"/>
              </a:rPr>
              <a:t>biais</a:t>
            </a:r>
            <a:r>
              <a:rPr sz="1100" spc="60" dirty="0">
                <a:latin typeface="Calibri"/>
                <a:cs typeface="Calibri"/>
              </a:rPr>
              <a:t> </a:t>
            </a:r>
            <a:r>
              <a:rPr sz="1100" spc="15" dirty="0">
                <a:latin typeface="Calibri"/>
                <a:cs typeface="Calibri"/>
              </a:rPr>
              <a:t>d’échanges,</a:t>
            </a:r>
            <a:r>
              <a:rPr sz="1100" spc="60" dirty="0">
                <a:latin typeface="Calibri"/>
                <a:cs typeface="Calibri"/>
              </a:rPr>
              <a:t> </a:t>
            </a:r>
            <a:r>
              <a:rPr sz="1100" spc="-15" dirty="0">
                <a:latin typeface="Calibri"/>
                <a:cs typeface="Calibri"/>
              </a:rPr>
              <a:t>en </a:t>
            </a:r>
            <a:r>
              <a:rPr sz="1100" spc="-10" dirty="0">
                <a:latin typeface="Calibri"/>
                <a:cs typeface="Calibri"/>
              </a:rPr>
              <a:t> </a:t>
            </a:r>
            <a:r>
              <a:rPr sz="1100" spc="15" dirty="0">
                <a:latin typeface="Calibri"/>
                <a:cs typeface="Calibri"/>
              </a:rPr>
              <a:t>réﬂéchissant </a:t>
            </a:r>
            <a:r>
              <a:rPr sz="1100" spc="40" dirty="0">
                <a:latin typeface="Calibri"/>
                <a:cs typeface="Calibri"/>
              </a:rPr>
              <a:t>sur </a:t>
            </a:r>
            <a:r>
              <a:rPr sz="1100" spc="10" dirty="0">
                <a:latin typeface="Calibri"/>
                <a:cs typeface="Calibri"/>
              </a:rPr>
              <a:t>l’ergonomie </a:t>
            </a:r>
            <a:r>
              <a:rPr sz="1100" spc="-15" dirty="0">
                <a:latin typeface="Calibri"/>
                <a:cs typeface="Calibri"/>
              </a:rPr>
              <a:t>et</a:t>
            </a:r>
            <a:r>
              <a:rPr sz="1100" spc="-10" dirty="0">
                <a:latin typeface="Calibri"/>
                <a:cs typeface="Calibri"/>
              </a:rPr>
              <a:t> </a:t>
            </a:r>
            <a:r>
              <a:rPr sz="1100" spc="10" dirty="0">
                <a:latin typeface="Calibri"/>
                <a:cs typeface="Calibri"/>
              </a:rPr>
              <a:t>l’identité </a:t>
            </a:r>
            <a:r>
              <a:rPr sz="1100" spc="20" dirty="0">
                <a:latin typeface="Calibri"/>
                <a:cs typeface="Calibri"/>
              </a:rPr>
              <a:t>visuelle </a:t>
            </a:r>
            <a:r>
              <a:rPr sz="1100" dirty="0">
                <a:latin typeface="Calibri"/>
                <a:cs typeface="Calibri"/>
              </a:rPr>
              <a:t>du </a:t>
            </a:r>
            <a:r>
              <a:rPr sz="1100" spc="15" dirty="0">
                <a:latin typeface="Calibri"/>
                <a:cs typeface="Calibri"/>
              </a:rPr>
              <a:t>site </a:t>
            </a:r>
            <a:r>
              <a:rPr sz="1100" spc="-15" dirty="0">
                <a:latin typeface="Calibri"/>
                <a:cs typeface="Calibri"/>
              </a:rPr>
              <a:t>et</a:t>
            </a:r>
            <a:r>
              <a:rPr sz="1100" spc="-10" dirty="0">
                <a:latin typeface="Calibri"/>
                <a:cs typeface="Calibri"/>
              </a:rPr>
              <a:t> </a:t>
            </a:r>
            <a:r>
              <a:rPr sz="1100" spc="-15" dirty="0">
                <a:latin typeface="Calibri"/>
                <a:cs typeface="Calibri"/>
              </a:rPr>
              <a:t>en</a:t>
            </a:r>
            <a:r>
              <a:rPr sz="1100" spc="-10" dirty="0">
                <a:latin typeface="Calibri"/>
                <a:cs typeface="Calibri"/>
              </a:rPr>
              <a:t> </a:t>
            </a:r>
            <a:r>
              <a:rPr sz="1100" spc="15" dirty="0">
                <a:latin typeface="Calibri"/>
                <a:cs typeface="Calibri"/>
              </a:rPr>
              <a:t>rassemblant </a:t>
            </a:r>
            <a:r>
              <a:rPr sz="1100" spc="-15" dirty="0">
                <a:latin typeface="Calibri"/>
                <a:cs typeface="Calibri"/>
              </a:rPr>
              <a:t>et </a:t>
            </a:r>
            <a:r>
              <a:rPr sz="1100" spc="-235" dirty="0">
                <a:latin typeface="Calibri"/>
                <a:cs typeface="Calibri"/>
              </a:rPr>
              <a:t> </a:t>
            </a:r>
            <a:r>
              <a:rPr sz="1100" spc="5" dirty="0">
                <a:latin typeface="Calibri"/>
                <a:cs typeface="Calibri"/>
              </a:rPr>
              <a:t>mettant</a:t>
            </a:r>
            <a:r>
              <a:rPr sz="1100" spc="50" dirty="0">
                <a:latin typeface="Calibri"/>
                <a:cs typeface="Calibri"/>
              </a:rPr>
              <a:t> </a:t>
            </a:r>
            <a:r>
              <a:rPr sz="1100" spc="-15" dirty="0">
                <a:latin typeface="Calibri"/>
                <a:cs typeface="Calibri"/>
              </a:rPr>
              <a:t>en</a:t>
            </a:r>
            <a:r>
              <a:rPr sz="1100" spc="55" dirty="0">
                <a:latin typeface="Calibri"/>
                <a:cs typeface="Calibri"/>
              </a:rPr>
              <a:t> </a:t>
            </a:r>
            <a:r>
              <a:rPr sz="1100" spc="20" dirty="0">
                <a:latin typeface="Calibri"/>
                <a:cs typeface="Calibri"/>
              </a:rPr>
              <a:t>valeur</a:t>
            </a:r>
            <a:r>
              <a:rPr sz="1100" spc="55" dirty="0">
                <a:latin typeface="Calibri"/>
                <a:cs typeface="Calibri"/>
              </a:rPr>
              <a:t> </a:t>
            </a:r>
            <a:r>
              <a:rPr sz="1100" dirty="0">
                <a:latin typeface="Calibri"/>
                <a:cs typeface="Calibri"/>
              </a:rPr>
              <a:t>du</a:t>
            </a:r>
            <a:r>
              <a:rPr sz="1100" spc="55" dirty="0">
                <a:latin typeface="Calibri"/>
                <a:cs typeface="Calibri"/>
              </a:rPr>
              <a:t> </a:t>
            </a:r>
            <a:r>
              <a:rPr sz="1100" dirty="0">
                <a:latin typeface="Calibri"/>
                <a:cs typeface="Calibri"/>
              </a:rPr>
              <a:t>contenu,</a:t>
            </a:r>
            <a:endParaRPr sz="1100">
              <a:latin typeface="Calibri"/>
              <a:cs typeface="Calibri"/>
            </a:endParaRPr>
          </a:p>
          <a:p>
            <a:pPr>
              <a:lnSpc>
                <a:spcPct val="100000"/>
              </a:lnSpc>
              <a:spcBef>
                <a:spcPts val="55"/>
              </a:spcBef>
            </a:pPr>
            <a:endParaRPr sz="1100">
              <a:latin typeface="Calibri"/>
              <a:cs typeface="Calibri"/>
            </a:endParaRPr>
          </a:p>
          <a:p>
            <a:pPr marL="12700">
              <a:lnSpc>
                <a:spcPct val="100000"/>
              </a:lnSpc>
            </a:pPr>
            <a:r>
              <a:rPr sz="1100" spc="90" dirty="0">
                <a:latin typeface="Calibri"/>
                <a:cs typeface="Calibri"/>
              </a:rPr>
              <a:t>Les</a:t>
            </a:r>
            <a:r>
              <a:rPr sz="1100" spc="50" dirty="0">
                <a:latin typeface="Calibri"/>
                <a:cs typeface="Calibri"/>
              </a:rPr>
              <a:t> </a:t>
            </a:r>
            <a:r>
              <a:rPr sz="1100" spc="20" dirty="0">
                <a:latin typeface="Calibri"/>
                <a:cs typeface="Calibri"/>
              </a:rPr>
              <a:t>outils</a:t>
            </a:r>
            <a:r>
              <a:rPr sz="1100" spc="55" dirty="0">
                <a:latin typeface="Calibri"/>
                <a:cs typeface="Calibri"/>
              </a:rPr>
              <a:t> </a:t>
            </a:r>
            <a:r>
              <a:rPr sz="1100" spc="-5" dirty="0">
                <a:latin typeface="Calibri"/>
                <a:cs typeface="Calibri"/>
              </a:rPr>
              <a:t>employés</a:t>
            </a:r>
            <a:r>
              <a:rPr sz="1100" spc="50" dirty="0">
                <a:latin typeface="Calibri"/>
                <a:cs typeface="Calibri"/>
              </a:rPr>
              <a:t> </a:t>
            </a:r>
            <a:r>
              <a:rPr sz="1100" spc="5" dirty="0">
                <a:latin typeface="Calibri"/>
                <a:cs typeface="Calibri"/>
              </a:rPr>
              <a:t>étaient:</a:t>
            </a:r>
            <a:r>
              <a:rPr sz="1100" spc="55" dirty="0">
                <a:latin typeface="Calibri"/>
                <a:cs typeface="Calibri"/>
              </a:rPr>
              <a:t> </a:t>
            </a:r>
            <a:r>
              <a:rPr sz="1100" spc="140" dirty="0">
                <a:latin typeface="Calibri"/>
                <a:cs typeface="Calibri"/>
              </a:rPr>
              <a:t>HTML,</a:t>
            </a:r>
            <a:r>
              <a:rPr sz="1100" spc="50" dirty="0">
                <a:latin typeface="Calibri"/>
                <a:cs typeface="Calibri"/>
              </a:rPr>
              <a:t> </a:t>
            </a:r>
            <a:r>
              <a:rPr sz="1100" spc="130" dirty="0">
                <a:latin typeface="Calibri"/>
                <a:cs typeface="Calibri"/>
              </a:rPr>
              <a:t>CSS.</a:t>
            </a:r>
            <a:endParaRPr sz="1100">
              <a:latin typeface="Calibri"/>
              <a:cs typeface="Calibri"/>
            </a:endParaRPr>
          </a:p>
          <a:p>
            <a:pPr>
              <a:lnSpc>
                <a:spcPct val="100000"/>
              </a:lnSpc>
              <a:spcBef>
                <a:spcPts val="40"/>
              </a:spcBef>
            </a:pPr>
            <a:endParaRPr sz="950">
              <a:latin typeface="Calibri"/>
              <a:cs typeface="Calibri"/>
            </a:endParaRPr>
          </a:p>
          <a:p>
            <a:pPr marL="12700" marR="191135">
              <a:lnSpc>
                <a:spcPct val="114999"/>
              </a:lnSpc>
            </a:pPr>
            <a:r>
              <a:rPr sz="1100" spc="20" dirty="0">
                <a:latin typeface="Calibri"/>
                <a:cs typeface="Calibri"/>
              </a:rPr>
              <a:t>Cette</a:t>
            </a:r>
            <a:r>
              <a:rPr sz="1100" spc="50" dirty="0">
                <a:latin typeface="Calibri"/>
                <a:cs typeface="Calibri"/>
              </a:rPr>
              <a:t> </a:t>
            </a:r>
            <a:r>
              <a:rPr sz="1100" spc="190" dirty="0">
                <a:latin typeface="Calibri"/>
                <a:cs typeface="Calibri"/>
              </a:rPr>
              <a:t>SAE</a:t>
            </a:r>
            <a:r>
              <a:rPr sz="1100" spc="55" dirty="0">
                <a:latin typeface="Calibri"/>
                <a:cs typeface="Calibri"/>
              </a:rPr>
              <a:t> </a:t>
            </a:r>
            <a:r>
              <a:rPr sz="1100" spc="15" dirty="0">
                <a:latin typeface="Calibri"/>
                <a:cs typeface="Calibri"/>
              </a:rPr>
              <a:t>a</a:t>
            </a:r>
            <a:r>
              <a:rPr sz="1100" spc="55" dirty="0">
                <a:latin typeface="Calibri"/>
                <a:cs typeface="Calibri"/>
              </a:rPr>
              <a:t> </a:t>
            </a:r>
            <a:r>
              <a:rPr sz="1100" spc="30" dirty="0">
                <a:latin typeface="Calibri"/>
                <a:cs typeface="Calibri"/>
              </a:rPr>
              <a:t>ainsi</a:t>
            </a:r>
            <a:r>
              <a:rPr sz="1100" spc="55" dirty="0">
                <a:latin typeface="Calibri"/>
                <a:cs typeface="Calibri"/>
              </a:rPr>
              <a:t> </a:t>
            </a:r>
            <a:r>
              <a:rPr sz="1100" spc="15" dirty="0">
                <a:latin typeface="Calibri"/>
                <a:cs typeface="Calibri"/>
              </a:rPr>
              <a:t>permis</a:t>
            </a:r>
            <a:r>
              <a:rPr sz="1100" spc="55" dirty="0">
                <a:latin typeface="Calibri"/>
                <a:cs typeface="Calibri"/>
              </a:rPr>
              <a:t> </a:t>
            </a:r>
            <a:r>
              <a:rPr sz="1100" spc="-25" dirty="0">
                <a:latin typeface="Calibri"/>
                <a:cs typeface="Calibri"/>
              </a:rPr>
              <a:t>de</a:t>
            </a:r>
            <a:r>
              <a:rPr sz="1100" spc="50" dirty="0">
                <a:latin typeface="Calibri"/>
                <a:cs typeface="Calibri"/>
              </a:rPr>
              <a:t> </a:t>
            </a:r>
            <a:r>
              <a:rPr sz="1100" spc="25" dirty="0">
                <a:latin typeface="Calibri"/>
                <a:cs typeface="Calibri"/>
              </a:rPr>
              <a:t>réaliser</a:t>
            </a:r>
            <a:r>
              <a:rPr sz="1100" spc="55" dirty="0">
                <a:latin typeface="Calibri"/>
                <a:cs typeface="Calibri"/>
              </a:rPr>
              <a:t> </a:t>
            </a:r>
            <a:r>
              <a:rPr sz="1100" spc="10" dirty="0">
                <a:latin typeface="Calibri"/>
                <a:cs typeface="Calibri"/>
              </a:rPr>
              <a:t>un</a:t>
            </a:r>
            <a:r>
              <a:rPr sz="1100" spc="55" dirty="0">
                <a:latin typeface="Calibri"/>
                <a:cs typeface="Calibri"/>
              </a:rPr>
              <a:t> </a:t>
            </a:r>
            <a:r>
              <a:rPr sz="1100" spc="15" dirty="0">
                <a:latin typeface="Calibri"/>
                <a:cs typeface="Calibri"/>
              </a:rPr>
              <a:t>site</a:t>
            </a:r>
            <a:r>
              <a:rPr sz="1100" spc="55" dirty="0">
                <a:latin typeface="Calibri"/>
                <a:cs typeface="Calibri"/>
              </a:rPr>
              <a:t> </a:t>
            </a:r>
            <a:r>
              <a:rPr sz="1100" spc="-15" dirty="0">
                <a:latin typeface="Calibri"/>
                <a:cs typeface="Calibri"/>
              </a:rPr>
              <a:t>web</a:t>
            </a:r>
            <a:r>
              <a:rPr sz="1100" spc="55" dirty="0">
                <a:latin typeface="Calibri"/>
                <a:cs typeface="Calibri"/>
              </a:rPr>
              <a:t> </a:t>
            </a:r>
            <a:r>
              <a:rPr sz="1100" spc="15" dirty="0">
                <a:latin typeface="Calibri"/>
                <a:cs typeface="Calibri"/>
              </a:rPr>
              <a:t>à</a:t>
            </a:r>
            <a:r>
              <a:rPr sz="1100" spc="50" dirty="0">
                <a:latin typeface="Calibri"/>
                <a:cs typeface="Calibri"/>
              </a:rPr>
              <a:t> </a:t>
            </a:r>
            <a:r>
              <a:rPr sz="1100" spc="15" dirty="0">
                <a:latin typeface="Calibri"/>
                <a:cs typeface="Calibri"/>
              </a:rPr>
              <a:t>l’occasion</a:t>
            </a:r>
            <a:r>
              <a:rPr sz="1100" spc="55" dirty="0">
                <a:latin typeface="Calibri"/>
                <a:cs typeface="Calibri"/>
              </a:rPr>
              <a:t> </a:t>
            </a:r>
            <a:r>
              <a:rPr sz="1100" dirty="0">
                <a:latin typeface="Calibri"/>
                <a:cs typeface="Calibri"/>
              </a:rPr>
              <a:t>du</a:t>
            </a:r>
            <a:r>
              <a:rPr sz="1100" spc="55" dirty="0">
                <a:latin typeface="Calibri"/>
                <a:cs typeface="Calibri"/>
              </a:rPr>
              <a:t> </a:t>
            </a:r>
            <a:r>
              <a:rPr sz="1100" spc="25" dirty="0">
                <a:latin typeface="Calibri"/>
                <a:cs typeface="Calibri"/>
              </a:rPr>
              <a:t>mariage</a:t>
            </a:r>
            <a:r>
              <a:rPr sz="1100" spc="55" dirty="0">
                <a:latin typeface="Calibri"/>
                <a:cs typeface="Calibri"/>
              </a:rPr>
              <a:t> </a:t>
            </a:r>
            <a:r>
              <a:rPr sz="1100" spc="-25" dirty="0">
                <a:latin typeface="Calibri"/>
                <a:cs typeface="Calibri"/>
              </a:rPr>
              <a:t>de </a:t>
            </a:r>
            <a:r>
              <a:rPr sz="1100" spc="-235" dirty="0">
                <a:latin typeface="Calibri"/>
                <a:cs typeface="Calibri"/>
              </a:rPr>
              <a:t> </a:t>
            </a:r>
            <a:r>
              <a:rPr sz="1100" dirty="0">
                <a:latin typeface="Calibri"/>
                <a:cs typeface="Calibri"/>
              </a:rPr>
              <a:t>notre</a:t>
            </a:r>
            <a:r>
              <a:rPr sz="1100" spc="50" dirty="0">
                <a:latin typeface="Calibri"/>
                <a:cs typeface="Calibri"/>
              </a:rPr>
              <a:t> </a:t>
            </a:r>
            <a:r>
              <a:rPr sz="1100" spc="15" dirty="0">
                <a:latin typeface="Calibri"/>
                <a:cs typeface="Calibri"/>
              </a:rPr>
              <a:t>client.</a:t>
            </a:r>
            <a:endParaRPr sz="1100">
              <a:latin typeface="Calibri"/>
              <a:cs typeface="Calibri"/>
            </a:endParaRPr>
          </a:p>
        </p:txBody>
      </p:sp>
      <p:sp>
        <p:nvSpPr>
          <p:cNvPr id="5" name="object 5"/>
          <p:cNvSpPr txBox="1"/>
          <p:nvPr/>
        </p:nvSpPr>
        <p:spPr>
          <a:xfrm>
            <a:off x="5748625" y="2637663"/>
            <a:ext cx="2742565" cy="665480"/>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Arial MT"/>
                <a:cs typeface="Arial MT"/>
              </a:rPr>
              <a:t>https://drive.google.com/drive/u/0/f </a:t>
            </a:r>
            <a:r>
              <a:rPr sz="1400" spc="-375" dirty="0">
                <a:latin typeface="Arial MT"/>
                <a:cs typeface="Arial MT"/>
              </a:rPr>
              <a:t> </a:t>
            </a:r>
            <a:r>
              <a:rPr sz="1400" spc="-5" dirty="0">
                <a:latin typeface="Arial MT"/>
                <a:cs typeface="Arial MT"/>
              </a:rPr>
              <a:t>olders/1N_x7M6ZzA0zoxWmoLm </a:t>
            </a:r>
            <a:r>
              <a:rPr sz="1400" dirty="0">
                <a:latin typeface="Arial MT"/>
                <a:cs typeface="Arial MT"/>
              </a:rPr>
              <a:t> </a:t>
            </a:r>
            <a:r>
              <a:rPr sz="1400" spc="-15" dirty="0">
                <a:latin typeface="Arial MT"/>
                <a:cs typeface="Arial MT"/>
              </a:rPr>
              <a:t>pRuKYAhYQoDzhv</a:t>
            </a:r>
            <a:endParaRPr sz="1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4575" y="417550"/>
            <a:ext cx="3374390"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1.06</a:t>
            </a:r>
          </a:p>
          <a:p>
            <a:pPr marL="12700" marR="5080">
              <a:lnSpc>
                <a:spcPct val="100499"/>
              </a:lnSpc>
            </a:pPr>
            <a:r>
              <a:rPr spc="35" dirty="0"/>
              <a:t>Découverte</a:t>
            </a:r>
            <a:r>
              <a:rPr spc="110" dirty="0"/>
              <a:t> </a:t>
            </a:r>
            <a:r>
              <a:rPr spc="-40" dirty="0"/>
              <a:t>de </a:t>
            </a:r>
            <a:r>
              <a:rPr spc="-35" dirty="0"/>
              <a:t> </a:t>
            </a:r>
            <a:r>
              <a:rPr spc="25" dirty="0"/>
              <a:t>l’environnement</a:t>
            </a:r>
            <a:r>
              <a:rPr spc="95" dirty="0"/>
              <a:t> </a:t>
            </a:r>
            <a:r>
              <a:rPr spc="-15" dirty="0"/>
              <a:t>économique</a:t>
            </a:r>
          </a:p>
        </p:txBody>
      </p:sp>
      <p:sp>
        <p:nvSpPr>
          <p:cNvPr id="3" name="object 3"/>
          <p:cNvSpPr/>
          <p:nvPr/>
        </p:nvSpPr>
        <p:spPr>
          <a:xfrm>
            <a:off x="3970875" y="1643600"/>
            <a:ext cx="4906645" cy="3271520"/>
          </a:xfrm>
          <a:custGeom>
            <a:avLst/>
            <a:gdLst/>
            <a:ahLst/>
            <a:cxnLst/>
            <a:rect l="l" t="t" r="r" b="b"/>
            <a:pathLst>
              <a:path w="4906645" h="3271520">
                <a:moveTo>
                  <a:pt x="4906499" y="3271199"/>
                </a:moveTo>
                <a:lnTo>
                  <a:pt x="0" y="3271199"/>
                </a:lnTo>
                <a:lnTo>
                  <a:pt x="0" y="0"/>
                </a:lnTo>
                <a:lnTo>
                  <a:pt x="4906499" y="0"/>
                </a:lnTo>
                <a:lnTo>
                  <a:pt x="4906499" y="3271199"/>
                </a:lnTo>
                <a:close/>
              </a:path>
            </a:pathLst>
          </a:custGeom>
          <a:solidFill>
            <a:srgbClr val="D9D9D9"/>
          </a:solidFill>
        </p:spPr>
        <p:txBody>
          <a:bodyPr wrap="square" lIns="0" tIns="0" rIns="0" bIns="0" rtlCol="0"/>
          <a:lstStyle/>
          <a:p>
            <a:endParaRPr/>
          </a:p>
        </p:txBody>
      </p:sp>
      <p:sp>
        <p:nvSpPr>
          <p:cNvPr id="4" name="object 4"/>
          <p:cNvSpPr txBox="1"/>
          <p:nvPr/>
        </p:nvSpPr>
        <p:spPr>
          <a:xfrm>
            <a:off x="4043900" y="1685890"/>
            <a:ext cx="4718685" cy="796925"/>
          </a:xfrm>
          <a:prstGeom prst="rect">
            <a:avLst/>
          </a:prstGeom>
        </p:spPr>
        <p:txBody>
          <a:bodyPr vert="horz" wrap="square" lIns="0" tIns="12700" rIns="0" bIns="0" rtlCol="0">
            <a:spAutoFit/>
          </a:bodyPr>
          <a:lstStyle/>
          <a:p>
            <a:pPr marL="12700" marR="5080">
              <a:lnSpc>
                <a:spcPct val="114999"/>
              </a:lnSpc>
              <a:spcBef>
                <a:spcPts val="100"/>
              </a:spcBef>
            </a:pPr>
            <a:r>
              <a:rPr sz="1100" spc="145" dirty="0">
                <a:latin typeface="Calibri"/>
                <a:cs typeface="Calibri"/>
              </a:rPr>
              <a:t>La</a:t>
            </a:r>
            <a:r>
              <a:rPr sz="1100" spc="55" dirty="0">
                <a:latin typeface="Calibri"/>
                <a:cs typeface="Calibri"/>
              </a:rPr>
              <a:t> </a:t>
            </a:r>
            <a:r>
              <a:rPr sz="1100" dirty="0">
                <a:latin typeface="Calibri"/>
                <a:cs typeface="Calibri"/>
              </a:rPr>
              <a:t>problématique</a:t>
            </a:r>
            <a:r>
              <a:rPr sz="1100" spc="60" dirty="0">
                <a:latin typeface="Calibri"/>
                <a:cs typeface="Calibri"/>
              </a:rPr>
              <a:t> </a:t>
            </a:r>
            <a:r>
              <a:rPr sz="1100" spc="10" dirty="0">
                <a:latin typeface="Calibri"/>
                <a:cs typeface="Calibri"/>
              </a:rPr>
              <a:t>professionnelle</a:t>
            </a:r>
            <a:r>
              <a:rPr sz="1100" spc="60" dirty="0">
                <a:latin typeface="Calibri"/>
                <a:cs typeface="Calibri"/>
              </a:rPr>
              <a:t> </a:t>
            </a:r>
            <a:r>
              <a:rPr sz="1100" spc="5" dirty="0">
                <a:latin typeface="Calibri"/>
                <a:cs typeface="Calibri"/>
              </a:rPr>
              <a:t>est</a:t>
            </a:r>
            <a:r>
              <a:rPr sz="1100" spc="55" dirty="0">
                <a:latin typeface="Calibri"/>
                <a:cs typeface="Calibri"/>
              </a:rPr>
              <a:t> </a:t>
            </a:r>
            <a:r>
              <a:rPr sz="1100" spc="-25" dirty="0">
                <a:latin typeface="Calibri"/>
                <a:cs typeface="Calibri"/>
              </a:rPr>
              <a:t>de</a:t>
            </a:r>
            <a:r>
              <a:rPr sz="1100" spc="60" dirty="0">
                <a:latin typeface="Calibri"/>
                <a:cs typeface="Calibri"/>
              </a:rPr>
              <a:t> </a:t>
            </a:r>
            <a:r>
              <a:rPr sz="1100" spc="20" dirty="0">
                <a:latin typeface="Calibri"/>
                <a:cs typeface="Calibri"/>
              </a:rPr>
              <a:t>savoir</a:t>
            </a:r>
            <a:r>
              <a:rPr sz="1100" spc="60" dirty="0">
                <a:latin typeface="Calibri"/>
                <a:cs typeface="Calibri"/>
              </a:rPr>
              <a:t> </a:t>
            </a:r>
            <a:r>
              <a:rPr sz="1100" spc="20" dirty="0">
                <a:latin typeface="Calibri"/>
                <a:cs typeface="Calibri"/>
              </a:rPr>
              <a:t>faire</a:t>
            </a:r>
            <a:r>
              <a:rPr sz="1100" spc="60" dirty="0">
                <a:latin typeface="Calibri"/>
                <a:cs typeface="Calibri"/>
              </a:rPr>
              <a:t> </a:t>
            </a:r>
            <a:r>
              <a:rPr sz="1100" spc="-10" dirty="0">
                <a:latin typeface="Calibri"/>
                <a:cs typeface="Calibri"/>
              </a:rPr>
              <a:t>une</a:t>
            </a:r>
            <a:r>
              <a:rPr sz="1100" spc="55" dirty="0">
                <a:latin typeface="Calibri"/>
                <a:cs typeface="Calibri"/>
              </a:rPr>
              <a:t> </a:t>
            </a:r>
            <a:r>
              <a:rPr sz="1100" spc="15" dirty="0">
                <a:latin typeface="Calibri"/>
                <a:cs typeface="Calibri"/>
              </a:rPr>
              <a:t>synthèse</a:t>
            </a:r>
            <a:r>
              <a:rPr sz="1100" spc="60" dirty="0">
                <a:latin typeface="Calibri"/>
                <a:cs typeface="Calibri"/>
              </a:rPr>
              <a:t> </a:t>
            </a:r>
            <a:r>
              <a:rPr sz="1100" spc="10" dirty="0">
                <a:latin typeface="Calibri"/>
                <a:cs typeface="Calibri"/>
              </a:rPr>
              <a:t>d’un</a:t>
            </a:r>
            <a:r>
              <a:rPr sz="1100" spc="60" dirty="0">
                <a:latin typeface="Calibri"/>
                <a:cs typeface="Calibri"/>
              </a:rPr>
              <a:t> </a:t>
            </a:r>
            <a:r>
              <a:rPr sz="1100" spc="20" dirty="0">
                <a:latin typeface="Calibri"/>
                <a:cs typeface="Calibri"/>
              </a:rPr>
              <a:t>sujet </a:t>
            </a:r>
            <a:r>
              <a:rPr sz="1100" spc="25" dirty="0">
                <a:latin typeface="Calibri"/>
                <a:cs typeface="Calibri"/>
              </a:rPr>
              <a:t> </a:t>
            </a:r>
            <a:r>
              <a:rPr sz="1100" spc="30" dirty="0">
                <a:latin typeface="Calibri"/>
                <a:cs typeface="Calibri"/>
              </a:rPr>
              <a:t>(lié</a:t>
            </a:r>
            <a:r>
              <a:rPr sz="1100" spc="60" dirty="0">
                <a:latin typeface="Calibri"/>
                <a:cs typeface="Calibri"/>
              </a:rPr>
              <a:t> </a:t>
            </a:r>
            <a:r>
              <a:rPr sz="1100" spc="10" dirty="0">
                <a:latin typeface="Calibri"/>
                <a:cs typeface="Calibri"/>
              </a:rPr>
              <a:t>au</a:t>
            </a:r>
            <a:r>
              <a:rPr sz="1100" spc="60" dirty="0">
                <a:latin typeface="Calibri"/>
                <a:cs typeface="Calibri"/>
              </a:rPr>
              <a:t> </a:t>
            </a:r>
            <a:r>
              <a:rPr sz="1100" spc="10" dirty="0">
                <a:latin typeface="Calibri"/>
                <a:cs typeface="Calibri"/>
              </a:rPr>
              <a:t>numérique)</a:t>
            </a:r>
            <a:r>
              <a:rPr sz="1100" spc="65" dirty="0">
                <a:latin typeface="Calibri"/>
                <a:cs typeface="Calibri"/>
              </a:rPr>
              <a:t> </a:t>
            </a:r>
            <a:r>
              <a:rPr sz="1100" spc="15" dirty="0">
                <a:latin typeface="Calibri"/>
                <a:cs typeface="Calibri"/>
              </a:rPr>
              <a:t>dans</a:t>
            </a:r>
            <a:r>
              <a:rPr sz="1100" spc="60" dirty="0">
                <a:latin typeface="Calibri"/>
                <a:cs typeface="Calibri"/>
              </a:rPr>
              <a:t> </a:t>
            </a:r>
            <a:r>
              <a:rPr sz="1100" dirty="0">
                <a:latin typeface="Calibri"/>
                <a:cs typeface="Calibri"/>
              </a:rPr>
              <a:t>le</a:t>
            </a:r>
            <a:r>
              <a:rPr sz="1100" spc="60" dirty="0">
                <a:latin typeface="Calibri"/>
                <a:cs typeface="Calibri"/>
              </a:rPr>
              <a:t> </a:t>
            </a:r>
            <a:r>
              <a:rPr sz="1100" spc="10" dirty="0">
                <a:latin typeface="Calibri"/>
                <a:cs typeface="Calibri"/>
              </a:rPr>
              <a:t>cadre</a:t>
            </a:r>
            <a:r>
              <a:rPr sz="1100" spc="65" dirty="0">
                <a:latin typeface="Calibri"/>
                <a:cs typeface="Calibri"/>
              </a:rPr>
              <a:t> </a:t>
            </a:r>
            <a:r>
              <a:rPr sz="1100" dirty="0">
                <a:latin typeface="Calibri"/>
                <a:cs typeface="Calibri"/>
              </a:rPr>
              <a:t>du</a:t>
            </a:r>
            <a:r>
              <a:rPr sz="1100" spc="60" dirty="0">
                <a:latin typeface="Calibri"/>
                <a:cs typeface="Calibri"/>
              </a:rPr>
              <a:t> </a:t>
            </a:r>
            <a:r>
              <a:rPr sz="1100" dirty="0">
                <a:latin typeface="Calibri"/>
                <a:cs typeface="Calibri"/>
              </a:rPr>
              <a:t>lancement</a:t>
            </a:r>
            <a:r>
              <a:rPr sz="1100" spc="60" dirty="0">
                <a:latin typeface="Calibri"/>
                <a:cs typeface="Calibri"/>
              </a:rPr>
              <a:t> </a:t>
            </a:r>
            <a:r>
              <a:rPr sz="1100" dirty="0">
                <a:latin typeface="Calibri"/>
                <a:cs typeface="Calibri"/>
              </a:rPr>
              <a:t>d’une</a:t>
            </a:r>
            <a:r>
              <a:rPr sz="1100" spc="65" dirty="0">
                <a:latin typeface="Calibri"/>
                <a:cs typeface="Calibri"/>
              </a:rPr>
              <a:t> </a:t>
            </a:r>
            <a:r>
              <a:rPr sz="1100" dirty="0">
                <a:latin typeface="Calibri"/>
                <a:cs typeface="Calibri"/>
              </a:rPr>
              <a:t>nouvelle</a:t>
            </a:r>
            <a:r>
              <a:rPr sz="1100" spc="60" dirty="0">
                <a:latin typeface="Calibri"/>
                <a:cs typeface="Calibri"/>
              </a:rPr>
              <a:t> </a:t>
            </a:r>
            <a:r>
              <a:rPr sz="1100" spc="20" dirty="0">
                <a:latin typeface="Calibri"/>
                <a:cs typeface="Calibri"/>
              </a:rPr>
              <a:t>activité</a:t>
            </a:r>
            <a:r>
              <a:rPr sz="1100" spc="114" dirty="0">
                <a:latin typeface="Calibri"/>
                <a:cs typeface="Calibri"/>
              </a:rPr>
              <a:t> </a:t>
            </a:r>
            <a:r>
              <a:rPr sz="1100" spc="50" dirty="0">
                <a:latin typeface="Calibri"/>
                <a:cs typeface="Calibri"/>
              </a:rPr>
              <a:t>Ce</a:t>
            </a:r>
            <a:r>
              <a:rPr sz="1100" spc="60" dirty="0">
                <a:latin typeface="Calibri"/>
                <a:cs typeface="Calibri"/>
              </a:rPr>
              <a:t> </a:t>
            </a:r>
            <a:r>
              <a:rPr sz="1100" spc="20" dirty="0">
                <a:latin typeface="Calibri"/>
                <a:cs typeface="Calibri"/>
              </a:rPr>
              <a:t>sujet </a:t>
            </a:r>
            <a:r>
              <a:rPr sz="1100" spc="-235" dirty="0">
                <a:latin typeface="Calibri"/>
                <a:cs typeface="Calibri"/>
              </a:rPr>
              <a:t> </a:t>
            </a:r>
            <a:r>
              <a:rPr sz="1100" spc="5" dirty="0">
                <a:latin typeface="Calibri"/>
                <a:cs typeface="Calibri"/>
              </a:rPr>
              <a:t>doit</a:t>
            </a:r>
            <a:r>
              <a:rPr sz="1100" spc="55" dirty="0">
                <a:latin typeface="Calibri"/>
                <a:cs typeface="Calibri"/>
              </a:rPr>
              <a:t> </a:t>
            </a:r>
            <a:r>
              <a:rPr sz="1100" spc="5" dirty="0">
                <a:latin typeface="Calibri"/>
                <a:cs typeface="Calibri"/>
              </a:rPr>
              <a:t>concerner</a:t>
            </a:r>
            <a:r>
              <a:rPr sz="1100" spc="60" dirty="0">
                <a:latin typeface="Calibri"/>
                <a:cs typeface="Calibri"/>
              </a:rPr>
              <a:t> </a:t>
            </a:r>
            <a:r>
              <a:rPr sz="1100" spc="30" dirty="0">
                <a:latin typeface="Calibri"/>
                <a:cs typeface="Calibri"/>
              </a:rPr>
              <a:t>la</a:t>
            </a:r>
            <a:r>
              <a:rPr sz="1100" spc="55" dirty="0">
                <a:latin typeface="Calibri"/>
                <a:cs typeface="Calibri"/>
              </a:rPr>
              <a:t> </a:t>
            </a:r>
            <a:r>
              <a:rPr sz="1100" spc="5" dirty="0">
                <a:latin typeface="Calibri"/>
                <a:cs typeface="Calibri"/>
              </a:rPr>
              <a:t>place</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l’organisation</a:t>
            </a:r>
            <a:r>
              <a:rPr sz="1100" spc="60" dirty="0">
                <a:latin typeface="Calibri"/>
                <a:cs typeface="Calibri"/>
              </a:rPr>
              <a:t> </a:t>
            </a:r>
            <a:r>
              <a:rPr sz="1100" spc="15" dirty="0">
                <a:latin typeface="Calibri"/>
                <a:cs typeface="Calibri"/>
              </a:rPr>
              <a:t>dans</a:t>
            </a:r>
            <a:r>
              <a:rPr sz="1100" spc="55" dirty="0">
                <a:latin typeface="Calibri"/>
                <a:cs typeface="Calibri"/>
              </a:rPr>
              <a:t> </a:t>
            </a:r>
            <a:r>
              <a:rPr sz="1100" spc="10" dirty="0">
                <a:latin typeface="Calibri"/>
                <a:cs typeface="Calibri"/>
              </a:rPr>
              <a:t>l’environnement</a:t>
            </a:r>
            <a:r>
              <a:rPr sz="1100" spc="60" dirty="0">
                <a:latin typeface="Calibri"/>
                <a:cs typeface="Calibri"/>
              </a:rPr>
              <a:t> </a:t>
            </a:r>
            <a:r>
              <a:rPr sz="1100" spc="-10" dirty="0">
                <a:latin typeface="Calibri"/>
                <a:cs typeface="Calibri"/>
              </a:rPr>
              <a:t>économique</a:t>
            </a:r>
            <a:r>
              <a:rPr sz="1100" spc="60" dirty="0">
                <a:latin typeface="Calibri"/>
                <a:cs typeface="Calibri"/>
              </a:rPr>
              <a:t> </a:t>
            </a:r>
            <a:r>
              <a:rPr sz="1100" spc="-15" dirty="0">
                <a:latin typeface="Calibri"/>
                <a:cs typeface="Calibri"/>
              </a:rPr>
              <a:t>ou </a:t>
            </a:r>
            <a:r>
              <a:rPr sz="1100" spc="-10" dirty="0">
                <a:latin typeface="Calibri"/>
                <a:cs typeface="Calibri"/>
              </a:rPr>
              <a:t> </a:t>
            </a:r>
            <a:r>
              <a:rPr sz="1100" dirty="0">
                <a:latin typeface="Calibri"/>
                <a:cs typeface="Calibri"/>
              </a:rPr>
              <a:t>écologique.</a:t>
            </a:r>
            <a:endParaRPr sz="1100">
              <a:latin typeface="Calibri"/>
              <a:cs typeface="Calibri"/>
            </a:endParaRPr>
          </a:p>
        </p:txBody>
      </p:sp>
      <p:sp>
        <p:nvSpPr>
          <p:cNvPr id="5" name="object 5"/>
          <p:cNvSpPr txBox="1"/>
          <p:nvPr/>
        </p:nvSpPr>
        <p:spPr>
          <a:xfrm>
            <a:off x="4043900" y="2609435"/>
            <a:ext cx="4612640" cy="603885"/>
          </a:xfrm>
          <a:prstGeom prst="rect">
            <a:avLst/>
          </a:prstGeom>
        </p:spPr>
        <p:txBody>
          <a:bodyPr vert="horz" wrap="square" lIns="0" tIns="12700" rIns="0" bIns="0" rtlCol="0">
            <a:spAutoFit/>
          </a:bodyPr>
          <a:lstStyle/>
          <a:p>
            <a:pPr marL="12700" marR="5080">
              <a:lnSpc>
                <a:spcPct val="114999"/>
              </a:lnSpc>
              <a:spcBef>
                <a:spcPts val="100"/>
              </a:spcBef>
            </a:pPr>
            <a:r>
              <a:rPr sz="1100" spc="20" dirty="0">
                <a:latin typeface="Calibri"/>
                <a:cs typeface="Calibri"/>
              </a:rPr>
              <a:t>Cette</a:t>
            </a:r>
            <a:r>
              <a:rPr sz="1100" spc="55" dirty="0">
                <a:latin typeface="Calibri"/>
                <a:cs typeface="Calibri"/>
              </a:rPr>
              <a:t> </a:t>
            </a:r>
            <a:r>
              <a:rPr sz="1100" spc="190" dirty="0">
                <a:latin typeface="Calibri"/>
                <a:cs typeface="Calibri"/>
              </a:rPr>
              <a:t>SAÉ</a:t>
            </a:r>
            <a:r>
              <a:rPr sz="1100" spc="60" dirty="0">
                <a:latin typeface="Calibri"/>
                <a:cs typeface="Calibri"/>
              </a:rPr>
              <a:t> </a:t>
            </a:r>
            <a:r>
              <a:rPr sz="1100" spc="-5" dirty="0">
                <a:latin typeface="Calibri"/>
                <a:cs typeface="Calibri"/>
              </a:rPr>
              <a:t>permet</a:t>
            </a:r>
            <a:r>
              <a:rPr sz="1100" spc="60" dirty="0">
                <a:latin typeface="Calibri"/>
                <a:cs typeface="Calibri"/>
              </a:rPr>
              <a:t> </a:t>
            </a:r>
            <a:r>
              <a:rPr sz="1100" spc="5" dirty="0">
                <a:latin typeface="Calibri"/>
                <a:cs typeface="Calibri"/>
              </a:rPr>
              <a:t>d’aborder</a:t>
            </a:r>
            <a:r>
              <a:rPr sz="1100" spc="60" dirty="0">
                <a:latin typeface="Calibri"/>
                <a:cs typeface="Calibri"/>
              </a:rPr>
              <a:t> </a:t>
            </a:r>
            <a:r>
              <a:rPr sz="1100" spc="30" dirty="0">
                <a:latin typeface="Calibri"/>
                <a:cs typeface="Calibri"/>
              </a:rPr>
              <a:t>la</a:t>
            </a:r>
            <a:r>
              <a:rPr sz="1100" spc="60" dirty="0">
                <a:latin typeface="Calibri"/>
                <a:cs typeface="Calibri"/>
              </a:rPr>
              <a:t> </a:t>
            </a:r>
            <a:r>
              <a:rPr sz="1100" spc="10" dirty="0">
                <a:latin typeface="Calibri"/>
                <a:cs typeface="Calibri"/>
              </a:rPr>
              <a:t>création</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30" dirty="0">
                <a:latin typeface="Calibri"/>
                <a:cs typeface="Calibri"/>
              </a:rPr>
              <a:t>la</a:t>
            </a:r>
            <a:r>
              <a:rPr sz="1100" spc="60" dirty="0">
                <a:latin typeface="Calibri"/>
                <a:cs typeface="Calibri"/>
              </a:rPr>
              <a:t> </a:t>
            </a:r>
            <a:r>
              <a:rPr sz="1100" spc="5" dirty="0">
                <a:latin typeface="Calibri"/>
                <a:cs typeface="Calibri"/>
              </a:rPr>
              <a:t>présentation</a:t>
            </a:r>
            <a:r>
              <a:rPr sz="1100" spc="60" dirty="0">
                <a:latin typeface="Calibri"/>
                <a:cs typeface="Calibri"/>
              </a:rPr>
              <a:t> </a:t>
            </a:r>
            <a:r>
              <a:rPr sz="1100" spc="10" dirty="0">
                <a:latin typeface="Calibri"/>
                <a:cs typeface="Calibri"/>
              </a:rPr>
              <a:t>d’un</a:t>
            </a:r>
            <a:r>
              <a:rPr sz="1100" spc="60" dirty="0">
                <a:latin typeface="Calibri"/>
                <a:cs typeface="Calibri"/>
              </a:rPr>
              <a:t> </a:t>
            </a:r>
            <a:r>
              <a:rPr sz="1100" spc="-5" dirty="0">
                <a:latin typeface="Calibri"/>
                <a:cs typeface="Calibri"/>
              </a:rPr>
              <a:t>document </a:t>
            </a:r>
            <a:r>
              <a:rPr sz="1100" dirty="0">
                <a:latin typeface="Calibri"/>
                <a:cs typeface="Calibri"/>
              </a:rPr>
              <a:t> numérique</a:t>
            </a:r>
            <a:r>
              <a:rPr sz="1100" spc="65" dirty="0">
                <a:latin typeface="Calibri"/>
                <a:cs typeface="Calibri"/>
              </a:rPr>
              <a:t> </a:t>
            </a:r>
            <a:r>
              <a:rPr sz="1100" dirty="0">
                <a:latin typeface="Calibri"/>
                <a:cs typeface="Calibri"/>
              </a:rPr>
              <a:t>tout</a:t>
            </a:r>
            <a:r>
              <a:rPr sz="1100" spc="70" dirty="0">
                <a:latin typeface="Calibri"/>
                <a:cs typeface="Calibri"/>
              </a:rPr>
              <a:t> </a:t>
            </a:r>
            <a:r>
              <a:rPr sz="1100" spc="-15" dirty="0">
                <a:latin typeface="Calibri"/>
                <a:cs typeface="Calibri"/>
              </a:rPr>
              <a:t>en</a:t>
            </a:r>
            <a:r>
              <a:rPr sz="1100" spc="65" dirty="0">
                <a:latin typeface="Calibri"/>
                <a:cs typeface="Calibri"/>
              </a:rPr>
              <a:t> </a:t>
            </a:r>
            <a:r>
              <a:rPr sz="1100" spc="10" dirty="0">
                <a:latin typeface="Calibri"/>
                <a:cs typeface="Calibri"/>
              </a:rPr>
              <a:t>découvrant</a:t>
            </a:r>
            <a:r>
              <a:rPr sz="1100" spc="70" dirty="0">
                <a:latin typeface="Calibri"/>
                <a:cs typeface="Calibri"/>
              </a:rPr>
              <a:t> </a:t>
            </a:r>
            <a:r>
              <a:rPr sz="1100" spc="10" dirty="0">
                <a:latin typeface="Calibri"/>
                <a:cs typeface="Calibri"/>
              </a:rPr>
              <a:t>l’environnement</a:t>
            </a:r>
            <a:r>
              <a:rPr sz="1100" spc="70" dirty="0">
                <a:latin typeface="Calibri"/>
                <a:cs typeface="Calibri"/>
              </a:rPr>
              <a:t> </a:t>
            </a:r>
            <a:r>
              <a:rPr sz="1100" spc="10" dirty="0">
                <a:latin typeface="Calibri"/>
                <a:cs typeface="Calibri"/>
              </a:rPr>
              <a:t>professionnel.</a:t>
            </a:r>
            <a:r>
              <a:rPr sz="1100" spc="45" dirty="0">
                <a:latin typeface="Calibri"/>
                <a:cs typeface="Calibri"/>
              </a:rPr>
              <a:t> </a:t>
            </a:r>
            <a:r>
              <a:rPr sz="1100" spc="114" dirty="0">
                <a:latin typeface="Calibri"/>
                <a:cs typeface="Calibri"/>
              </a:rPr>
              <a:t>Le</a:t>
            </a:r>
            <a:r>
              <a:rPr sz="1100" spc="70" dirty="0">
                <a:latin typeface="Calibri"/>
                <a:cs typeface="Calibri"/>
              </a:rPr>
              <a:t> </a:t>
            </a:r>
            <a:r>
              <a:rPr sz="1100" spc="10" dirty="0">
                <a:latin typeface="Calibri"/>
                <a:cs typeface="Calibri"/>
              </a:rPr>
              <a:t>projet</a:t>
            </a:r>
            <a:r>
              <a:rPr sz="1100" spc="70" dirty="0">
                <a:latin typeface="Calibri"/>
                <a:cs typeface="Calibri"/>
              </a:rPr>
              <a:t> </a:t>
            </a:r>
            <a:r>
              <a:rPr sz="1100" spc="15" dirty="0">
                <a:latin typeface="Calibri"/>
                <a:cs typeface="Calibri"/>
              </a:rPr>
              <a:t>a</a:t>
            </a:r>
            <a:r>
              <a:rPr sz="1100" spc="65" dirty="0">
                <a:latin typeface="Calibri"/>
                <a:cs typeface="Calibri"/>
              </a:rPr>
              <a:t> </a:t>
            </a:r>
            <a:r>
              <a:rPr sz="1100" spc="-25" dirty="0">
                <a:latin typeface="Calibri"/>
                <a:cs typeface="Calibri"/>
              </a:rPr>
              <a:t>été </a:t>
            </a:r>
            <a:r>
              <a:rPr sz="1100" spc="-235" dirty="0">
                <a:latin typeface="Calibri"/>
                <a:cs typeface="Calibri"/>
              </a:rPr>
              <a:t> </a:t>
            </a:r>
            <a:r>
              <a:rPr sz="1100" spc="15" dirty="0">
                <a:latin typeface="Calibri"/>
                <a:cs typeface="Calibri"/>
              </a:rPr>
              <a:t>réalisé</a:t>
            </a:r>
            <a:r>
              <a:rPr sz="1100" spc="55" dirty="0">
                <a:latin typeface="Calibri"/>
                <a:cs typeface="Calibri"/>
              </a:rPr>
              <a:t> </a:t>
            </a:r>
            <a:r>
              <a:rPr sz="1100" spc="-15" dirty="0">
                <a:latin typeface="Calibri"/>
                <a:cs typeface="Calibri"/>
              </a:rPr>
              <a:t>en</a:t>
            </a:r>
            <a:r>
              <a:rPr sz="1100" spc="50" dirty="0">
                <a:latin typeface="Calibri"/>
                <a:cs typeface="Calibri"/>
              </a:rPr>
              <a:t> </a:t>
            </a:r>
            <a:r>
              <a:rPr sz="1100" spc="-15" dirty="0">
                <a:latin typeface="Calibri"/>
                <a:cs typeface="Calibri"/>
              </a:rPr>
              <a:t>équipe</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80" dirty="0">
                <a:latin typeface="Calibri"/>
                <a:cs typeface="Calibri"/>
              </a:rPr>
              <a:t>4</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55"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p:txBody>
      </p:sp>
      <p:sp>
        <p:nvSpPr>
          <p:cNvPr id="6" name="object 6"/>
          <p:cNvSpPr txBox="1"/>
          <p:nvPr/>
        </p:nvSpPr>
        <p:spPr>
          <a:xfrm>
            <a:off x="4043900" y="3340193"/>
            <a:ext cx="4568825" cy="1487170"/>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60"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60" dirty="0">
                <a:latin typeface="Calibri"/>
                <a:cs typeface="Calibri"/>
              </a:rPr>
              <a:t> </a:t>
            </a:r>
            <a:r>
              <a:rPr sz="1100" dirty="0">
                <a:latin typeface="Calibri"/>
                <a:cs typeface="Calibri"/>
              </a:rPr>
              <a:t>se</a:t>
            </a:r>
            <a:r>
              <a:rPr sz="1100" spc="60" dirty="0">
                <a:latin typeface="Calibri"/>
                <a:cs typeface="Calibri"/>
              </a:rPr>
              <a:t> </a:t>
            </a:r>
            <a:r>
              <a:rPr sz="1100" spc="-5" dirty="0">
                <a:latin typeface="Calibri"/>
                <a:cs typeface="Calibri"/>
              </a:rPr>
              <a:t>documenter</a:t>
            </a:r>
            <a:r>
              <a:rPr sz="1100" spc="60" dirty="0">
                <a:latin typeface="Calibri"/>
                <a:cs typeface="Calibri"/>
              </a:rPr>
              <a:t> </a:t>
            </a:r>
            <a:r>
              <a:rPr sz="1100" spc="40" dirty="0">
                <a:latin typeface="Calibri"/>
                <a:cs typeface="Calibri"/>
              </a:rPr>
              <a:t>sur</a:t>
            </a:r>
            <a:r>
              <a:rPr sz="1100" spc="60" dirty="0">
                <a:latin typeface="Calibri"/>
                <a:cs typeface="Calibri"/>
              </a:rPr>
              <a:t> </a:t>
            </a:r>
            <a:r>
              <a:rPr sz="1100" spc="-10" dirty="0">
                <a:latin typeface="Calibri"/>
                <a:cs typeface="Calibri"/>
              </a:rPr>
              <a:t>une </a:t>
            </a:r>
            <a:r>
              <a:rPr sz="1100" spc="-5" dirty="0">
                <a:latin typeface="Calibri"/>
                <a:cs typeface="Calibri"/>
              </a:rPr>
              <a:t> </a:t>
            </a:r>
            <a:r>
              <a:rPr sz="1100" spc="10" dirty="0">
                <a:latin typeface="Calibri"/>
                <a:cs typeface="Calibri"/>
              </a:rPr>
              <a:t>entreprise,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0" dirty="0">
                <a:latin typeface="Calibri"/>
                <a:cs typeface="Calibri"/>
              </a:rPr>
              <a:t>déﬁnir</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10" dirty="0">
                <a:latin typeface="Calibri"/>
                <a:cs typeface="Calibri"/>
              </a:rPr>
              <a:t>estimer</a:t>
            </a:r>
            <a:r>
              <a:rPr sz="1100" spc="60" dirty="0">
                <a:latin typeface="Calibri"/>
                <a:cs typeface="Calibri"/>
              </a:rPr>
              <a:t> </a:t>
            </a:r>
            <a:r>
              <a:rPr sz="1100" spc="5" dirty="0">
                <a:latin typeface="Calibri"/>
                <a:cs typeface="Calibri"/>
              </a:rPr>
              <a:t>son</a:t>
            </a:r>
            <a:r>
              <a:rPr sz="1100" spc="60" dirty="0">
                <a:latin typeface="Calibri"/>
                <a:cs typeface="Calibri"/>
              </a:rPr>
              <a:t> </a:t>
            </a:r>
            <a:r>
              <a:rPr sz="1100" dirty="0">
                <a:latin typeface="Calibri"/>
                <a:cs typeface="Calibri"/>
              </a:rPr>
              <a:t>empreinte</a:t>
            </a:r>
            <a:r>
              <a:rPr sz="1100" spc="60" dirty="0">
                <a:latin typeface="Calibri"/>
                <a:cs typeface="Calibri"/>
              </a:rPr>
              <a:t> </a:t>
            </a:r>
            <a:r>
              <a:rPr sz="1100" dirty="0">
                <a:latin typeface="Calibri"/>
                <a:cs typeface="Calibri"/>
              </a:rPr>
              <a:t>écologique</a:t>
            </a:r>
            <a:r>
              <a:rPr sz="1100" spc="65" dirty="0">
                <a:latin typeface="Calibri"/>
                <a:cs typeface="Calibri"/>
              </a:rPr>
              <a:t> </a:t>
            </a:r>
            <a:r>
              <a:rPr sz="1100" spc="-15" dirty="0">
                <a:latin typeface="Calibri"/>
                <a:cs typeface="Calibri"/>
              </a:rPr>
              <a:t>et</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proposer</a:t>
            </a:r>
            <a:r>
              <a:rPr sz="1100" spc="60" dirty="0">
                <a:latin typeface="Calibri"/>
                <a:cs typeface="Calibri"/>
              </a:rPr>
              <a:t> </a:t>
            </a:r>
            <a:r>
              <a:rPr sz="1100" dirty="0">
                <a:latin typeface="Calibri"/>
                <a:cs typeface="Calibri"/>
              </a:rPr>
              <a:t>des </a:t>
            </a:r>
            <a:r>
              <a:rPr sz="1100" spc="-235" dirty="0">
                <a:latin typeface="Calibri"/>
                <a:cs typeface="Calibri"/>
              </a:rPr>
              <a:t> </a:t>
            </a:r>
            <a:r>
              <a:rPr sz="1100" spc="15" dirty="0">
                <a:latin typeface="Calibri"/>
                <a:cs typeface="Calibri"/>
              </a:rPr>
              <a:t>solutions</a:t>
            </a:r>
            <a:r>
              <a:rPr sz="1100" spc="50" dirty="0">
                <a:latin typeface="Calibri"/>
                <a:cs typeface="Calibri"/>
              </a:rPr>
              <a:t> </a:t>
            </a:r>
            <a:r>
              <a:rPr sz="1100" spc="5" dirty="0">
                <a:latin typeface="Calibri"/>
                <a:cs typeface="Calibri"/>
              </a:rPr>
              <a:t>pour</a:t>
            </a:r>
            <a:r>
              <a:rPr sz="1100" spc="55" dirty="0">
                <a:latin typeface="Calibri"/>
                <a:cs typeface="Calibri"/>
              </a:rPr>
              <a:t> </a:t>
            </a:r>
            <a:r>
              <a:rPr sz="1100" spc="20" dirty="0">
                <a:latin typeface="Calibri"/>
                <a:cs typeface="Calibri"/>
              </a:rPr>
              <a:t>limiter</a:t>
            </a:r>
            <a:r>
              <a:rPr sz="1100" spc="55" dirty="0">
                <a:latin typeface="Calibri"/>
                <a:cs typeface="Calibri"/>
              </a:rPr>
              <a:t> </a:t>
            </a:r>
            <a:r>
              <a:rPr sz="1100" spc="5" dirty="0">
                <a:latin typeface="Calibri"/>
                <a:cs typeface="Calibri"/>
              </a:rPr>
              <a:t>son</a:t>
            </a:r>
            <a:r>
              <a:rPr sz="1100" spc="55" dirty="0">
                <a:latin typeface="Calibri"/>
                <a:cs typeface="Calibri"/>
              </a:rPr>
              <a:t> </a:t>
            </a:r>
            <a:r>
              <a:rPr sz="1100" spc="5" dirty="0">
                <a:latin typeface="Calibri"/>
                <a:cs typeface="Calibri"/>
              </a:rPr>
              <a:t>empreinte..</a:t>
            </a:r>
            <a:endParaRPr sz="1100">
              <a:latin typeface="Calibri"/>
              <a:cs typeface="Calibri"/>
            </a:endParaRPr>
          </a:p>
          <a:p>
            <a:pPr>
              <a:lnSpc>
                <a:spcPct val="100000"/>
              </a:lnSpc>
              <a:spcBef>
                <a:spcPts val="55"/>
              </a:spcBef>
            </a:pPr>
            <a:endParaRPr sz="1100">
              <a:latin typeface="Calibri"/>
              <a:cs typeface="Calibri"/>
            </a:endParaRPr>
          </a:p>
          <a:p>
            <a:pPr marL="12700">
              <a:lnSpc>
                <a:spcPct val="100000"/>
              </a:lnSpc>
            </a:pPr>
            <a:r>
              <a:rPr sz="1100" spc="90" dirty="0">
                <a:latin typeface="Calibri"/>
                <a:cs typeface="Calibri"/>
              </a:rPr>
              <a:t>Les</a:t>
            </a:r>
            <a:r>
              <a:rPr sz="1100" spc="50" dirty="0">
                <a:latin typeface="Calibri"/>
                <a:cs typeface="Calibri"/>
              </a:rPr>
              <a:t> </a:t>
            </a:r>
            <a:r>
              <a:rPr sz="1100" spc="20" dirty="0">
                <a:latin typeface="Calibri"/>
                <a:cs typeface="Calibri"/>
              </a:rPr>
              <a:t>outils</a:t>
            </a:r>
            <a:r>
              <a:rPr sz="1100" spc="55" dirty="0">
                <a:latin typeface="Calibri"/>
                <a:cs typeface="Calibri"/>
              </a:rPr>
              <a:t> </a:t>
            </a:r>
            <a:r>
              <a:rPr sz="1100" spc="-5" dirty="0">
                <a:latin typeface="Calibri"/>
                <a:cs typeface="Calibri"/>
              </a:rPr>
              <a:t>employés</a:t>
            </a:r>
            <a:r>
              <a:rPr sz="1100" spc="55" dirty="0">
                <a:latin typeface="Calibri"/>
                <a:cs typeface="Calibri"/>
              </a:rPr>
              <a:t> </a:t>
            </a:r>
            <a:r>
              <a:rPr sz="1100" spc="5" dirty="0">
                <a:latin typeface="Calibri"/>
                <a:cs typeface="Calibri"/>
              </a:rPr>
              <a:t>étaient:</a:t>
            </a:r>
            <a:r>
              <a:rPr sz="1100" spc="55" dirty="0">
                <a:latin typeface="Calibri"/>
                <a:cs typeface="Calibri"/>
              </a:rPr>
              <a:t> </a:t>
            </a:r>
            <a:r>
              <a:rPr sz="1100" spc="25" dirty="0">
                <a:latin typeface="Calibri"/>
                <a:cs typeface="Calibri"/>
              </a:rPr>
              <a:t>Internet,</a:t>
            </a:r>
            <a:r>
              <a:rPr sz="1100" spc="55" dirty="0">
                <a:latin typeface="Calibri"/>
                <a:cs typeface="Calibri"/>
              </a:rPr>
              <a:t> </a:t>
            </a:r>
            <a:r>
              <a:rPr sz="1100" spc="25" dirty="0">
                <a:latin typeface="Calibri"/>
                <a:cs typeface="Calibri"/>
              </a:rPr>
              <a:t>Word</a:t>
            </a:r>
            <a:r>
              <a:rPr sz="1100" spc="50" dirty="0">
                <a:latin typeface="Calibri"/>
                <a:cs typeface="Calibri"/>
              </a:rPr>
              <a:t> </a:t>
            </a:r>
            <a:r>
              <a:rPr sz="1100" spc="-15" dirty="0">
                <a:latin typeface="Calibri"/>
                <a:cs typeface="Calibri"/>
              </a:rPr>
              <a:t>et</a:t>
            </a:r>
            <a:r>
              <a:rPr sz="1100" spc="55" dirty="0">
                <a:latin typeface="Calibri"/>
                <a:cs typeface="Calibri"/>
              </a:rPr>
              <a:t> </a:t>
            </a:r>
            <a:r>
              <a:rPr sz="1100" spc="30" dirty="0">
                <a:latin typeface="Calibri"/>
                <a:cs typeface="Calibri"/>
              </a:rPr>
              <a:t>Power-Point.</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SAE</a:t>
            </a:r>
            <a:r>
              <a:rPr sz="1100" spc="55" dirty="0">
                <a:latin typeface="Calibri"/>
                <a:cs typeface="Calibri"/>
              </a:rPr>
              <a:t> </a:t>
            </a:r>
            <a:r>
              <a:rPr sz="1100" spc="5" dirty="0">
                <a:latin typeface="Calibri"/>
                <a:cs typeface="Calibri"/>
              </a:rPr>
              <a:t>nous</a:t>
            </a:r>
            <a:r>
              <a:rPr sz="1100" spc="60" dirty="0">
                <a:latin typeface="Calibri"/>
                <a:cs typeface="Calibri"/>
              </a:rPr>
              <a:t> </a:t>
            </a:r>
            <a:r>
              <a:rPr sz="1100" spc="15" dirty="0">
                <a:latin typeface="Calibri"/>
                <a:cs typeface="Calibri"/>
              </a:rPr>
              <a:t>a</a:t>
            </a:r>
            <a:r>
              <a:rPr sz="1100" spc="55" dirty="0">
                <a:latin typeface="Calibri"/>
                <a:cs typeface="Calibri"/>
              </a:rPr>
              <a:t> </a:t>
            </a:r>
            <a:r>
              <a:rPr sz="1100" spc="30" dirty="0">
                <a:latin typeface="Calibri"/>
                <a:cs typeface="Calibri"/>
              </a:rPr>
              <a:t>ainsi</a:t>
            </a:r>
            <a:r>
              <a:rPr sz="1100" spc="55" dirty="0">
                <a:latin typeface="Calibri"/>
                <a:cs typeface="Calibri"/>
              </a:rPr>
              <a:t> </a:t>
            </a:r>
            <a:r>
              <a:rPr sz="1100" spc="15" dirty="0">
                <a:latin typeface="Calibri"/>
                <a:cs typeface="Calibri"/>
              </a:rPr>
              <a:t>permis</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s’interroger</a:t>
            </a:r>
            <a:r>
              <a:rPr sz="1100" spc="55" dirty="0">
                <a:latin typeface="Calibri"/>
                <a:cs typeface="Calibri"/>
              </a:rPr>
              <a:t> </a:t>
            </a:r>
            <a:r>
              <a:rPr sz="1100" spc="40" dirty="0">
                <a:latin typeface="Calibri"/>
                <a:cs typeface="Calibri"/>
              </a:rPr>
              <a:t>sur</a:t>
            </a:r>
            <a:r>
              <a:rPr sz="1100" spc="60" dirty="0">
                <a:latin typeface="Calibri"/>
                <a:cs typeface="Calibri"/>
              </a:rPr>
              <a:t> </a:t>
            </a:r>
            <a:r>
              <a:rPr sz="1100" dirty="0">
                <a:latin typeface="Calibri"/>
                <a:cs typeface="Calibri"/>
              </a:rPr>
              <a:t>le</a:t>
            </a:r>
            <a:r>
              <a:rPr sz="1100" spc="55" dirty="0">
                <a:latin typeface="Calibri"/>
                <a:cs typeface="Calibri"/>
              </a:rPr>
              <a:t> </a:t>
            </a:r>
            <a:r>
              <a:rPr sz="1100" spc="-15" dirty="0">
                <a:latin typeface="Calibri"/>
                <a:cs typeface="Calibri"/>
              </a:rPr>
              <a:t>monde</a:t>
            </a:r>
            <a:r>
              <a:rPr sz="1100" spc="55" dirty="0">
                <a:latin typeface="Calibri"/>
                <a:cs typeface="Calibri"/>
              </a:rPr>
              <a:t> </a:t>
            </a:r>
            <a:r>
              <a:rPr sz="1100" spc="10" dirty="0">
                <a:latin typeface="Calibri"/>
                <a:cs typeface="Calibri"/>
              </a:rPr>
              <a:t>professionnel</a:t>
            </a:r>
            <a:r>
              <a:rPr sz="1100" spc="60" dirty="0">
                <a:latin typeface="Calibri"/>
                <a:cs typeface="Calibri"/>
              </a:rPr>
              <a:t> </a:t>
            </a:r>
            <a:r>
              <a:rPr sz="1100" spc="-15" dirty="0">
                <a:latin typeface="Calibri"/>
                <a:cs typeface="Calibri"/>
              </a:rPr>
              <a:t>et </a:t>
            </a:r>
            <a:r>
              <a:rPr sz="1100" spc="-235" dirty="0">
                <a:latin typeface="Calibri"/>
                <a:cs typeface="Calibri"/>
              </a:rPr>
              <a:t> </a:t>
            </a:r>
            <a:r>
              <a:rPr sz="1100" spc="20" dirty="0">
                <a:latin typeface="Calibri"/>
                <a:cs typeface="Calibri"/>
              </a:rPr>
              <a:t>leur</a:t>
            </a:r>
            <a:r>
              <a:rPr sz="1100" spc="50" dirty="0">
                <a:latin typeface="Calibri"/>
                <a:cs typeface="Calibri"/>
              </a:rPr>
              <a:t> </a:t>
            </a:r>
            <a:r>
              <a:rPr sz="1100" dirty="0">
                <a:latin typeface="Calibri"/>
                <a:cs typeface="Calibri"/>
              </a:rPr>
              <a:t>empreinte</a:t>
            </a:r>
            <a:r>
              <a:rPr sz="1100" spc="55" dirty="0">
                <a:latin typeface="Calibri"/>
                <a:cs typeface="Calibri"/>
              </a:rPr>
              <a:t> </a:t>
            </a:r>
            <a:r>
              <a:rPr sz="1100" dirty="0">
                <a:latin typeface="Calibri"/>
                <a:cs typeface="Calibri"/>
              </a:rPr>
              <a:t>écologique.</a:t>
            </a:r>
            <a:endParaRPr sz="1100">
              <a:latin typeface="Calibri"/>
              <a:cs typeface="Calibri"/>
            </a:endParaRPr>
          </a:p>
        </p:txBody>
      </p:sp>
      <p:sp>
        <p:nvSpPr>
          <p:cNvPr id="7" name="object 7"/>
          <p:cNvSpPr txBox="1"/>
          <p:nvPr/>
        </p:nvSpPr>
        <p:spPr>
          <a:xfrm>
            <a:off x="239325" y="2682013"/>
            <a:ext cx="2719070" cy="665480"/>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Arial MT"/>
                <a:cs typeface="Arial MT"/>
              </a:rPr>
              <a:t>https://drive.google.com/drive/u/0/ </a:t>
            </a:r>
            <a:r>
              <a:rPr sz="1400" spc="-380" dirty="0">
                <a:latin typeface="Arial MT"/>
                <a:cs typeface="Arial MT"/>
              </a:rPr>
              <a:t> </a:t>
            </a:r>
            <a:r>
              <a:rPr sz="1400" spc="-5" dirty="0">
                <a:latin typeface="Arial MT"/>
                <a:cs typeface="Arial MT"/>
              </a:rPr>
              <a:t>folders/1vx0GWq9oMWYlvTG6De  lscgOZSWvgfsWg</a:t>
            </a:r>
            <a:endParaRPr sz="1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7275" y="71437"/>
          <a:ext cx="8649969" cy="4972193"/>
        </p:xfrm>
        <a:graphic>
          <a:graphicData uri="http://schemas.openxmlformats.org/drawingml/2006/table">
            <a:tbl>
              <a:tblPr firstRow="1" bandRow="1">
                <a:tableStyleId>{2D5ABB26-0587-4C30-8999-92F81FD0307C}</a:tableStyleId>
              </a:tblPr>
              <a:tblGrid>
                <a:gridCol w="1136015">
                  <a:extLst>
                    <a:ext uri="{9D8B030D-6E8A-4147-A177-3AD203B41FA5}">
                      <a16:colId xmlns:a16="http://schemas.microsoft.com/office/drawing/2014/main" val="20000"/>
                    </a:ext>
                  </a:extLst>
                </a:gridCol>
                <a:gridCol w="1335405">
                  <a:extLst>
                    <a:ext uri="{9D8B030D-6E8A-4147-A177-3AD203B41FA5}">
                      <a16:colId xmlns:a16="http://schemas.microsoft.com/office/drawing/2014/main" val="20001"/>
                    </a:ext>
                  </a:extLst>
                </a:gridCol>
                <a:gridCol w="1235710">
                  <a:extLst>
                    <a:ext uri="{9D8B030D-6E8A-4147-A177-3AD203B41FA5}">
                      <a16:colId xmlns:a16="http://schemas.microsoft.com/office/drawing/2014/main" val="20002"/>
                    </a:ext>
                  </a:extLst>
                </a:gridCol>
                <a:gridCol w="1235710">
                  <a:extLst>
                    <a:ext uri="{9D8B030D-6E8A-4147-A177-3AD203B41FA5}">
                      <a16:colId xmlns:a16="http://schemas.microsoft.com/office/drawing/2014/main" val="20003"/>
                    </a:ext>
                  </a:extLst>
                </a:gridCol>
                <a:gridCol w="1235710">
                  <a:extLst>
                    <a:ext uri="{9D8B030D-6E8A-4147-A177-3AD203B41FA5}">
                      <a16:colId xmlns:a16="http://schemas.microsoft.com/office/drawing/2014/main" val="20004"/>
                    </a:ext>
                  </a:extLst>
                </a:gridCol>
                <a:gridCol w="1235710">
                  <a:extLst>
                    <a:ext uri="{9D8B030D-6E8A-4147-A177-3AD203B41FA5}">
                      <a16:colId xmlns:a16="http://schemas.microsoft.com/office/drawing/2014/main" val="20005"/>
                    </a:ext>
                  </a:extLst>
                </a:gridCol>
                <a:gridCol w="1235709">
                  <a:extLst>
                    <a:ext uri="{9D8B030D-6E8A-4147-A177-3AD203B41FA5}">
                      <a16:colId xmlns:a16="http://schemas.microsoft.com/office/drawing/2014/main" val="20006"/>
                    </a:ext>
                  </a:extLst>
                </a:gridCol>
              </a:tblGrid>
              <a:tr h="592774">
                <a:tc>
                  <a:txBody>
                    <a:bodyPr/>
                    <a:lstStyle/>
                    <a:p>
                      <a:pPr>
                        <a:lnSpc>
                          <a:spcPct val="100000"/>
                        </a:lnSpc>
                      </a:pPr>
                      <a:endParaRPr sz="1100">
                        <a:latin typeface="Times New Roman"/>
                        <a:cs typeface="Times New Roman"/>
                      </a:endParaRPr>
                    </a:p>
                  </a:txBody>
                  <a:tcPr marL="0" marR="0" marT="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1.01</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1.02</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559BD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1.03</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1.04</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1.05</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1.06</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0"/>
                  </a:ext>
                </a:extLst>
              </a:tr>
              <a:tr h="853399">
                <a:tc>
                  <a:txBody>
                    <a:bodyPr/>
                    <a:lstStyle/>
                    <a:p>
                      <a:pPr marL="85090">
                        <a:lnSpc>
                          <a:spcPct val="100000"/>
                        </a:lnSpc>
                        <a:spcBef>
                          <a:spcPts val="620"/>
                        </a:spcBef>
                      </a:pPr>
                      <a:r>
                        <a:rPr sz="1300" spc="-5" dirty="0">
                          <a:latin typeface="Arial MT"/>
                          <a:cs typeface="Arial MT"/>
                        </a:rPr>
                        <a:t>Déroulement</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08585">
                        <a:lnSpc>
                          <a:spcPct val="100000"/>
                        </a:lnSpc>
                        <a:spcBef>
                          <a:spcPts val="630"/>
                        </a:spcBef>
                      </a:pPr>
                      <a:r>
                        <a:rPr sz="1100" spc="-5" dirty="0">
                          <a:latin typeface="Arial MT"/>
                          <a:cs typeface="Arial MT"/>
                        </a:rPr>
                        <a:t>Désorganisation </a:t>
                      </a:r>
                      <a:r>
                        <a:rPr sz="1100" dirty="0">
                          <a:latin typeface="Arial MT"/>
                          <a:cs typeface="Arial MT"/>
                        </a:rPr>
                        <a:t> </a:t>
                      </a:r>
                      <a:r>
                        <a:rPr sz="1100" spc="-5" dirty="0">
                          <a:latin typeface="Arial MT"/>
                          <a:cs typeface="Arial MT"/>
                        </a:rPr>
                        <a:t>de la part de l’IUT </a:t>
                      </a:r>
                      <a:r>
                        <a:rPr sz="1100" spc="-295" dirty="0">
                          <a:latin typeface="Arial MT"/>
                          <a:cs typeface="Arial MT"/>
                        </a:rPr>
                        <a:t> </a:t>
                      </a:r>
                      <a:r>
                        <a:rPr sz="1100" dirty="0">
                          <a:latin typeface="Arial MT"/>
                          <a:cs typeface="Arial MT"/>
                        </a:rPr>
                        <a:t>(temps</a:t>
                      </a:r>
                      <a:r>
                        <a:rPr sz="1100" spc="-5" dirty="0">
                          <a:latin typeface="Arial MT"/>
                          <a:cs typeface="Arial MT"/>
                        </a:rPr>
                        <a:t> </a:t>
                      </a:r>
                      <a:r>
                        <a:rPr sz="1100" dirty="0">
                          <a:latin typeface="Arial MT"/>
                          <a:cs typeface="Arial MT"/>
                        </a:rPr>
                        <a:t>manquant)</a:t>
                      </a:r>
                      <a:endParaRPr sz="1100">
                        <a:latin typeface="Arial MT"/>
                        <a:cs typeface="Arial MT"/>
                      </a:endParaRPr>
                    </a:p>
                  </a:txBody>
                  <a:tcPr marL="0" marR="0" marT="80010" marB="0">
                    <a:lnL w="9525">
                      <a:solidFill>
                        <a:srgbClr val="6796E6"/>
                      </a:solidFill>
                      <a:prstDash val="solid"/>
                    </a:lnL>
                    <a:lnR w="9525">
                      <a:solidFill>
                        <a:srgbClr val="559BD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33350">
                        <a:lnSpc>
                          <a:spcPct val="100000"/>
                        </a:lnSpc>
                        <a:spcBef>
                          <a:spcPts val="630"/>
                        </a:spcBef>
                      </a:pPr>
                      <a:r>
                        <a:rPr sz="1100" spc="-5" dirty="0">
                          <a:latin typeface="Arial MT"/>
                          <a:cs typeface="Arial MT"/>
                        </a:rPr>
                        <a:t>Désorganisation  de la part de </a:t>
                      </a:r>
                      <a:r>
                        <a:rPr sz="1100" dirty="0">
                          <a:latin typeface="Arial MT"/>
                          <a:cs typeface="Arial MT"/>
                        </a:rPr>
                        <a:t> </a:t>
                      </a:r>
                      <a:r>
                        <a:rPr sz="1100" spc="-5" dirty="0">
                          <a:latin typeface="Arial MT"/>
                          <a:cs typeface="Arial MT"/>
                        </a:rPr>
                        <a:t>l’IUT </a:t>
                      </a:r>
                      <a:r>
                        <a:rPr sz="1100" dirty="0">
                          <a:latin typeface="Arial MT"/>
                          <a:cs typeface="Arial MT"/>
                        </a:rPr>
                        <a:t>(temps </a:t>
                      </a:r>
                      <a:r>
                        <a:rPr sz="1100" spc="5" dirty="0">
                          <a:latin typeface="Arial MT"/>
                          <a:cs typeface="Arial MT"/>
                        </a:rPr>
                        <a:t> </a:t>
                      </a:r>
                      <a:r>
                        <a:rPr sz="1100" dirty="0">
                          <a:latin typeface="Arial MT"/>
                          <a:cs typeface="Arial MT"/>
                        </a:rPr>
                        <a:t>manquant)</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EA9999"/>
                    </a:solidFill>
                  </a:tcPr>
                </a:tc>
                <a:tc>
                  <a:txBody>
                    <a:bodyPr/>
                    <a:lstStyle/>
                    <a:p>
                      <a:pPr marL="85725" marR="112395">
                        <a:lnSpc>
                          <a:spcPct val="100000"/>
                        </a:lnSpc>
                        <a:spcBef>
                          <a:spcPts val="630"/>
                        </a:spcBef>
                      </a:pPr>
                      <a:r>
                        <a:rPr sz="1100" spc="-5" dirty="0">
                          <a:latin typeface="Arial MT"/>
                          <a:cs typeface="Arial MT"/>
                        </a:rPr>
                        <a:t>Instruction</a:t>
                      </a:r>
                      <a:r>
                        <a:rPr sz="1100" dirty="0">
                          <a:latin typeface="Arial MT"/>
                          <a:cs typeface="Arial MT"/>
                        </a:rPr>
                        <a:t>s</a:t>
                      </a:r>
                      <a:r>
                        <a:rPr sz="1100" spc="-5" dirty="0">
                          <a:latin typeface="Arial MT"/>
                          <a:cs typeface="Arial MT"/>
                        </a:rPr>
                        <a:t> pour  la </a:t>
                      </a:r>
                      <a:r>
                        <a:rPr sz="1100" dirty="0">
                          <a:latin typeface="Arial MT"/>
                          <a:cs typeface="Arial MT"/>
                        </a:rPr>
                        <a:t>configuration </a:t>
                      </a:r>
                      <a:r>
                        <a:rPr sz="1100" spc="5" dirty="0">
                          <a:latin typeface="Arial MT"/>
                          <a:cs typeface="Arial MT"/>
                        </a:rPr>
                        <a:t> </a:t>
                      </a:r>
                      <a:r>
                        <a:rPr sz="1100" dirty="0">
                          <a:latin typeface="Arial MT"/>
                          <a:cs typeface="Arial MT"/>
                        </a:rPr>
                        <a:t>complètes </a:t>
                      </a:r>
                      <a:r>
                        <a:rPr sz="1100" spc="-5" dirty="0">
                          <a:latin typeface="Arial MT"/>
                          <a:cs typeface="Arial MT"/>
                        </a:rPr>
                        <a:t>et </a:t>
                      </a:r>
                      <a:r>
                        <a:rPr sz="1100" dirty="0">
                          <a:latin typeface="Arial MT"/>
                          <a:cs typeface="Arial MT"/>
                        </a:rPr>
                        <a:t> structurées</a:t>
                      </a:r>
                      <a:endParaRPr sz="1100">
                        <a:latin typeface="Arial MT"/>
                        <a:cs typeface="Arial MT"/>
                      </a:endParaRPr>
                    </a:p>
                  </a:txBody>
                  <a:tcPr marL="0" marR="0" marT="80010" marB="0">
                    <a:lnL w="9525">
                      <a:solidFill>
                        <a:srgbClr val="559BD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203835">
                        <a:lnSpc>
                          <a:spcPct val="100000"/>
                        </a:lnSpc>
                        <a:spcBef>
                          <a:spcPts val="630"/>
                        </a:spcBef>
                      </a:pPr>
                      <a:r>
                        <a:rPr sz="1100" spc="-5" dirty="0">
                          <a:latin typeface="Arial MT"/>
                          <a:cs typeface="Arial MT"/>
                        </a:rPr>
                        <a:t>SA</a:t>
                      </a:r>
                      <a:r>
                        <a:rPr sz="1100" dirty="0">
                          <a:latin typeface="Arial MT"/>
                          <a:cs typeface="Arial MT"/>
                        </a:rPr>
                        <a:t>E</a:t>
                      </a:r>
                      <a:r>
                        <a:rPr sz="1100" spc="-5" dirty="0">
                          <a:latin typeface="Arial MT"/>
                          <a:cs typeface="Arial MT"/>
                        </a:rPr>
                        <a:t> </a:t>
                      </a:r>
                      <a:r>
                        <a:rPr sz="1100" dirty="0">
                          <a:latin typeface="Arial MT"/>
                          <a:cs typeface="Arial MT"/>
                        </a:rPr>
                        <a:t>structurée  </a:t>
                      </a:r>
                      <a:r>
                        <a:rPr sz="1100" spc="-5" dirty="0">
                          <a:latin typeface="Arial MT"/>
                          <a:cs typeface="Arial MT"/>
                        </a:rPr>
                        <a:t>de </a:t>
                      </a:r>
                      <a:r>
                        <a:rPr sz="1100" dirty="0">
                          <a:latin typeface="Arial MT"/>
                          <a:cs typeface="Arial MT"/>
                        </a:rPr>
                        <a:t>manière </a:t>
                      </a:r>
                      <a:r>
                        <a:rPr sz="1100" spc="5" dirty="0">
                          <a:latin typeface="Arial MT"/>
                          <a:cs typeface="Arial MT"/>
                        </a:rPr>
                        <a:t> </a:t>
                      </a:r>
                      <a:r>
                        <a:rPr sz="1100" dirty="0">
                          <a:latin typeface="Arial MT"/>
                          <a:cs typeface="Arial MT"/>
                        </a:rPr>
                        <a:t>cohérente</a:t>
                      </a:r>
                      <a:r>
                        <a:rPr sz="1100" spc="-50" dirty="0">
                          <a:latin typeface="Arial MT"/>
                          <a:cs typeface="Arial MT"/>
                        </a:rPr>
                        <a:t> </a:t>
                      </a:r>
                      <a:r>
                        <a:rPr sz="1100" spc="-5" dirty="0">
                          <a:latin typeface="Arial MT"/>
                          <a:cs typeface="Arial MT"/>
                        </a:rPr>
                        <a:t>en</a:t>
                      </a:r>
                      <a:r>
                        <a:rPr sz="1100" spc="-45" dirty="0">
                          <a:latin typeface="Arial MT"/>
                          <a:cs typeface="Arial MT"/>
                        </a:rPr>
                        <a:t> </a:t>
                      </a:r>
                      <a:r>
                        <a:rPr sz="1100" dirty="0">
                          <a:latin typeface="Arial MT"/>
                          <a:cs typeface="Arial MT"/>
                        </a:rPr>
                        <a:t>3 </a:t>
                      </a:r>
                      <a:r>
                        <a:rPr sz="1100" spc="-290" dirty="0">
                          <a:latin typeface="Arial MT"/>
                          <a:cs typeface="Arial MT"/>
                        </a:rPr>
                        <a:t> </a:t>
                      </a:r>
                      <a:r>
                        <a:rPr sz="1100" spc="-5" dirty="0">
                          <a:latin typeface="Arial MT"/>
                          <a:cs typeface="Arial MT"/>
                        </a:rPr>
                        <a:t>parties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09855">
                        <a:lnSpc>
                          <a:spcPct val="100000"/>
                        </a:lnSpc>
                        <a:spcBef>
                          <a:spcPts val="630"/>
                        </a:spcBef>
                      </a:pPr>
                      <a:r>
                        <a:rPr sz="1100" spc="-5" dirty="0">
                          <a:latin typeface="Arial MT"/>
                          <a:cs typeface="Arial MT"/>
                        </a:rPr>
                        <a:t>Délai fourni </a:t>
                      </a:r>
                      <a:r>
                        <a:rPr sz="1100" dirty="0">
                          <a:latin typeface="Arial MT"/>
                          <a:cs typeface="Arial MT"/>
                        </a:rPr>
                        <a:t> </a:t>
                      </a:r>
                      <a:r>
                        <a:rPr sz="1100" spc="-5" dirty="0">
                          <a:latin typeface="Arial MT"/>
                          <a:cs typeface="Arial MT"/>
                        </a:rPr>
                        <a:t>suffisant et </a:t>
                      </a:r>
                      <a:r>
                        <a:rPr sz="1100" dirty="0">
                          <a:latin typeface="Arial MT"/>
                          <a:cs typeface="Arial MT"/>
                        </a:rPr>
                        <a:t> </a:t>
                      </a:r>
                      <a:r>
                        <a:rPr sz="1100" spc="-5" dirty="0">
                          <a:latin typeface="Arial MT"/>
                          <a:cs typeface="Arial MT"/>
                        </a:rPr>
                        <a:t>explicatio</a:t>
                      </a:r>
                      <a:r>
                        <a:rPr sz="1100" dirty="0">
                          <a:latin typeface="Arial MT"/>
                          <a:cs typeface="Arial MT"/>
                        </a:rPr>
                        <a:t>n</a:t>
                      </a:r>
                      <a:r>
                        <a:rPr sz="1100" spc="-5" dirty="0">
                          <a:latin typeface="Arial MT"/>
                          <a:cs typeface="Arial MT"/>
                        </a:rPr>
                        <a:t> </a:t>
                      </a:r>
                      <a:r>
                        <a:rPr sz="1100" dirty="0">
                          <a:latin typeface="Arial MT"/>
                          <a:cs typeface="Arial MT"/>
                        </a:rPr>
                        <a:t>claire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67640" algn="just">
                        <a:lnSpc>
                          <a:spcPct val="100000"/>
                        </a:lnSpc>
                        <a:spcBef>
                          <a:spcPts val="630"/>
                        </a:spcBef>
                      </a:pPr>
                      <a:r>
                        <a:rPr sz="1100" spc="-5" dirty="0">
                          <a:latin typeface="Arial MT"/>
                          <a:cs typeface="Arial MT"/>
                        </a:rPr>
                        <a:t>Explication très </a:t>
                      </a:r>
                      <a:r>
                        <a:rPr sz="1100" spc="-295" dirty="0">
                          <a:latin typeface="Arial MT"/>
                          <a:cs typeface="Arial MT"/>
                        </a:rPr>
                        <a:t> </a:t>
                      </a:r>
                      <a:r>
                        <a:rPr sz="1100" dirty="0">
                          <a:latin typeface="Arial MT"/>
                          <a:cs typeface="Arial MT"/>
                        </a:rPr>
                        <a:t>claire </a:t>
                      </a:r>
                      <a:r>
                        <a:rPr sz="1100" spc="-5" dirty="0">
                          <a:latin typeface="Arial MT"/>
                          <a:cs typeface="Arial MT"/>
                        </a:rPr>
                        <a:t>et temps </a:t>
                      </a:r>
                      <a:r>
                        <a:rPr sz="1100" dirty="0">
                          <a:latin typeface="Arial MT"/>
                          <a:cs typeface="Arial MT"/>
                        </a:rPr>
                        <a:t> </a:t>
                      </a:r>
                      <a:r>
                        <a:rPr sz="1100" spc="-5" dirty="0">
                          <a:latin typeface="Arial MT"/>
                          <a:cs typeface="Arial MT"/>
                        </a:rPr>
                        <a:t>imparti</a:t>
                      </a:r>
                      <a:r>
                        <a:rPr sz="1100" spc="-50" dirty="0">
                          <a:latin typeface="Arial MT"/>
                          <a:cs typeface="Arial MT"/>
                        </a:rPr>
                        <a:t> </a:t>
                      </a:r>
                      <a:r>
                        <a:rPr sz="1100" spc="-10" dirty="0">
                          <a:latin typeface="Arial MT"/>
                          <a:cs typeface="Arial MT"/>
                        </a:rPr>
                        <a:t>suffisant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1"/>
                  </a:ext>
                </a:extLst>
              </a:tr>
              <a:tr h="853399">
                <a:tc>
                  <a:txBody>
                    <a:bodyPr/>
                    <a:lstStyle/>
                    <a:p>
                      <a:pPr marL="85090">
                        <a:lnSpc>
                          <a:spcPct val="100000"/>
                        </a:lnSpc>
                        <a:spcBef>
                          <a:spcPts val="620"/>
                        </a:spcBef>
                      </a:pPr>
                      <a:r>
                        <a:rPr sz="1300" spc="-5" dirty="0">
                          <a:latin typeface="Arial MT"/>
                          <a:cs typeface="Arial MT"/>
                        </a:rPr>
                        <a:t>Points</a:t>
                      </a:r>
                      <a:r>
                        <a:rPr sz="1300" spc="-50" dirty="0">
                          <a:latin typeface="Arial MT"/>
                          <a:cs typeface="Arial MT"/>
                        </a:rPr>
                        <a:t> </a:t>
                      </a:r>
                      <a:r>
                        <a:rPr sz="1300" spc="-5" dirty="0">
                          <a:latin typeface="Arial MT"/>
                          <a:cs typeface="Arial MT"/>
                        </a:rPr>
                        <a:t>Forts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352425">
                        <a:lnSpc>
                          <a:spcPct val="100000"/>
                        </a:lnSpc>
                        <a:spcBef>
                          <a:spcPts val="630"/>
                        </a:spcBef>
                      </a:pPr>
                      <a:r>
                        <a:rPr sz="1100" spc="-5" dirty="0">
                          <a:latin typeface="Arial MT"/>
                          <a:cs typeface="Arial MT"/>
                        </a:rPr>
                        <a:t>Apprentissage  d’un nouveau </a:t>
                      </a:r>
                      <a:r>
                        <a:rPr sz="1100" dirty="0">
                          <a:latin typeface="Arial MT"/>
                          <a:cs typeface="Arial MT"/>
                        </a:rPr>
                        <a:t> </a:t>
                      </a:r>
                      <a:r>
                        <a:rPr sz="1100" spc="-5" dirty="0">
                          <a:latin typeface="Arial MT"/>
                          <a:cs typeface="Arial MT"/>
                        </a:rPr>
                        <a:t>langage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02235">
                        <a:lnSpc>
                          <a:spcPct val="100000"/>
                        </a:lnSpc>
                        <a:spcBef>
                          <a:spcPts val="630"/>
                        </a:spcBef>
                      </a:pPr>
                      <a:r>
                        <a:rPr sz="1100" spc="-5" dirty="0">
                          <a:latin typeface="Arial MT"/>
                          <a:cs typeface="Arial MT"/>
                        </a:rPr>
                        <a:t>Amélioration de </a:t>
                      </a:r>
                      <a:r>
                        <a:rPr sz="1100" dirty="0">
                          <a:latin typeface="Arial MT"/>
                          <a:cs typeface="Arial MT"/>
                        </a:rPr>
                        <a:t> </a:t>
                      </a:r>
                      <a:r>
                        <a:rPr sz="1100" spc="-5" dirty="0">
                          <a:latin typeface="Arial MT"/>
                          <a:cs typeface="Arial MT"/>
                        </a:rPr>
                        <a:t>notre</a:t>
                      </a:r>
                      <a:r>
                        <a:rPr sz="1100" spc="-50" dirty="0">
                          <a:latin typeface="Arial MT"/>
                          <a:cs typeface="Arial MT"/>
                        </a:rPr>
                        <a:t> </a:t>
                      </a:r>
                      <a:r>
                        <a:rPr sz="1100" dirty="0">
                          <a:latin typeface="Arial MT"/>
                          <a:cs typeface="Arial MT"/>
                        </a:rPr>
                        <a:t>maitrise</a:t>
                      </a:r>
                      <a:r>
                        <a:rPr sz="1100" spc="-50" dirty="0">
                          <a:latin typeface="Arial MT"/>
                          <a:cs typeface="Arial MT"/>
                        </a:rPr>
                        <a:t> </a:t>
                      </a:r>
                      <a:r>
                        <a:rPr sz="1100" spc="-5" dirty="0">
                          <a:latin typeface="Arial MT"/>
                          <a:cs typeface="Arial MT"/>
                        </a:rPr>
                        <a:t>en </a:t>
                      </a:r>
                      <a:r>
                        <a:rPr sz="1100" spc="-290" dirty="0">
                          <a:latin typeface="Arial MT"/>
                          <a:cs typeface="Arial MT"/>
                        </a:rPr>
                        <a:t> </a:t>
                      </a:r>
                      <a:r>
                        <a:rPr sz="1100" spc="-5" dirty="0">
                          <a:latin typeface="Arial MT"/>
                          <a:cs typeface="Arial MT"/>
                        </a:rPr>
                        <a:t>Python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559BD6"/>
                      </a:solidFill>
                      <a:prstDash val="solid"/>
                    </a:lnT>
                    <a:lnB w="9525">
                      <a:solidFill>
                        <a:srgbClr val="6796E6"/>
                      </a:solidFill>
                      <a:prstDash val="solid"/>
                    </a:lnB>
                    <a:solidFill>
                      <a:srgbClr val="EA9999"/>
                    </a:solidFill>
                  </a:tcPr>
                </a:tc>
                <a:tc>
                  <a:txBody>
                    <a:bodyPr/>
                    <a:lstStyle/>
                    <a:p>
                      <a:pPr marL="85725" marR="327025">
                        <a:lnSpc>
                          <a:spcPct val="100000"/>
                        </a:lnSpc>
                        <a:spcBef>
                          <a:spcPts val="630"/>
                        </a:spcBef>
                      </a:pPr>
                      <a:r>
                        <a:rPr sz="1100" spc="-5" dirty="0">
                          <a:latin typeface="Arial MT"/>
                          <a:cs typeface="Arial MT"/>
                        </a:rPr>
                        <a:t>Apprendre </a:t>
                      </a:r>
                      <a:r>
                        <a:rPr sz="1100" dirty="0">
                          <a:latin typeface="Arial MT"/>
                          <a:cs typeface="Arial MT"/>
                        </a:rPr>
                        <a:t>à </a:t>
                      </a:r>
                      <a:r>
                        <a:rPr sz="1100" spc="5" dirty="0">
                          <a:latin typeface="Arial MT"/>
                          <a:cs typeface="Arial MT"/>
                        </a:rPr>
                        <a:t> </a:t>
                      </a:r>
                      <a:r>
                        <a:rPr sz="1100" dirty="0">
                          <a:latin typeface="Arial MT"/>
                          <a:cs typeface="Arial MT"/>
                        </a:rPr>
                        <a:t>configurer</a:t>
                      </a:r>
                      <a:r>
                        <a:rPr sz="1100" spc="-5" dirty="0">
                          <a:latin typeface="Arial MT"/>
                          <a:cs typeface="Arial MT"/>
                        </a:rPr>
                        <a:t> un  poste en </a:t>
                      </a:r>
                      <a:r>
                        <a:rPr sz="1100" dirty="0">
                          <a:latin typeface="Arial MT"/>
                          <a:cs typeface="Arial MT"/>
                        </a:rPr>
                        <a:t> </a:t>
                      </a:r>
                      <a:r>
                        <a:rPr sz="1100" spc="-5" dirty="0">
                          <a:latin typeface="Arial MT"/>
                          <a:cs typeface="Arial MT"/>
                        </a:rPr>
                        <a:t>individuel</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234315">
                        <a:lnSpc>
                          <a:spcPct val="100000"/>
                        </a:lnSpc>
                        <a:spcBef>
                          <a:spcPts val="630"/>
                        </a:spcBef>
                      </a:pPr>
                      <a:r>
                        <a:rPr sz="1100" spc="-5" dirty="0">
                          <a:latin typeface="Arial MT"/>
                          <a:cs typeface="Arial MT"/>
                        </a:rPr>
                        <a:t>Gérer et </a:t>
                      </a:r>
                      <a:r>
                        <a:rPr sz="1100" dirty="0">
                          <a:latin typeface="Arial MT"/>
                          <a:cs typeface="Arial MT"/>
                        </a:rPr>
                        <a:t> communiquer </a:t>
                      </a:r>
                      <a:r>
                        <a:rPr sz="1100" spc="5" dirty="0">
                          <a:latin typeface="Arial MT"/>
                          <a:cs typeface="Arial MT"/>
                        </a:rPr>
                        <a:t> </a:t>
                      </a:r>
                      <a:r>
                        <a:rPr sz="1100" spc="-5" dirty="0">
                          <a:latin typeface="Arial MT"/>
                          <a:cs typeface="Arial MT"/>
                        </a:rPr>
                        <a:t>avec</a:t>
                      </a:r>
                      <a:r>
                        <a:rPr sz="1100" spc="-50" dirty="0">
                          <a:latin typeface="Arial MT"/>
                          <a:cs typeface="Arial MT"/>
                        </a:rPr>
                        <a:t> </a:t>
                      </a:r>
                      <a:r>
                        <a:rPr sz="1100" spc="-5" dirty="0">
                          <a:latin typeface="Arial MT"/>
                          <a:cs typeface="Arial MT"/>
                        </a:rPr>
                        <a:t>une</a:t>
                      </a:r>
                      <a:r>
                        <a:rPr sz="1100" spc="-45" dirty="0">
                          <a:latin typeface="Arial MT"/>
                          <a:cs typeface="Arial MT"/>
                        </a:rPr>
                        <a:t> </a:t>
                      </a:r>
                      <a:r>
                        <a:rPr sz="1100" spc="-5" dirty="0">
                          <a:latin typeface="Arial MT"/>
                          <a:cs typeface="Arial MT"/>
                        </a:rPr>
                        <a:t>base </a:t>
                      </a:r>
                      <a:r>
                        <a:rPr sz="1100" spc="-290" dirty="0">
                          <a:latin typeface="Arial MT"/>
                          <a:cs typeface="Arial MT"/>
                        </a:rPr>
                        <a:t> </a:t>
                      </a:r>
                      <a:r>
                        <a:rPr sz="1100" spc="-5" dirty="0">
                          <a:latin typeface="Arial MT"/>
                          <a:cs typeface="Arial MT"/>
                        </a:rPr>
                        <a:t>de</a:t>
                      </a:r>
                      <a:r>
                        <a:rPr sz="1100" spc="-25" dirty="0">
                          <a:latin typeface="Arial MT"/>
                          <a:cs typeface="Arial MT"/>
                        </a:rPr>
                        <a:t> </a:t>
                      </a:r>
                      <a:r>
                        <a:rPr sz="1100" spc="-5" dirty="0">
                          <a:latin typeface="Arial MT"/>
                          <a:cs typeface="Arial MT"/>
                        </a:rPr>
                        <a:t>données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226060">
                        <a:lnSpc>
                          <a:spcPct val="100000"/>
                        </a:lnSpc>
                        <a:spcBef>
                          <a:spcPts val="630"/>
                        </a:spcBef>
                      </a:pPr>
                      <a:r>
                        <a:rPr sz="1100" spc="-5" dirty="0">
                          <a:latin typeface="Arial MT"/>
                          <a:cs typeface="Arial MT"/>
                        </a:rPr>
                        <a:t>Recueilir des </a:t>
                      </a:r>
                      <a:r>
                        <a:rPr sz="1100" dirty="0">
                          <a:latin typeface="Arial MT"/>
                          <a:cs typeface="Arial MT"/>
                        </a:rPr>
                        <a:t> </a:t>
                      </a:r>
                      <a:r>
                        <a:rPr sz="1100" spc="-5" dirty="0">
                          <a:latin typeface="Arial MT"/>
                          <a:cs typeface="Arial MT"/>
                        </a:rPr>
                        <a:t>besoins et </a:t>
                      </a:r>
                      <a:r>
                        <a:rPr sz="1100" dirty="0">
                          <a:latin typeface="Arial MT"/>
                          <a:cs typeface="Arial MT"/>
                        </a:rPr>
                        <a:t> respecter</a:t>
                      </a:r>
                      <a:r>
                        <a:rPr sz="1100" spc="-5" dirty="0">
                          <a:latin typeface="Arial MT"/>
                          <a:cs typeface="Arial MT"/>
                        </a:rPr>
                        <a:t> délai  et</a:t>
                      </a:r>
                      <a:r>
                        <a:rPr sz="1100" spc="-40" dirty="0">
                          <a:latin typeface="Arial MT"/>
                          <a:cs typeface="Arial MT"/>
                        </a:rPr>
                        <a:t> </a:t>
                      </a:r>
                      <a:r>
                        <a:rPr sz="1100" dirty="0">
                          <a:latin typeface="Arial MT"/>
                          <a:cs typeface="Arial MT"/>
                        </a:rPr>
                        <a:t>contraintes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249554">
                        <a:lnSpc>
                          <a:spcPct val="100000"/>
                        </a:lnSpc>
                        <a:spcBef>
                          <a:spcPts val="630"/>
                        </a:spcBef>
                      </a:pPr>
                      <a:r>
                        <a:rPr sz="1100" spc="-5" dirty="0">
                          <a:latin typeface="Arial MT"/>
                          <a:cs typeface="Arial MT"/>
                        </a:rPr>
                        <a:t>Prendre </a:t>
                      </a:r>
                      <a:r>
                        <a:rPr sz="1100" dirty="0">
                          <a:latin typeface="Arial MT"/>
                          <a:cs typeface="Arial MT"/>
                        </a:rPr>
                        <a:t> conscience</a:t>
                      </a:r>
                      <a:r>
                        <a:rPr sz="1100" spc="-5" dirty="0">
                          <a:latin typeface="Arial MT"/>
                          <a:cs typeface="Arial MT"/>
                        </a:rPr>
                        <a:t> de  l’empreinte </a:t>
                      </a:r>
                      <a:r>
                        <a:rPr sz="1100" dirty="0">
                          <a:latin typeface="Arial MT"/>
                          <a:cs typeface="Arial MT"/>
                        </a:rPr>
                        <a:t> </a:t>
                      </a:r>
                      <a:r>
                        <a:rPr sz="1100" spc="-5" dirty="0">
                          <a:latin typeface="Arial MT"/>
                          <a:cs typeface="Arial MT"/>
                        </a:rPr>
                        <a:t>écologique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2"/>
                  </a:ext>
                </a:extLst>
              </a:tr>
              <a:tr h="685749">
                <a:tc>
                  <a:txBody>
                    <a:bodyPr/>
                    <a:lstStyle/>
                    <a:p>
                      <a:pPr marL="85090" marR="356235">
                        <a:lnSpc>
                          <a:spcPct val="100000"/>
                        </a:lnSpc>
                        <a:spcBef>
                          <a:spcPts val="620"/>
                        </a:spcBef>
                      </a:pPr>
                      <a:r>
                        <a:rPr sz="1300" spc="-5" dirty="0">
                          <a:latin typeface="Arial MT"/>
                          <a:cs typeface="Arial MT"/>
                        </a:rPr>
                        <a:t>Point</a:t>
                      </a:r>
                      <a:r>
                        <a:rPr sz="1300" dirty="0">
                          <a:latin typeface="Arial MT"/>
                          <a:cs typeface="Arial MT"/>
                        </a:rPr>
                        <a:t>s</a:t>
                      </a:r>
                      <a:r>
                        <a:rPr sz="1300" spc="-5" dirty="0">
                          <a:latin typeface="Arial MT"/>
                          <a:cs typeface="Arial MT"/>
                        </a:rPr>
                        <a:t> de  </a:t>
                      </a:r>
                      <a:r>
                        <a:rPr sz="1300" dirty="0">
                          <a:latin typeface="Arial MT"/>
                          <a:cs typeface="Arial MT"/>
                        </a:rPr>
                        <a:t>vigilance</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03225">
                        <a:lnSpc>
                          <a:spcPct val="100000"/>
                        </a:lnSpc>
                        <a:spcBef>
                          <a:spcPts val="630"/>
                        </a:spcBef>
                      </a:pPr>
                      <a:r>
                        <a:rPr sz="1100" spc="-5" dirty="0">
                          <a:latin typeface="Arial MT"/>
                          <a:cs typeface="Arial MT"/>
                        </a:rPr>
                        <a:t>Attention et </a:t>
                      </a:r>
                      <a:r>
                        <a:rPr sz="1100" dirty="0">
                          <a:latin typeface="Arial MT"/>
                          <a:cs typeface="Arial MT"/>
                        </a:rPr>
                        <a:t> concentration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303530">
                        <a:lnSpc>
                          <a:spcPct val="100000"/>
                        </a:lnSpc>
                        <a:spcBef>
                          <a:spcPts val="630"/>
                        </a:spcBef>
                      </a:pPr>
                      <a:r>
                        <a:rPr sz="1100" spc="-5" dirty="0">
                          <a:latin typeface="Arial MT"/>
                          <a:cs typeface="Arial MT"/>
                        </a:rPr>
                        <a:t>Attention et </a:t>
                      </a:r>
                      <a:r>
                        <a:rPr sz="1100" dirty="0">
                          <a:latin typeface="Arial MT"/>
                          <a:cs typeface="Arial MT"/>
                        </a:rPr>
                        <a:t> concentration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72085">
                        <a:lnSpc>
                          <a:spcPct val="100000"/>
                        </a:lnSpc>
                        <a:spcBef>
                          <a:spcPts val="630"/>
                        </a:spcBef>
                      </a:pPr>
                      <a:r>
                        <a:rPr sz="1100" spc="-5" dirty="0">
                          <a:latin typeface="Arial MT"/>
                          <a:cs typeface="Arial MT"/>
                        </a:rPr>
                        <a:t>Communication  et</a:t>
                      </a:r>
                      <a:r>
                        <a:rPr sz="1100" spc="-25" dirty="0">
                          <a:latin typeface="Arial MT"/>
                          <a:cs typeface="Arial MT"/>
                        </a:rPr>
                        <a:t> </a:t>
                      </a:r>
                      <a:r>
                        <a:rPr sz="1100" dirty="0">
                          <a:latin typeface="Arial MT"/>
                          <a:cs typeface="Arial MT"/>
                        </a:rPr>
                        <a:t>recherche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156845">
                        <a:lnSpc>
                          <a:spcPct val="100000"/>
                        </a:lnSpc>
                        <a:spcBef>
                          <a:spcPts val="630"/>
                        </a:spcBef>
                      </a:pPr>
                      <a:r>
                        <a:rPr sz="1100" spc="-5" dirty="0">
                          <a:latin typeface="Arial MT"/>
                          <a:cs typeface="Arial MT"/>
                        </a:rPr>
                        <a:t>Compréhension  de la base de </a:t>
                      </a:r>
                      <a:r>
                        <a:rPr sz="1100" dirty="0">
                          <a:latin typeface="Arial MT"/>
                          <a:cs typeface="Arial MT"/>
                        </a:rPr>
                        <a:t> </a:t>
                      </a:r>
                      <a:r>
                        <a:rPr sz="1100" spc="-5" dirty="0">
                          <a:latin typeface="Arial MT"/>
                          <a:cs typeface="Arial MT"/>
                        </a:rPr>
                        <a:t>données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45770">
                        <a:lnSpc>
                          <a:spcPct val="100000"/>
                        </a:lnSpc>
                        <a:spcBef>
                          <a:spcPts val="630"/>
                        </a:spcBef>
                      </a:pPr>
                      <a:r>
                        <a:rPr sz="1100" spc="-5" dirty="0">
                          <a:latin typeface="Arial MT"/>
                          <a:cs typeface="Arial MT"/>
                        </a:rPr>
                        <a:t>Patienc</a:t>
                      </a:r>
                      <a:r>
                        <a:rPr sz="1100" dirty="0">
                          <a:latin typeface="Arial MT"/>
                          <a:cs typeface="Arial MT"/>
                        </a:rPr>
                        <a:t>e</a:t>
                      </a:r>
                      <a:r>
                        <a:rPr sz="1100" spc="-5" dirty="0">
                          <a:latin typeface="Arial MT"/>
                          <a:cs typeface="Arial MT"/>
                        </a:rPr>
                        <a:t> et  implication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45770">
                        <a:lnSpc>
                          <a:spcPct val="100000"/>
                        </a:lnSpc>
                        <a:spcBef>
                          <a:spcPts val="630"/>
                        </a:spcBef>
                      </a:pPr>
                      <a:r>
                        <a:rPr sz="1100" spc="-5" dirty="0">
                          <a:latin typeface="Arial MT"/>
                          <a:cs typeface="Arial MT"/>
                        </a:rPr>
                        <a:t>Analyse et </a:t>
                      </a:r>
                      <a:r>
                        <a:rPr sz="1100" dirty="0">
                          <a:latin typeface="Arial MT"/>
                          <a:cs typeface="Arial MT"/>
                        </a:rPr>
                        <a:t> </a:t>
                      </a:r>
                      <a:r>
                        <a:rPr sz="1100" spc="-5" dirty="0">
                          <a:latin typeface="Arial MT"/>
                          <a:cs typeface="Arial MT"/>
                        </a:rPr>
                        <a:t>fiabilit</a:t>
                      </a:r>
                      <a:r>
                        <a:rPr sz="1100" dirty="0">
                          <a:latin typeface="Arial MT"/>
                          <a:cs typeface="Arial MT"/>
                        </a:rPr>
                        <a:t>é</a:t>
                      </a:r>
                      <a:r>
                        <a:rPr sz="1100" spc="-5" dirty="0">
                          <a:latin typeface="Arial MT"/>
                          <a:cs typeface="Arial MT"/>
                        </a:rPr>
                        <a:t> des  </a:t>
                      </a:r>
                      <a:r>
                        <a:rPr sz="1100" dirty="0">
                          <a:latin typeface="Arial MT"/>
                          <a:cs typeface="Arial MT"/>
                        </a:rPr>
                        <a:t>sources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3"/>
                  </a:ext>
                </a:extLst>
              </a:tr>
              <a:tr h="685749">
                <a:tc>
                  <a:txBody>
                    <a:bodyPr/>
                    <a:lstStyle/>
                    <a:p>
                      <a:pPr marL="85090" marR="372745">
                        <a:lnSpc>
                          <a:spcPct val="100000"/>
                        </a:lnSpc>
                        <a:spcBef>
                          <a:spcPts val="620"/>
                        </a:spcBef>
                      </a:pPr>
                      <a:r>
                        <a:rPr sz="1300" spc="-5" dirty="0">
                          <a:latin typeface="Arial MT"/>
                          <a:cs typeface="Arial MT"/>
                        </a:rPr>
                        <a:t>Bonnes </a:t>
                      </a:r>
                      <a:r>
                        <a:rPr sz="1300" dirty="0">
                          <a:latin typeface="Arial MT"/>
                          <a:cs typeface="Arial MT"/>
                        </a:rPr>
                        <a:t> surprises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86995">
                        <a:lnSpc>
                          <a:spcPct val="100000"/>
                        </a:lnSpc>
                        <a:spcBef>
                          <a:spcPts val="630"/>
                        </a:spcBef>
                      </a:pPr>
                      <a:r>
                        <a:rPr sz="1100" spc="-5" dirty="0">
                          <a:latin typeface="Arial MT"/>
                          <a:cs typeface="Arial MT"/>
                        </a:rPr>
                        <a:t>Réalisation d’un </a:t>
                      </a:r>
                      <a:r>
                        <a:rPr sz="1100" dirty="0">
                          <a:latin typeface="Arial MT"/>
                          <a:cs typeface="Arial MT"/>
                        </a:rPr>
                        <a:t> </a:t>
                      </a:r>
                      <a:r>
                        <a:rPr sz="1100" spc="-5" dirty="0">
                          <a:latin typeface="Arial MT"/>
                          <a:cs typeface="Arial MT"/>
                        </a:rPr>
                        <a:t>projet</a:t>
                      </a:r>
                      <a:r>
                        <a:rPr sz="1100" spc="-35" dirty="0">
                          <a:latin typeface="Arial MT"/>
                          <a:cs typeface="Arial MT"/>
                        </a:rPr>
                        <a:t> </a:t>
                      </a:r>
                      <a:r>
                        <a:rPr sz="1100" spc="-5" dirty="0">
                          <a:latin typeface="Arial MT"/>
                          <a:cs typeface="Arial MT"/>
                        </a:rPr>
                        <a:t>en</a:t>
                      </a:r>
                      <a:r>
                        <a:rPr sz="1100" spc="-30" dirty="0">
                          <a:latin typeface="Arial MT"/>
                          <a:cs typeface="Arial MT"/>
                        </a:rPr>
                        <a:t> </a:t>
                      </a:r>
                      <a:r>
                        <a:rPr sz="1100" spc="-5" dirty="0">
                          <a:latin typeface="Arial MT"/>
                          <a:cs typeface="Arial MT"/>
                        </a:rPr>
                        <a:t>un</a:t>
                      </a:r>
                      <a:r>
                        <a:rPr sz="1100" spc="-30" dirty="0">
                          <a:latin typeface="Arial MT"/>
                          <a:cs typeface="Arial MT"/>
                        </a:rPr>
                        <a:t> </a:t>
                      </a:r>
                      <a:r>
                        <a:rPr sz="1100" spc="-5" dirty="0">
                          <a:latin typeface="Arial MT"/>
                          <a:cs typeface="Arial MT"/>
                        </a:rPr>
                        <a:t>temps </a:t>
                      </a:r>
                      <a:r>
                        <a:rPr sz="1100" spc="-290" dirty="0">
                          <a:latin typeface="Arial MT"/>
                          <a:cs typeface="Arial MT"/>
                        </a:rPr>
                        <a:t> </a:t>
                      </a:r>
                      <a:r>
                        <a:rPr sz="1100" dirty="0">
                          <a:latin typeface="Arial MT"/>
                          <a:cs typeface="Arial MT"/>
                        </a:rPr>
                        <a:t>court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48590">
                        <a:lnSpc>
                          <a:spcPct val="100000"/>
                        </a:lnSpc>
                        <a:spcBef>
                          <a:spcPts val="630"/>
                        </a:spcBef>
                      </a:pPr>
                      <a:r>
                        <a:rPr sz="1100" spc="-5" dirty="0">
                          <a:latin typeface="Arial MT"/>
                          <a:cs typeface="Arial MT"/>
                        </a:rPr>
                        <a:t>Réalisatio</a:t>
                      </a:r>
                      <a:r>
                        <a:rPr sz="1100" dirty="0">
                          <a:latin typeface="Arial MT"/>
                          <a:cs typeface="Arial MT"/>
                        </a:rPr>
                        <a:t>n</a:t>
                      </a:r>
                      <a:r>
                        <a:rPr sz="1100" spc="-5" dirty="0">
                          <a:latin typeface="Arial MT"/>
                          <a:cs typeface="Arial MT"/>
                        </a:rPr>
                        <a:t> d’un  projet en un </a:t>
                      </a:r>
                      <a:r>
                        <a:rPr sz="1100" dirty="0">
                          <a:latin typeface="Arial MT"/>
                          <a:cs typeface="Arial MT"/>
                        </a:rPr>
                        <a:t> </a:t>
                      </a:r>
                      <a:r>
                        <a:rPr sz="1100" spc="-5" dirty="0">
                          <a:latin typeface="Arial MT"/>
                          <a:cs typeface="Arial MT"/>
                        </a:rPr>
                        <a:t>temps</a:t>
                      </a:r>
                      <a:r>
                        <a:rPr sz="1100" spc="-20" dirty="0">
                          <a:latin typeface="Arial MT"/>
                          <a:cs typeface="Arial MT"/>
                        </a:rPr>
                        <a:t> </a:t>
                      </a:r>
                      <a:r>
                        <a:rPr sz="1100" dirty="0">
                          <a:latin typeface="Arial MT"/>
                          <a:cs typeface="Arial MT"/>
                        </a:rPr>
                        <a:t>court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79705" algn="just">
                        <a:lnSpc>
                          <a:spcPct val="100000"/>
                        </a:lnSpc>
                        <a:spcBef>
                          <a:spcPts val="630"/>
                        </a:spcBef>
                      </a:pPr>
                      <a:r>
                        <a:rPr sz="1100" spc="-5" dirty="0">
                          <a:latin typeface="Arial MT"/>
                          <a:cs typeface="Arial MT"/>
                        </a:rPr>
                        <a:t>Utilisation d’un </a:t>
                      </a:r>
                      <a:r>
                        <a:rPr sz="1100" dirty="0">
                          <a:latin typeface="Arial MT"/>
                          <a:cs typeface="Arial MT"/>
                        </a:rPr>
                        <a:t> </a:t>
                      </a:r>
                      <a:r>
                        <a:rPr sz="1100" spc="-5" dirty="0">
                          <a:latin typeface="Arial MT"/>
                          <a:cs typeface="Arial MT"/>
                        </a:rPr>
                        <a:t>environnement </a:t>
                      </a:r>
                      <a:r>
                        <a:rPr sz="1100" spc="-295" dirty="0">
                          <a:latin typeface="Arial MT"/>
                          <a:cs typeface="Arial MT"/>
                        </a:rPr>
                        <a:t> </a:t>
                      </a:r>
                      <a:r>
                        <a:rPr sz="1100" dirty="0">
                          <a:latin typeface="Arial MT"/>
                          <a:cs typeface="Arial MT"/>
                        </a:rPr>
                        <a:t>sur</a:t>
                      </a:r>
                      <a:r>
                        <a:rPr sz="1100" spc="-55" dirty="0">
                          <a:latin typeface="Arial MT"/>
                          <a:cs typeface="Arial MT"/>
                        </a:rPr>
                        <a:t> </a:t>
                      </a:r>
                      <a:r>
                        <a:rPr sz="1100" spc="-5" dirty="0">
                          <a:latin typeface="Arial MT"/>
                          <a:cs typeface="Arial MT"/>
                        </a:rPr>
                        <a:t>un</a:t>
                      </a:r>
                      <a:r>
                        <a:rPr sz="1100" spc="-50" dirty="0">
                          <a:latin typeface="Arial MT"/>
                          <a:cs typeface="Arial MT"/>
                        </a:rPr>
                        <a:t> </a:t>
                      </a:r>
                      <a:r>
                        <a:rPr sz="1100" dirty="0">
                          <a:latin typeface="Arial MT"/>
                          <a:cs typeface="Arial MT"/>
                        </a:rPr>
                        <a:t>mini-ordi</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280670">
                        <a:lnSpc>
                          <a:spcPct val="100000"/>
                        </a:lnSpc>
                        <a:spcBef>
                          <a:spcPts val="630"/>
                        </a:spcBef>
                      </a:pPr>
                      <a:r>
                        <a:rPr sz="1100" spc="-5" dirty="0">
                          <a:latin typeface="Arial MT"/>
                          <a:cs typeface="Arial MT"/>
                        </a:rPr>
                        <a:t>Constat du </a:t>
                      </a:r>
                      <a:r>
                        <a:rPr sz="1100" dirty="0">
                          <a:latin typeface="Arial MT"/>
                          <a:cs typeface="Arial MT"/>
                        </a:rPr>
                        <a:t> </a:t>
                      </a:r>
                      <a:r>
                        <a:rPr sz="1100" spc="-5" dirty="0">
                          <a:latin typeface="Arial MT"/>
                          <a:cs typeface="Arial MT"/>
                        </a:rPr>
                        <a:t>potentiel des </a:t>
                      </a:r>
                      <a:r>
                        <a:rPr sz="1100" dirty="0">
                          <a:latin typeface="Arial MT"/>
                          <a:cs typeface="Arial MT"/>
                        </a:rPr>
                        <a:t> requêtes</a:t>
                      </a:r>
                      <a:r>
                        <a:rPr sz="1100" spc="-5" dirty="0">
                          <a:latin typeface="Arial MT"/>
                          <a:cs typeface="Arial MT"/>
                        </a:rPr>
                        <a:t> SQL</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79705">
                        <a:lnSpc>
                          <a:spcPct val="100000"/>
                        </a:lnSpc>
                        <a:spcBef>
                          <a:spcPts val="630"/>
                        </a:spcBef>
                      </a:pPr>
                      <a:r>
                        <a:rPr sz="1100" spc="-5" dirty="0">
                          <a:latin typeface="Arial MT"/>
                          <a:cs typeface="Arial MT"/>
                        </a:rPr>
                        <a:t>Constat de </a:t>
                      </a:r>
                      <a:r>
                        <a:rPr sz="1100" dirty="0">
                          <a:latin typeface="Arial MT"/>
                          <a:cs typeface="Arial MT"/>
                        </a:rPr>
                        <a:t> </a:t>
                      </a:r>
                      <a:r>
                        <a:rPr sz="1100" spc="-5" dirty="0">
                          <a:latin typeface="Arial MT"/>
                          <a:cs typeface="Arial MT"/>
                        </a:rPr>
                        <a:t>l’importance </a:t>
                      </a:r>
                      <a:r>
                        <a:rPr sz="1100" dirty="0">
                          <a:latin typeface="Arial MT"/>
                          <a:cs typeface="Arial MT"/>
                        </a:rPr>
                        <a:t> capital</a:t>
                      </a:r>
                      <a:r>
                        <a:rPr sz="1100" spc="-55" dirty="0">
                          <a:latin typeface="Arial MT"/>
                          <a:cs typeface="Arial MT"/>
                        </a:rPr>
                        <a:t> </a:t>
                      </a:r>
                      <a:r>
                        <a:rPr sz="1100" spc="-5" dirty="0">
                          <a:latin typeface="Arial MT"/>
                          <a:cs typeface="Arial MT"/>
                        </a:rPr>
                        <a:t>du</a:t>
                      </a:r>
                      <a:r>
                        <a:rPr sz="1100" spc="-50" dirty="0">
                          <a:latin typeface="Arial MT"/>
                          <a:cs typeface="Arial MT"/>
                        </a:rPr>
                        <a:t> </a:t>
                      </a:r>
                      <a:r>
                        <a:rPr sz="1100" dirty="0">
                          <a:latin typeface="Arial MT"/>
                          <a:cs typeface="Arial MT"/>
                        </a:rPr>
                        <a:t>client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96215">
                        <a:lnSpc>
                          <a:spcPct val="100000"/>
                        </a:lnSpc>
                        <a:spcBef>
                          <a:spcPts val="630"/>
                        </a:spcBef>
                      </a:pPr>
                      <a:r>
                        <a:rPr sz="1100" spc="-5" dirty="0">
                          <a:latin typeface="Arial MT"/>
                          <a:cs typeface="Arial MT"/>
                        </a:rPr>
                        <a:t>Empreinte </a:t>
                      </a:r>
                      <a:r>
                        <a:rPr sz="1100" dirty="0">
                          <a:latin typeface="Arial MT"/>
                          <a:cs typeface="Arial MT"/>
                        </a:rPr>
                        <a:t> </a:t>
                      </a:r>
                      <a:r>
                        <a:rPr sz="1100" spc="-5" dirty="0">
                          <a:latin typeface="Arial MT"/>
                          <a:cs typeface="Arial MT"/>
                        </a:rPr>
                        <a:t>écologiqu</a:t>
                      </a:r>
                      <a:r>
                        <a:rPr sz="1100" dirty="0">
                          <a:latin typeface="Arial MT"/>
                          <a:cs typeface="Arial MT"/>
                        </a:rPr>
                        <a:t>e</a:t>
                      </a:r>
                      <a:r>
                        <a:rPr sz="1100" spc="-5" dirty="0">
                          <a:latin typeface="Arial MT"/>
                          <a:cs typeface="Arial MT"/>
                        </a:rPr>
                        <a:t> très  </a:t>
                      </a:r>
                      <a:r>
                        <a:rPr sz="1100" dirty="0">
                          <a:latin typeface="Arial MT"/>
                          <a:cs typeface="Arial MT"/>
                        </a:rPr>
                        <a:t>significatiive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4"/>
                  </a:ext>
                </a:extLst>
              </a:tr>
              <a:tr h="685749">
                <a:tc>
                  <a:txBody>
                    <a:bodyPr/>
                    <a:lstStyle/>
                    <a:p>
                      <a:pPr marL="85090" marR="271780">
                        <a:lnSpc>
                          <a:spcPct val="100000"/>
                        </a:lnSpc>
                        <a:spcBef>
                          <a:spcPts val="620"/>
                        </a:spcBef>
                      </a:pPr>
                      <a:r>
                        <a:rPr sz="1300" spc="-10" dirty="0">
                          <a:latin typeface="Arial MT"/>
                          <a:cs typeface="Arial MT"/>
                        </a:rPr>
                        <a:t>Vrais </a:t>
                      </a:r>
                      <a:r>
                        <a:rPr sz="1300" spc="-5" dirty="0">
                          <a:latin typeface="Arial MT"/>
                          <a:cs typeface="Arial MT"/>
                        </a:rPr>
                        <a:t> problèmes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30"/>
                        </a:spcBef>
                      </a:pPr>
                      <a:r>
                        <a:rPr sz="1100" dirty="0">
                          <a:latin typeface="Arial MT"/>
                          <a:cs typeface="Arial MT"/>
                        </a:rPr>
                        <a:t>Manque</a:t>
                      </a:r>
                      <a:r>
                        <a:rPr sz="1100" spc="-35" dirty="0">
                          <a:latin typeface="Arial MT"/>
                          <a:cs typeface="Arial MT"/>
                        </a:rPr>
                        <a:t> </a:t>
                      </a:r>
                      <a:r>
                        <a:rPr sz="1100" spc="-5" dirty="0">
                          <a:latin typeface="Arial MT"/>
                          <a:cs typeface="Arial MT"/>
                        </a:rPr>
                        <a:t>de</a:t>
                      </a:r>
                      <a:r>
                        <a:rPr sz="1100" spc="-35" dirty="0">
                          <a:latin typeface="Arial MT"/>
                          <a:cs typeface="Arial MT"/>
                        </a:rPr>
                        <a:t> </a:t>
                      </a:r>
                      <a:r>
                        <a:rPr sz="1100" spc="-5" dirty="0">
                          <a:latin typeface="Arial MT"/>
                          <a:cs typeface="Arial MT"/>
                        </a:rPr>
                        <a:t>temps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43230">
                        <a:lnSpc>
                          <a:spcPct val="100000"/>
                        </a:lnSpc>
                        <a:spcBef>
                          <a:spcPts val="630"/>
                        </a:spcBef>
                      </a:pPr>
                      <a:r>
                        <a:rPr sz="1100" dirty="0">
                          <a:latin typeface="Arial MT"/>
                          <a:cs typeface="Arial MT"/>
                        </a:rPr>
                        <a:t>Manque</a:t>
                      </a:r>
                      <a:r>
                        <a:rPr sz="1100" spc="-5" dirty="0">
                          <a:latin typeface="Arial MT"/>
                          <a:cs typeface="Arial MT"/>
                        </a:rPr>
                        <a:t> de  temps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90220">
                        <a:lnSpc>
                          <a:spcPct val="100000"/>
                        </a:lnSpc>
                        <a:spcBef>
                          <a:spcPts val="630"/>
                        </a:spcBef>
                      </a:pPr>
                      <a:r>
                        <a:rPr sz="1100" spc="-5" dirty="0">
                          <a:latin typeface="Arial MT"/>
                          <a:cs typeface="Arial MT"/>
                        </a:rPr>
                        <a:t>Pas de </a:t>
                      </a:r>
                      <a:r>
                        <a:rPr sz="1100" dirty="0">
                          <a:latin typeface="Arial MT"/>
                          <a:cs typeface="Arial MT"/>
                        </a:rPr>
                        <a:t> </a:t>
                      </a:r>
                      <a:r>
                        <a:rPr sz="1100" spc="-5" dirty="0">
                          <a:latin typeface="Arial MT"/>
                          <a:cs typeface="Arial MT"/>
                        </a:rPr>
                        <a:t>problèmes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490220">
                        <a:lnSpc>
                          <a:spcPct val="100000"/>
                        </a:lnSpc>
                        <a:spcBef>
                          <a:spcPts val="630"/>
                        </a:spcBef>
                      </a:pPr>
                      <a:r>
                        <a:rPr sz="1100" spc="-5" dirty="0">
                          <a:latin typeface="Arial MT"/>
                          <a:cs typeface="Arial MT"/>
                        </a:rPr>
                        <a:t>Pas de </a:t>
                      </a:r>
                      <a:r>
                        <a:rPr sz="1100" dirty="0">
                          <a:latin typeface="Arial MT"/>
                          <a:cs typeface="Arial MT"/>
                        </a:rPr>
                        <a:t> </a:t>
                      </a:r>
                      <a:r>
                        <a:rPr sz="1100" spc="-5" dirty="0">
                          <a:latin typeface="Arial MT"/>
                          <a:cs typeface="Arial MT"/>
                        </a:rPr>
                        <a:t>problèmes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64465">
                        <a:lnSpc>
                          <a:spcPct val="100000"/>
                        </a:lnSpc>
                        <a:spcBef>
                          <a:spcPts val="630"/>
                        </a:spcBef>
                      </a:pPr>
                      <a:r>
                        <a:rPr sz="1100" spc="-5" dirty="0">
                          <a:latin typeface="Arial MT"/>
                          <a:cs typeface="Arial MT"/>
                        </a:rPr>
                        <a:t>Changement </a:t>
                      </a:r>
                      <a:r>
                        <a:rPr sz="1100" dirty="0">
                          <a:latin typeface="Arial MT"/>
                          <a:cs typeface="Arial MT"/>
                        </a:rPr>
                        <a:t> </a:t>
                      </a:r>
                      <a:r>
                        <a:rPr sz="1100" spc="-5" dirty="0">
                          <a:latin typeface="Arial MT"/>
                          <a:cs typeface="Arial MT"/>
                        </a:rPr>
                        <a:t>d’avis</a:t>
                      </a:r>
                      <a:r>
                        <a:rPr sz="1100" spc="-35" dirty="0">
                          <a:latin typeface="Arial MT"/>
                          <a:cs typeface="Arial MT"/>
                        </a:rPr>
                        <a:t> </a:t>
                      </a:r>
                      <a:r>
                        <a:rPr sz="1100" spc="-5" dirty="0">
                          <a:latin typeface="Arial MT"/>
                          <a:cs typeface="Arial MT"/>
                        </a:rPr>
                        <a:t>de</a:t>
                      </a:r>
                      <a:r>
                        <a:rPr sz="1100" spc="-30" dirty="0">
                          <a:latin typeface="Arial MT"/>
                          <a:cs typeface="Arial MT"/>
                        </a:rPr>
                        <a:t> </a:t>
                      </a:r>
                      <a:r>
                        <a:rPr sz="1100" spc="-5" dirty="0">
                          <a:latin typeface="Arial MT"/>
                          <a:cs typeface="Arial MT"/>
                        </a:rPr>
                        <a:t>la</a:t>
                      </a:r>
                      <a:r>
                        <a:rPr sz="1100" spc="-30" dirty="0">
                          <a:latin typeface="Arial MT"/>
                          <a:cs typeface="Arial MT"/>
                        </a:rPr>
                        <a:t> </a:t>
                      </a:r>
                      <a:r>
                        <a:rPr sz="1100" spc="-5" dirty="0">
                          <a:latin typeface="Arial MT"/>
                          <a:cs typeface="Arial MT"/>
                        </a:rPr>
                        <a:t>part </a:t>
                      </a:r>
                      <a:r>
                        <a:rPr sz="1100" spc="-290" dirty="0">
                          <a:latin typeface="Arial MT"/>
                          <a:cs typeface="Arial MT"/>
                        </a:rPr>
                        <a:t> </a:t>
                      </a:r>
                      <a:r>
                        <a:rPr sz="1100" spc="-5" dirty="0">
                          <a:latin typeface="Arial MT"/>
                          <a:cs typeface="Arial MT"/>
                        </a:rPr>
                        <a:t>du</a:t>
                      </a:r>
                      <a:r>
                        <a:rPr sz="1100" spc="-15" dirty="0">
                          <a:latin typeface="Arial MT"/>
                          <a:cs typeface="Arial MT"/>
                        </a:rPr>
                        <a:t> </a:t>
                      </a:r>
                      <a:r>
                        <a:rPr sz="1100" dirty="0">
                          <a:latin typeface="Arial MT"/>
                          <a:cs typeface="Arial MT"/>
                        </a:rPr>
                        <a:t>client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90220">
                        <a:lnSpc>
                          <a:spcPct val="100000"/>
                        </a:lnSpc>
                        <a:spcBef>
                          <a:spcPts val="630"/>
                        </a:spcBef>
                      </a:pPr>
                      <a:r>
                        <a:rPr sz="1100" spc="-5" dirty="0">
                          <a:latin typeface="Arial MT"/>
                          <a:cs typeface="Arial MT"/>
                        </a:rPr>
                        <a:t>Pas de </a:t>
                      </a:r>
                      <a:r>
                        <a:rPr sz="1100" dirty="0">
                          <a:latin typeface="Arial MT"/>
                          <a:cs typeface="Arial MT"/>
                        </a:rPr>
                        <a:t> </a:t>
                      </a:r>
                      <a:r>
                        <a:rPr sz="1100" spc="-5" dirty="0">
                          <a:latin typeface="Arial MT"/>
                          <a:cs typeface="Arial MT"/>
                        </a:rPr>
                        <a:t>problèmes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5"/>
                  </a:ext>
                </a:extLst>
              </a:tr>
              <a:tr h="615374">
                <a:tc>
                  <a:txBody>
                    <a:bodyPr/>
                    <a:lstStyle/>
                    <a:p>
                      <a:pPr marL="85090">
                        <a:lnSpc>
                          <a:spcPct val="100000"/>
                        </a:lnSpc>
                        <a:spcBef>
                          <a:spcPts val="620"/>
                        </a:spcBef>
                      </a:pPr>
                      <a:r>
                        <a:rPr sz="1300" spc="-5" dirty="0">
                          <a:latin typeface="Arial MT"/>
                          <a:cs typeface="Arial MT"/>
                        </a:rPr>
                        <a:t>Acquis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81330">
                        <a:lnSpc>
                          <a:spcPct val="100000"/>
                        </a:lnSpc>
                        <a:spcBef>
                          <a:spcPts val="630"/>
                        </a:spcBef>
                      </a:pPr>
                      <a:r>
                        <a:rPr sz="1100" dirty="0">
                          <a:latin typeface="Arial MT"/>
                          <a:cs typeface="Arial MT"/>
                        </a:rPr>
                        <a:t>Meilleure </a:t>
                      </a:r>
                      <a:r>
                        <a:rPr sz="1100" spc="5" dirty="0">
                          <a:latin typeface="Arial MT"/>
                          <a:cs typeface="Arial MT"/>
                        </a:rPr>
                        <a:t> </a:t>
                      </a:r>
                      <a:r>
                        <a:rPr sz="1100" spc="-5" dirty="0">
                          <a:latin typeface="Arial MT"/>
                          <a:cs typeface="Arial MT"/>
                        </a:rPr>
                        <a:t>organisation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381000">
                        <a:lnSpc>
                          <a:spcPct val="100000"/>
                        </a:lnSpc>
                        <a:spcBef>
                          <a:spcPts val="630"/>
                        </a:spcBef>
                      </a:pPr>
                      <a:r>
                        <a:rPr sz="1100" dirty="0">
                          <a:latin typeface="Arial MT"/>
                          <a:cs typeface="Arial MT"/>
                        </a:rPr>
                        <a:t>Meilleure </a:t>
                      </a:r>
                      <a:r>
                        <a:rPr sz="1100" spc="5" dirty="0">
                          <a:latin typeface="Arial MT"/>
                          <a:cs typeface="Arial MT"/>
                        </a:rPr>
                        <a:t> </a:t>
                      </a:r>
                      <a:r>
                        <a:rPr sz="1100" spc="-5" dirty="0">
                          <a:latin typeface="Arial MT"/>
                          <a:cs typeface="Arial MT"/>
                        </a:rPr>
                        <a:t>organisation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30"/>
                        </a:spcBef>
                      </a:pPr>
                      <a:r>
                        <a:rPr sz="1100" spc="-5" dirty="0">
                          <a:latin typeface="Arial MT"/>
                          <a:cs typeface="Arial MT"/>
                        </a:rPr>
                        <a:t>Acquisition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118745">
                        <a:lnSpc>
                          <a:spcPct val="100000"/>
                        </a:lnSpc>
                        <a:spcBef>
                          <a:spcPts val="630"/>
                        </a:spcBef>
                      </a:pPr>
                      <a:r>
                        <a:rPr sz="1100" spc="-5" dirty="0">
                          <a:latin typeface="Arial MT"/>
                          <a:cs typeface="Arial MT"/>
                        </a:rPr>
                        <a:t>Anticipation des </a:t>
                      </a:r>
                      <a:r>
                        <a:rPr sz="1100" spc="-295" dirty="0">
                          <a:latin typeface="Arial MT"/>
                          <a:cs typeface="Arial MT"/>
                        </a:rPr>
                        <a:t> </a:t>
                      </a:r>
                      <a:r>
                        <a:rPr sz="1100" spc="-5" dirty="0">
                          <a:latin typeface="Arial MT"/>
                          <a:cs typeface="Arial MT"/>
                        </a:rPr>
                        <a:t>tâches</a:t>
                      </a:r>
                      <a:r>
                        <a:rPr sz="1100" spc="-50" dirty="0">
                          <a:latin typeface="Arial MT"/>
                          <a:cs typeface="Arial MT"/>
                        </a:rPr>
                        <a:t> </a:t>
                      </a:r>
                      <a:r>
                        <a:rPr sz="1100" dirty="0">
                          <a:latin typeface="Arial MT"/>
                          <a:cs typeface="Arial MT"/>
                        </a:rPr>
                        <a:t>à</a:t>
                      </a:r>
                      <a:r>
                        <a:rPr sz="1100" spc="-50" dirty="0">
                          <a:latin typeface="Arial MT"/>
                          <a:cs typeface="Arial MT"/>
                        </a:rPr>
                        <a:t> </a:t>
                      </a:r>
                      <a:r>
                        <a:rPr sz="1100" dirty="0">
                          <a:latin typeface="Arial MT"/>
                          <a:cs typeface="Arial MT"/>
                        </a:rPr>
                        <a:t>réaliser</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17475">
                        <a:lnSpc>
                          <a:spcPct val="100000"/>
                        </a:lnSpc>
                        <a:spcBef>
                          <a:spcPts val="630"/>
                        </a:spcBef>
                      </a:pPr>
                      <a:r>
                        <a:rPr sz="1100" dirty="0">
                          <a:latin typeface="Arial MT"/>
                          <a:cs typeface="Arial MT"/>
                        </a:rPr>
                        <a:t>Meilleure</a:t>
                      </a:r>
                      <a:r>
                        <a:rPr sz="1100" spc="-5" dirty="0">
                          <a:latin typeface="Arial MT"/>
                          <a:cs typeface="Arial MT"/>
                        </a:rPr>
                        <a:t> écoute  du</a:t>
                      </a:r>
                      <a:r>
                        <a:rPr sz="1100" spc="-15" dirty="0">
                          <a:latin typeface="Arial MT"/>
                          <a:cs typeface="Arial MT"/>
                        </a:rPr>
                        <a:t> </a:t>
                      </a:r>
                      <a:r>
                        <a:rPr sz="1100" dirty="0">
                          <a:latin typeface="Arial MT"/>
                          <a:cs typeface="Arial MT"/>
                        </a:rPr>
                        <a:t>client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69900">
                        <a:lnSpc>
                          <a:spcPct val="100000"/>
                        </a:lnSpc>
                        <a:spcBef>
                          <a:spcPts val="630"/>
                        </a:spcBef>
                      </a:pPr>
                      <a:r>
                        <a:rPr sz="1100" spc="-5" dirty="0">
                          <a:latin typeface="Arial MT"/>
                          <a:cs typeface="Arial MT"/>
                        </a:rPr>
                        <a:t>Acquisition  </a:t>
                      </a:r>
                      <a:r>
                        <a:rPr sz="1100" dirty="0">
                          <a:latin typeface="Arial MT"/>
                          <a:cs typeface="Arial MT"/>
                        </a:rPr>
                        <a:t>complète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3" name="object 3"/>
          <p:cNvSpPr/>
          <p:nvPr/>
        </p:nvSpPr>
        <p:spPr>
          <a:xfrm>
            <a:off x="0" y="99"/>
            <a:ext cx="9144000" cy="1711960"/>
          </a:xfrm>
          <a:custGeom>
            <a:avLst/>
            <a:gdLst/>
            <a:ahLst/>
            <a:cxnLst/>
            <a:rect l="l" t="t" r="r" b="b"/>
            <a:pathLst>
              <a:path w="9144000" h="1711960">
                <a:moveTo>
                  <a:pt x="9143999" y="1711799"/>
                </a:moveTo>
                <a:lnTo>
                  <a:pt x="0" y="1711799"/>
                </a:lnTo>
                <a:lnTo>
                  <a:pt x="0" y="0"/>
                </a:lnTo>
                <a:lnTo>
                  <a:pt x="9143999" y="0"/>
                </a:lnTo>
                <a:lnTo>
                  <a:pt x="9143999" y="1711799"/>
                </a:lnTo>
                <a:close/>
              </a:path>
            </a:pathLst>
          </a:custGeom>
          <a:solidFill>
            <a:srgbClr val="26A69A"/>
          </a:solidFill>
        </p:spPr>
        <p:txBody>
          <a:bodyPr wrap="square" lIns="0" tIns="0" rIns="0" bIns="0" rtlCol="0"/>
          <a:lstStyle/>
          <a:p>
            <a:endParaRPr/>
          </a:p>
        </p:txBody>
      </p:sp>
      <p:sp>
        <p:nvSpPr>
          <p:cNvPr id="4" name="object 4"/>
          <p:cNvSpPr/>
          <p:nvPr/>
        </p:nvSpPr>
        <p:spPr>
          <a:xfrm>
            <a:off x="641934" y="3597500"/>
            <a:ext cx="390525" cy="0"/>
          </a:xfrm>
          <a:custGeom>
            <a:avLst/>
            <a:gdLst/>
            <a:ahLst/>
            <a:cxnLst/>
            <a:rect l="l" t="t" r="r" b="b"/>
            <a:pathLst>
              <a:path w="390525">
                <a:moveTo>
                  <a:pt x="0" y="0"/>
                </a:moveTo>
                <a:lnTo>
                  <a:pt x="390299" y="0"/>
                </a:lnTo>
              </a:path>
            </a:pathLst>
          </a:custGeom>
          <a:ln w="28574">
            <a:solidFill>
              <a:srgbClr val="FFFAF0"/>
            </a:solidFill>
          </a:ln>
        </p:spPr>
        <p:txBody>
          <a:bodyPr wrap="square" lIns="0" tIns="0" rIns="0" bIns="0" rtlCol="0"/>
          <a:lstStyle/>
          <a:p>
            <a:endParaRPr/>
          </a:p>
        </p:txBody>
      </p:sp>
      <p:sp>
        <p:nvSpPr>
          <p:cNvPr id="5" name="object 5"/>
          <p:cNvSpPr txBox="1"/>
          <p:nvPr/>
        </p:nvSpPr>
        <p:spPr>
          <a:xfrm>
            <a:off x="585725" y="2656259"/>
            <a:ext cx="5406390" cy="665480"/>
          </a:xfrm>
          <a:prstGeom prst="rect">
            <a:avLst/>
          </a:prstGeom>
        </p:spPr>
        <p:txBody>
          <a:bodyPr vert="horz" wrap="square" lIns="0" tIns="12700" rIns="0" bIns="0" rtlCol="0">
            <a:spAutoFit/>
          </a:bodyPr>
          <a:lstStyle/>
          <a:p>
            <a:pPr marL="12700">
              <a:lnSpc>
                <a:spcPct val="100000"/>
              </a:lnSpc>
              <a:spcBef>
                <a:spcPts val="100"/>
              </a:spcBef>
            </a:pPr>
            <a:r>
              <a:rPr sz="4200" spc="575" dirty="0">
                <a:solidFill>
                  <a:srgbClr val="FFFAF0"/>
                </a:solidFill>
                <a:latin typeface="Calibri"/>
                <a:cs typeface="Calibri"/>
              </a:rPr>
              <a:t>SECOND</a:t>
            </a:r>
            <a:r>
              <a:rPr sz="4200" spc="165" dirty="0">
                <a:solidFill>
                  <a:srgbClr val="FFFAF0"/>
                </a:solidFill>
                <a:latin typeface="Calibri"/>
                <a:cs typeface="Calibri"/>
              </a:rPr>
              <a:t> </a:t>
            </a:r>
            <a:r>
              <a:rPr sz="4200" spc="685" dirty="0">
                <a:solidFill>
                  <a:srgbClr val="FFFAF0"/>
                </a:solidFill>
                <a:latin typeface="Calibri"/>
                <a:cs typeface="Calibri"/>
              </a:rPr>
              <a:t>SEMESTRE</a:t>
            </a:r>
            <a:endParaRPr sz="4200">
              <a:latin typeface="Calibri"/>
              <a:cs typeface="Calibri"/>
            </a:endParaRPr>
          </a:p>
        </p:txBody>
      </p:sp>
      <p:sp>
        <p:nvSpPr>
          <p:cNvPr id="6" name="object 6"/>
          <p:cNvSpPr txBox="1"/>
          <p:nvPr/>
        </p:nvSpPr>
        <p:spPr>
          <a:xfrm>
            <a:off x="585725" y="3901472"/>
            <a:ext cx="2797810" cy="391160"/>
          </a:xfrm>
          <a:prstGeom prst="rect">
            <a:avLst/>
          </a:prstGeom>
        </p:spPr>
        <p:txBody>
          <a:bodyPr vert="horz" wrap="square" lIns="0" tIns="12700" rIns="0" bIns="0" rtlCol="0">
            <a:spAutoFit/>
          </a:bodyPr>
          <a:lstStyle/>
          <a:p>
            <a:pPr marL="12700">
              <a:lnSpc>
                <a:spcPct val="100000"/>
              </a:lnSpc>
              <a:spcBef>
                <a:spcPts val="100"/>
              </a:spcBef>
            </a:pPr>
            <a:r>
              <a:rPr sz="2400" spc="170" dirty="0">
                <a:solidFill>
                  <a:srgbClr val="B7B7B7"/>
                </a:solidFill>
                <a:latin typeface="Calibri"/>
                <a:cs typeface="Calibri"/>
              </a:rPr>
              <a:t>Cyril</a:t>
            </a:r>
            <a:r>
              <a:rPr sz="2400" spc="85" dirty="0">
                <a:solidFill>
                  <a:srgbClr val="B7B7B7"/>
                </a:solidFill>
                <a:latin typeface="Calibri"/>
                <a:cs typeface="Calibri"/>
              </a:rPr>
              <a:t> </a:t>
            </a:r>
            <a:r>
              <a:rPr sz="2400" spc="45" dirty="0">
                <a:solidFill>
                  <a:srgbClr val="B7B7B7"/>
                </a:solidFill>
                <a:latin typeface="Calibri"/>
                <a:cs typeface="Calibri"/>
              </a:rPr>
              <a:t>Soupramaniane</a:t>
            </a:r>
            <a:endParaRPr sz="24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14350"/>
            <a:ext cx="2550795"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2.01</a:t>
            </a:r>
          </a:p>
          <a:p>
            <a:pPr marL="12700" marR="5080">
              <a:lnSpc>
                <a:spcPct val="100499"/>
              </a:lnSpc>
            </a:pPr>
            <a:r>
              <a:rPr spc="15" dirty="0"/>
              <a:t>Développement</a:t>
            </a:r>
            <a:r>
              <a:rPr spc="25" dirty="0"/>
              <a:t> </a:t>
            </a:r>
            <a:r>
              <a:rPr spc="10" dirty="0"/>
              <a:t>d’une </a:t>
            </a:r>
            <a:r>
              <a:rPr spc="-470" dirty="0"/>
              <a:t> </a:t>
            </a:r>
            <a:r>
              <a:rPr spc="30" dirty="0"/>
              <a:t>application</a:t>
            </a:r>
          </a:p>
        </p:txBody>
      </p:sp>
      <p:sp>
        <p:nvSpPr>
          <p:cNvPr id="3" name="object 3"/>
          <p:cNvSpPr/>
          <p:nvPr/>
        </p:nvSpPr>
        <p:spPr>
          <a:xfrm>
            <a:off x="311699" y="1389599"/>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384725" y="1431891"/>
            <a:ext cx="4746625" cy="2755900"/>
          </a:xfrm>
          <a:prstGeom prst="rect">
            <a:avLst/>
          </a:prstGeom>
        </p:spPr>
        <p:txBody>
          <a:bodyPr vert="horz" wrap="square" lIns="0" tIns="12700" rIns="0" bIns="0" rtlCol="0">
            <a:spAutoFit/>
          </a:bodyPr>
          <a:lstStyle/>
          <a:p>
            <a:pPr marL="12700" marR="469900">
              <a:lnSpc>
                <a:spcPct val="114999"/>
              </a:lnSpc>
              <a:spcBef>
                <a:spcPts val="100"/>
              </a:spcBef>
            </a:pPr>
            <a:r>
              <a:rPr sz="1100" spc="145" dirty="0">
                <a:latin typeface="Calibri"/>
                <a:cs typeface="Calibri"/>
              </a:rPr>
              <a:t>La</a:t>
            </a:r>
            <a:r>
              <a:rPr sz="1100" spc="50" dirty="0">
                <a:latin typeface="Calibri"/>
                <a:cs typeface="Calibri"/>
              </a:rPr>
              <a:t> </a:t>
            </a:r>
            <a:r>
              <a:rPr sz="1100" dirty="0">
                <a:latin typeface="Calibri"/>
                <a:cs typeface="Calibri"/>
              </a:rPr>
              <a:t>problématique</a:t>
            </a:r>
            <a:r>
              <a:rPr sz="1100" spc="55" dirty="0">
                <a:latin typeface="Calibri"/>
                <a:cs typeface="Calibri"/>
              </a:rPr>
              <a:t> </a:t>
            </a:r>
            <a:r>
              <a:rPr sz="1100" spc="10" dirty="0">
                <a:latin typeface="Calibri"/>
                <a:cs typeface="Calibri"/>
              </a:rPr>
              <a:t>professionnelle</a:t>
            </a:r>
            <a:r>
              <a:rPr sz="1100" spc="55" dirty="0">
                <a:latin typeface="Calibri"/>
                <a:cs typeface="Calibri"/>
              </a:rPr>
              <a:t> </a:t>
            </a:r>
            <a:r>
              <a:rPr sz="1100" spc="5" dirty="0">
                <a:latin typeface="Calibri"/>
                <a:cs typeface="Calibri"/>
              </a:rPr>
              <a:t>est</a:t>
            </a:r>
            <a:r>
              <a:rPr sz="1100" spc="55" dirty="0">
                <a:latin typeface="Calibri"/>
                <a:cs typeface="Calibri"/>
              </a:rPr>
              <a:t> </a:t>
            </a:r>
            <a:r>
              <a:rPr sz="1100" spc="30" dirty="0">
                <a:latin typeface="Calibri"/>
                <a:cs typeface="Calibri"/>
              </a:rPr>
              <a:t>la</a:t>
            </a:r>
            <a:r>
              <a:rPr sz="1100" spc="55" dirty="0">
                <a:latin typeface="Calibri"/>
                <a:cs typeface="Calibri"/>
              </a:rPr>
              <a:t> </a:t>
            </a:r>
            <a:r>
              <a:rPr sz="1100" spc="10" dirty="0">
                <a:latin typeface="Calibri"/>
                <a:cs typeface="Calibri"/>
              </a:rPr>
              <a:t>création</a:t>
            </a:r>
            <a:r>
              <a:rPr sz="1100" spc="55" dirty="0">
                <a:latin typeface="Calibri"/>
                <a:cs typeface="Calibri"/>
              </a:rPr>
              <a:t> </a:t>
            </a:r>
            <a:r>
              <a:rPr sz="1100" spc="-25" dirty="0">
                <a:latin typeface="Calibri"/>
                <a:cs typeface="Calibri"/>
              </a:rPr>
              <a:t>de</a:t>
            </a:r>
            <a:r>
              <a:rPr sz="1100" spc="55" dirty="0">
                <a:latin typeface="Calibri"/>
                <a:cs typeface="Calibri"/>
              </a:rPr>
              <a:t> </a:t>
            </a:r>
            <a:r>
              <a:rPr sz="1100" dirty="0">
                <a:latin typeface="Calibri"/>
                <a:cs typeface="Calibri"/>
              </a:rPr>
              <a:t>tout</a:t>
            </a:r>
            <a:r>
              <a:rPr sz="1100" spc="55" dirty="0">
                <a:latin typeface="Calibri"/>
                <a:cs typeface="Calibri"/>
              </a:rPr>
              <a:t> </a:t>
            </a:r>
            <a:r>
              <a:rPr sz="1100" spc="-15" dirty="0">
                <a:latin typeface="Calibri"/>
                <a:cs typeface="Calibri"/>
              </a:rPr>
              <a:t>ou</a:t>
            </a:r>
            <a:r>
              <a:rPr sz="1100" spc="55" dirty="0">
                <a:latin typeface="Calibri"/>
                <a:cs typeface="Calibri"/>
              </a:rPr>
              <a:t> </a:t>
            </a:r>
            <a:r>
              <a:rPr sz="1100" spc="15" dirty="0">
                <a:latin typeface="Calibri"/>
                <a:cs typeface="Calibri"/>
              </a:rPr>
              <a:t>partie</a:t>
            </a:r>
            <a:r>
              <a:rPr sz="1100" spc="55" dirty="0">
                <a:latin typeface="Calibri"/>
                <a:cs typeface="Calibri"/>
              </a:rPr>
              <a:t> </a:t>
            </a:r>
            <a:r>
              <a:rPr sz="1100" dirty="0">
                <a:latin typeface="Calibri"/>
                <a:cs typeface="Calibri"/>
              </a:rPr>
              <a:t>d’une </a:t>
            </a:r>
            <a:r>
              <a:rPr sz="1100" spc="-229" dirty="0">
                <a:latin typeface="Calibri"/>
                <a:cs typeface="Calibri"/>
              </a:rPr>
              <a:t> </a:t>
            </a:r>
            <a:r>
              <a:rPr sz="1100" spc="10" dirty="0">
                <a:latin typeface="Calibri"/>
                <a:cs typeface="Calibri"/>
              </a:rPr>
              <a:t>application</a:t>
            </a:r>
            <a:r>
              <a:rPr sz="1100" spc="55" dirty="0">
                <a:latin typeface="Calibri"/>
                <a:cs typeface="Calibri"/>
              </a:rPr>
              <a:t> </a:t>
            </a:r>
            <a:r>
              <a:rPr sz="1100" spc="10" dirty="0">
                <a:latin typeface="Calibri"/>
                <a:cs typeface="Calibri"/>
              </a:rPr>
              <a:t>simple</a:t>
            </a:r>
            <a:r>
              <a:rPr sz="1100" spc="55" dirty="0">
                <a:latin typeface="Calibri"/>
                <a:cs typeface="Calibri"/>
              </a:rPr>
              <a:t> </a:t>
            </a:r>
            <a:r>
              <a:rPr sz="1100" spc="-5" dirty="0">
                <a:latin typeface="Calibri"/>
                <a:cs typeface="Calibri"/>
              </a:rPr>
              <a:t>avec</a:t>
            </a:r>
            <a:r>
              <a:rPr sz="1100" spc="55" dirty="0">
                <a:latin typeface="Calibri"/>
                <a:cs typeface="Calibri"/>
              </a:rPr>
              <a:t> </a:t>
            </a:r>
            <a:r>
              <a:rPr sz="1100" spc="10" dirty="0">
                <a:latin typeface="Calibri"/>
                <a:cs typeface="Calibri"/>
              </a:rPr>
              <a:t>interface</a:t>
            </a:r>
            <a:r>
              <a:rPr sz="1100" spc="55" dirty="0">
                <a:latin typeface="Calibri"/>
                <a:cs typeface="Calibri"/>
              </a:rPr>
              <a:t> </a:t>
            </a:r>
            <a:r>
              <a:rPr sz="1100" spc="15" dirty="0">
                <a:latin typeface="Calibri"/>
                <a:cs typeface="Calibri"/>
              </a:rPr>
              <a:t>graphique.</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65" dirty="0">
                <a:latin typeface="Calibri"/>
                <a:cs typeface="Calibri"/>
              </a:rPr>
              <a:t> </a:t>
            </a:r>
            <a:r>
              <a:rPr sz="1100" spc="190" dirty="0">
                <a:latin typeface="Calibri"/>
                <a:cs typeface="Calibri"/>
              </a:rPr>
              <a:t>SAÉ</a:t>
            </a:r>
            <a:r>
              <a:rPr sz="1100" spc="65" dirty="0">
                <a:latin typeface="Calibri"/>
                <a:cs typeface="Calibri"/>
              </a:rPr>
              <a:t> </a:t>
            </a:r>
            <a:r>
              <a:rPr sz="1100" spc="-5" dirty="0">
                <a:latin typeface="Calibri"/>
                <a:cs typeface="Calibri"/>
              </a:rPr>
              <a:t>permet</a:t>
            </a:r>
            <a:r>
              <a:rPr sz="1100" spc="65" dirty="0">
                <a:latin typeface="Calibri"/>
                <a:cs typeface="Calibri"/>
              </a:rPr>
              <a:t> </a:t>
            </a:r>
            <a:r>
              <a:rPr sz="1100" spc="30" dirty="0">
                <a:latin typeface="Calibri"/>
                <a:cs typeface="Calibri"/>
              </a:rPr>
              <a:t>la</a:t>
            </a:r>
            <a:r>
              <a:rPr sz="1100" spc="65" dirty="0">
                <a:latin typeface="Calibri"/>
                <a:cs typeface="Calibri"/>
              </a:rPr>
              <a:t> </a:t>
            </a:r>
            <a:r>
              <a:rPr sz="1100" spc="10" dirty="0">
                <a:latin typeface="Calibri"/>
                <a:cs typeface="Calibri"/>
              </a:rPr>
              <a:t>concrétisation</a:t>
            </a:r>
            <a:r>
              <a:rPr sz="1100" spc="65" dirty="0">
                <a:latin typeface="Calibri"/>
                <a:cs typeface="Calibri"/>
              </a:rPr>
              <a:t> </a:t>
            </a:r>
            <a:r>
              <a:rPr sz="1100" dirty="0">
                <a:latin typeface="Calibri"/>
                <a:cs typeface="Calibri"/>
              </a:rPr>
              <a:t>du</a:t>
            </a:r>
            <a:r>
              <a:rPr sz="1100" spc="65" dirty="0">
                <a:latin typeface="Calibri"/>
                <a:cs typeface="Calibri"/>
              </a:rPr>
              <a:t> </a:t>
            </a:r>
            <a:r>
              <a:rPr sz="1100" spc="-10" dirty="0">
                <a:latin typeface="Calibri"/>
                <a:cs typeface="Calibri"/>
              </a:rPr>
              <a:t>développement</a:t>
            </a:r>
            <a:r>
              <a:rPr sz="1100" spc="65" dirty="0">
                <a:latin typeface="Calibri"/>
                <a:cs typeface="Calibri"/>
              </a:rPr>
              <a:t> </a:t>
            </a:r>
            <a:r>
              <a:rPr sz="1100" spc="10" dirty="0">
                <a:latin typeface="Calibri"/>
                <a:cs typeface="Calibri"/>
              </a:rPr>
              <a:t>autour</a:t>
            </a:r>
            <a:r>
              <a:rPr sz="1100" spc="70" dirty="0">
                <a:latin typeface="Calibri"/>
                <a:cs typeface="Calibri"/>
              </a:rPr>
              <a:t> </a:t>
            </a:r>
            <a:r>
              <a:rPr sz="1100" dirty="0">
                <a:latin typeface="Calibri"/>
                <a:cs typeface="Calibri"/>
              </a:rPr>
              <a:t>d’une</a:t>
            </a:r>
            <a:r>
              <a:rPr sz="1100" spc="65" dirty="0">
                <a:latin typeface="Calibri"/>
                <a:cs typeface="Calibri"/>
              </a:rPr>
              <a:t> </a:t>
            </a:r>
            <a:r>
              <a:rPr sz="1100" spc="10" dirty="0">
                <a:latin typeface="Calibri"/>
                <a:cs typeface="Calibri"/>
              </a:rPr>
              <a:t>application </a:t>
            </a:r>
            <a:r>
              <a:rPr sz="1100" spc="-235" dirty="0">
                <a:latin typeface="Calibri"/>
                <a:cs typeface="Calibri"/>
              </a:rPr>
              <a:t> </a:t>
            </a:r>
            <a:r>
              <a:rPr sz="1100" spc="-5" dirty="0">
                <a:latin typeface="Calibri"/>
                <a:cs typeface="Calibri"/>
              </a:rPr>
              <a:t>avec</a:t>
            </a:r>
            <a:r>
              <a:rPr sz="1100" spc="55" dirty="0">
                <a:latin typeface="Calibri"/>
                <a:cs typeface="Calibri"/>
              </a:rPr>
              <a:t> </a:t>
            </a:r>
            <a:r>
              <a:rPr sz="1100" spc="-10" dirty="0">
                <a:latin typeface="Calibri"/>
                <a:cs typeface="Calibri"/>
              </a:rPr>
              <a:t>une</a:t>
            </a:r>
            <a:r>
              <a:rPr sz="1100" spc="55" dirty="0">
                <a:latin typeface="Calibri"/>
                <a:cs typeface="Calibri"/>
              </a:rPr>
              <a:t> </a:t>
            </a:r>
            <a:r>
              <a:rPr sz="1100" spc="10" dirty="0">
                <a:latin typeface="Calibri"/>
                <a:cs typeface="Calibri"/>
              </a:rPr>
              <a:t>interface</a:t>
            </a:r>
            <a:r>
              <a:rPr sz="1100" spc="55" dirty="0">
                <a:latin typeface="Calibri"/>
                <a:cs typeface="Calibri"/>
              </a:rPr>
              <a:t> </a:t>
            </a:r>
            <a:r>
              <a:rPr sz="1100" spc="15" dirty="0">
                <a:latin typeface="Calibri"/>
                <a:cs typeface="Calibri"/>
              </a:rPr>
              <a:t>graphique</a:t>
            </a:r>
            <a:r>
              <a:rPr sz="1100" spc="60" dirty="0">
                <a:latin typeface="Calibri"/>
                <a:cs typeface="Calibri"/>
              </a:rPr>
              <a:t> </a:t>
            </a:r>
            <a:r>
              <a:rPr sz="1100" spc="5" dirty="0">
                <a:latin typeface="Calibri"/>
                <a:cs typeface="Calibri"/>
              </a:rPr>
              <a:t>répondant</a:t>
            </a:r>
            <a:r>
              <a:rPr sz="1100" spc="55" dirty="0">
                <a:latin typeface="Calibri"/>
                <a:cs typeface="Calibri"/>
              </a:rPr>
              <a:t> </a:t>
            </a:r>
            <a:r>
              <a:rPr sz="1100" spc="15" dirty="0">
                <a:latin typeface="Calibri"/>
                <a:cs typeface="Calibri"/>
              </a:rPr>
              <a:t>à</a:t>
            </a:r>
            <a:r>
              <a:rPr sz="1100" spc="55" dirty="0">
                <a:latin typeface="Calibri"/>
                <a:cs typeface="Calibri"/>
              </a:rPr>
              <a:t> </a:t>
            </a:r>
            <a:r>
              <a:rPr sz="1100" spc="10" dirty="0">
                <a:latin typeface="Calibri"/>
                <a:cs typeface="Calibri"/>
              </a:rPr>
              <a:t>un</a:t>
            </a:r>
            <a:r>
              <a:rPr sz="1100" spc="60" dirty="0">
                <a:latin typeface="Calibri"/>
                <a:cs typeface="Calibri"/>
              </a:rPr>
              <a:t> </a:t>
            </a:r>
            <a:r>
              <a:rPr sz="1100" spc="5" dirty="0">
                <a:latin typeface="Calibri"/>
                <a:cs typeface="Calibri"/>
              </a:rPr>
              <a:t>contexte</a:t>
            </a:r>
            <a:r>
              <a:rPr sz="1100" spc="55" dirty="0">
                <a:latin typeface="Calibri"/>
                <a:cs typeface="Calibri"/>
              </a:rPr>
              <a:t> </a:t>
            </a:r>
            <a:r>
              <a:rPr sz="1100" spc="40" dirty="0">
                <a:latin typeface="Calibri"/>
                <a:cs typeface="Calibri"/>
              </a:rPr>
              <a:t>précis.Le</a:t>
            </a:r>
            <a:r>
              <a:rPr sz="1100" spc="55"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a</a:t>
            </a:r>
            <a:r>
              <a:rPr sz="1100" spc="55" dirty="0">
                <a:latin typeface="Calibri"/>
                <a:cs typeface="Calibri"/>
              </a:rPr>
              <a:t> </a:t>
            </a:r>
            <a:r>
              <a:rPr sz="1100" spc="-25" dirty="0">
                <a:latin typeface="Calibri"/>
                <a:cs typeface="Calibri"/>
              </a:rPr>
              <a:t>été </a:t>
            </a:r>
            <a:r>
              <a:rPr sz="1100" spc="-20" dirty="0">
                <a:latin typeface="Calibri"/>
                <a:cs typeface="Calibri"/>
              </a:rPr>
              <a:t> </a:t>
            </a:r>
            <a:r>
              <a:rPr sz="1100" spc="15" dirty="0">
                <a:latin typeface="Calibri"/>
                <a:cs typeface="Calibri"/>
              </a:rPr>
              <a:t>réalisé</a:t>
            </a:r>
            <a:r>
              <a:rPr sz="1100" spc="50" dirty="0">
                <a:latin typeface="Calibri"/>
                <a:cs typeface="Calibri"/>
              </a:rPr>
              <a:t> </a:t>
            </a:r>
            <a:r>
              <a:rPr sz="1100" spc="-15" dirty="0">
                <a:latin typeface="Calibri"/>
                <a:cs typeface="Calibri"/>
              </a:rPr>
              <a:t>en</a:t>
            </a:r>
            <a:r>
              <a:rPr sz="1100" spc="55" dirty="0">
                <a:latin typeface="Calibri"/>
                <a:cs typeface="Calibri"/>
              </a:rPr>
              <a:t> </a:t>
            </a:r>
            <a:r>
              <a:rPr sz="1100" spc="-10" dirty="0">
                <a:latin typeface="Calibri"/>
                <a:cs typeface="Calibri"/>
              </a:rPr>
              <a:t>binôme</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55"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a:p>
            <a:pPr>
              <a:lnSpc>
                <a:spcPct val="100000"/>
              </a:lnSpc>
              <a:spcBef>
                <a:spcPts val="40"/>
              </a:spcBef>
            </a:pPr>
            <a:endParaRPr sz="950">
              <a:latin typeface="Calibri"/>
              <a:cs typeface="Calibri"/>
            </a:endParaRPr>
          </a:p>
          <a:p>
            <a:pPr marL="12700" marR="142240" algn="just">
              <a:lnSpc>
                <a:spcPct val="114999"/>
              </a:lnSpc>
            </a:pPr>
            <a:r>
              <a:rPr sz="1100" spc="90" dirty="0">
                <a:latin typeface="Calibri"/>
                <a:cs typeface="Calibri"/>
              </a:rPr>
              <a:t>Les </a:t>
            </a:r>
            <a:r>
              <a:rPr sz="1100" spc="10" dirty="0">
                <a:latin typeface="Calibri"/>
                <a:cs typeface="Calibri"/>
              </a:rPr>
              <a:t>tâches </a:t>
            </a:r>
            <a:r>
              <a:rPr sz="1100" spc="15" dirty="0">
                <a:latin typeface="Calibri"/>
                <a:cs typeface="Calibri"/>
              </a:rPr>
              <a:t>à accomplir </a:t>
            </a:r>
            <a:r>
              <a:rPr sz="1100" dirty="0">
                <a:latin typeface="Calibri"/>
                <a:cs typeface="Calibri"/>
              </a:rPr>
              <a:t>étaient </a:t>
            </a:r>
            <a:r>
              <a:rPr sz="1100" spc="10" dirty="0">
                <a:latin typeface="Calibri"/>
                <a:cs typeface="Calibri"/>
              </a:rPr>
              <a:t>principalement </a:t>
            </a:r>
            <a:r>
              <a:rPr sz="1100" spc="-25" dirty="0">
                <a:latin typeface="Calibri"/>
                <a:cs typeface="Calibri"/>
              </a:rPr>
              <a:t>de </a:t>
            </a:r>
            <a:r>
              <a:rPr sz="1100" spc="5" dirty="0">
                <a:latin typeface="Calibri"/>
                <a:cs typeface="Calibri"/>
              </a:rPr>
              <a:t>modéliser </a:t>
            </a:r>
            <a:r>
              <a:rPr sz="1100" spc="-15" dirty="0">
                <a:latin typeface="Calibri"/>
                <a:cs typeface="Calibri"/>
              </a:rPr>
              <a:t>en </a:t>
            </a:r>
            <a:r>
              <a:rPr sz="1100" spc="135" dirty="0">
                <a:latin typeface="Calibri"/>
                <a:cs typeface="Calibri"/>
              </a:rPr>
              <a:t>UML </a:t>
            </a:r>
            <a:r>
              <a:rPr sz="1100" spc="-15" dirty="0">
                <a:latin typeface="Calibri"/>
                <a:cs typeface="Calibri"/>
              </a:rPr>
              <a:t>et </a:t>
            </a:r>
            <a:r>
              <a:rPr sz="1100" dirty="0">
                <a:latin typeface="Calibri"/>
                <a:cs typeface="Calibri"/>
              </a:rPr>
              <a:t>coder </a:t>
            </a:r>
            <a:r>
              <a:rPr sz="1100" spc="5" dirty="0">
                <a:latin typeface="Calibri"/>
                <a:cs typeface="Calibri"/>
              </a:rPr>
              <a:t> </a:t>
            </a:r>
            <a:r>
              <a:rPr sz="1100" spc="-15" dirty="0">
                <a:latin typeface="Calibri"/>
                <a:cs typeface="Calibri"/>
              </a:rPr>
              <a:t>en </a:t>
            </a:r>
            <a:r>
              <a:rPr sz="1100" spc="70" dirty="0">
                <a:latin typeface="Calibri"/>
                <a:cs typeface="Calibri"/>
              </a:rPr>
              <a:t>Java </a:t>
            </a:r>
            <a:r>
              <a:rPr sz="1100" spc="-10" dirty="0">
                <a:latin typeface="Calibri"/>
                <a:cs typeface="Calibri"/>
              </a:rPr>
              <a:t>une </a:t>
            </a:r>
            <a:r>
              <a:rPr sz="1100" spc="20" dirty="0">
                <a:latin typeface="Calibri"/>
                <a:cs typeface="Calibri"/>
              </a:rPr>
              <a:t>calculatrice </a:t>
            </a:r>
            <a:r>
              <a:rPr sz="1100" spc="5" dirty="0">
                <a:latin typeface="Calibri"/>
                <a:cs typeface="Calibri"/>
              </a:rPr>
              <a:t>effectuant </a:t>
            </a:r>
            <a:r>
              <a:rPr sz="1100" dirty="0">
                <a:latin typeface="Calibri"/>
                <a:cs typeface="Calibri"/>
              </a:rPr>
              <a:t>des </a:t>
            </a:r>
            <a:r>
              <a:rPr sz="1100" spc="5" dirty="0">
                <a:latin typeface="Calibri"/>
                <a:cs typeface="Calibri"/>
              </a:rPr>
              <a:t>opérations </a:t>
            </a:r>
            <a:r>
              <a:rPr sz="1100" spc="40" dirty="0">
                <a:latin typeface="Calibri"/>
                <a:cs typeface="Calibri"/>
              </a:rPr>
              <a:t>sur </a:t>
            </a:r>
            <a:r>
              <a:rPr sz="1100" dirty="0">
                <a:latin typeface="Calibri"/>
                <a:cs typeface="Calibri"/>
              </a:rPr>
              <a:t>des </a:t>
            </a:r>
            <a:r>
              <a:rPr sz="1100" spc="5" dirty="0">
                <a:latin typeface="Calibri"/>
                <a:cs typeface="Calibri"/>
              </a:rPr>
              <a:t>nombres </a:t>
            </a:r>
            <a:r>
              <a:rPr sz="1100" spc="15" dirty="0">
                <a:latin typeface="Calibri"/>
                <a:cs typeface="Calibri"/>
              </a:rPr>
              <a:t>entiers </a:t>
            </a:r>
            <a:r>
              <a:rPr sz="1100" spc="-15" dirty="0">
                <a:latin typeface="Calibri"/>
                <a:cs typeface="Calibri"/>
              </a:rPr>
              <a:t>et </a:t>
            </a:r>
            <a:r>
              <a:rPr sz="1100" spc="-10" dirty="0">
                <a:latin typeface="Calibri"/>
                <a:cs typeface="Calibri"/>
              </a:rPr>
              <a:t> </a:t>
            </a:r>
            <a:r>
              <a:rPr sz="1100" dirty="0">
                <a:latin typeface="Calibri"/>
                <a:cs typeface="Calibri"/>
              </a:rPr>
              <a:t>des</a:t>
            </a:r>
            <a:r>
              <a:rPr sz="1100" spc="50" dirty="0">
                <a:latin typeface="Calibri"/>
                <a:cs typeface="Calibri"/>
              </a:rPr>
              <a:t> </a:t>
            </a:r>
            <a:r>
              <a:rPr sz="1100" spc="20" dirty="0">
                <a:latin typeface="Calibri"/>
                <a:cs typeface="Calibri"/>
              </a:rPr>
              <a:t>expressions.</a:t>
            </a:r>
            <a:endParaRPr sz="1100">
              <a:latin typeface="Calibri"/>
              <a:cs typeface="Calibri"/>
            </a:endParaRPr>
          </a:p>
          <a:p>
            <a:pPr>
              <a:lnSpc>
                <a:spcPct val="100000"/>
              </a:lnSpc>
              <a:spcBef>
                <a:spcPts val="55"/>
              </a:spcBef>
            </a:pPr>
            <a:endParaRPr sz="1100">
              <a:latin typeface="Calibri"/>
              <a:cs typeface="Calibri"/>
            </a:endParaRPr>
          </a:p>
          <a:p>
            <a:pPr marL="12700" algn="just">
              <a:lnSpc>
                <a:spcPct val="100000"/>
              </a:lnSpc>
            </a:pPr>
            <a:r>
              <a:rPr sz="1100" spc="90" dirty="0">
                <a:latin typeface="Calibri"/>
                <a:cs typeface="Calibri"/>
              </a:rPr>
              <a:t>Les</a:t>
            </a:r>
            <a:r>
              <a:rPr sz="1100" spc="50" dirty="0">
                <a:latin typeface="Calibri"/>
                <a:cs typeface="Calibri"/>
              </a:rPr>
              <a:t> </a:t>
            </a:r>
            <a:r>
              <a:rPr sz="1100" spc="20" dirty="0">
                <a:latin typeface="Calibri"/>
                <a:cs typeface="Calibri"/>
              </a:rPr>
              <a:t>outils</a:t>
            </a:r>
            <a:r>
              <a:rPr sz="1100" spc="55" dirty="0">
                <a:latin typeface="Calibri"/>
                <a:cs typeface="Calibri"/>
              </a:rPr>
              <a:t> </a:t>
            </a:r>
            <a:r>
              <a:rPr sz="1100" spc="-5" dirty="0">
                <a:latin typeface="Calibri"/>
                <a:cs typeface="Calibri"/>
              </a:rPr>
              <a:t>employés</a:t>
            </a:r>
            <a:r>
              <a:rPr sz="1100" spc="50" dirty="0">
                <a:latin typeface="Calibri"/>
                <a:cs typeface="Calibri"/>
              </a:rPr>
              <a:t> </a:t>
            </a:r>
            <a:r>
              <a:rPr sz="1100" spc="5" dirty="0">
                <a:latin typeface="Calibri"/>
                <a:cs typeface="Calibri"/>
              </a:rPr>
              <a:t>étaient:</a:t>
            </a:r>
            <a:r>
              <a:rPr sz="1100" spc="50" dirty="0">
                <a:latin typeface="Calibri"/>
                <a:cs typeface="Calibri"/>
              </a:rPr>
              <a:t> </a:t>
            </a:r>
            <a:r>
              <a:rPr sz="1100" spc="135" dirty="0">
                <a:latin typeface="Calibri"/>
                <a:cs typeface="Calibri"/>
              </a:rPr>
              <a:t>UML</a:t>
            </a:r>
            <a:r>
              <a:rPr sz="1100" spc="55" dirty="0">
                <a:latin typeface="Calibri"/>
                <a:cs typeface="Calibri"/>
              </a:rPr>
              <a:t> </a:t>
            </a:r>
            <a:r>
              <a:rPr sz="1100" spc="-15" dirty="0">
                <a:latin typeface="Calibri"/>
                <a:cs typeface="Calibri"/>
              </a:rPr>
              <a:t>et</a:t>
            </a:r>
            <a:r>
              <a:rPr sz="1100" spc="50" dirty="0">
                <a:latin typeface="Calibri"/>
                <a:cs typeface="Calibri"/>
              </a:rPr>
              <a:t> </a:t>
            </a:r>
            <a:r>
              <a:rPr sz="1100" spc="60" dirty="0">
                <a:latin typeface="Calibri"/>
                <a:cs typeface="Calibri"/>
              </a:rPr>
              <a:t>Java.</a:t>
            </a:r>
            <a:endParaRPr sz="1100">
              <a:latin typeface="Calibri"/>
              <a:cs typeface="Calibri"/>
            </a:endParaRPr>
          </a:p>
          <a:p>
            <a:pPr>
              <a:lnSpc>
                <a:spcPct val="100000"/>
              </a:lnSpc>
              <a:spcBef>
                <a:spcPts val="40"/>
              </a:spcBef>
            </a:pPr>
            <a:endParaRPr sz="950">
              <a:latin typeface="Calibri"/>
              <a:cs typeface="Calibri"/>
            </a:endParaRPr>
          </a:p>
          <a:p>
            <a:pPr marL="12700" marR="212725">
              <a:lnSpc>
                <a:spcPct val="114999"/>
              </a:lnSpc>
            </a:pPr>
            <a:r>
              <a:rPr sz="1100" spc="20" dirty="0">
                <a:latin typeface="Calibri"/>
                <a:cs typeface="Calibri"/>
              </a:rPr>
              <a:t>Cette</a:t>
            </a:r>
            <a:r>
              <a:rPr sz="1100" spc="50" dirty="0">
                <a:latin typeface="Calibri"/>
                <a:cs typeface="Calibri"/>
              </a:rPr>
              <a:t> </a:t>
            </a:r>
            <a:r>
              <a:rPr sz="1100" spc="190" dirty="0">
                <a:latin typeface="Calibri"/>
                <a:cs typeface="Calibri"/>
              </a:rPr>
              <a:t>SAE</a:t>
            </a:r>
            <a:r>
              <a:rPr sz="1100" spc="55" dirty="0">
                <a:latin typeface="Calibri"/>
                <a:cs typeface="Calibri"/>
              </a:rPr>
              <a:t> </a:t>
            </a:r>
            <a:r>
              <a:rPr sz="1100" spc="15" dirty="0">
                <a:latin typeface="Calibri"/>
                <a:cs typeface="Calibri"/>
              </a:rPr>
              <a:t>a</a:t>
            </a:r>
            <a:r>
              <a:rPr sz="1100" spc="55" dirty="0">
                <a:latin typeface="Calibri"/>
                <a:cs typeface="Calibri"/>
              </a:rPr>
              <a:t> </a:t>
            </a:r>
            <a:r>
              <a:rPr sz="1100" spc="30" dirty="0">
                <a:latin typeface="Calibri"/>
                <a:cs typeface="Calibri"/>
              </a:rPr>
              <a:t>ainsi</a:t>
            </a:r>
            <a:r>
              <a:rPr sz="1100" spc="55" dirty="0">
                <a:latin typeface="Calibri"/>
                <a:cs typeface="Calibri"/>
              </a:rPr>
              <a:t> </a:t>
            </a:r>
            <a:r>
              <a:rPr sz="1100" spc="15" dirty="0">
                <a:latin typeface="Calibri"/>
                <a:cs typeface="Calibri"/>
              </a:rPr>
              <a:t>permis</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réaliser</a:t>
            </a:r>
            <a:r>
              <a:rPr sz="1100" spc="55" dirty="0">
                <a:latin typeface="Calibri"/>
                <a:cs typeface="Calibri"/>
              </a:rPr>
              <a:t> </a:t>
            </a:r>
            <a:r>
              <a:rPr sz="1100" spc="-10" dirty="0">
                <a:latin typeface="Calibri"/>
                <a:cs typeface="Calibri"/>
              </a:rPr>
              <a:t>une</a:t>
            </a:r>
            <a:r>
              <a:rPr sz="1100" spc="55" dirty="0">
                <a:latin typeface="Calibri"/>
                <a:cs typeface="Calibri"/>
              </a:rPr>
              <a:t> </a:t>
            </a:r>
            <a:r>
              <a:rPr sz="1100" spc="20" dirty="0">
                <a:latin typeface="Calibri"/>
                <a:cs typeface="Calibri"/>
              </a:rPr>
              <a:t>calculatrice</a:t>
            </a:r>
            <a:r>
              <a:rPr sz="1100" spc="55" dirty="0">
                <a:latin typeface="Calibri"/>
                <a:cs typeface="Calibri"/>
              </a:rPr>
              <a:t> </a:t>
            </a:r>
            <a:r>
              <a:rPr sz="1100" spc="5" dirty="0">
                <a:latin typeface="Calibri"/>
                <a:cs typeface="Calibri"/>
              </a:rPr>
              <a:t>permettant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réaliser </a:t>
            </a:r>
            <a:r>
              <a:rPr sz="1100" spc="-235" dirty="0">
                <a:latin typeface="Calibri"/>
                <a:cs typeface="Calibri"/>
              </a:rPr>
              <a:t> </a:t>
            </a:r>
            <a:r>
              <a:rPr sz="1100" dirty="0">
                <a:latin typeface="Calibri"/>
                <a:cs typeface="Calibri"/>
              </a:rPr>
              <a:t>des</a:t>
            </a:r>
            <a:r>
              <a:rPr sz="1100" spc="50" dirty="0">
                <a:latin typeface="Calibri"/>
                <a:cs typeface="Calibri"/>
              </a:rPr>
              <a:t> </a:t>
            </a:r>
            <a:r>
              <a:rPr sz="1100" spc="5" dirty="0">
                <a:latin typeface="Calibri"/>
                <a:cs typeface="Calibri"/>
              </a:rPr>
              <a:t>opérations</a:t>
            </a:r>
            <a:r>
              <a:rPr sz="1100" spc="55" dirty="0">
                <a:latin typeface="Calibri"/>
                <a:cs typeface="Calibri"/>
              </a:rPr>
              <a:t> </a:t>
            </a:r>
            <a:r>
              <a:rPr sz="1100" dirty="0">
                <a:latin typeface="Calibri"/>
                <a:cs typeface="Calibri"/>
              </a:rPr>
              <a:t>entre</a:t>
            </a:r>
            <a:r>
              <a:rPr sz="1100" spc="55" dirty="0">
                <a:latin typeface="Calibri"/>
                <a:cs typeface="Calibri"/>
              </a:rPr>
              <a:t> </a:t>
            </a:r>
            <a:r>
              <a:rPr sz="1100" spc="5" dirty="0">
                <a:latin typeface="Calibri"/>
                <a:cs typeface="Calibri"/>
              </a:rPr>
              <a:t>nombres</a:t>
            </a:r>
            <a:r>
              <a:rPr sz="1100" spc="55" dirty="0">
                <a:latin typeface="Calibri"/>
                <a:cs typeface="Calibri"/>
              </a:rPr>
              <a:t> </a:t>
            </a:r>
            <a:r>
              <a:rPr sz="1100" spc="10" dirty="0">
                <a:latin typeface="Calibri"/>
                <a:cs typeface="Calibri"/>
              </a:rPr>
              <a:t>entier</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20" dirty="0">
                <a:latin typeface="Calibri"/>
                <a:cs typeface="Calibri"/>
              </a:rPr>
              <a:t>expressions.</a:t>
            </a:r>
            <a:endParaRPr sz="1100">
              <a:latin typeface="Calibri"/>
              <a:cs typeface="Calibri"/>
            </a:endParaRPr>
          </a:p>
        </p:txBody>
      </p:sp>
      <p:sp>
        <p:nvSpPr>
          <p:cNvPr id="5" name="object 5"/>
          <p:cNvSpPr txBox="1"/>
          <p:nvPr/>
        </p:nvSpPr>
        <p:spPr>
          <a:xfrm>
            <a:off x="5870550" y="2482488"/>
            <a:ext cx="2742565" cy="66548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https://github.com/Saam03/Projets</a:t>
            </a:r>
            <a:endParaRPr sz="1400">
              <a:latin typeface="Arial MT"/>
              <a:cs typeface="Arial MT"/>
            </a:endParaRPr>
          </a:p>
          <a:p>
            <a:pPr marL="12700" marR="18415">
              <a:lnSpc>
                <a:spcPct val="100000"/>
              </a:lnSpc>
            </a:pPr>
            <a:r>
              <a:rPr sz="1400" spc="-5" dirty="0">
                <a:latin typeface="Arial MT"/>
                <a:cs typeface="Arial MT"/>
              </a:rPr>
              <a:t>/tree/main/SAEProgrammation_ori  </a:t>
            </a:r>
            <a:r>
              <a:rPr sz="1400" spc="-15" dirty="0">
                <a:latin typeface="Arial MT"/>
                <a:cs typeface="Arial MT"/>
              </a:rPr>
              <a:t>ent%C3%A9e_objet(JAVA)</a:t>
            </a:r>
            <a:endParaRPr sz="14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4575" y="417550"/>
            <a:ext cx="3116580"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2.02</a:t>
            </a:r>
          </a:p>
          <a:p>
            <a:pPr marL="12700" marR="5080">
              <a:lnSpc>
                <a:spcPct val="100499"/>
              </a:lnSpc>
            </a:pPr>
            <a:r>
              <a:rPr spc="80" dirty="0"/>
              <a:t>Exploration</a:t>
            </a:r>
            <a:r>
              <a:rPr spc="114" dirty="0"/>
              <a:t> </a:t>
            </a:r>
            <a:r>
              <a:rPr spc="35" dirty="0"/>
              <a:t>algorithmique </a:t>
            </a:r>
            <a:r>
              <a:rPr spc="-470" dirty="0"/>
              <a:t> </a:t>
            </a:r>
            <a:r>
              <a:rPr spc="30" dirty="0"/>
              <a:t>d’un</a:t>
            </a:r>
            <a:r>
              <a:rPr spc="110" dirty="0"/>
              <a:t> </a:t>
            </a:r>
            <a:r>
              <a:rPr spc="-5" dirty="0"/>
              <a:t>problème</a:t>
            </a:r>
          </a:p>
        </p:txBody>
      </p:sp>
      <p:sp>
        <p:nvSpPr>
          <p:cNvPr id="3" name="object 3"/>
          <p:cNvSpPr/>
          <p:nvPr/>
        </p:nvSpPr>
        <p:spPr>
          <a:xfrm>
            <a:off x="3969299" y="1643600"/>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4042324" y="1685890"/>
            <a:ext cx="4649470" cy="411480"/>
          </a:xfrm>
          <a:prstGeom prst="rect">
            <a:avLst/>
          </a:prstGeom>
        </p:spPr>
        <p:txBody>
          <a:bodyPr vert="horz" wrap="square" lIns="0" tIns="12700" rIns="0" bIns="0" rtlCol="0">
            <a:spAutoFit/>
          </a:bodyPr>
          <a:lstStyle/>
          <a:p>
            <a:pPr marL="12700" marR="5080">
              <a:lnSpc>
                <a:spcPct val="114999"/>
              </a:lnSpc>
              <a:spcBef>
                <a:spcPts val="100"/>
              </a:spcBef>
            </a:pPr>
            <a:r>
              <a:rPr sz="1100" spc="145" dirty="0">
                <a:latin typeface="Calibri"/>
                <a:cs typeface="Calibri"/>
              </a:rPr>
              <a:t>La</a:t>
            </a:r>
            <a:r>
              <a:rPr sz="1100" spc="55" dirty="0">
                <a:latin typeface="Calibri"/>
                <a:cs typeface="Calibri"/>
              </a:rPr>
              <a:t> </a:t>
            </a:r>
            <a:r>
              <a:rPr sz="1100" dirty="0">
                <a:latin typeface="Calibri"/>
                <a:cs typeface="Calibri"/>
              </a:rPr>
              <a:t>problématique</a:t>
            </a:r>
            <a:r>
              <a:rPr sz="1100" spc="60" dirty="0">
                <a:latin typeface="Calibri"/>
                <a:cs typeface="Calibri"/>
              </a:rPr>
              <a:t> </a:t>
            </a:r>
            <a:r>
              <a:rPr sz="1100" spc="10" dirty="0">
                <a:latin typeface="Calibri"/>
                <a:cs typeface="Calibri"/>
              </a:rPr>
              <a:t>professionnelle</a:t>
            </a:r>
            <a:r>
              <a:rPr sz="1100" spc="60" dirty="0">
                <a:latin typeface="Calibri"/>
                <a:cs typeface="Calibri"/>
              </a:rPr>
              <a:t> </a:t>
            </a:r>
            <a:r>
              <a:rPr sz="1100" spc="5" dirty="0">
                <a:latin typeface="Calibri"/>
                <a:cs typeface="Calibri"/>
              </a:rPr>
              <a:t>est</a:t>
            </a:r>
            <a:r>
              <a:rPr sz="1100" spc="60" dirty="0">
                <a:latin typeface="Calibri"/>
                <a:cs typeface="Calibri"/>
              </a:rPr>
              <a:t> </a:t>
            </a:r>
            <a:r>
              <a:rPr sz="1100" dirty="0">
                <a:latin typeface="Calibri"/>
                <a:cs typeface="Calibri"/>
              </a:rPr>
              <a:t>le</a:t>
            </a:r>
            <a:r>
              <a:rPr sz="1100" spc="60" dirty="0">
                <a:latin typeface="Calibri"/>
                <a:cs typeface="Calibri"/>
              </a:rPr>
              <a:t> </a:t>
            </a:r>
            <a:r>
              <a:rPr sz="1100" spc="25" dirty="0">
                <a:latin typeface="Calibri"/>
                <a:cs typeface="Calibri"/>
              </a:rPr>
              <a:t>choix</a:t>
            </a:r>
            <a:r>
              <a:rPr sz="1100" spc="60" dirty="0">
                <a:latin typeface="Calibri"/>
                <a:cs typeface="Calibri"/>
              </a:rPr>
              <a:t> </a:t>
            </a:r>
            <a:r>
              <a:rPr sz="1100" dirty="0">
                <a:latin typeface="Calibri"/>
                <a:cs typeface="Calibri"/>
              </a:rPr>
              <a:t>d’une</a:t>
            </a:r>
            <a:r>
              <a:rPr sz="1100" spc="60" dirty="0">
                <a:latin typeface="Calibri"/>
                <a:cs typeface="Calibri"/>
              </a:rPr>
              <a:t> </a:t>
            </a:r>
            <a:r>
              <a:rPr sz="1100" dirty="0">
                <a:latin typeface="Calibri"/>
                <a:cs typeface="Calibri"/>
              </a:rPr>
              <a:t>approche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0" dirty="0">
                <a:latin typeface="Calibri"/>
                <a:cs typeface="Calibri"/>
              </a:rPr>
              <a:t>résolution</a:t>
            </a:r>
            <a:r>
              <a:rPr sz="1100" spc="60" dirty="0">
                <a:latin typeface="Calibri"/>
                <a:cs typeface="Calibri"/>
              </a:rPr>
              <a:t> </a:t>
            </a:r>
            <a:r>
              <a:rPr sz="1100" spc="-25" dirty="0">
                <a:latin typeface="Calibri"/>
                <a:cs typeface="Calibri"/>
              </a:rPr>
              <a:t>de </a:t>
            </a:r>
            <a:r>
              <a:rPr sz="1100" spc="-235" dirty="0">
                <a:latin typeface="Calibri"/>
                <a:cs typeface="Calibri"/>
              </a:rPr>
              <a:t> </a:t>
            </a:r>
            <a:r>
              <a:rPr sz="1100" spc="-5" dirty="0">
                <a:latin typeface="Calibri"/>
                <a:cs typeface="Calibri"/>
              </a:rPr>
              <a:t>problème.</a:t>
            </a:r>
            <a:endParaRPr sz="1100">
              <a:latin typeface="Calibri"/>
              <a:cs typeface="Calibri"/>
            </a:endParaRPr>
          </a:p>
        </p:txBody>
      </p:sp>
      <p:sp>
        <p:nvSpPr>
          <p:cNvPr id="5" name="object 5"/>
          <p:cNvSpPr txBox="1"/>
          <p:nvPr/>
        </p:nvSpPr>
        <p:spPr>
          <a:xfrm>
            <a:off x="4042324" y="2223863"/>
            <a:ext cx="4672330" cy="603885"/>
          </a:xfrm>
          <a:prstGeom prst="rect">
            <a:avLst/>
          </a:prstGeom>
        </p:spPr>
        <p:txBody>
          <a:bodyPr vert="horz" wrap="square" lIns="0" tIns="12700" rIns="0" bIns="0" rtlCol="0">
            <a:spAutoFit/>
          </a:bodyPr>
          <a:lstStyle/>
          <a:p>
            <a:pPr marL="12700" marR="5080">
              <a:lnSpc>
                <a:spcPct val="114999"/>
              </a:lnSpc>
              <a:spcBef>
                <a:spcPts val="100"/>
              </a:spcBef>
            </a:pPr>
            <a:r>
              <a:rPr sz="1100" spc="20" dirty="0">
                <a:latin typeface="Calibri"/>
                <a:cs typeface="Calibri"/>
              </a:rPr>
              <a:t>Cette</a:t>
            </a:r>
            <a:r>
              <a:rPr sz="1100" spc="60" dirty="0">
                <a:latin typeface="Calibri"/>
                <a:cs typeface="Calibri"/>
              </a:rPr>
              <a:t> </a:t>
            </a:r>
            <a:r>
              <a:rPr sz="1100" spc="190" dirty="0">
                <a:latin typeface="Calibri"/>
                <a:cs typeface="Calibri"/>
              </a:rPr>
              <a:t>SAÉ</a:t>
            </a:r>
            <a:r>
              <a:rPr sz="1100" spc="60" dirty="0">
                <a:latin typeface="Calibri"/>
                <a:cs typeface="Calibri"/>
              </a:rPr>
              <a:t> </a:t>
            </a:r>
            <a:r>
              <a:rPr sz="1100" spc="-5" dirty="0">
                <a:latin typeface="Calibri"/>
                <a:cs typeface="Calibri"/>
              </a:rPr>
              <a:t>permet</a:t>
            </a:r>
            <a:r>
              <a:rPr sz="1100" spc="60" dirty="0">
                <a:latin typeface="Calibri"/>
                <a:cs typeface="Calibri"/>
              </a:rPr>
              <a:t> </a:t>
            </a:r>
            <a:r>
              <a:rPr sz="1100" spc="10" dirty="0">
                <a:latin typeface="Calibri"/>
                <a:cs typeface="Calibri"/>
              </a:rPr>
              <a:t>d’approfondir</a:t>
            </a:r>
            <a:r>
              <a:rPr sz="1100" spc="60" dirty="0">
                <a:latin typeface="Calibri"/>
                <a:cs typeface="Calibri"/>
              </a:rPr>
              <a:t> </a:t>
            </a:r>
            <a:r>
              <a:rPr sz="1100" spc="30" dirty="0">
                <a:latin typeface="Calibri"/>
                <a:cs typeface="Calibri"/>
              </a:rPr>
              <a:t>la</a:t>
            </a:r>
            <a:r>
              <a:rPr sz="1100" spc="60" dirty="0">
                <a:latin typeface="Calibri"/>
                <a:cs typeface="Calibri"/>
              </a:rPr>
              <a:t> </a:t>
            </a:r>
            <a:r>
              <a:rPr sz="1100" spc="10" dirty="0">
                <a:latin typeface="Calibri"/>
                <a:cs typeface="Calibri"/>
              </a:rPr>
              <a:t>réﬂexion</a:t>
            </a:r>
            <a:r>
              <a:rPr sz="1100" spc="60" dirty="0">
                <a:latin typeface="Calibri"/>
                <a:cs typeface="Calibri"/>
              </a:rPr>
              <a:t> </a:t>
            </a:r>
            <a:r>
              <a:rPr sz="1100" spc="40" dirty="0">
                <a:latin typeface="Calibri"/>
                <a:cs typeface="Calibri"/>
              </a:rPr>
              <a:t>sur</a:t>
            </a:r>
            <a:r>
              <a:rPr sz="1100" spc="60" dirty="0">
                <a:latin typeface="Calibri"/>
                <a:cs typeface="Calibri"/>
              </a:rPr>
              <a:t> </a:t>
            </a:r>
            <a:r>
              <a:rPr sz="1100" spc="10" dirty="0">
                <a:latin typeface="Calibri"/>
                <a:cs typeface="Calibri"/>
              </a:rPr>
              <a:t>l’approche</a:t>
            </a:r>
            <a:r>
              <a:rPr sz="1100" spc="60" dirty="0">
                <a:latin typeface="Calibri"/>
                <a:cs typeface="Calibri"/>
              </a:rPr>
              <a:t> </a:t>
            </a:r>
            <a:r>
              <a:rPr sz="1100" spc="15" dirty="0">
                <a:latin typeface="Calibri"/>
                <a:cs typeface="Calibri"/>
              </a:rPr>
              <a:t>algorithmique</a:t>
            </a:r>
            <a:r>
              <a:rPr sz="1100" spc="60" dirty="0">
                <a:latin typeface="Calibri"/>
                <a:cs typeface="Calibri"/>
              </a:rPr>
              <a:t> </a:t>
            </a:r>
            <a:r>
              <a:rPr sz="1100" dirty="0">
                <a:latin typeface="Calibri"/>
                <a:cs typeface="Calibri"/>
              </a:rPr>
              <a:t>des </a:t>
            </a:r>
            <a:r>
              <a:rPr sz="1100" spc="-229" dirty="0">
                <a:latin typeface="Calibri"/>
                <a:cs typeface="Calibri"/>
              </a:rPr>
              <a:t> </a:t>
            </a:r>
            <a:r>
              <a:rPr sz="1100" dirty="0">
                <a:latin typeface="Calibri"/>
                <a:cs typeface="Calibri"/>
              </a:rPr>
              <a:t>problèmes</a:t>
            </a:r>
            <a:r>
              <a:rPr sz="1100" spc="55" dirty="0">
                <a:latin typeface="Calibri"/>
                <a:cs typeface="Calibri"/>
              </a:rPr>
              <a:t> </a:t>
            </a:r>
            <a:r>
              <a:rPr sz="1100" spc="10" dirty="0">
                <a:latin typeface="Calibri"/>
                <a:cs typeface="Calibri"/>
              </a:rPr>
              <a:t>rencontrés</a:t>
            </a:r>
            <a:r>
              <a:rPr sz="1100" spc="60" dirty="0">
                <a:latin typeface="Calibri"/>
                <a:cs typeface="Calibri"/>
              </a:rPr>
              <a:t> </a:t>
            </a:r>
            <a:r>
              <a:rPr sz="1100" dirty="0">
                <a:latin typeface="Calibri"/>
                <a:cs typeface="Calibri"/>
              </a:rPr>
              <a:t>pendant</a:t>
            </a:r>
            <a:r>
              <a:rPr sz="1100" spc="60" dirty="0">
                <a:latin typeface="Calibri"/>
                <a:cs typeface="Calibri"/>
              </a:rPr>
              <a:t> </a:t>
            </a:r>
            <a:r>
              <a:rPr sz="1100" spc="15" dirty="0">
                <a:latin typeface="Calibri"/>
                <a:cs typeface="Calibri"/>
              </a:rPr>
              <a:t>les</a:t>
            </a:r>
            <a:r>
              <a:rPr sz="1100" spc="60" dirty="0">
                <a:latin typeface="Calibri"/>
                <a:cs typeface="Calibri"/>
              </a:rPr>
              <a:t> </a:t>
            </a:r>
            <a:r>
              <a:rPr sz="1100" spc="10" dirty="0">
                <a:latin typeface="Calibri"/>
                <a:cs typeface="Calibri"/>
              </a:rPr>
              <a:t>phases</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développement.Le</a:t>
            </a:r>
            <a:r>
              <a:rPr sz="1100" spc="60"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a</a:t>
            </a:r>
            <a:r>
              <a:rPr sz="1100" spc="60" dirty="0">
                <a:latin typeface="Calibri"/>
                <a:cs typeface="Calibri"/>
              </a:rPr>
              <a:t> </a:t>
            </a:r>
            <a:r>
              <a:rPr sz="1100" spc="-25" dirty="0">
                <a:latin typeface="Calibri"/>
                <a:cs typeface="Calibri"/>
              </a:rPr>
              <a:t>été </a:t>
            </a:r>
            <a:r>
              <a:rPr sz="1100" spc="-20" dirty="0">
                <a:latin typeface="Calibri"/>
                <a:cs typeface="Calibri"/>
              </a:rPr>
              <a:t> </a:t>
            </a:r>
            <a:r>
              <a:rPr sz="1100" spc="15" dirty="0">
                <a:latin typeface="Calibri"/>
                <a:cs typeface="Calibri"/>
              </a:rPr>
              <a:t>réalisé</a:t>
            </a:r>
            <a:r>
              <a:rPr sz="1100" spc="50" dirty="0">
                <a:latin typeface="Calibri"/>
                <a:cs typeface="Calibri"/>
              </a:rPr>
              <a:t> </a:t>
            </a:r>
            <a:r>
              <a:rPr sz="1100" spc="-15" dirty="0">
                <a:latin typeface="Calibri"/>
                <a:cs typeface="Calibri"/>
              </a:rPr>
              <a:t>en</a:t>
            </a:r>
            <a:r>
              <a:rPr sz="1100" spc="55" dirty="0">
                <a:latin typeface="Calibri"/>
                <a:cs typeface="Calibri"/>
              </a:rPr>
              <a:t> </a:t>
            </a:r>
            <a:r>
              <a:rPr sz="1100" spc="-10" dirty="0">
                <a:latin typeface="Calibri"/>
                <a:cs typeface="Calibri"/>
              </a:rPr>
              <a:t>binôme</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55"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p:txBody>
      </p:sp>
      <p:sp>
        <p:nvSpPr>
          <p:cNvPr id="6" name="object 6"/>
          <p:cNvSpPr txBox="1"/>
          <p:nvPr/>
        </p:nvSpPr>
        <p:spPr>
          <a:xfrm>
            <a:off x="4042324" y="2954620"/>
            <a:ext cx="4237355" cy="603885"/>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5" dirty="0">
                <a:latin typeface="Calibri"/>
                <a:cs typeface="Calibri"/>
              </a:rPr>
              <a:t> </a:t>
            </a:r>
            <a:r>
              <a:rPr sz="1100" spc="15" dirty="0">
                <a:latin typeface="Calibri"/>
                <a:cs typeface="Calibri"/>
              </a:rPr>
              <a:t>accomplir</a:t>
            </a:r>
            <a:r>
              <a:rPr sz="1100" spc="60"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5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modéliser</a:t>
            </a:r>
            <a:r>
              <a:rPr sz="1100" spc="65" dirty="0">
                <a:latin typeface="Calibri"/>
                <a:cs typeface="Calibri"/>
              </a:rPr>
              <a:t> </a:t>
            </a:r>
            <a:r>
              <a:rPr sz="1100" spc="30" dirty="0">
                <a:latin typeface="Calibri"/>
                <a:cs typeface="Calibri"/>
              </a:rPr>
              <a:t>la</a:t>
            </a:r>
            <a:r>
              <a:rPr sz="1100" spc="60" dirty="0">
                <a:latin typeface="Calibri"/>
                <a:cs typeface="Calibri"/>
              </a:rPr>
              <a:t> </a:t>
            </a:r>
            <a:r>
              <a:rPr sz="1100" spc="-15" dirty="0">
                <a:latin typeface="Calibri"/>
                <a:cs typeface="Calibri"/>
              </a:rPr>
              <a:t>méthode </a:t>
            </a:r>
            <a:r>
              <a:rPr sz="1100" spc="-235" dirty="0">
                <a:latin typeface="Calibri"/>
                <a:cs typeface="Calibri"/>
              </a:rPr>
              <a:t> </a:t>
            </a:r>
            <a:r>
              <a:rPr sz="1100" spc="20" dirty="0">
                <a:latin typeface="Calibri"/>
                <a:cs typeface="Calibri"/>
              </a:rPr>
              <a:t>Optimisation</a:t>
            </a:r>
            <a:r>
              <a:rPr sz="1100" spc="55" dirty="0">
                <a:latin typeface="Calibri"/>
                <a:cs typeface="Calibri"/>
              </a:rPr>
              <a:t> </a:t>
            </a:r>
            <a:r>
              <a:rPr sz="1100" spc="10" dirty="0">
                <a:latin typeface="Calibri"/>
                <a:cs typeface="Calibri"/>
              </a:rPr>
              <a:t>:</a:t>
            </a:r>
            <a:r>
              <a:rPr sz="1100" spc="60" dirty="0">
                <a:latin typeface="Calibri"/>
                <a:cs typeface="Calibri"/>
              </a:rPr>
              <a:t> </a:t>
            </a:r>
            <a:r>
              <a:rPr sz="1100" spc="20" dirty="0">
                <a:latin typeface="Calibri"/>
                <a:cs typeface="Calibri"/>
              </a:rPr>
              <a:t>Dichotomie,</a:t>
            </a:r>
            <a:r>
              <a:rPr sz="1100" spc="55" dirty="0">
                <a:latin typeface="Calibri"/>
                <a:cs typeface="Calibri"/>
              </a:rPr>
              <a:t> </a:t>
            </a:r>
            <a:r>
              <a:rPr sz="1100" spc="20" dirty="0">
                <a:latin typeface="Calibri"/>
                <a:cs typeface="Calibri"/>
              </a:rPr>
              <a:t>c’est-à-dire</a:t>
            </a:r>
            <a:r>
              <a:rPr sz="1100" spc="60" dirty="0">
                <a:latin typeface="Calibri"/>
                <a:cs typeface="Calibri"/>
              </a:rPr>
              <a:t> </a:t>
            </a:r>
            <a:r>
              <a:rPr sz="1100" spc="-10" dirty="0">
                <a:latin typeface="Calibri"/>
                <a:cs typeface="Calibri"/>
              </a:rPr>
              <a:t>une</a:t>
            </a:r>
            <a:r>
              <a:rPr sz="1100" spc="60" dirty="0">
                <a:latin typeface="Calibri"/>
                <a:cs typeface="Calibri"/>
              </a:rPr>
              <a:t> </a:t>
            </a:r>
            <a:r>
              <a:rPr sz="1100" spc="5" dirty="0">
                <a:latin typeface="Calibri"/>
                <a:cs typeface="Calibri"/>
              </a:rPr>
              <a:t>fonction</a:t>
            </a:r>
            <a:r>
              <a:rPr sz="1100" spc="55" dirty="0">
                <a:latin typeface="Calibri"/>
                <a:cs typeface="Calibri"/>
              </a:rPr>
              <a:t> </a:t>
            </a:r>
            <a:r>
              <a:rPr sz="1100" spc="5" dirty="0">
                <a:latin typeface="Calibri"/>
                <a:cs typeface="Calibri"/>
              </a:rPr>
              <a:t>qui</a:t>
            </a:r>
            <a:r>
              <a:rPr sz="1100" spc="60" dirty="0">
                <a:latin typeface="Calibri"/>
                <a:cs typeface="Calibri"/>
              </a:rPr>
              <a:t> </a:t>
            </a:r>
            <a:r>
              <a:rPr sz="1100" dirty="0">
                <a:latin typeface="Calibri"/>
                <a:cs typeface="Calibri"/>
              </a:rPr>
              <a:t>détermine </a:t>
            </a:r>
            <a:r>
              <a:rPr sz="1100" spc="5" dirty="0">
                <a:latin typeface="Calibri"/>
                <a:cs typeface="Calibri"/>
              </a:rPr>
              <a:t> </a:t>
            </a:r>
            <a:r>
              <a:rPr sz="1100" spc="25" dirty="0">
                <a:latin typeface="Calibri"/>
                <a:cs typeface="Calibri"/>
              </a:rPr>
              <a:t>l'extrema(local)</a:t>
            </a:r>
            <a:r>
              <a:rPr sz="1100" spc="50" dirty="0">
                <a:latin typeface="Calibri"/>
                <a:cs typeface="Calibri"/>
              </a:rPr>
              <a:t> </a:t>
            </a:r>
            <a:r>
              <a:rPr sz="1100" dirty="0">
                <a:latin typeface="Calibri"/>
                <a:cs typeface="Calibri"/>
              </a:rPr>
              <a:t>d'une</a:t>
            </a:r>
            <a:r>
              <a:rPr sz="1100" spc="55" dirty="0">
                <a:latin typeface="Calibri"/>
                <a:cs typeface="Calibri"/>
              </a:rPr>
              <a:t> </a:t>
            </a:r>
            <a:r>
              <a:rPr sz="1100" spc="5" dirty="0">
                <a:latin typeface="Calibri"/>
                <a:cs typeface="Calibri"/>
              </a:rPr>
              <a:t>fonction</a:t>
            </a:r>
            <a:r>
              <a:rPr sz="1100" spc="55" dirty="0">
                <a:latin typeface="Calibri"/>
                <a:cs typeface="Calibri"/>
              </a:rPr>
              <a:t> </a:t>
            </a:r>
            <a:r>
              <a:rPr sz="1100" spc="40" dirty="0">
                <a:latin typeface="Calibri"/>
                <a:cs typeface="Calibri"/>
              </a:rPr>
              <a:t>sur</a:t>
            </a:r>
            <a:r>
              <a:rPr sz="1100" spc="55" dirty="0">
                <a:latin typeface="Calibri"/>
                <a:cs typeface="Calibri"/>
              </a:rPr>
              <a:t> </a:t>
            </a:r>
            <a:r>
              <a:rPr sz="1100" spc="10" dirty="0">
                <a:latin typeface="Calibri"/>
                <a:cs typeface="Calibri"/>
              </a:rPr>
              <a:t>un</a:t>
            </a:r>
            <a:r>
              <a:rPr sz="1100" spc="55" dirty="0">
                <a:latin typeface="Calibri"/>
                <a:cs typeface="Calibri"/>
              </a:rPr>
              <a:t> </a:t>
            </a:r>
            <a:r>
              <a:rPr sz="1100" spc="20" dirty="0">
                <a:latin typeface="Calibri"/>
                <a:cs typeface="Calibri"/>
              </a:rPr>
              <a:t>intervalle</a:t>
            </a:r>
            <a:r>
              <a:rPr sz="1100" spc="55" dirty="0">
                <a:latin typeface="Calibri"/>
                <a:cs typeface="Calibri"/>
              </a:rPr>
              <a:t> </a:t>
            </a:r>
            <a:r>
              <a:rPr sz="1100" spc="-5" dirty="0">
                <a:latin typeface="Calibri"/>
                <a:cs typeface="Calibri"/>
              </a:rPr>
              <a:t>donné.</a:t>
            </a:r>
            <a:endParaRPr sz="1100">
              <a:latin typeface="Calibri"/>
              <a:cs typeface="Calibri"/>
            </a:endParaRPr>
          </a:p>
        </p:txBody>
      </p:sp>
      <p:sp>
        <p:nvSpPr>
          <p:cNvPr id="7" name="object 7"/>
          <p:cNvSpPr txBox="1"/>
          <p:nvPr/>
        </p:nvSpPr>
        <p:spPr>
          <a:xfrm>
            <a:off x="4042324" y="3710525"/>
            <a:ext cx="4474210" cy="731520"/>
          </a:xfrm>
          <a:prstGeom prst="rect">
            <a:avLst/>
          </a:prstGeom>
        </p:spPr>
        <p:txBody>
          <a:bodyPr vert="horz" wrap="square" lIns="0" tIns="12700" rIns="0" bIns="0" rtlCol="0">
            <a:spAutoFit/>
          </a:bodyPr>
          <a:lstStyle/>
          <a:p>
            <a:pPr marL="12700">
              <a:lnSpc>
                <a:spcPct val="100000"/>
              </a:lnSpc>
              <a:spcBef>
                <a:spcPts val="100"/>
              </a:spcBef>
            </a:pPr>
            <a:r>
              <a:rPr sz="1100" spc="90" dirty="0">
                <a:latin typeface="Calibri"/>
                <a:cs typeface="Calibri"/>
              </a:rPr>
              <a:t>Les</a:t>
            </a:r>
            <a:r>
              <a:rPr sz="1100" spc="55" dirty="0">
                <a:latin typeface="Calibri"/>
                <a:cs typeface="Calibri"/>
              </a:rPr>
              <a:t> </a:t>
            </a:r>
            <a:r>
              <a:rPr sz="1100" spc="20" dirty="0">
                <a:latin typeface="Calibri"/>
                <a:cs typeface="Calibri"/>
              </a:rPr>
              <a:t>outils</a:t>
            </a:r>
            <a:r>
              <a:rPr sz="1100" spc="60" dirty="0">
                <a:latin typeface="Calibri"/>
                <a:cs typeface="Calibri"/>
              </a:rPr>
              <a:t> </a:t>
            </a:r>
            <a:r>
              <a:rPr sz="1100" spc="-5" dirty="0">
                <a:latin typeface="Calibri"/>
                <a:cs typeface="Calibri"/>
              </a:rPr>
              <a:t>employés</a:t>
            </a:r>
            <a:r>
              <a:rPr sz="1100" spc="60" dirty="0">
                <a:latin typeface="Calibri"/>
                <a:cs typeface="Calibri"/>
              </a:rPr>
              <a:t> </a:t>
            </a:r>
            <a:r>
              <a:rPr sz="1100" spc="5" dirty="0">
                <a:latin typeface="Calibri"/>
                <a:cs typeface="Calibri"/>
              </a:rPr>
              <a:t>étaient:</a:t>
            </a:r>
            <a:r>
              <a:rPr sz="1100" spc="60" dirty="0">
                <a:latin typeface="Calibri"/>
                <a:cs typeface="Calibri"/>
              </a:rPr>
              <a:t> </a:t>
            </a:r>
            <a:r>
              <a:rPr sz="1100" spc="30" dirty="0">
                <a:latin typeface="Calibri"/>
                <a:cs typeface="Calibri"/>
              </a:rPr>
              <a:t>Jupyter-Notebook,</a:t>
            </a:r>
            <a:r>
              <a:rPr sz="1100" spc="60" dirty="0">
                <a:latin typeface="Calibri"/>
                <a:cs typeface="Calibri"/>
              </a:rPr>
              <a:t> </a:t>
            </a:r>
            <a:r>
              <a:rPr sz="1100" spc="70" dirty="0">
                <a:latin typeface="Calibri"/>
                <a:cs typeface="Calibri"/>
              </a:rPr>
              <a:t>Latex</a:t>
            </a:r>
            <a:r>
              <a:rPr sz="1100" spc="55" dirty="0">
                <a:latin typeface="Calibri"/>
                <a:cs typeface="Calibri"/>
              </a:rPr>
              <a:t> </a:t>
            </a:r>
            <a:r>
              <a:rPr sz="1100" spc="-15" dirty="0">
                <a:latin typeface="Calibri"/>
                <a:cs typeface="Calibri"/>
              </a:rPr>
              <a:t>et</a:t>
            </a:r>
            <a:r>
              <a:rPr sz="1100" spc="60" dirty="0">
                <a:latin typeface="Calibri"/>
                <a:cs typeface="Calibri"/>
              </a:rPr>
              <a:t> </a:t>
            </a:r>
            <a:r>
              <a:rPr sz="1100" spc="40" dirty="0">
                <a:latin typeface="Calibri"/>
                <a:cs typeface="Calibri"/>
              </a:rPr>
              <a:t>Python.</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60" dirty="0">
                <a:latin typeface="Calibri"/>
                <a:cs typeface="Calibri"/>
              </a:rPr>
              <a:t> </a:t>
            </a:r>
            <a:r>
              <a:rPr sz="1100" spc="190" dirty="0">
                <a:latin typeface="Calibri"/>
                <a:cs typeface="Calibri"/>
              </a:rPr>
              <a:t>SAE</a:t>
            </a:r>
            <a:r>
              <a:rPr sz="1100" spc="60" dirty="0">
                <a:latin typeface="Calibri"/>
                <a:cs typeface="Calibri"/>
              </a:rPr>
              <a:t> </a:t>
            </a:r>
            <a:r>
              <a:rPr sz="1100" spc="15" dirty="0">
                <a:latin typeface="Calibri"/>
                <a:cs typeface="Calibri"/>
              </a:rPr>
              <a:t>a</a:t>
            </a:r>
            <a:r>
              <a:rPr sz="1100" spc="60" dirty="0">
                <a:latin typeface="Calibri"/>
                <a:cs typeface="Calibri"/>
              </a:rPr>
              <a:t> </a:t>
            </a:r>
            <a:r>
              <a:rPr sz="1100" spc="30" dirty="0">
                <a:latin typeface="Calibri"/>
                <a:cs typeface="Calibri"/>
              </a:rPr>
              <a:t>ainsi</a:t>
            </a:r>
            <a:r>
              <a:rPr sz="1100" spc="60" dirty="0">
                <a:latin typeface="Calibri"/>
                <a:cs typeface="Calibri"/>
              </a:rPr>
              <a:t> </a:t>
            </a:r>
            <a:r>
              <a:rPr sz="1100" spc="15" dirty="0">
                <a:latin typeface="Calibri"/>
                <a:cs typeface="Calibri"/>
              </a:rPr>
              <a:t>permis</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modéliser</a:t>
            </a:r>
            <a:r>
              <a:rPr sz="1100" spc="60" dirty="0">
                <a:latin typeface="Calibri"/>
                <a:cs typeface="Calibri"/>
              </a:rPr>
              <a:t> </a:t>
            </a:r>
            <a:r>
              <a:rPr sz="1100" spc="-10" dirty="0">
                <a:latin typeface="Calibri"/>
                <a:cs typeface="Calibri"/>
              </a:rPr>
              <a:t>une</a:t>
            </a:r>
            <a:r>
              <a:rPr sz="1100" spc="60" dirty="0">
                <a:latin typeface="Calibri"/>
                <a:cs typeface="Calibri"/>
              </a:rPr>
              <a:t> </a:t>
            </a:r>
            <a:r>
              <a:rPr sz="1100" spc="-10" dirty="0">
                <a:latin typeface="Calibri"/>
                <a:cs typeface="Calibri"/>
              </a:rPr>
              <a:t>méthode,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l’employer</a:t>
            </a:r>
            <a:r>
              <a:rPr sz="1100" spc="60" dirty="0">
                <a:latin typeface="Calibri"/>
                <a:cs typeface="Calibri"/>
              </a:rPr>
              <a:t> </a:t>
            </a:r>
            <a:r>
              <a:rPr sz="1100" spc="40" dirty="0">
                <a:latin typeface="Calibri"/>
                <a:cs typeface="Calibri"/>
              </a:rPr>
              <a:t>sur</a:t>
            </a:r>
            <a:r>
              <a:rPr sz="1100" spc="60" dirty="0">
                <a:latin typeface="Calibri"/>
                <a:cs typeface="Calibri"/>
              </a:rPr>
              <a:t> </a:t>
            </a:r>
            <a:r>
              <a:rPr sz="1100" dirty="0">
                <a:latin typeface="Calibri"/>
                <a:cs typeface="Calibri"/>
              </a:rPr>
              <a:t>des </a:t>
            </a:r>
            <a:r>
              <a:rPr sz="1100" spc="-229" dirty="0">
                <a:latin typeface="Calibri"/>
                <a:cs typeface="Calibri"/>
              </a:rPr>
              <a:t> </a:t>
            </a:r>
            <a:r>
              <a:rPr sz="1100" spc="10" dirty="0">
                <a:latin typeface="Calibri"/>
                <a:cs typeface="Calibri"/>
              </a:rPr>
              <a:t>fonctions</a:t>
            </a:r>
            <a:r>
              <a:rPr sz="1100" spc="50" dirty="0">
                <a:latin typeface="Calibri"/>
                <a:cs typeface="Calibri"/>
              </a:rPr>
              <a:t> </a:t>
            </a:r>
            <a:r>
              <a:rPr sz="1100" spc="-15" dirty="0">
                <a:latin typeface="Calibri"/>
                <a:cs typeface="Calibri"/>
              </a:rPr>
              <a:t>et</a:t>
            </a:r>
            <a:r>
              <a:rPr sz="1100" spc="55" dirty="0">
                <a:latin typeface="Calibri"/>
                <a:cs typeface="Calibri"/>
              </a:rPr>
              <a:t> </a:t>
            </a:r>
            <a:r>
              <a:rPr sz="1100" spc="20" dirty="0">
                <a:latin typeface="Calibri"/>
                <a:cs typeface="Calibri"/>
              </a:rPr>
              <a:t>l’expliquer.</a:t>
            </a:r>
            <a:endParaRPr sz="1100">
              <a:latin typeface="Calibri"/>
              <a:cs typeface="Calibri"/>
            </a:endParaRPr>
          </a:p>
        </p:txBody>
      </p:sp>
      <p:sp>
        <p:nvSpPr>
          <p:cNvPr id="8" name="object 8"/>
          <p:cNvSpPr txBox="1"/>
          <p:nvPr/>
        </p:nvSpPr>
        <p:spPr>
          <a:xfrm>
            <a:off x="372325" y="2748488"/>
            <a:ext cx="2742565" cy="45212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https://github.com/Saam03/Projets</a:t>
            </a:r>
            <a:endParaRPr sz="1400">
              <a:latin typeface="Arial MT"/>
              <a:cs typeface="Arial MT"/>
            </a:endParaRPr>
          </a:p>
          <a:p>
            <a:pPr marL="12700">
              <a:lnSpc>
                <a:spcPct val="100000"/>
              </a:lnSpc>
            </a:pPr>
            <a:r>
              <a:rPr sz="1400" spc="-5" dirty="0">
                <a:latin typeface="Arial MT"/>
                <a:cs typeface="Arial MT"/>
              </a:rPr>
              <a:t>/tree/main/SAEExploration_algo</a:t>
            </a:r>
            <a:endParaRPr sz="14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14350"/>
            <a:ext cx="2616200"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2.03</a:t>
            </a:r>
          </a:p>
          <a:p>
            <a:pPr marL="12700" marR="5080">
              <a:lnSpc>
                <a:spcPct val="100499"/>
              </a:lnSpc>
            </a:pPr>
            <a:r>
              <a:rPr spc="65" dirty="0"/>
              <a:t>Installation</a:t>
            </a:r>
            <a:r>
              <a:rPr spc="105" dirty="0"/>
              <a:t> </a:t>
            </a:r>
            <a:r>
              <a:rPr spc="-40" dirty="0"/>
              <a:t>de</a:t>
            </a:r>
            <a:r>
              <a:rPr spc="105" dirty="0"/>
              <a:t> </a:t>
            </a:r>
            <a:r>
              <a:rPr spc="50" dirty="0"/>
              <a:t>service </a:t>
            </a:r>
            <a:r>
              <a:rPr spc="-475" dirty="0"/>
              <a:t> </a:t>
            </a:r>
            <a:r>
              <a:rPr spc="20" dirty="0"/>
              <a:t>réseau</a:t>
            </a:r>
          </a:p>
        </p:txBody>
      </p:sp>
      <p:sp>
        <p:nvSpPr>
          <p:cNvPr id="3" name="object 3"/>
          <p:cNvSpPr/>
          <p:nvPr/>
        </p:nvSpPr>
        <p:spPr>
          <a:xfrm>
            <a:off x="311699" y="1389599"/>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384725" y="1457037"/>
            <a:ext cx="4694555" cy="923925"/>
          </a:xfrm>
          <a:prstGeom prst="rect">
            <a:avLst/>
          </a:prstGeom>
        </p:spPr>
        <p:txBody>
          <a:bodyPr vert="horz" wrap="square" lIns="0" tIns="12700" rIns="0" bIns="0" rtlCol="0">
            <a:spAutoFit/>
          </a:bodyPr>
          <a:lstStyle/>
          <a:p>
            <a:pPr marL="12700">
              <a:lnSpc>
                <a:spcPct val="100000"/>
              </a:lnSpc>
              <a:spcBef>
                <a:spcPts val="100"/>
              </a:spcBef>
            </a:pPr>
            <a:r>
              <a:rPr sz="1100" spc="145" dirty="0">
                <a:latin typeface="Calibri"/>
                <a:cs typeface="Calibri"/>
              </a:rPr>
              <a:t>La</a:t>
            </a:r>
            <a:r>
              <a:rPr sz="1100" spc="50" dirty="0">
                <a:latin typeface="Calibri"/>
                <a:cs typeface="Calibri"/>
              </a:rPr>
              <a:t> </a:t>
            </a:r>
            <a:r>
              <a:rPr sz="1100" dirty="0">
                <a:latin typeface="Calibri"/>
                <a:cs typeface="Calibri"/>
              </a:rPr>
              <a:t>problématique</a:t>
            </a:r>
            <a:r>
              <a:rPr sz="1100" spc="50" dirty="0">
                <a:latin typeface="Calibri"/>
                <a:cs typeface="Calibri"/>
              </a:rPr>
              <a:t> </a:t>
            </a:r>
            <a:r>
              <a:rPr sz="1100" spc="10" dirty="0">
                <a:latin typeface="Calibri"/>
                <a:cs typeface="Calibri"/>
              </a:rPr>
              <a:t>professionnelle</a:t>
            </a:r>
            <a:r>
              <a:rPr sz="1100" spc="50" dirty="0">
                <a:latin typeface="Calibri"/>
                <a:cs typeface="Calibri"/>
              </a:rPr>
              <a:t> </a:t>
            </a:r>
            <a:r>
              <a:rPr sz="1100" spc="5" dirty="0">
                <a:latin typeface="Calibri"/>
                <a:cs typeface="Calibri"/>
              </a:rPr>
              <a:t>est</a:t>
            </a:r>
            <a:r>
              <a:rPr sz="1100" spc="50" dirty="0">
                <a:latin typeface="Calibri"/>
                <a:cs typeface="Calibri"/>
              </a:rPr>
              <a:t> </a:t>
            </a:r>
            <a:r>
              <a:rPr sz="1100" spc="-25" dirty="0">
                <a:latin typeface="Calibri"/>
                <a:cs typeface="Calibri"/>
              </a:rPr>
              <a:t>de</a:t>
            </a:r>
            <a:r>
              <a:rPr sz="1100" spc="50" dirty="0">
                <a:latin typeface="Calibri"/>
                <a:cs typeface="Calibri"/>
              </a:rPr>
              <a:t> </a:t>
            </a:r>
            <a:r>
              <a:rPr sz="1100" spc="15" dirty="0">
                <a:latin typeface="Calibri"/>
                <a:cs typeface="Calibri"/>
              </a:rPr>
              <a:t>préparer</a:t>
            </a:r>
            <a:r>
              <a:rPr sz="1100" spc="50" dirty="0">
                <a:latin typeface="Calibri"/>
                <a:cs typeface="Calibri"/>
              </a:rPr>
              <a:t> </a:t>
            </a:r>
            <a:r>
              <a:rPr sz="1100" spc="10" dirty="0">
                <a:latin typeface="Calibri"/>
                <a:cs typeface="Calibri"/>
              </a:rPr>
              <a:t>un</a:t>
            </a:r>
            <a:r>
              <a:rPr sz="1100" spc="50" dirty="0">
                <a:latin typeface="Calibri"/>
                <a:cs typeface="Calibri"/>
              </a:rPr>
              <a:t> </a:t>
            </a:r>
            <a:r>
              <a:rPr sz="1100" spc="20" dirty="0">
                <a:latin typeface="Calibri"/>
                <a:cs typeface="Calibri"/>
              </a:rPr>
              <a:t>serveur.</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SAÉ</a:t>
            </a:r>
            <a:r>
              <a:rPr sz="1100" spc="55" dirty="0">
                <a:latin typeface="Calibri"/>
                <a:cs typeface="Calibri"/>
              </a:rPr>
              <a:t> </a:t>
            </a:r>
            <a:r>
              <a:rPr sz="1100" spc="-5" dirty="0">
                <a:latin typeface="Calibri"/>
                <a:cs typeface="Calibri"/>
              </a:rPr>
              <a:t>permet</a:t>
            </a:r>
            <a:r>
              <a:rPr sz="1100" spc="55" dirty="0">
                <a:latin typeface="Calibri"/>
                <a:cs typeface="Calibri"/>
              </a:rPr>
              <a:t> </a:t>
            </a:r>
            <a:r>
              <a:rPr sz="1100" spc="10" dirty="0">
                <a:latin typeface="Calibri"/>
                <a:cs typeface="Calibri"/>
              </a:rPr>
              <a:t>d’expérimenter</a:t>
            </a:r>
            <a:r>
              <a:rPr sz="1100" spc="55" dirty="0">
                <a:latin typeface="Calibri"/>
                <a:cs typeface="Calibri"/>
              </a:rPr>
              <a:t> </a:t>
            </a:r>
            <a:r>
              <a:rPr sz="1100" spc="-10" dirty="0">
                <a:latin typeface="Calibri"/>
                <a:cs typeface="Calibri"/>
              </a:rPr>
              <a:t>une</a:t>
            </a:r>
            <a:r>
              <a:rPr sz="1100" spc="60" dirty="0">
                <a:latin typeface="Calibri"/>
                <a:cs typeface="Calibri"/>
              </a:rPr>
              <a:t> </a:t>
            </a:r>
            <a:r>
              <a:rPr sz="1100" spc="5" dirty="0">
                <a:latin typeface="Calibri"/>
                <a:cs typeface="Calibri"/>
              </a:rPr>
              <a:t>première</a:t>
            </a:r>
            <a:r>
              <a:rPr sz="1100" spc="55" dirty="0">
                <a:latin typeface="Calibri"/>
                <a:cs typeface="Calibri"/>
              </a:rPr>
              <a:t> </a:t>
            </a:r>
            <a:r>
              <a:rPr sz="1100" spc="20" dirty="0">
                <a:latin typeface="Calibri"/>
                <a:cs typeface="Calibri"/>
              </a:rPr>
              <a:t>mission</a:t>
            </a:r>
            <a:r>
              <a:rPr sz="1100" spc="55" dirty="0">
                <a:latin typeface="Calibri"/>
                <a:cs typeface="Calibri"/>
              </a:rPr>
              <a:t> </a:t>
            </a:r>
            <a:r>
              <a:rPr sz="1100" spc="20" dirty="0">
                <a:latin typeface="Calibri"/>
                <a:cs typeface="Calibri"/>
              </a:rPr>
              <a:t>d’installation</a:t>
            </a:r>
            <a:r>
              <a:rPr sz="1100" spc="55" dirty="0">
                <a:latin typeface="Calibri"/>
                <a:cs typeface="Calibri"/>
              </a:rPr>
              <a:t> </a:t>
            </a:r>
            <a:r>
              <a:rPr sz="1100" spc="-25" dirty="0">
                <a:latin typeface="Calibri"/>
                <a:cs typeface="Calibri"/>
              </a:rPr>
              <a:t>de </a:t>
            </a:r>
            <a:r>
              <a:rPr sz="1100" spc="-20" dirty="0">
                <a:latin typeface="Calibri"/>
                <a:cs typeface="Calibri"/>
              </a:rPr>
              <a:t> </a:t>
            </a:r>
            <a:r>
              <a:rPr sz="1100" spc="25" dirty="0">
                <a:latin typeface="Calibri"/>
                <a:cs typeface="Calibri"/>
              </a:rPr>
              <a:t>services</a:t>
            </a:r>
            <a:r>
              <a:rPr sz="1100" spc="60" dirty="0">
                <a:latin typeface="Calibri"/>
                <a:cs typeface="Calibri"/>
              </a:rPr>
              <a:t> </a:t>
            </a:r>
            <a:r>
              <a:rPr sz="1100" spc="5" dirty="0">
                <a:latin typeface="Calibri"/>
                <a:cs typeface="Calibri"/>
              </a:rPr>
              <a:t>réseau</a:t>
            </a:r>
            <a:r>
              <a:rPr sz="1100" spc="65" dirty="0">
                <a:latin typeface="Calibri"/>
                <a:cs typeface="Calibri"/>
              </a:rPr>
              <a:t> </a:t>
            </a:r>
            <a:r>
              <a:rPr sz="1100" spc="30" dirty="0">
                <a:latin typeface="Calibri"/>
                <a:cs typeface="Calibri"/>
              </a:rPr>
              <a:t>ainsi</a:t>
            </a:r>
            <a:r>
              <a:rPr sz="1100" spc="65" dirty="0">
                <a:latin typeface="Calibri"/>
                <a:cs typeface="Calibri"/>
              </a:rPr>
              <a:t> </a:t>
            </a:r>
            <a:r>
              <a:rPr sz="1100" spc="-20" dirty="0">
                <a:latin typeface="Calibri"/>
                <a:cs typeface="Calibri"/>
              </a:rPr>
              <a:t>que</a:t>
            </a:r>
            <a:r>
              <a:rPr sz="1100" spc="65" dirty="0">
                <a:latin typeface="Calibri"/>
                <a:cs typeface="Calibri"/>
              </a:rPr>
              <a:t> </a:t>
            </a:r>
            <a:r>
              <a:rPr sz="1100" spc="30" dirty="0">
                <a:latin typeface="Calibri"/>
                <a:cs typeface="Calibri"/>
              </a:rPr>
              <a:t>la</a:t>
            </a:r>
            <a:r>
              <a:rPr sz="1100" spc="65" dirty="0">
                <a:latin typeface="Calibri"/>
                <a:cs typeface="Calibri"/>
              </a:rPr>
              <a:t> </a:t>
            </a:r>
            <a:r>
              <a:rPr sz="1100" spc="5" dirty="0">
                <a:latin typeface="Calibri"/>
                <a:cs typeface="Calibri"/>
              </a:rPr>
              <a:t>présentation</a:t>
            </a:r>
            <a:r>
              <a:rPr sz="1100" spc="65"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compte-rendus</a:t>
            </a:r>
            <a:r>
              <a:rPr sz="1100" spc="65" dirty="0">
                <a:latin typeface="Calibri"/>
                <a:cs typeface="Calibri"/>
              </a:rPr>
              <a:t> </a:t>
            </a:r>
            <a:r>
              <a:rPr sz="1100" spc="5" dirty="0">
                <a:latin typeface="Calibri"/>
                <a:cs typeface="Calibri"/>
              </a:rPr>
              <a:t>techniques</a:t>
            </a:r>
            <a:r>
              <a:rPr sz="1100" spc="65" dirty="0">
                <a:latin typeface="Calibri"/>
                <a:cs typeface="Calibri"/>
              </a:rPr>
              <a:t> </a:t>
            </a:r>
            <a:r>
              <a:rPr sz="1100" spc="15" dirty="0">
                <a:latin typeface="Calibri"/>
                <a:cs typeface="Calibri"/>
              </a:rPr>
              <a:t>à</a:t>
            </a:r>
            <a:r>
              <a:rPr sz="1100" spc="65" dirty="0">
                <a:latin typeface="Calibri"/>
                <a:cs typeface="Calibri"/>
              </a:rPr>
              <a:t> </a:t>
            </a:r>
            <a:r>
              <a:rPr sz="1100" spc="25" dirty="0">
                <a:latin typeface="Calibri"/>
                <a:cs typeface="Calibri"/>
              </a:rPr>
              <a:t>l’écrit </a:t>
            </a:r>
            <a:r>
              <a:rPr sz="1100" spc="-235" dirty="0">
                <a:latin typeface="Calibri"/>
                <a:cs typeface="Calibri"/>
              </a:rPr>
              <a:t> </a:t>
            </a:r>
            <a:r>
              <a:rPr sz="1100" spc="-15" dirty="0">
                <a:latin typeface="Calibri"/>
                <a:cs typeface="Calibri"/>
              </a:rPr>
              <a:t>comme</a:t>
            </a:r>
            <a:r>
              <a:rPr sz="1100" spc="55" dirty="0">
                <a:latin typeface="Calibri"/>
                <a:cs typeface="Calibri"/>
              </a:rPr>
              <a:t> </a:t>
            </a:r>
            <a:r>
              <a:rPr sz="1100" spc="15" dirty="0">
                <a:latin typeface="Calibri"/>
                <a:cs typeface="Calibri"/>
              </a:rPr>
              <a:t>à</a:t>
            </a:r>
            <a:r>
              <a:rPr sz="1100" spc="60" dirty="0">
                <a:latin typeface="Calibri"/>
                <a:cs typeface="Calibri"/>
              </a:rPr>
              <a:t> </a:t>
            </a:r>
            <a:r>
              <a:rPr sz="1100" spc="25" dirty="0">
                <a:latin typeface="Calibri"/>
                <a:cs typeface="Calibri"/>
              </a:rPr>
              <a:t>l’oral.</a:t>
            </a:r>
            <a:r>
              <a:rPr sz="1100" spc="50" dirty="0">
                <a:latin typeface="Calibri"/>
                <a:cs typeface="Calibri"/>
              </a:rPr>
              <a:t> </a:t>
            </a:r>
            <a:r>
              <a:rPr sz="1100" spc="114" dirty="0">
                <a:latin typeface="Calibri"/>
                <a:cs typeface="Calibri"/>
              </a:rPr>
              <a:t>Le</a:t>
            </a:r>
            <a:r>
              <a:rPr sz="1100" spc="60" dirty="0">
                <a:latin typeface="Calibri"/>
                <a:cs typeface="Calibri"/>
              </a:rPr>
              <a:t> </a:t>
            </a:r>
            <a:r>
              <a:rPr sz="1100" spc="10" dirty="0">
                <a:latin typeface="Calibri"/>
                <a:cs typeface="Calibri"/>
              </a:rPr>
              <a:t>projet</a:t>
            </a:r>
            <a:r>
              <a:rPr sz="1100" spc="55" dirty="0">
                <a:latin typeface="Calibri"/>
                <a:cs typeface="Calibri"/>
              </a:rPr>
              <a:t> </a:t>
            </a:r>
            <a:r>
              <a:rPr sz="1100" spc="15" dirty="0">
                <a:latin typeface="Calibri"/>
                <a:cs typeface="Calibri"/>
              </a:rPr>
              <a:t>a</a:t>
            </a:r>
            <a:r>
              <a:rPr sz="1100" spc="60" dirty="0">
                <a:latin typeface="Calibri"/>
                <a:cs typeface="Calibri"/>
              </a:rPr>
              <a:t> </a:t>
            </a:r>
            <a:r>
              <a:rPr sz="1100" spc="-25" dirty="0">
                <a:latin typeface="Calibri"/>
                <a:cs typeface="Calibri"/>
              </a:rPr>
              <a:t>été</a:t>
            </a:r>
            <a:r>
              <a:rPr sz="1100" spc="55" dirty="0">
                <a:latin typeface="Calibri"/>
                <a:cs typeface="Calibri"/>
              </a:rPr>
              <a:t> </a:t>
            </a:r>
            <a:r>
              <a:rPr sz="1100" spc="15" dirty="0">
                <a:latin typeface="Calibri"/>
                <a:cs typeface="Calibri"/>
              </a:rPr>
              <a:t>réalisé</a:t>
            </a:r>
            <a:r>
              <a:rPr sz="1100" spc="60" dirty="0">
                <a:latin typeface="Calibri"/>
                <a:cs typeface="Calibri"/>
              </a:rPr>
              <a:t> </a:t>
            </a:r>
            <a:r>
              <a:rPr sz="1100" spc="-15" dirty="0">
                <a:latin typeface="Calibri"/>
                <a:cs typeface="Calibri"/>
              </a:rPr>
              <a:t>en</a:t>
            </a:r>
            <a:r>
              <a:rPr sz="1100" spc="55" dirty="0">
                <a:latin typeface="Calibri"/>
                <a:cs typeface="Calibri"/>
              </a:rPr>
              <a:t> </a:t>
            </a:r>
            <a:r>
              <a:rPr sz="1100" spc="20" dirty="0">
                <a:latin typeface="Calibri"/>
                <a:cs typeface="Calibri"/>
              </a:rPr>
              <a:t>individuel</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60"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p:txBody>
      </p:sp>
      <p:sp>
        <p:nvSpPr>
          <p:cNvPr id="5" name="object 5"/>
          <p:cNvSpPr txBox="1"/>
          <p:nvPr/>
        </p:nvSpPr>
        <p:spPr>
          <a:xfrm>
            <a:off x="384725" y="2507834"/>
            <a:ext cx="4547235" cy="603885"/>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55"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55"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55" dirty="0">
                <a:latin typeface="Calibri"/>
                <a:cs typeface="Calibri"/>
              </a:rPr>
              <a:t> </a:t>
            </a:r>
            <a:r>
              <a:rPr sz="1100" dirty="0">
                <a:latin typeface="Calibri"/>
                <a:cs typeface="Calibri"/>
              </a:rPr>
              <a:t>mettre</a:t>
            </a:r>
            <a:r>
              <a:rPr sz="1100" spc="60" dirty="0">
                <a:latin typeface="Calibri"/>
                <a:cs typeface="Calibri"/>
              </a:rPr>
              <a:t> </a:t>
            </a:r>
            <a:r>
              <a:rPr sz="1100" spc="-15" dirty="0">
                <a:latin typeface="Calibri"/>
                <a:cs typeface="Calibri"/>
              </a:rPr>
              <a:t>en</a:t>
            </a:r>
            <a:r>
              <a:rPr sz="1100" spc="60" dirty="0">
                <a:latin typeface="Calibri"/>
                <a:cs typeface="Calibri"/>
              </a:rPr>
              <a:t> </a:t>
            </a:r>
            <a:r>
              <a:rPr sz="1100" spc="5" dirty="0">
                <a:latin typeface="Calibri"/>
                <a:cs typeface="Calibri"/>
              </a:rPr>
              <a:t>place</a:t>
            </a:r>
            <a:r>
              <a:rPr sz="1100" spc="60" dirty="0">
                <a:latin typeface="Calibri"/>
                <a:cs typeface="Calibri"/>
              </a:rPr>
              <a:t> </a:t>
            </a:r>
            <a:r>
              <a:rPr sz="1100" spc="10" dirty="0">
                <a:latin typeface="Calibri"/>
                <a:cs typeface="Calibri"/>
              </a:rPr>
              <a:t>un</a:t>
            </a:r>
            <a:r>
              <a:rPr sz="1100" spc="55" dirty="0">
                <a:latin typeface="Calibri"/>
                <a:cs typeface="Calibri"/>
              </a:rPr>
              <a:t> </a:t>
            </a:r>
            <a:r>
              <a:rPr sz="1100" spc="25" dirty="0">
                <a:latin typeface="Calibri"/>
                <a:cs typeface="Calibri"/>
              </a:rPr>
              <a:t>service </a:t>
            </a:r>
            <a:r>
              <a:rPr sz="1100" spc="-229" dirty="0">
                <a:latin typeface="Calibri"/>
                <a:cs typeface="Calibri"/>
              </a:rPr>
              <a:t> </a:t>
            </a:r>
            <a:r>
              <a:rPr sz="1100" spc="10" dirty="0">
                <a:latin typeface="Calibri"/>
                <a:cs typeface="Calibri"/>
              </a:rPr>
              <a:t>réseau.</a:t>
            </a:r>
            <a:r>
              <a:rPr sz="1100" spc="55" dirty="0">
                <a:latin typeface="Calibri"/>
                <a:cs typeface="Calibri"/>
              </a:rPr>
              <a:t> </a:t>
            </a:r>
            <a:r>
              <a:rPr sz="1100" spc="35" dirty="0">
                <a:latin typeface="Calibri"/>
                <a:cs typeface="Calibri"/>
              </a:rPr>
              <a:t>Nous</a:t>
            </a:r>
            <a:r>
              <a:rPr sz="1100" spc="60" dirty="0">
                <a:latin typeface="Calibri"/>
                <a:cs typeface="Calibri"/>
              </a:rPr>
              <a:t> </a:t>
            </a:r>
            <a:r>
              <a:rPr sz="1100" spc="5" dirty="0">
                <a:latin typeface="Calibri"/>
                <a:cs typeface="Calibri"/>
              </a:rPr>
              <a:t>avons</a:t>
            </a:r>
            <a:r>
              <a:rPr sz="1100" spc="60" dirty="0">
                <a:latin typeface="Calibri"/>
                <a:cs typeface="Calibri"/>
              </a:rPr>
              <a:t> </a:t>
            </a:r>
            <a:r>
              <a:rPr sz="1100" spc="20" dirty="0">
                <a:latin typeface="Calibri"/>
                <a:cs typeface="Calibri"/>
              </a:rPr>
              <a:t>choisi</a:t>
            </a:r>
            <a:r>
              <a:rPr sz="1100" spc="60" dirty="0">
                <a:latin typeface="Calibri"/>
                <a:cs typeface="Calibri"/>
              </a:rPr>
              <a:t> </a:t>
            </a:r>
            <a:r>
              <a:rPr sz="1100" spc="-25" dirty="0">
                <a:latin typeface="Calibri"/>
                <a:cs typeface="Calibri"/>
              </a:rPr>
              <a:t>de</a:t>
            </a:r>
            <a:r>
              <a:rPr sz="1100" spc="55" dirty="0">
                <a:latin typeface="Calibri"/>
                <a:cs typeface="Calibri"/>
              </a:rPr>
              <a:t> </a:t>
            </a:r>
            <a:r>
              <a:rPr sz="1100" dirty="0">
                <a:latin typeface="Calibri"/>
                <a:cs typeface="Calibri"/>
              </a:rPr>
              <a:t>mettre</a:t>
            </a:r>
            <a:r>
              <a:rPr sz="1100" spc="60" dirty="0">
                <a:latin typeface="Calibri"/>
                <a:cs typeface="Calibri"/>
              </a:rPr>
              <a:t> </a:t>
            </a:r>
            <a:r>
              <a:rPr sz="1100" spc="-15" dirty="0">
                <a:latin typeface="Calibri"/>
                <a:cs typeface="Calibri"/>
              </a:rPr>
              <a:t>en</a:t>
            </a:r>
            <a:r>
              <a:rPr sz="1100" spc="60" dirty="0">
                <a:latin typeface="Calibri"/>
                <a:cs typeface="Calibri"/>
              </a:rPr>
              <a:t> </a:t>
            </a:r>
            <a:r>
              <a:rPr sz="1100" spc="5" dirty="0">
                <a:latin typeface="Calibri"/>
                <a:cs typeface="Calibri"/>
              </a:rPr>
              <a:t>place</a:t>
            </a:r>
            <a:r>
              <a:rPr sz="1100" spc="60" dirty="0">
                <a:latin typeface="Calibri"/>
                <a:cs typeface="Calibri"/>
              </a:rPr>
              <a:t> </a:t>
            </a:r>
            <a:r>
              <a:rPr sz="1100" spc="10" dirty="0">
                <a:latin typeface="Calibri"/>
                <a:cs typeface="Calibri"/>
              </a:rPr>
              <a:t>un</a:t>
            </a:r>
            <a:r>
              <a:rPr sz="1100" spc="60" dirty="0">
                <a:latin typeface="Calibri"/>
                <a:cs typeface="Calibri"/>
              </a:rPr>
              <a:t> </a:t>
            </a:r>
            <a:r>
              <a:rPr sz="1100" spc="5" dirty="0">
                <a:latin typeface="Calibri"/>
                <a:cs typeface="Calibri"/>
              </a:rPr>
              <a:t>environnement</a:t>
            </a:r>
            <a:r>
              <a:rPr sz="1100" spc="55" dirty="0">
                <a:latin typeface="Calibri"/>
                <a:cs typeface="Calibri"/>
              </a:rPr>
              <a:t> </a:t>
            </a:r>
            <a:r>
              <a:rPr sz="1100" spc="155" dirty="0">
                <a:latin typeface="Calibri"/>
                <a:cs typeface="Calibri"/>
              </a:rPr>
              <a:t>LAMP </a:t>
            </a:r>
            <a:r>
              <a:rPr sz="1100" spc="160" dirty="0">
                <a:latin typeface="Calibri"/>
                <a:cs typeface="Calibri"/>
              </a:rPr>
              <a:t> </a:t>
            </a:r>
            <a:r>
              <a:rPr sz="1100" spc="20" dirty="0">
                <a:latin typeface="Calibri"/>
                <a:cs typeface="Calibri"/>
              </a:rPr>
              <a:t>(acronyme</a:t>
            </a:r>
            <a:r>
              <a:rPr sz="1100" spc="60" dirty="0">
                <a:latin typeface="Calibri"/>
                <a:cs typeface="Calibri"/>
              </a:rPr>
              <a:t> </a:t>
            </a:r>
            <a:r>
              <a:rPr sz="1100" spc="20" dirty="0">
                <a:latin typeface="Calibri"/>
                <a:cs typeface="Calibri"/>
              </a:rPr>
              <a:t>désignant</a:t>
            </a:r>
            <a:r>
              <a:rPr sz="1100" spc="65" dirty="0">
                <a:latin typeface="Calibri"/>
                <a:cs typeface="Calibri"/>
              </a:rPr>
              <a:t> </a:t>
            </a:r>
            <a:r>
              <a:rPr sz="1100" dirty="0">
                <a:latin typeface="Calibri"/>
                <a:cs typeface="Calibri"/>
              </a:rPr>
              <a:t>l’ensemble</a:t>
            </a:r>
            <a:r>
              <a:rPr sz="1100" spc="65" dirty="0">
                <a:latin typeface="Calibri"/>
                <a:cs typeface="Calibri"/>
              </a:rPr>
              <a:t> </a:t>
            </a:r>
            <a:r>
              <a:rPr sz="1100" spc="75" dirty="0">
                <a:latin typeface="Calibri"/>
                <a:cs typeface="Calibri"/>
              </a:rPr>
              <a:t>Linux,</a:t>
            </a:r>
            <a:r>
              <a:rPr sz="1100" spc="60" dirty="0">
                <a:latin typeface="Calibri"/>
                <a:cs typeface="Calibri"/>
              </a:rPr>
              <a:t> </a:t>
            </a:r>
            <a:r>
              <a:rPr sz="1100" spc="30" dirty="0">
                <a:latin typeface="Calibri"/>
                <a:cs typeface="Calibri"/>
              </a:rPr>
              <a:t>Apache,</a:t>
            </a:r>
            <a:r>
              <a:rPr sz="1100" spc="65" dirty="0">
                <a:latin typeface="Calibri"/>
                <a:cs typeface="Calibri"/>
              </a:rPr>
              <a:t> </a:t>
            </a:r>
            <a:r>
              <a:rPr sz="1100" spc="25" dirty="0">
                <a:latin typeface="Calibri"/>
                <a:cs typeface="Calibri"/>
              </a:rPr>
              <a:t>Mysql</a:t>
            </a:r>
            <a:r>
              <a:rPr sz="1100" spc="65" dirty="0">
                <a:latin typeface="Calibri"/>
                <a:cs typeface="Calibri"/>
              </a:rPr>
              <a:t> </a:t>
            </a:r>
            <a:r>
              <a:rPr sz="1100" spc="-15" dirty="0">
                <a:latin typeface="Calibri"/>
                <a:cs typeface="Calibri"/>
              </a:rPr>
              <a:t>ou</a:t>
            </a:r>
            <a:r>
              <a:rPr sz="1100" spc="60" dirty="0">
                <a:latin typeface="Calibri"/>
                <a:cs typeface="Calibri"/>
              </a:rPr>
              <a:t> MariaDB,</a:t>
            </a:r>
            <a:r>
              <a:rPr sz="1100" spc="65" dirty="0">
                <a:latin typeface="Calibri"/>
                <a:cs typeface="Calibri"/>
              </a:rPr>
              <a:t> </a:t>
            </a:r>
            <a:r>
              <a:rPr sz="1100" spc="125" dirty="0">
                <a:latin typeface="Calibri"/>
                <a:cs typeface="Calibri"/>
              </a:rPr>
              <a:t>PHP).</a:t>
            </a:r>
            <a:endParaRPr sz="1100">
              <a:latin typeface="Calibri"/>
              <a:cs typeface="Calibri"/>
            </a:endParaRPr>
          </a:p>
        </p:txBody>
      </p:sp>
      <p:sp>
        <p:nvSpPr>
          <p:cNvPr id="6" name="object 6"/>
          <p:cNvSpPr txBox="1"/>
          <p:nvPr/>
        </p:nvSpPr>
        <p:spPr>
          <a:xfrm>
            <a:off x="384725" y="3263739"/>
            <a:ext cx="4143375" cy="731520"/>
          </a:xfrm>
          <a:prstGeom prst="rect">
            <a:avLst/>
          </a:prstGeom>
        </p:spPr>
        <p:txBody>
          <a:bodyPr vert="horz" wrap="square" lIns="0" tIns="12700" rIns="0" bIns="0" rtlCol="0">
            <a:spAutoFit/>
          </a:bodyPr>
          <a:lstStyle/>
          <a:p>
            <a:pPr marL="12700">
              <a:lnSpc>
                <a:spcPct val="100000"/>
              </a:lnSpc>
              <a:spcBef>
                <a:spcPts val="100"/>
              </a:spcBef>
            </a:pPr>
            <a:r>
              <a:rPr sz="1100" spc="90" dirty="0">
                <a:latin typeface="Calibri"/>
                <a:cs typeface="Calibri"/>
              </a:rPr>
              <a:t>Les</a:t>
            </a:r>
            <a:r>
              <a:rPr sz="1100" spc="50" dirty="0">
                <a:latin typeface="Calibri"/>
                <a:cs typeface="Calibri"/>
              </a:rPr>
              <a:t> </a:t>
            </a:r>
            <a:r>
              <a:rPr sz="1100" spc="20" dirty="0">
                <a:latin typeface="Calibri"/>
                <a:cs typeface="Calibri"/>
              </a:rPr>
              <a:t>outils</a:t>
            </a:r>
            <a:r>
              <a:rPr sz="1100" spc="55" dirty="0">
                <a:latin typeface="Calibri"/>
                <a:cs typeface="Calibri"/>
              </a:rPr>
              <a:t> </a:t>
            </a:r>
            <a:r>
              <a:rPr sz="1100" spc="-5" dirty="0">
                <a:latin typeface="Calibri"/>
                <a:cs typeface="Calibri"/>
              </a:rPr>
              <a:t>employés</a:t>
            </a:r>
            <a:r>
              <a:rPr sz="1100" spc="50" dirty="0">
                <a:latin typeface="Calibri"/>
                <a:cs typeface="Calibri"/>
              </a:rPr>
              <a:t> </a:t>
            </a:r>
            <a:r>
              <a:rPr sz="1100" spc="5" dirty="0">
                <a:latin typeface="Calibri"/>
                <a:cs typeface="Calibri"/>
              </a:rPr>
              <a:t>étaient:</a:t>
            </a:r>
            <a:r>
              <a:rPr sz="1100" spc="55" dirty="0">
                <a:latin typeface="Calibri"/>
                <a:cs typeface="Calibri"/>
              </a:rPr>
              <a:t> Raspberry-Pi, </a:t>
            </a:r>
            <a:r>
              <a:rPr sz="1100" spc="110" dirty="0">
                <a:latin typeface="Calibri"/>
                <a:cs typeface="Calibri"/>
              </a:rPr>
              <a:t>LAMP.</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SAE</a:t>
            </a:r>
            <a:r>
              <a:rPr sz="1100" spc="60" dirty="0">
                <a:latin typeface="Calibri"/>
                <a:cs typeface="Calibri"/>
              </a:rPr>
              <a:t> </a:t>
            </a:r>
            <a:r>
              <a:rPr sz="1100" spc="15" dirty="0">
                <a:latin typeface="Calibri"/>
                <a:cs typeface="Calibri"/>
              </a:rPr>
              <a:t>a</a:t>
            </a:r>
            <a:r>
              <a:rPr sz="1100" spc="60" dirty="0">
                <a:latin typeface="Calibri"/>
                <a:cs typeface="Calibri"/>
              </a:rPr>
              <a:t> </a:t>
            </a:r>
            <a:r>
              <a:rPr sz="1100" spc="30" dirty="0">
                <a:latin typeface="Calibri"/>
                <a:cs typeface="Calibri"/>
              </a:rPr>
              <a:t>ainsi</a:t>
            </a:r>
            <a:r>
              <a:rPr sz="1100" spc="60" dirty="0">
                <a:latin typeface="Calibri"/>
                <a:cs typeface="Calibri"/>
              </a:rPr>
              <a:t> </a:t>
            </a:r>
            <a:r>
              <a:rPr sz="1100" spc="15" dirty="0">
                <a:latin typeface="Calibri"/>
                <a:cs typeface="Calibri"/>
              </a:rPr>
              <a:t>permis</a:t>
            </a:r>
            <a:r>
              <a:rPr sz="1100" spc="55"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conﬁgurer</a:t>
            </a:r>
            <a:r>
              <a:rPr sz="1100" spc="60" dirty="0">
                <a:latin typeface="Calibri"/>
                <a:cs typeface="Calibri"/>
              </a:rPr>
              <a:t> </a:t>
            </a:r>
            <a:r>
              <a:rPr sz="1100" spc="10" dirty="0">
                <a:latin typeface="Calibri"/>
                <a:cs typeface="Calibri"/>
              </a:rPr>
              <a:t>un</a:t>
            </a:r>
            <a:r>
              <a:rPr sz="1100" spc="60" dirty="0">
                <a:latin typeface="Calibri"/>
                <a:cs typeface="Calibri"/>
              </a:rPr>
              <a:t> </a:t>
            </a:r>
            <a:r>
              <a:rPr sz="1100" spc="-5" dirty="0">
                <a:latin typeface="Calibri"/>
                <a:cs typeface="Calibri"/>
              </a:rPr>
              <a:t>poste</a:t>
            </a:r>
            <a:r>
              <a:rPr sz="1100" spc="55" dirty="0">
                <a:latin typeface="Calibri"/>
                <a:cs typeface="Calibri"/>
              </a:rPr>
              <a:t> </a:t>
            </a:r>
            <a:r>
              <a:rPr sz="1100" spc="-15" dirty="0">
                <a:latin typeface="Calibri"/>
                <a:cs typeface="Calibri"/>
              </a:rPr>
              <a:t>et</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30" dirty="0">
                <a:latin typeface="Calibri"/>
                <a:cs typeface="Calibri"/>
              </a:rPr>
              <a:t>lui</a:t>
            </a:r>
            <a:r>
              <a:rPr sz="1100" spc="60" dirty="0">
                <a:latin typeface="Calibri"/>
                <a:cs typeface="Calibri"/>
              </a:rPr>
              <a:t> </a:t>
            </a:r>
            <a:r>
              <a:rPr sz="1100" spc="25" dirty="0">
                <a:latin typeface="Calibri"/>
                <a:cs typeface="Calibri"/>
              </a:rPr>
              <a:t>installer</a:t>
            </a:r>
            <a:r>
              <a:rPr sz="1100" spc="55" dirty="0">
                <a:latin typeface="Calibri"/>
                <a:cs typeface="Calibri"/>
              </a:rPr>
              <a:t> </a:t>
            </a:r>
            <a:r>
              <a:rPr sz="1100" spc="10" dirty="0">
                <a:latin typeface="Calibri"/>
                <a:cs typeface="Calibri"/>
              </a:rPr>
              <a:t>un </a:t>
            </a:r>
            <a:r>
              <a:rPr sz="1100" spc="-229" dirty="0">
                <a:latin typeface="Calibri"/>
                <a:cs typeface="Calibri"/>
              </a:rPr>
              <a:t> </a:t>
            </a:r>
            <a:r>
              <a:rPr sz="1100" spc="5" dirty="0">
                <a:latin typeface="Calibri"/>
                <a:cs typeface="Calibri"/>
              </a:rPr>
              <a:t>environnement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10" dirty="0">
                <a:latin typeface="Calibri"/>
                <a:cs typeface="Calibri"/>
              </a:rPr>
              <a:t>développement.</a:t>
            </a:r>
            <a:endParaRPr sz="1100">
              <a:latin typeface="Calibri"/>
              <a:cs typeface="Calibri"/>
            </a:endParaRPr>
          </a:p>
        </p:txBody>
      </p:sp>
      <p:sp>
        <p:nvSpPr>
          <p:cNvPr id="7" name="object 7"/>
          <p:cNvSpPr txBox="1"/>
          <p:nvPr/>
        </p:nvSpPr>
        <p:spPr>
          <a:xfrm>
            <a:off x="5659925" y="2582238"/>
            <a:ext cx="2643505" cy="66548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https://drive.google.com/drive/u/0</a:t>
            </a:r>
            <a:endParaRPr sz="1400">
              <a:latin typeface="Arial MT"/>
              <a:cs typeface="Arial MT"/>
            </a:endParaRPr>
          </a:p>
          <a:p>
            <a:pPr marL="12700" marR="80645">
              <a:lnSpc>
                <a:spcPct val="100000"/>
              </a:lnSpc>
            </a:pPr>
            <a:r>
              <a:rPr sz="1400" spc="-10" dirty="0">
                <a:latin typeface="Arial MT"/>
                <a:cs typeface="Arial MT"/>
              </a:rPr>
              <a:t>/folders/1pXZz57tQwwk5_PWok </a:t>
            </a:r>
            <a:r>
              <a:rPr sz="1400" spc="-375" dirty="0">
                <a:latin typeface="Arial MT"/>
                <a:cs typeface="Arial MT"/>
              </a:rPr>
              <a:t> </a:t>
            </a:r>
            <a:r>
              <a:rPr sz="1400" spc="-5" dirty="0">
                <a:latin typeface="Arial MT"/>
                <a:cs typeface="Arial MT"/>
              </a:rPr>
              <a:t>G53ULf203R5XWGI</a:t>
            </a:r>
            <a:endParaRPr sz="14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4575" y="417550"/>
            <a:ext cx="3131820"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2.04</a:t>
            </a:r>
          </a:p>
          <a:p>
            <a:pPr marL="12700" marR="5080">
              <a:lnSpc>
                <a:spcPct val="100499"/>
              </a:lnSpc>
            </a:pPr>
            <a:r>
              <a:rPr spc="75" dirty="0"/>
              <a:t>Exploitation</a:t>
            </a:r>
            <a:r>
              <a:rPr spc="90" dirty="0"/>
              <a:t> </a:t>
            </a:r>
            <a:r>
              <a:rPr spc="10" dirty="0"/>
              <a:t>d’une</a:t>
            </a:r>
            <a:r>
              <a:rPr spc="90" dirty="0"/>
              <a:t> </a:t>
            </a:r>
            <a:r>
              <a:rPr spc="5" dirty="0"/>
              <a:t>base</a:t>
            </a:r>
            <a:r>
              <a:rPr spc="90" dirty="0"/>
              <a:t> </a:t>
            </a:r>
            <a:r>
              <a:rPr spc="-40" dirty="0"/>
              <a:t>de </a:t>
            </a:r>
            <a:r>
              <a:rPr spc="-470" dirty="0"/>
              <a:t> </a:t>
            </a:r>
            <a:r>
              <a:rPr spc="-10" dirty="0"/>
              <a:t>données</a:t>
            </a:r>
          </a:p>
        </p:txBody>
      </p:sp>
      <p:sp>
        <p:nvSpPr>
          <p:cNvPr id="3" name="object 3"/>
          <p:cNvSpPr/>
          <p:nvPr/>
        </p:nvSpPr>
        <p:spPr>
          <a:xfrm>
            <a:off x="3969299" y="1643600"/>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4042324" y="1685890"/>
            <a:ext cx="4699000" cy="2755900"/>
          </a:xfrm>
          <a:prstGeom prst="rect">
            <a:avLst/>
          </a:prstGeom>
        </p:spPr>
        <p:txBody>
          <a:bodyPr vert="horz" wrap="square" lIns="0" tIns="12700" rIns="0" bIns="0" rtlCol="0">
            <a:spAutoFit/>
          </a:bodyPr>
          <a:lstStyle/>
          <a:p>
            <a:pPr marL="12700" marR="64769">
              <a:lnSpc>
                <a:spcPct val="114999"/>
              </a:lnSpc>
              <a:spcBef>
                <a:spcPts val="100"/>
              </a:spcBef>
            </a:pPr>
            <a:r>
              <a:rPr sz="1100" spc="145" dirty="0">
                <a:latin typeface="Calibri"/>
                <a:cs typeface="Calibri"/>
              </a:rPr>
              <a:t>La</a:t>
            </a:r>
            <a:r>
              <a:rPr sz="1100" spc="55" dirty="0">
                <a:latin typeface="Calibri"/>
                <a:cs typeface="Calibri"/>
              </a:rPr>
              <a:t> </a:t>
            </a:r>
            <a:r>
              <a:rPr sz="1100" dirty="0">
                <a:latin typeface="Calibri"/>
                <a:cs typeface="Calibri"/>
              </a:rPr>
              <a:t>problématique</a:t>
            </a:r>
            <a:r>
              <a:rPr sz="1100" spc="60" dirty="0">
                <a:latin typeface="Calibri"/>
                <a:cs typeface="Calibri"/>
              </a:rPr>
              <a:t> </a:t>
            </a:r>
            <a:r>
              <a:rPr sz="1100" spc="10" dirty="0">
                <a:latin typeface="Calibri"/>
                <a:cs typeface="Calibri"/>
              </a:rPr>
              <a:t>professionnelle</a:t>
            </a:r>
            <a:r>
              <a:rPr sz="1100" spc="55" dirty="0">
                <a:latin typeface="Calibri"/>
                <a:cs typeface="Calibri"/>
              </a:rPr>
              <a:t> </a:t>
            </a:r>
            <a:r>
              <a:rPr sz="1100" spc="5" dirty="0">
                <a:latin typeface="Calibri"/>
                <a:cs typeface="Calibri"/>
              </a:rPr>
              <a:t>est</a:t>
            </a:r>
            <a:r>
              <a:rPr sz="1100" spc="60" dirty="0">
                <a:latin typeface="Calibri"/>
                <a:cs typeface="Calibri"/>
              </a:rPr>
              <a:t> </a:t>
            </a:r>
            <a:r>
              <a:rPr sz="1100" spc="-25" dirty="0">
                <a:latin typeface="Calibri"/>
                <a:cs typeface="Calibri"/>
              </a:rPr>
              <a:t>de</a:t>
            </a:r>
            <a:r>
              <a:rPr sz="1100" spc="55" dirty="0">
                <a:latin typeface="Calibri"/>
                <a:cs typeface="Calibri"/>
              </a:rPr>
              <a:t> </a:t>
            </a:r>
            <a:r>
              <a:rPr sz="1100" dirty="0">
                <a:latin typeface="Calibri"/>
                <a:cs typeface="Calibri"/>
              </a:rPr>
              <a:t>mettre</a:t>
            </a:r>
            <a:r>
              <a:rPr sz="1100" spc="60" dirty="0">
                <a:latin typeface="Calibri"/>
                <a:cs typeface="Calibri"/>
              </a:rPr>
              <a:t> </a:t>
            </a:r>
            <a:r>
              <a:rPr sz="1100" dirty="0">
                <a:latin typeface="Calibri"/>
                <a:cs typeface="Calibri"/>
              </a:rPr>
              <a:t>des</a:t>
            </a:r>
            <a:r>
              <a:rPr sz="1100" spc="55" dirty="0">
                <a:latin typeface="Calibri"/>
                <a:cs typeface="Calibri"/>
              </a:rPr>
              <a:t> </a:t>
            </a:r>
            <a:r>
              <a:rPr sz="1100" spc="-10" dirty="0">
                <a:latin typeface="Calibri"/>
                <a:cs typeface="Calibri"/>
              </a:rPr>
              <a:t>données</a:t>
            </a:r>
            <a:r>
              <a:rPr sz="1100" spc="60" dirty="0">
                <a:latin typeface="Calibri"/>
                <a:cs typeface="Calibri"/>
              </a:rPr>
              <a:t> </a:t>
            </a:r>
            <a:r>
              <a:rPr sz="1100" spc="15" dirty="0">
                <a:latin typeface="Calibri"/>
                <a:cs typeface="Calibri"/>
              </a:rPr>
              <a:t>dans</a:t>
            </a:r>
            <a:r>
              <a:rPr sz="1100" spc="60" dirty="0">
                <a:latin typeface="Calibri"/>
                <a:cs typeface="Calibri"/>
              </a:rPr>
              <a:t> </a:t>
            </a:r>
            <a:r>
              <a:rPr sz="1100" spc="-10" dirty="0">
                <a:latin typeface="Calibri"/>
                <a:cs typeface="Calibri"/>
              </a:rPr>
              <a:t>une</a:t>
            </a:r>
            <a:r>
              <a:rPr sz="1100" spc="55" dirty="0">
                <a:latin typeface="Calibri"/>
                <a:cs typeface="Calibri"/>
              </a:rPr>
              <a:t> </a:t>
            </a:r>
            <a:r>
              <a:rPr sz="1100" dirty="0">
                <a:latin typeface="Calibri"/>
                <a:cs typeface="Calibri"/>
              </a:rPr>
              <a:t>base</a:t>
            </a:r>
            <a:r>
              <a:rPr sz="1100" spc="60" dirty="0">
                <a:latin typeface="Calibri"/>
                <a:cs typeface="Calibri"/>
              </a:rPr>
              <a:t> </a:t>
            </a:r>
            <a:r>
              <a:rPr sz="1100" spc="-25" dirty="0">
                <a:latin typeface="Calibri"/>
                <a:cs typeface="Calibri"/>
              </a:rPr>
              <a:t>de </a:t>
            </a:r>
            <a:r>
              <a:rPr sz="1100" spc="-235" dirty="0">
                <a:latin typeface="Calibri"/>
                <a:cs typeface="Calibri"/>
              </a:rPr>
              <a:t> </a:t>
            </a:r>
            <a:r>
              <a:rPr sz="1100" spc="-10" dirty="0">
                <a:latin typeface="Calibri"/>
                <a:cs typeface="Calibri"/>
              </a:rPr>
              <a:t>données</a:t>
            </a:r>
            <a:r>
              <a:rPr sz="1100" spc="50" dirty="0">
                <a:latin typeface="Calibri"/>
                <a:cs typeface="Calibri"/>
              </a:rPr>
              <a:t> </a:t>
            </a:r>
            <a:r>
              <a:rPr sz="1100" spc="-15" dirty="0">
                <a:latin typeface="Calibri"/>
                <a:cs typeface="Calibri"/>
              </a:rPr>
              <a:t>et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15" dirty="0">
                <a:latin typeface="Calibri"/>
                <a:cs typeface="Calibri"/>
              </a:rPr>
              <a:t>les</a:t>
            </a:r>
            <a:r>
              <a:rPr sz="1100" spc="55" dirty="0">
                <a:latin typeface="Calibri"/>
                <a:cs typeface="Calibri"/>
              </a:rPr>
              <a:t> </a:t>
            </a:r>
            <a:r>
              <a:rPr sz="1100" spc="15" dirty="0">
                <a:latin typeface="Calibri"/>
                <a:cs typeface="Calibri"/>
              </a:rPr>
              <a:t>exploiter.</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60" dirty="0">
                <a:latin typeface="Calibri"/>
                <a:cs typeface="Calibri"/>
              </a:rPr>
              <a:t> </a:t>
            </a:r>
            <a:r>
              <a:rPr sz="1100" spc="190" dirty="0">
                <a:latin typeface="Calibri"/>
                <a:cs typeface="Calibri"/>
              </a:rPr>
              <a:t>SAÉ</a:t>
            </a:r>
            <a:r>
              <a:rPr sz="1100" spc="60" dirty="0">
                <a:latin typeface="Calibri"/>
                <a:cs typeface="Calibri"/>
              </a:rPr>
              <a:t> </a:t>
            </a:r>
            <a:r>
              <a:rPr sz="1100" spc="-5" dirty="0">
                <a:latin typeface="Calibri"/>
                <a:cs typeface="Calibri"/>
              </a:rPr>
              <a:t>permet</a:t>
            </a:r>
            <a:r>
              <a:rPr sz="1100" spc="60" dirty="0">
                <a:latin typeface="Calibri"/>
                <a:cs typeface="Calibri"/>
              </a:rPr>
              <a:t> </a:t>
            </a:r>
            <a:r>
              <a:rPr sz="1100" spc="-10" dirty="0">
                <a:latin typeface="Calibri"/>
                <a:cs typeface="Calibri"/>
              </a:rPr>
              <a:t>une</a:t>
            </a:r>
            <a:r>
              <a:rPr sz="1100" spc="60" dirty="0">
                <a:latin typeface="Calibri"/>
                <a:cs typeface="Calibri"/>
              </a:rPr>
              <a:t> </a:t>
            </a:r>
            <a:r>
              <a:rPr sz="1100" spc="5" dirty="0">
                <a:latin typeface="Calibri"/>
                <a:cs typeface="Calibri"/>
              </a:rPr>
              <a:t>première</a:t>
            </a:r>
            <a:r>
              <a:rPr sz="1100" spc="60" dirty="0">
                <a:latin typeface="Calibri"/>
                <a:cs typeface="Calibri"/>
              </a:rPr>
              <a:t> </a:t>
            </a:r>
            <a:r>
              <a:rPr sz="1100" dirty="0">
                <a:latin typeface="Calibri"/>
                <a:cs typeface="Calibri"/>
              </a:rPr>
              <a:t>approche</a:t>
            </a:r>
            <a:r>
              <a:rPr sz="1100" spc="60" dirty="0">
                <a:latin typeface="Calibri"/>
                <a:cs typeface="Calibri"/>
              </a:rPr>
              <a:t> </a:t>
            </a:r>
            <a:r>
              <a:rPr sz="1100" spc="-10" dirty="0">
                <a:latin typeface="Calibri"/>
                <a:cs typeface="Calibri"/>
              </a:rPr>
              <a:t>complète</a:t>
            </a:r>
            <a:r>
              <a:rPr sz="1100" spc="60" dirty="0">
                <a:latin typeface="Calibri"/>
                <a:cs typeface="Calibri"/>
              </a:rPr>
              <a:t> </a:t>
            </a:r>
            <a:r>
              <a:rPr sz="1100" dirty="0">
                <a:latin typeface="Calibri"/>
                <a:cs typeface="Calibri"/>
              </a:rPr>
              <a:t>des</a:t>
            </a:r>
            <a:r>
              <a:rPr sz="1100" spc="60" dirty="0">
                <a:latin typeface="Calibri"/>
                <a:cs typeface="Calibri"/>
              </a:rPr>
              <a:t> </a:t>
            </a:r>
            <a:r>
              <a:rPr sz="1100" spc="10" dirty="0">
                <a:latin typeface="Calibri"/>
                <a:cs typeface="Calibri"/>
              </a:rPr>
              <a:t>aspects</a:t>
            </a:r>
            <a:r>
              <a:rPr sz="1100" spc="60" dirty="0">
                <a:latin typeface="Calibri"/>
                <a:cs typeface="Calibri"/>
              </a:rPr>
              <a:t> </a:t>
            </a:r>
            <a:r>
              <a:rPr sz="1100" spc="-25" dirty="0">
                <a:latin typeface="Calibri"/>
                <a:cs typeface="Calibri"/>
              </a:rPr>
              <a:t>de</a:t>
            </a:r>
            <a:r>
              <a:rPr sz="1100" spc="65" dirty="0">
                <a:latin typeface="Calibri"/>
                <a:cs typeface="Calibri"/>
              </a:rPr>
              <a:t> </a:t>
            </a:r>
            <a:r>
              <a:rPr sz="1100" dirty="0">
                <a:latin typeface="Calibri"/>
                <a:cs typeface="Calibri"/>
              </a:rPr>
              <a:t>conception, </a:t>
            </a:r>
            <a:r>
              <a:rPr sz="1100" spc="-235" dirty="0">
                <a:latin typeface="Calibri"/>
                <a:cs typeface="Calibri"/>
              </a:rPr>
              <a:t> </a:t>
            </a:r>
            <a:r>
              <a:rPr sz="1100" spc="5" dirty="0">
                <a:latin typeface="Calibri"/>
                <a:cs typeface="Calibri"/>
              </a:rPr>
              <a:t>implémentation,</a:t>
            </a:r>
            <a:r>
              <a:rPr sz="1100" spc="60" dirty="0">
                <a:latin typeface="Calibri"/>
                <a:cs typeface="Calibri"/>
              </a:rPr>
              <a:t> </a:t>
            </a:r>
            <a:r>
              <a:rPr sz="1100" spc="20" dirty="0">
                <a:latin typeface="Calibri"/>
                <a:cs typeface="Calibri"/>
              </a:rPr>
              <a:t>administration</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10" dirty="0">
                <a:latin typeface="Calibri"/>
                <a:cs typeface="Calibri"/>
              </a:rPr>
              <a:t>exploitation</a:t>
            </a:r>
            <a:r>
              <a:rPr sz="1100" spc="60" dirty="0">
                <a:latin typeface="Calibri"/>
                <a:cs typeface="Calibri"/>
              </a:rPr>
              <a:t> </a:t>
            </a:r>
            <a:r>
              <a:rPr sz="1100" dirty="0">
                <a:latin typeface="Calibri"/>
                <a:cs typeface="Calibri"/>
              </a:rPr>
              <a:t>d’une</a:t>
            </a:r>
            <a:r>
              <a:rPr sz="1100" spc="60" dirty="0">
                <a:latin typeface="Calibri"/>
                <a:cs typeface="Calibri"/>
              </a:rPr>
              <a:t> </a:t>
            </a:r>
            <a:r>
              <a:rPr sz="1100" dirty="0">
                <a:latin typeface="Calibri"/>
                <a:cs typeface="Calibri"/>
              </a:rPr>
              <a:t>base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données.</a:t>
            </a:r>
            <a:r>
              <a:rPr sz="1100" spc="40" dirty="0">
                <a:latin typeface="Calibri"/>
                <a:cs typeface="Calibri"/>
              </a:rPr>
              <a:t> </a:t>
            </a:r>
            <a:r>
              <a:rPr sz="1100" spc="114" dirty="0">
                <a:latin typeface="Calibri"/>
                <a:cs typeface="Calibri"/>
              </a:rPr>
              <a:t>Le </a:t>
            </a:r>
            <a:r>
              <a:rPr sz="1100" spc="120" dirty="0">
                <a:latin typeface="Calibri"/>
                <a:cs typeface="Calibri"/>
              </a:rPr>
              <a:t> </a:t>
            </a:r>
            <a:r>
              <a:rPr sz="1100" spc="10" dirty="0">
                <a:latin typeface="Calibri"/>
                <a:cs typeface="Calibri"/>
              </a:rPr>
              <a:t>projet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25" dirty="0">
                <a:latin typeface="Calibri"/>
                <a:cs typeface="Calibri"/>
              </a:rPr>
              <a:t>été</a:t>
            </a:r>
            <a:r>
              <a:rPr sz="1100" spc="55" dirty="0">
                <a:latin typeface="Calibri"/>
                <a:cs typeface="Calibri"/>
              </a:rPr>
              <a:t> </a:t>
            </a:r>
            <a:r>
              <a:rPr sz="1100" spc="15" dirty="0">
                <a:latin typeface="Calibri"/>
                <a:cs typeface="Calibri"/>
              </a:rPr>
              <a:t>réalisé</a:t>
            </a:r>
            <a:r>
              <a:rPr sz="1100" spc="55" dirty="0">
                <a:latin typeface="Calibri"/>
                <a:cs typeface="Calibri"/>
              </a:rPr>
              <a:t> </a:t>
            </a:r>
            <a:r>
              <a:rPr sz="1100" spc="-15" dirty="0">
                <a:latin typeface="Calibri"/>
                <a:cs typeface="Calibri"/>
              </a:rPr>
              <a:t>en</a:t>
            </a:r>
            <a:r>
              <a:rPr sz="1100" spc="55" dirty="0">
                <a:latin typeface="Calibri"/>
                <a:cs typeface="Calibri"/>
              </a:rPr>
              <a:t> </a:t>
            </a:r>
            <a:r>
              <a:rPr sz="1100" spc="20" dirty="0">
                <a:latin typeface="Calibri"/>
                <a:cs typeface="Calibri"/>
              </a:rPr>
              <a:t>trio</a:t>
            </a:r>
            <a:r>
              <a:rPr sz="1100" spc="55" dirty="0">
                <a:latin typeface="Calibri"/>
                <a:cs typeface="Calibri"/>
              </a:rPr>
              <a:t> </a:t>
            </a:r>
            <a:r>
              <a:rPr sz="1100" spc="-15" dirty="0">
                <a:latin typeface="Calibri"/>
                <a:cs typeface="Calibri"/>
              </a:rPr>
              <a:t>et</a:t>
            </a:r>
            <a:r>
              <a:rPr sz="1100" spc="60"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55" dirty="0">
                <a:latin typeface="Calibri"/>
                <a:cs typeface="Calibri"/>
              </a:rPr>
              <a:t> </a:t>
            </a:r>
            <a:r>
              <a:rPr sz="1100" spc="80" dirty="0">
                <a:latin typeface="Calibri"/>
                <a:cs typeface="Calibri"/>
              </a:rPr>
              <a:t>1</a:t>
            </a:r>
            <a:r>
              <a:rPr sz="1100" spc="55" dirty="0">
                <a:latin typeface="Calibri"/>
                <a:cs typeface="Calibri"/>
              </a:rPr>
              <a:t> </a:t>
            </a:r>
            <a:r>
              <a:rPr sz="1100" spc="10" dirty="0">
                <a:latin typeface="Calibri"/>
                <a:cs typeface="Calibri"/>
              </a:rPr>
              <a:t>mois</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5" dirty="0">
                <a:latin typeface="Calibri"/>
                <a:cs typeface="Calibri"/>
              </a:rPr>
              <a:t>demi</a:t>
            </a:r>
            <a:endParaRPr sz="1100">
              <a:latin typeface="Calibri"/>
              <a:cs typeface="Calibri"/>
            </a:endParaRPr>
          </a:p>
          <a:p>
            <a:pPr>
              <a:lnSpc>
                <a:spcPct val="100000"/>
              </a:lnSpc>
              <a:spcBef>
                <a:spcPts val="40"/>
              </a:spcBef>
            </a:pPr>
            <a:endParaRPr sz="950">
              <a:latin typeface="Calibri"/>
              <a:cs typeface="Calibri"/>
            </a:endParaRPr>
          </a:p>
          <a:p>
            <a:pPr marL="12700" marR="85090">
              <a:lnSpc>
                <a:spcPct val="114999"/>
              </a:lnSpc>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5" dirty="0">
                <a:latin typeface="Calibri"/>
                <a:cs typeface="Calibri"/>
              </a:rPr>
              <a:t> </a:t>
            </a:r>
            <a:r>
              <a:rPr sz="1100" spc="15" dirty="0">
                <a:latin typeface="Calibri"/>
                <a:cs typeface="Calibri"/>
              </a:rPr>
              <a:t>à</a:t>
            </a:r>
            <a:r>
              <a:rPr sz="1100" spc="65" dirty="0">
                <a:latin typeface="Calibri"/>
                <a:cs typeface="Calibri"/>
              </a:rPr>
              <a:t> </a:t>
            </a:r>
            <a:r>
              <a:rPr sz="1100" spc="15" dirty="0">
                <a:latin typeface="Calibri"/>
                <a:cs typeface="Calibri"/>
              </a:rPr>
              <a:t>accomplir</a:t>
            </a:r>
            <a:r>
              <a:rPr sz="1100" spc="65" dirty="0">
                <a:latin typeface="Calibri"/>
                <a:cs typeface="Calibri"/>
              </a:rPr>
              <a:t> </a:t>
            </a:r>
            <a:r>
              <a:rPr sz="1100" dirty="0">
                <a:latin typeface="Calibri"/>
                <a:cs typeface="Calibri"/>
              </a:rPr>
              <a:t>étaient</a:t>
            </a:r>
            <a:r>
              <a:rPr sz="1100" spc="65"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65" dirty="0">
                <a:latin typeface="Calibri"/>
                <a:cs typeface="Calibri"/>
              </a:rPr>
              <a:t> </a:t>
            </a:r>
            <a:r>
              <a:rPr sz="1100" spc="5" dirty="0">
                <a:latin typeface="Calibri"/>
                <a:cs typeface="Calibri"/>
              </a:rPr>
              <a:t>modéliser</a:t>
            </a:r>
            <a:r>
              <a:rPr sz="1100" spc="65" dirty="0">
                <a:latin typeface="Calibri"/>
                <a:cs typeface="Calibri"/>
              </a:rPr>
              <a:t> </a:t>
            </a:r>
            <a:r>
              <a:rPr sz="1100" dirty="0">
                <a:latin typeface="Calibri"/>
                <a:cs typeface="Calibri"/>
              </a:rPr>
              <a:t>des</a:t>
            </a:r>
            <a:r>
              <a:rPr sz="1100" spc="65" dirty="0">
                <a:latin typeface="Calibri"/>
                <a:cs typeface="Calibri"/>
              </a:rPr>
              <a:t> </a:t>
            </a:r>
            <a:r>
              <a:rPr sz="1100" spc="-10" dirty="0">
                <a:latin typeface="Calibri"/>
                <a:cs typeface="Calibri"/>
              </a:rPr>
              <a:t>données</a:t>
            </a:r>
            <a:r>
              <a:rPr sz="1100" spc="65" dirty="0">
                <a:latin typeface="Calibri"/>
                <a:cs typeface="Calibri"/>
              </a:rPr>
              <a:t> </a:t>
            </a:r>
            <a:r>
              <a:rPr sz="1100" spc="5" dirty="0">
                <a:latin typeface="Calibri"/>
                <a:cs typeface="Calibri"/>
              </a:rPr>
              <a:t>pour </a:t>
            </a:r>
            <a:r>
              <a:rPr sz="1100" spc="-235" dirty="0">
                <a:latin typeface="Calibri"/>
                <a:cs typeface="Calibri"/>
              </a:rPr>
              <a:t> </a:t>
            </a:r>
            <a:r>
              <a:rPr sz="1100" dirty="0">
                <a:latin typeface="Calibri"/>
                <a:cs typeface="Calibri"/>
              </a:rPr>
              <a:t>mettre</a:t>
            </a:r>
            <a:r>
              <a:rPr sz="1100" spc="55" dirty="0">
                <a:latin typeface="Calibri"/>
                <a:cs typeface="Calibri"/>
              </a:rPr>
              <a:t> </a:t>
            </a:r>
            <a:r>
              <a:rPr sz="1100" spc="-15" dirty="0">
                <a:latin typeface="Calibri"/>
                <a:cs typeface="Calibri"/>
              </a:rPr>
              <a:t>en</a:t>
            </a:r>
            <a:r>
              <a:rPr sz="1100" spc="55" dirty="0">
                <a:latin typeface="Calibri"/>
                <a:cs typeface="Calibri"/>
              </a:rPr>
              <a:t> </a:t>
            </a:r>
            <a:r>
              <a:rPr sz="1100" spc="5" dirty="0">
                <a:latin typeface="Calibri"/>
                <a:cs typeface="Calibri"/>
              </a:rPr>
              <a:t>place</a:t>
            </a:r>
            <a:r>
              <a:rPr sz="1100" spc="60" dirty="0">
                <a:latin typeface="Calibri"/>
                <a:cs typeface="Calibri"/>
              </a:rPr>
              <a:t> </a:t>
            </a:r>
            <a:r>
              <a:rPr sz="1100" spc="-10" dirty="0">
                <a:latin typeface="Calibri"/>
                <a:cs typeface="Calibri"/>
              </a:rPr>
              <a:t>une</a:t>
            </a:r>
            <a:r>
              <a:rPr sz="1100" spc="55" dirty="0">
                <a:latin typeface="Calibri"/>
                <a:cs typeface="Calibri"/>
              </a:rPr>
              <a:t> </a:t>
            </a:r>
            <a:r>
              <a:rPr sz="1100" dirty="0">
                <a:latin typeface="Calibri"/>
                <a:cs typeface="Calibri"/>
              </a:rPr>
              <a:t>base</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10" dirty="0">
                <a:latin typeface="Calibri"/>
                <a:cs typeface="Calibri"/>
              </a:rPr>
              <a:t>données</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15" dirty="0">
                <a:latin typeface="Calibri"/>
                <a:cs typeface="Calibri"/>
              </a:rPr>
              <a:t>gestion</a:t>
            </a:r>
            <a:r>
              <a:rPr sz="1100" spc="60" dirty="0">
                <a:latin typeface="Calibri"/>
                <a:cs typeface="Calibri"/>
              </a:rPr>
              <a:t> </a:t>
            </a:r>
            <a:r>
              <a:rPr sz="1100" dirty="0">
                <a:latin typeface="Calibri"/>
                <a:cs typeface="Calibri"/>
              </a:rPr>
              <a:t>des</a:t>
            </a:r>
            <a:r>
              <a:rPr sz="1100" spc="55" dirty="0">
                <a:latin typeface="Calibri"/>
                <a:cs typeface="Calibri"/>
              </a:rPr>
              <a:t> </a:t>
            </a:r>
            <a:r>
              <a:rPr sz="1100" dirty="0">
                <a:latin typeface="Calibri"/>
                <a:cs typeface="Calibri"/>
              </a:rPr>
              <a:t>notes</a:t>
            </a:r>
            <a:r>
              <a:rPr sz="1100" spc="60" dirty="0">
                <a:latin typeface="Calibri"/>
                <a:cs typeface="Calibri"/>
              </a:rPr>
              <a:t> </a:t>
            </a:r>
            <a:r>
              <a:rPr sz="1100" dirty="0">
                <a:latin typeface="Calibri"/>
                <a:cs typeface="Calibri"/>
              </a:rPr>
              <a:t>des</a:t>
            </a:r>
            <a:r>
              <a:rPr sz="1100" spc="55" dirty="0">
                <a:latin typeface="Calibri"/>
                <a:cs typeface="Calibri"/>
              </a:rPr>
              <a:t> </a:t>
            </a:r>
            <a:r>
              <a:rPr sz="1100" spc="10" dirty="0">
                <a:latin typeface="Calibri"/>
                <a:cs typeface="Calibri"/>
              </a:rPr>
              <a:t>étudiants</a:t>
            </a:r>
            <a:r>
              <a:rPr sz="1100" spc="60" dirty="0">
                <a:latin typeface="Calibri"/>
                <a:cs typeface="Calibri"/>
              </a:rPr>
              <a:t> </a:t>
            </a:r>
            <a:r>
              <a:rPr sz="1100" spc="-15" dirty="0">
                <a:latin typeface="Calibri"/>
                <a:cs typeface="Calibri"/>
              </a:rPr>
              <a:t>en </a:t>
            </a:r>
            <a:r>
              <a:rPr sz="1100" spc="-10" dirty="0">
                <a:latin typeface="Calibri"/>
                <a:cs typeface="Calibri"/>
              </a:rPr>
              <a:t> </a:t>
            </a:r>
            <a:r>
              <a:rPr sz="1100" spc="125" dirty="0">
                <a:latin typeface="Calibri"/>
                <a:cs typeface="Calibri"/>
              </a:rPr>
              <a:t>BUT,</a:t>
            </a:r>
            <a:r>
              <a:rPr sz="1100" spc="55" dirty="0">
                <a:latin typeface="Calibri"/>
                <a:cs typeface="Calibri"/>
              </a:rPr>
              <a:t> </a:t>
            </a:r>
            <a:r>
              <a:rPr sz="1100" spc="-25" dirty="0">
                <a:latin typeface="Calibri"/>
                <a:cs typeface="Calibri"/>
              </a:rPr>
              <a:t>de</a:t>
            </a:r>
            <a:r>
              <a:rPr sz="1100" spc="60" dirty="0">
                <a:latin typeface="Calibri"/>
                <a:cs typeface="Calibri"/>
              </a:rPr>
              <a:t> </a:t>
            </a:r>
            <a:r>
              <a:rPr sz="1100" spc="35" dirty="0">
                <a:latin typeface="Calibri"/>
                <a:cs typeface="Calibri"/>
              </a:rPr>
              <a:t>visualiser</a:t>
            </a:r>
            <a:r>
              <a:rPr sz="1100" spc="55" dirty="0">
                <a:latin typeface="Calibri"/>
                <a:cs typeface="Calibri"/>
              </a:rPr>
              <a:t> </a:t>
            </a:r>
            <a:r>
              <a:rPr sz="1100" spc="5" dirty="0">
                <a:latin typeface="Calibri"/>
                <a:cs typeface="Calibri"/>
              </a:rPr>
              <a:t>ces</a:t>
            </a:r>
            <a:r>
              <a:rPr sz="1100" spc="60" dirty="0">
                <a:latin typeface="Calibri"/>
                <a:cs typeface="Calibri"/>
              </a:rPr>
              <a:t> </a:t>
            </a:r>
            <a:r>
              <a:rPr sz="1100" spc="-10" dirty="0">
                <a:latin typeface="Calibri"/>
                <a:cs typeface="Calibri"/>
              </a:rPr>
              <a:t>données</a:t>
            </a:r>
            <a:r>
              <a:rPr sz="1100" spc="55" dirty="0">
                <a:latin typeface="Calibri"/>
                <a:cs typeface="Calibri"/>
              </a:rPr>
              <a:t> </a:t>
            </a:r>
            <a:r>
              <a:rPr sz="1100" spc="-15" dirty="0">
                <a:latin typeface="Calibri"/>
                <a:cs typeface="Calibri"/>
              </a:rPr>
              <a:t>et</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restreindre</a:t>
            </a:r>
            <a:r>
              <a:rPr sz="1100" spc="55" dirty="0">
                <a:latin typeface="Calibri"/>
                <a:cs typeface="Calibri"/>
              </a:rPr>
              <a:t> </a:t>
            </a:r>
            <a:r>
              <a:rPr sz="1100" spc="15" dirty="0">
                <a:latin typeface="Calibri"/>
                <a:cs typeface="Calibri"/>
              </a:rPr>
              <a:t>l’accès</a:t>
            </a:r>
            <a:r>
              <a:rPr sz="1100" spc="60" dirty="0">
                <a:latin typeface="Calibri"/>
                <a:cs typeface="Calibri"/>
              </a:rPr>
              <a:t> </a:t>
            </a:r>
            <a:r>
              <a:rPr sz="1100" spc="15" dirty="0">
                <a:latin typeface="Calibri"/>
                <a:cs typeface="Calibri"/>
              </a:rPr>
              <a:t>à</a:t>
            </a:r>
            <a:r>
              <a:rPr sz="1100" spc="55" dirty="0">
                <a:latin typeface="Calibri"/>
                <a:cs typeface="Calibri"/>
              </a:rPr>
              <a:t> </a:t>
            </a:r>
            <a:r>
              <a:rPr sz="1100" spc="5" dirty="0">
                <a:latin typeface="Calibri"/>
                <a:cs typeface="Calibri"/>
              </a:rPr>
              <a:t>ces</a:t>
            </a:r>
            <a:r>
              <a:rPr sz="1100" spc="60" dirty="0">
                <a:latin typeface="Calibri"/>
                <a:cs typeface="Calibri"/>
              </a:rPr>
              <a:t> </a:t>
            </a:r>
            <a:r>
              <a:rPr sz="1100" spc="-5" dirty="0">
                <a:latin typeface="Calibri"/>
                <a:cs typeface="Calibri"/>
              </a:rPr>
              <a:t>données.</a:t>
            </a:r>
            <a:endParaRPr sz="1100">
              <a:latin typeface="Calibri"/>
              <a:cs typeface="Calibri"/>
            </a:endParaRPr>
          </a:p>
          <a:p>
            <a:pPr>
              <a:lnSpc>
                <a:spcPct val="100000"/>
              </a:lnSpc>
              <a:spcBef>
                <a:spcPts val="55"/>
              </a:spcBef>
            </a:pPr>
            <a:endParaRPr sz="1100">
              <a:latin typeface="Calibri"/>
              <a:cs typeface="Calibri"/>
            </a:endParaRPr>
          </a:p>
          <a:p>
            <a:pPr marL="12700">
              <a:lnSpc>
                <a:spcPct val="100000"/>
              </a:lnSpc>
            </a:pPr>
            <a:r>
              <a:rPr sz="1100" spc="90" dirty="0">
                <a:latin typeface="Calibri"/>
                <a:cs typeface="Calibri"/>
              </a:rPr>
              <a:t>Les</a:t>
            </a:r>
            <a:r>
              <a:rPr sz="1100" spc="50" dirty="0">
                <a:latin typeface="Calibri"/>
                <a:cs typeface="Calibri"/>
              </a:rPr>
              <a:t> </a:t>
            </a:r>
            <a:r>
              <a:rPr sz="1100" spc="20" dirty="0">
                <a:latin typeface="Calibri"/>
                <a:cs typeface="Calibri"/>
              </a:rPr>
              <a:t>outils</a:t>
            </a:r>
            <a:r>
              <a:rPr sz="1100" spc="50" dirty="0">
                <a:latin typeface="Calibri"/>
                <a:cs typeface="Calibri"/>
              </a:rPr>
              <a:t> </a:t>
            </a:r>
            <a:r>
              <a:rPr sz="1100" spc="-5" dirty="0">
                <a:latin typeface="Calibri"/>
                <a:cs typeface="Calibri"/>
              </a:rPr>
              <a:t>employés</a:t>
            </a:r>
            <a:r>
              <a:rPr sz="1100" spc="55" dirty="0">
                <a:latin typeface="Calibri"/>
                <a:cs typeface="Calibri"/>
              </a:rPr>
              <a:t> </a:t>
            </a:r>
            <a:r>
              <a:rPr sz="1100" spc="5" dirty="0">
                <a:latin typeface="Calibri"/>
                <a:cs typeface="Calibri"/>
              </a:rPr>
              <a:t>étaient:</a:t>
            </a:r>
            <a:r>
              <a:rPr sz="1100" spc="50" dirty="0">
                <a:latin typeface="Calibri"/>
                <a:cs typeface="Calibri"/>
              </a:rPr>
              <a:t> </a:t>
            </a:r>
            <a:r>
              <a:rPr sz="1100" spc="135" dirty="0">
                <a:latin typeface="Calibri"/>
                <a:cs typeface="Calibri"/>
              </a:rPr>
              <a:t>PgSQL</a:t>
            </a:r>
            <a:r>
              <a:rPr sz="1100" spc="55" dirty="0">
                <a:latin typeface="Calibri"/>
                <a:cs typeface="Calibri"/>
              </a:rPr>
              <a:t> </a:t>
            </a:r>
            <a:r>
              <a:rPr sz="1100" spc="-15" dirty="0">
                <a:latin typeface="Calibri"/>
                <a:cs typeface="Calibri"/>
              </a:rPr>
              <a:t>et</a:t>
            </a:r>
            <a:r>
              <a:rPr sz="1100" spc="50" dirty="0">
                <a:latin typeface="Calibri"/>
                <a:cs typeface="Calibri"/>
              </a:rPr>
              <a:t> </a:t>
            </a:r>
            <a:r>
              <a:rPr sz="1100" spc="30" dirty="0">
                <a:latin typeface="Calibri"/>
                <a:cs typeface="Calibri"/>
              </a:rPr>
              <a:t>Word.</a:t>
            </a:r>
            <a:endParaRPr sz="1100">
              <a:latin typeface="Calibri"/>
              <a:cs typeface="Calibri"/>
            </a:endParaRPr>
          </a:p>
          <a:p>
            <a:pPr>
              <a:lnSpc>
                <a:spcPct val="100000"/>
              </a:lnSpc>
              <a:spcBef>
                <a:spcPts val="40"/>
              </a:spcBef>
            </a:pPr>
            <a:endParaRPr sz="950">
              <a:latin typeface="Calibri"/>
              <a:cs typeface="Calibri"/>
            </a:endParaRPr>
          </a:p>
          <a:p>
            <a:pPr marL="12700" marR="47625">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SAE</a:t>
            </a:r>
            <a:r>
              <a:rPr sz="1100" spc="60" dirty="0">
                <a:latin typeface="Calibri"/>
                <a:cs typeface="Calibri"/>
              </a:rPr>
              <a:t> </a:t>
            </a:r>
            <a:r>
              <a:rPr sz="1100" spc="15" dirty="0">
                <a:latin typeface="Calibri"/>
                <a:cs typeface="Calibri"/>
              </a:rPr>
              <a:t>a</a:t>
            </a:r>
            <a:r>
              <a:rPr sz="1100" spc="60" dirty="0">
                <a:latin typeface="Calibri"/>
                <a:cs typeface="Calibri"/>
              </a:rPr>
              <a:t> </a:t>
            </a:r>
            <a:r>
              <a:rPr sz="1100" spc="30" dirty="0">
                <a:latin typeface="Calibri"/>
                <a:cs typeface="Calibri"/>
              </a:rPr>
              <a:t>ainsi</a:t>
            </a:r>
            <a:r>
              <a:rPr sz="1100" spc="60" dirty="0">
                <a:latin typeface="Calibri"/>
                <a:cs typeface="Calibri"/>
              </a:rPr>
              <a:t> </a:t>
            </a:r>
            <a:r>
              <a:rPr sz="1100" spc="15" dirty="0">
                <a:latin typeface="Calibri"/>
                <a:cs typeface="Calibri"/>
              </a:rPr>
              <a:t>permis</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35" dirty="0">
                <a:latin typeface="Calibri"/>
                <a:cs typeface="Calibri"/>
              </a:rPr>
              <a:t>visualiser</a:t>
            </a:r>
            <a:r>
              <a:rPr sz="1100" spc="55" dirty="0">
                <a:latin typeface="Calibri"/>
                <a:cs typeface="Calibri"/>
              </a:rPr>
              <a:t> </a:t>
            </a:r>
            <a:r>
              <a:rPr sz="1100" dirty="0">
                <a:latin typeface="Calibri"/>
                <a:cs typeface="Calibri"/>
              </a:rPr>
              <a:t>des</a:t>
            </a:r>
            <a:r>
              <a:rPr sz="1100" spc="60" dirty="0">
                <a:latin typeface="Calibri"/>
                <a:cs typeface="Calibri"/>
              </a:rPr>
              <a:t> </a:t>
            </a:r>
            <a:r>
              <a:rPr sz="1100" dirty="0">
                <a:latin typeface="Calibri"/>
                <a:cs typeface="Calibri"/>
              </a:rPr>
              <a:t>notes</a:t>
            </a:r>
            <a:r>
              <a:rPr sz="1100" spc="60" dirty="0">
                <a:latin typeface="Calibri"/>
                <a:cs typeface="Calibri"/>
              </a:rPr>
              <a:t> </a:t>
            </a:r>
            <a:r>
              <a:rPr sz="1100" spc="10" dirty="0">
                <a:latin typeface="Calibri"/>
                <a:cs typeface="Calibri"/>
              </a:rPr>
              <a:t>d’étudiants</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restreindre </a:t>
            </a:r>
            <a:r>
              <a:rPr sz="1100" spc="-235" dirty="0">
                <a:latin typeface="Calibri"/>
                <a:cs typeface="Calibri"/>
              </a:rPr>
              <a:t> </a:t>
            </a:r>
            <a:r>
              <a:rPr sz="1100" spc="15" dirty="0">
                <a:latin typeface="Calibri"/>
                <a:cs typeface="Calibri"/>
              </a:rPr>
              <a:t>l’accès</a:t>
            </a:r>
            <a:r>
              <a:rPr sz="1100" spc="50" dirty="0">
                <a:latin typeface="Calibri"/>
                <a:cs typeface="Calibri"/>
              </a:rPr>
              <a:t> </a:t>
            </a:r>
            <a:r>
              <a:rPr sz="1100" spc="-15" dirty="0">
                <a:latin typeface="Calibri"/>
                <a:cs typeface="Calibri"/>
              </a:rPr>
              <a:t>en</a:t>
            </a:r>
            <a:r>
              <a:rPr sz="1100" spc="55" dirty="0">
                <a:latin typeface="Calibri"/>
                <a:cs typeface="Calibri"/>
              </a:rPr>
              <a:t> </a:t>
            </a:r>
            <a:r>
              <a:rPr sz="1100" spc="5" dirty="0">
                <a:latin typeface="Calibri"/>
                <a:cs typeface="Calibri"/>
              </a:rPr>
              <a:t>fonction</a:t>
            </a:r>
            <a:r>
              <a:rPr sz="1100" spc="55" dirty="0">
                <a:latin typeface="Calibri"/>
                <a:cs typeface="Calibri"/>
              </a:rPr>
              <a:t> </a:t>
            </a:r>
            <a:r>
              <a:rPr sz="1100" dirty="0">
                <a:latin typeface="Calibri"/>
                <a:cs typeface="Calibri"/>
              </a:rPr>
              <a:t>du</a:t>
            </a:r>
            <a:r>
              <a:rPr sz="1100" spc="55" dirty="0">
                <a:latin typeface="Calibri"/>
                <a:cs typeface="Calibri"/>
              </a:rPr>
              <a:t> </a:t>
            </a:r>
            <a:r>
              <a:rPr sz="1100" spc="20" dirty="0">
                <a:latin typeface="Calibri"/>
                <a:cs typeface="Calibri"/>
              </a:rPr>
              <a:t>statut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30" dirty="0">
                <a:latin typeface="Calibri"/>
                <a:cs typeface="Calibri"/>
              </a:rPr>
              <a:t>l’individu.</a:t>
            </a:r>
            <a:endParaRPr sz="1100">
              <a:latin typeface="Calibri"/>
              <a:cs typeface="Calibri"/>
            </a:endParaRPr>
          </a:p>
        </p:txBody>
      </p:sp>
      <p:sp>
        <p:nvSpPr>
          <p:cNvPr id="5" name="object 5"/>
          <p:cNvSpPr txBox="1"/>
          <p:nvPr/>
        </p:nvSpPr>
        <p:spPr>
          <a:xfrm>
            <a:off x="472100" y="2637663"/>
            <a:ext cx="2693035" cy="665480"/>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Arial MT"/>
                <a:cs typeface="Arial MT"/>
              </a:rPr>
              <a:t>https://drive.google.com/drive/u/0/ </a:t>
            </a:r>
            <a:r>
              <a:rPr sz="1400" spc="-380" dirty="0">
                <a:latin typeface="Arial MT"/>
                <a:cs typeface="Arial MT"/>
              </a:rPr>
              <a:t> </a:t>
            </a:r>
            <a:r>
              <a:rPr sz="1400" spc="-5" dirty="0">
                <a:latin typeface="Arial MT"/>
                <a:cs typeface="Arial MT"/>
              </a:rPr>
              <a:t>folders/1yyNCwp2rhmUJ9krsozt0 </a:t>
            </a:r>
            <a:r>
              <a:rPr sz="1400" spc="-380" dirty="0">
                <a:latin typeface="Arial MT"/>
                <a:cs typeface="Arial MT"/>
              </a:rPr>
              <a:t> </a:t>
            </a:r>
            <a:r>
              <a:rPr sz="1400" spc="-5" dirty="0">
                <a:latin typeface="Arial MT"/>
                <a:cs typeface="Arial MT"/>
              </a:rPr>
              <a:t>44WJEtkIuNIl</a:t>
            </a:r>
            <a:endParaRPr sz="14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43534"/>
            <a:ext cx="2291715" cy="683895"/>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2.05</a:t>
            </a:r>
          </a:p>
          <a:p>
            <a:pPr marL="12700">
              <a:lnSpc>
                <a:spcPct val="100000"/>
              </a:lnSpc>
              <a:spcBef>
                <a:spcPts val="10"/>
              </a:spcBef>
            </a:pPr>
            <a:r>
              <a:rPr spc="45" dirty="0"/>
              <a:t>Gestion</a:t>
            </a:r>
            <a:r>
              <a:rPr spc="80" dirty="0"/>
              <a:t> </a:t>
            </a:r>
            <a:r>
              <a:rPr spc="30" dirty="0"/>
              <a:t>d’un</a:t>
            </a:r>
            <a:r>
              <a:rPr spc="85" dirty="0"/>
              <a:t> </a:t>
            </a:r>
            <a:r>
              <a:rPr spc="30" dirty="0"/>
              <a:t>projet</a:t>
            </a:r>
          </a:p>
        </p:txBody>
      </p:sp>
      <p:sp>
        <p:nvSpPr>
          <p:cNvPr id="3" name="object 3"/>
          <p:cNvSpPr/>
          <p:nvPr/>
        </p:nvSpPr>
        <p:spPr>
          <a:xfrm>
            <a:off x="311699" y="1389599"/>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384725" y="1457037"/>
            <a:ext cx="4599305" cy="731520"/>
          </a:xfrm>
          <a:prstGeom prst="rect">
            <a:avLst/>
          </a:prstGeom>
        </p:spPr>
        <p:txBody>
          <a:bodyPr vert="horz" wrap="square" lIns="0" tIns="12700" rIns="0" bIns="0" rtlCol="0">
            <a:spAutoFit/>
          </a:bodyPr>
          <a:lstStyle/>
          <a:p>
            <a:pPr marL="12700">
              <a:lnSpc>
                <a:spcPct val="100000"/>
              </a:lnSpc>
              <a:spcBef>
                <a:spcPts val="100"/>
              </a:spcBef>
            </a:pPr>
            <a:r>
              <a:rPr sz="1100" spc="145" dirty="0">
                <a:latin typeface="Calibri"/>
                <a:cs typeface="Calibri"/>
              </a:rPr>
              <a:t>La</a:t>
            </a:r>
            <a:r>
              <a:rPr sz="1100" spc="50" dirty="0">
                <a:latin typeface="Calibri"/>
                <a:cs typeface="Calibri"/>
              </a:rPr>
              <a:t> </a:t>
            </a:r>
            <a:r>
              <a:rPr sz="1100" dirty="0">
                <a:latin typeface="Calibri"/>
                <a:cs typeface="Calibri"/>
              </a:rPr>
              <a:t>problématique</a:t>
            </a:r>
            <a:r>
              <a:rPr sz="1100" spc="55" dirty="0">
                <a:latin typeface="Calibri"/>
                <a:cs typeface="Calibri"/>
              </a:rPr>
              <a:t> </a:t>
            </a:r>
            <a:r>
              <a:rPr sz="1100" spc="10" dirty="0">
                <a:latin typeface="Calibri"/>
                <a:cs typeface="Calibri"/>
              </a:rPr>
              <a:t>professionnelle</a:t>
            </a:r>
            <a:r>
              <a:rPr sz="1100" spc="55" dirty="0">
                <a:latin typeface="Calibri"/>
                <a:cs typeface="Calibri"/>
              </a:rPr>
              <a:t> </a:t>
            </a:r>
            <a:r>
              <a:rPr sz="1100" spc="5" dirty="0">
                <a:latin typeface="Calibri"/>
                <a:cs typeface="Calibri"/>
              </a:rPr>
              <a:t>est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5" dirty="0">
                <a:latin typeface="Calibri"/>
                <a:cs typeface="Calibri"/>
              </a:rPr>
              <a:t>conduire</a:t>
            </a:r>
            <a:r>
              <a:rPr sz="1100" spc="55" dirty="0">
                <a:latin typeface="Calibri"/>
                <a:cs typeface="Calibri"/>
              </a:rPr>
              <a:t> </a:t>
            </a:r>
            <a:r>
              <a:rPr sz="1100" spc="10" dirty="0">
                <a:latin typeface="Calibri"/>
                <a:cs typeface="Calibri"/>
              </a:rPr>
              <a:t>un</a:t>
            </a:r>
            <a:r>
              <a:rPr sz="1100" spc="55" dirty="0">
                <a:latin typeface="Calibri"/>
                <a:cs typeface="Calibri"/>
              </a:rPr>
              <a:t> </a:t>
            </a:r>
            <a:r>
              <a:rPr sz="1100" spc="15" dirty="0">
                <a:latin typeface="Calibri"/>
                <a:cs typeface="Calibri"/>
              </a:rPr>
              <a:t>projet.</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60" dirty="0">
                <a:latin typeface="Calibri"/>
                <a:cs typeface="Calibri"/>
              </a:rPr>
              <a:t> </a:t>
            </a:r>
            <a:r>
              <a:rPr sz="1100" spc="190" dirty="0">
                <a:latin typeface="Calibri"/>
                <a:cs typeface="Calibri"/>
              </a:rPr>
              <a:t>SAÉ</a:t>
            </a:r>
            <a:r>
              <a:rPr sz="1100" spc="60" dirty="0">
                <a:latin typeface="Calibri"/>
                <a:cs typeface="Calibri"/>
              </a:rPr>
              <a:t> </a:t>
            </a:r>
            <a:r>
              <a:rPr sz="1100" spc="-5" dirty="0">
                <a:latin typeface="Calibri"/>
                <a:cs typeface="Calibri"/>
              </a:rPr>
              <a:t>permet</a:t>
            </a:r>
            <a:r>
              <a:rPr sz="1100" spc="60" dirty="0">
                <a:latin typeface="Calibri"/>
                <a:cs typeface="Calibri"/>
              </a:rPr>
              <a:t> </a:t>
            </a:r>
            <a:r>
              <a:rPr sz="1100" spc="-10" dirty="0">
                <a:latin typeface="Calibri"/>
                <a:cs typeface="Calibri"/>
              </a:rPr>
              <a:t>une</a:t>
            </a:r>
            <a:r>
              <a:rPr sz="1100" spc="60" dirty="0">
                <a:latin typeface="Calibri"/>
                <a:cs typeface="Calibri"/>
              </a:rPr>
              <a:t> </a:t>
            </a:r>
            <a:r>
              <a:rPr sz="1100" spc="25" dirty="0">
                <a:latin typeface="Calibri"/>
                <a:cs typeface="Calibri"/>
              </a:rPr>
              <a:t>familiarisation</a:t>
            </a:r>
            <a:r>
              <a:rPr sz="1100" spc="60" dirty="0">
                <a:latin typeface="Calibri"/>
                <a:cs typeface="Calibri"/>
              </a:rPr>
              <a:t> </a:t>
            </a:r>
            <a:r>
              <a:rPr sz="1100" spc="-5" dirty="0">
                <a:latin typeface="Calibri"/>
                <a:cs typeface="Calibri"/>
              </a:rPr>
              <a:t>avec</a:t>
            </a:r>
            <a:r>
              <a:rPr sz="1100" spc="60" dirty="0">
                <a:latin typeface="Calibri"/>
                <a:cs typeface="Calibri"/>
              </a:rPr>
              <a:t> </a:t>
            </a:r>
            <a:r>
              <a:rPr sz="1100" spc="30" dirty="0">
                <a:latin typeface="Calibri"/>
                <a:cs typeface="Calibri"/>
              </a:rPr>
              <a:t>la</a:t>
            </a:r>
            <a:r>
              <a:rPr sz="1100" spc="60" dirty="0">
                <a:latin typeface="Calibri"/>
                <a:cs typeface="Calibri"/>
              </a:rPr>
              <a:t> </a:t>
            </a:r>
            <a:r>
              <a:rPr sz="1100" dirty="0">
                <a:latin typeface="Calibri"/>
                <a:cs typeface="Calibri"/>
              </a:rPr>
              <a:t>conduite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20" dirty="0">
                <a:latin typeface="Calibri"/>
                <a:cs typeface="Calibri"/>
              </a:rPr>
              <a:t>travers</a:t>
            </a:r>
            <a:r>
              <a:rPr sz="1100" spc="60" dirty="0">
                <a:latin typeface="Calibri"/>
                <a:cs typeface="Calibri"/>
              </a:rPr>
              <a:t> </a:t>
            </a:r>
            <a:r>
              <a:rPr sz="1100" spc="10" dirty="0">
                <a:latin typeface="Calibri"/>
                <a:cs typeface="Calibri"/>
              </a:rPr>
              <a:t>un </a:t>
            </a:r>
            <a:r>
              <a:rPr sz="1100" spc="-235" dirty="0">
                <a:latin typeface="Calibri"/>
                <a:cs typeface="Calibri"/>
              </a:rPr>
              <a:t> </a:t>
            </a:r>
            <a:r>
              <a:rPr sz="1100" spc="20" dirty="0">
                <a:latin typeface="Calibri"/>
                <a:cs typeface="Calibri"/>
              </a:rPr>
              <a:t>sujet</a:t>
            </a:r>
            <a:r>
              <a:rPr sz="1100" spc="55" dirty="0">
                <a:latin typeface="Calibri"/>
                <a:cs typeface="Calibri"/>
              </a:rPr>
              <a:t> </a:t>
            </a:r>
            <a:r>
              <a:rPr sz="1100" spc="15" dirty="0">
                <a:latin typeface="Calibri"/>
                <a:cs typeface="Calibri"/>
              </a:rPr>
              <a:t>simple.</a:t>
            </a:r>
            <a:r>
              <a:rPr sz="1100" spc="55" dirty="0">
                <a:latin typeface="Calibri"/>
                <a:cs typeface="Calibri"/>
              </a:rPr>
              <a:t> </a:t>
            </a:r>
            <a:r>
              <a:rPr sz="1100" spc="114" dirty="0">
                <a:latin typeface="Calibri"/>
                <a:cs typeface="Calibri"/>
              </a:rPr>
              <a:t>Le</a:t>
            </a:r>
            <a:r>
              <a:rPr sz="1100" spc="60" dirty="0">
                <a:latin typeface="Calibri"/>
                <a:cs typeface="Calibri"/>
              </a:rPr>
              <a:t> </a:t>
            </a:r>
            <a:r>
              <a:rPr sz="1100" spc="10" dirty="0">
                <a:latin typeface="Calibri"/>
                <a:cs typeface="Calibri"/>
              </a:rPr>
              <a:t>projet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25" dirty="0">
                <a:latin typeface="Calibri"/>
                <a:cs typeface="Calibri"/>
              </a:rPr>
              <a:t>été</a:t>
            </a:r>
            <a:r>
              <a:rPr sz="1100" spc="60" dirty="0">
                <a:latin typeface="Calibri"/>
                <a:cs typeface="Calibri"/>
              </a:rPr>
              <a:t> </a:t>
            </a:r>
            <a:r>
              <a:rPr sz="1100" spc="15" dirty="0">
                <a:latin typeface="Calibri"/>
                <a:cs typeface="Calibri"/>
              </a:rPr>
              <a:t>réalisé</a:t>
            </a:r>
            <a:r>
              <a:rPr sz="1100" spc="55" dirty="0">
                <a:latin typeface="Calibri"/>
                <a:cs typeface="Calibri"/>
              </a:rPr>
              <a:t> </a:t>
            </a:r>
            <a:r>
              <a:rPr sz="1100" spc="-15" dirty="0">
                <a:latin typeface="Calibri"/>
                <a:cs typeface="Calibri"/>
              </a:rPr>
              <a:t>en</a:t>
            </a:r>
            <a:r>
              <a:rPr sz="1100" spc="55" dirty="0">
                <a:latin typeface="Calibri"/>
                <a:cs typeface="Calibri"/>
              </a:rPr>
              <a:t> </a:t>
            </a:r>
            <a:r>
              <a:rPr sz="1100" spc="-10" dirty="0">
                <a:latin typeface="Calibri"/>
                <a:cs typeface="Calibri"/>
              </a:rPr>
              <a:t>binôme</a:t>
            </a:r>
            <a:r>
              <a:rPr sz="1100" spc="60"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60"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p:txBody>
      </p:sp>
      <p:sp>
        <p:nvSpPr>
          <p:cNvPr id="5" name="object 5"/>
          <p:cNvSpPr txBox="1"/>
          <p:nvPr/>
        </p:nvSpPr>
        <p:spPr>
          <a:xfrm>
            <a:off x="384725" y="2315049"/>
            <a:ext cx="4680585" cy="603885"/>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5"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65"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5" dirty="0">
                <a:latin typeface="Calibri"/>
                <a:cs typeface="Calibri"/>
              </a:rPr>
              <a:t> </a:t>
            </a:r>
            <a:r>
              <a:rPr sz="1100" spc="10" dirty="0">
                <a:latin typeface="Calibri"/>
                <a:cs typeface="Calibri"/>
              </a:rPr>
              <a:t>d’estimer</a:t>
            </a:r>
            <a:r>
              <a:rPr sz="1100" spc="60" dirty="0">
                <a:latin typeface="Calibri"/>
                <a:cs typeface="Calibri"/>
              </a:rPr>
              <a:t> </a:t>
            </a:r>
            <a:r>
              <a:rPr sz="1100" dirty="0">
                <a:latin typeface="Calibri"/>
                <a:cs typeface="Calibri"/>
              </a:rPr>
              <a:t>le</a:t>
            </a:r>
            <a:r>
              <a:rPr sz="1100" spc="65" dirty="0">
                <a:latin typeface="Calibri"/>
                <a:cs typeface="Calibri"/>
              </a:rPr>
              <a:t> </a:t>
            </a:r>
            <a:r>
              <a:rPr sz="1100" dirty="0">
                <a:latin typeface="Calibri"/>
                <a:cs typeface="Calibri"/>
              </a:rPr>
              <a:t>temps</a:t>
            </a:r>
            <a:r>
              <a:rPr sz="1100" spc="60" dirty="0">
                <a:latin typeface="Calibri"/>
                <a:cs typeface="Calibri"/>
              </a:rPr>
              <a:t> </a:t>
            </a:r>
            <a:r>
              <a:rPr sz="1100" spc="-15" dirty="0">
                <a:latin typeface="Calibri"/>
                <a:cs typeface="Calibri"/>
              </a:rPr>
              <a:t>et</a:t>
            </a:r>
            <a:r>
              <a:rPr sz="1100" spc="65" dirty="0">
                <a:latin typeface="Calibri"/>
                <a:cs typeface="Calibri"/>
              </a:rPr>
              <a:t> </a:t>
            </a:r>
            <a:r>
              <a:rPr sz="1100" spc="5" dirty="0">
                <a:latin typeface="Calibri"/>
                <a:cs typeface="Calibri"/>
              </a:rPr>
              <a:t>personnes </a:t>
            </a:r>
            <a:r>
              <a:rPr sz="1100" spc="-235" dirty="0">
                <a:latin typeface="Calibri"/>
                <a:cs typeface="Calibri"/>
              </a:rPr>
              <a:t> </a:t>
            </a:r>
            <a:r>
              <a:rPr sz="1100" spc="15" dirty="0">
                <a:latin typeface="Calibri"/>
                <a:cs typeface="Calibri"/>
              </a:rPr>
              <a:t>nécessaires</a:t>
            </a:r>
            <a:r>
              <a:rPr sz="1100" spc="55" dirty="0">
                <a:latin typeface="Calibri"/>
                <a:cs typeface="Calibri"/>
              </a:rPr>
              <a:t> </a:t>
            </a:r>
            <a:r>
              <a:rPr sz="1100" spc="5" dirty="0">
                <a:latin typeface="Calibri"/>
                <a:cs typeface="Calibri"/>
              </a:rPr>
              <a:t>pour</a:t>
            </a:r>
            <a:r>
              <a:rPr sz="1100" spc="55" dirty="0">
                <a:latin typeface="Calibri"/>
                <a:cs typeface="Calibri"/>
              </a:rPr>
              <a:t> </a:t>
            </a:r>
            <a:r>
              <a:rPr sz="1100" spc="5" dirty="0">
                <a:latin typeface="Calibri"/>
                <a:cs typeface="Calibri"/>
              </a:rPr>
              <a:t>l’aménagement</a:t>
            </a:r>
            <a:r>
              <a:rPr sz="1100" spc="60" dirty="0">
                <a:latin typeface="Calibri"/>
                <a:cs typeface="Calibri"/>
              </a:rPr>
              <a:t> </a:t>
            </a:r>
            <a:r>
              <a:rPr sz="1100" dirty="0">
                <a:latin typeface="Calibri"/>
                <a:cs typeface="Calibri"/>
              </a:rPr>
              <a:t>d’une</a:t>
            </a:r>
            <a:r>
              <a:rPr sz="1100" spc="55" dirty="0">
                <a:latin typeface="Calibri"/>
                <a:cs typeface="Calibri"/>
              </a:rPr>
              <a:t> </a:t>
            </a:r>
            <a:r>
              <a:rPr sz="1100" spc="5" dirty="0">
                <a:latin typeface="Calibri"/>
                <a:cs typeface="Calibri"/>
              </a:rPr>
              <a:t>chambre</a:t>
            </a:r>
            <a:r>
              <a:rPr sz="1100" spc="60" dirty="0">
                <a:latin typeface="Calibri"/>
                <a:cs typeface="Calibri"/>
              </a:rPr>
              <a:t> </a:t>
            </a:r>
            <a:r>
              <a:rPr sz="1100" spc="30" dirty="0">
                <a:latin typeface="Calibri"/>
                <a:cs typeface="Calibri"/>
              </a:rPr>
              <a:t>ainsi</a:t>
            </a:r>
            <a:r>
              <a:rPr sz="1100" spc="55" dirty="0">
                <a:latin typeface="Calibri"/>
                <a:cs typeface="Calibri"/>
              </a:rPr>
              <a:t> </a:t>
            </a:r>
            <a:r>
              <a:rPr sz="1100" spc="-20" dirty="0">
                <a:latin typeface="Calibri"/>
                <a:cs typeface="Calibri"/>
              </a:rPr>
              <a:t>que</a:t>
            </a:r>
            <a:r>
              <a:rPr sz="1100" spc="60" dirty="0">
                <a:latin typeface="Calibri"/>
                <a:cs typeface="Calibri"/>
              </a:rPr>
              <a:t> </a:t>
            </a:r>
            <a:r>
              <a:rPr sz="1100" spc="15" dirty="0">
                <a:latin typeface="Calibri"/>
                <a:cs typeface="Calibri"/>
              </a:rPr>
              <a:t>les</a:t>
            </a:r>
            <a:r>
              <a:rPr sz="1100" spc="55" dirty="0">
                <a:latin typeface="Calibri"/>
                <a:cs typeface="Calibri"/>
              </a:rPr>
              <a:t> </a:t>
            </a:r>
            <a:r>
              <a:rPr sz="1100" spc="20" dirty="0">
                <a:latin typeface="Calibri"/>
                <a:cs typeface="Calibri"/>
              </a:rPr>
              <a:t>risques, </a:t>
            </a:r>
            <a:r>
              <a:rPr sz="1100" spc="25" dirty="0">
                <a:latin typeface="Calibri"/>
                <a:cs typeface="Calibri"/>
              </a:rPr>
              <a:t> </a:t>
            </a:r>
            <a:r>
              <a:rPr sz="1100" spc="15" dirty="0">
                <a:latin typeface="Calibri"/>
                <a:cs typeface="Calibri"/>
              </a:rPr>
              <a:t>contraintes</a:t>
            </a:r>
            <a:r>
              <a:rPr sz="1100" spc="50" dirty="0">
                <a:latin typeface="Calibri"/>
                <a:cs typeface="Calibri"/>
              </a:rPr>
              <a:t> </a:t>
            </a:r>
            <a:r>
              <a:rPr sz="1100" spc="-15" dirty="0">
                <a:latin typeface="Calibri"/>
                <a:cs typeface="Calibri"/>
              </a:rPr>
              <a:t>et</a:t>
            </a:r>
            <a:r>
              <a:rPr sz="1100" spc="55" dirty="0">
                <a:latin typeface="Calibri"/>
                <a:cs typeface="Calibri"/>
              </a:rPr>
              <a:t> </a:t>
            </a:r>
            <a:r>
              <a:rPr sz="1100" spc="20" dirty="0">
                <a:latin typeface="Calibri"/>
                <a:cs typeface="Calibri"/>
              </a:rPr>
              <a:t>enjeux.</a:t>
            </a:r>
            <a:endParaRPr sz="1100">
              <a:latin typeface="Calibri"/>
              <a:cs typeface="Calibri"/>
            </a:endParaRPr>
          </a:p>
        </p:txBody>
      </p:sp>
      <p:sp>
        <p:nvSpPr>
          <p:cNvPr id="6" name="object 6"/>
          <p:cNvSpPr txBox="1"/>
          <p:nvPr/>
        </p:nvSpPr>
        <p:spPr>
          <a:xfrm>
            <a:off x="384725" y="3070953"/>
            <a:ext cx="4230370" cy="193040"/>
          </a:xfrm>
          <a:prstGeom prst="rect">
            <a:avLst/>
          </a:prstGeom>
        </p:spPr>
        <p:txBody>
          <a:bodyPr vert="horz" wrap="square" lIns="0" tIns="12700" rIns="0" bIns="0" rtlCol="0">
            <a:spAutoFit/>
          </a:bodyPr>
          <a:lstStyle/>
          <a:p>
            <a:pPr marL="12700">
              <a:lnSpc>
                <a:spcPct val="100000"/>
              </a:lnSpc>
              <a:spcBef>
                <a:spcPts val="100"/>
              </a:spcBef>
            </a:pPr>
            <a:r>
              <a:rPr sz="1100" spc="90" dirty="0">
                <a:latin typeface="Calibri"/>
                <a:cs typeface="Calibri"/>
              </a:rPr>
              <a:t>Les</a:t>
            </a:r>
            <a:r>
              <a:rPr sz="1100" spc="55" dirty="0">
                <a:latin typeface="Calibri"/>
                <a:cs typeface="Calibri"/>
              </a:rPr>
              <a:t> </a:t>
            </a:r>
            <a:r>
              <a:rPr sz="1100" spc="20" dirty="0">
                <a:latin typeface="Calibri"/>
                <a:cs typeface="Calibri"/>
              </a:rPr>
              <a:t>outils</a:t>
            </a:r>
            <a:r>
              <a:rPr sz="1100" spc="60" dirty="0">
                <a:latin typeface="Calibri"/>
                <a:cs typeface="Calibri"/>
              </a:rPr>
              <a:t> </a:t>
            </a:r>
            <a:r>
              <a:rPr sz="1100" spc="-5" dirty="0">
                <a:latin typeface="Calibri"/>
                <a:cs typeface="Calibri"/>
              </a:rPr>
              <a:t>employés</a:t>
            </a:r>
            <a:r>
              <a:rPr sz="1100" spc="60" dirty="0">
                <a:latin typeface="Calibri"/>
                <a:cs typeface="Calibri"/>
              </a:rPr>
              <a:t> </a:t>
            </a:r>
            <a:r>
              <a:rPr sz="1100" spc="5" dirty="0">
                <a:latin typeface="Calibri"/>
                <a:cs typeface="Calibri"/>
              </a:rPr>
              <a:t>étaient:</a:t>
            </a:r>
            <a:r>
              <a:rPr sz="1100" spc="60" dirty="0">
                <a:latin typeface="Calibri"/>
                <a:cs typeface="Calibri"/>
              </a:rPr>
              <a:t> </a:t>
            </a:r>
            <a:r>
              <a:rPr sz="1100" spc="35" dirty="0">
                <a:latin typeface="Calibri"/>
                <a:cs typeface="Calibri"/>
              </a:rPr>
              <a:t>GanttProject,</a:t>
            </a:r>
            <a:r>
              <a:rPr sz="1100" spc="60" dirty="0">
                <a:latin typeface="Calibri"/>
                <a:cs typeface="Calibri"/>
              </a:rPr>
              <a:t> </a:t>
            </a:r>
            <a:r>
              <a:rPr sz="1100" spc="135" dirty="0">
                <a:latin typeface="Calibri"/>
                <a:cs typeface="Calibri"/>
              </a:rPr>
              <a:t>RACI,</a:t>
            </a:r>
            <a:r>
              <a:rPr sz="1100" spc="60" dirty="0">
                <a:latin typeface="Calibri"/>
                <a:cs typeface="Calibri"/>
              </a:rPr>
              <a:t> </a:t>
            </a:r>
            <a:r>
              <a:rPr sz="1100" spc="25" dirty="0">
                <a:latin typeface="Calibri"/>
                <a:cs typeface="Calibri"/>
              </a:rPr>
              <a:t>Word,</a:t>
            </a:r>
            <a:r>
              <a:rPr sz="1100" spc="60" dirty="0">
                <a:latin typeface="Calibri"/>
                <a:cs typeface="Calibri"/>
              </a:rPr>
              <a:t> </a:t>
            </a:r>
            <a:r>
              <a:rPr sz="1100" spc="35" dirty="0">
                <a:latin typeface="Calibri"/>
                <a:cs typeface="Calibri"/>
              </a:rPr>
              <a:t>Risques,</a:t>
            </a:r>
            <a:r>
              <a:rPr sz="1100" spc="60" dirty="0">
                <a:latin typeface="Calibri"/>
                <a:cs typeface="Calibri"/>
              </a:rPr>
              <a:t> </a:t>
            </a:r>
            <a:r>
              <a:rPr sz="1100" spc="40" dirty="0">
                <a:latin typeface="Calibri"/>
                <a:cs typeface="Calibri"/>
              </a:rPr>
              <a:t>Pert</a:t>
            </a:r>
            <a:endParaRPr sz="1100">
              <a:latin typeface="Calibri"/>
              <a:cs typeface="Calibri"/>
            </a:endParaRPr>
          </a:p>
        </p:txBody>
      </p:sp>
      <p:sp>
        <p:nvSpPr>
          <p:cNvPr id="7" name="object 7"/>
          <p:cNvSpPr txBox="1"/>
          <p:nvPr/>
        </p:nvSpPr>
        <p:spPr>
          <a:xfrm>
            <a:off x="384725" y="3390993"/>
            <a:ext cx="4739640" cy="603885"/>
          </a:xfrm>
          <a:prstGeom prst="rect">
            <a:avLst/>
          </a:prstGeom>
        </p:spPr>
        <p:txBody>
          <a:bodyPr vert="horz" wrap="square" lIns="0" tIns="12700" rIns="0" bIns="0" rtlCol="0">
            <a:spAutoFit/>
          </a:bodyPr>
          <a:lstStyle/>
          <a:p>
            <a:pPr marL="12700" marR="5080">
              <a:lnSpc>
                <a:spcPct val="114999"/>
              </a:lnSpc>
              <a:spcBef>
                <a:spcPts val="100"/>
              </a:spcBef>
            </a:pPr>
            <a:r>
              <a:rPr sz="1100" spc="20" dirty="0">
                <a:latin typeface="Calibri"/>
                <a:cs typeface="Calibri"/>
              </a:rPr>
              <a:t>Cette</a:t>
            </a:r>
            <a:r>
              <a:rPr sz="1100" spc="55" dirty="0">
                <a:latin typeface="Calibri"/>
                <a:cs typeface="Calibri"/>
              </a:rPr>
              <a:t> </a:t>
            </a:r>
            <a:r>
              <a:rPr sz="1100" spc="190" dirty="0">
                <a:latin typeface="Calibri"/>
                <a:cs typeface="Calibri"/>
              </a:rPr>
              <a:t>SAE</a:t>
            </a:r>
            <a:r>
              <a:rPr sz="1100" spc="60" dirty="0">
                <a:latin typeface="Calibri"/>
                <a:cs typeface="Calibri"/>
              </a:rPr>
              <a:t> </a:t>
            </a:r>
            <a:r>
              <a:rPr sz="1100" spc="15" dirty="0">
                <a:latin typeface="Calibri"/>
                <a:cs typeface="Calibri"/>
              </a:rPr>
              <a:t>a</a:t>
            </a:r>
            <a:r>
              <a:rPr sz="1100" spc="55" dirty="0">
                <a:latin typeface="Calibri"/>
                <a:cs typeface="Calibri"/>
              </a:rPr>
              <a:t> </a:t>
            </a:r>
            <a:r>
              <a:rPr sz="1100" spc="30" dirty="0">
                <a:latin typeface="Calibri"/>
                <a:cs typeface="Calibri"/>
              </a:rPr>
              <a:t>ainsi</a:t>
            </a:r>
            <a:r>
              <a:rPr sz="1100" spc="60" dirty="0">
                <a:latin typeface="Calibri"/>
                <a:cs typeface="Calibri"/>
              </a:rPr>
              <a:t> </a:t>
            </a:r>
            <a:r>
              <a:rPr sz="1100" spc="15" dirty="0">
                <a:latin typeface="Calibri"/>
                <a:cs typeface="Calibri"/>
              </a:rPr>
              <a:t>permis</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35" dirty="0">
                <a:latin typeface="Calibri"/>
                <a:cs typeface="Calibri"/>
              </a:rPr>
              <a:t>visualiser</a:t>
            </a:r>
            <a:r>
              <a:rPr sz="1100" spc="60" dirty="0">
                <a:latin typeface="Calibri"/>
                <a:cs typeface="Calibri"/>
              </a:rPr>
              <a:t> </a:t>
            </a:r>
            <a:r>
              <a:rPr sz="1100" spc="-15" dirty="0">
                <a:latin typeface="Calibri"/>
                <a:cs typeface="Calibri"/>
              </a:rPr>
              <a:t>et</a:t>
            </a:r>
            <a:r>
              <a:rPr sz="1100" spc="55" dirty="0">
                <a:latin typeface="Calibri"/>
                <a:cs typeface="Calibri"/>
              </a:rPr>
              <a:t> </a:t>
            </a:r>
            <a:r>
              <a:rPr sz="1100" spc="5" dirty="0">
                <a:latin typeface="Calibri"/>
                <a:cs typeface="Calibri"/>
              </a:rPr>
              <a:t>modéliser</a:t>
            </a:r>
            <a:r>
              <a:rPr sz="1100" spc="60" dirty="0">
                <a:latin typeface="Calibri"/>
                <a:cs typeface="Calibri"/>
              </a:rPr>
              <a:t> </a:t>
            </a:r>
            <a:r>
              <a:rPr sz="1100" spc="30" dirty="0">
                <a:latin typeface="Calibri"/>
                <a:cs typeface="Calibri"/>
              </a:rPr>
              <a:t>la</a:t>
            </a:r>
            <a:r>
              <a:rPr sz="1100" spc="60" dirty="0">
                <a:latin typeface="Calibri"/>
                <a:cs typeface="Calibri"/>
              </a:rPr>
              <a:t> </a:t>
            </a:r>
            <a:r>
              <a:rPr sz="1100" spc="5" dirty="0">
                <a:latin typeface="Calibri"/>
                <a:cs typeface="Calibri"/>
              </a:rPr>
              <a:t>manière</a:t>
            </a:r>
            <a:r>
              <a:rPr sz="1100" spc="55" dirty="0">
                <a:latin typeface="Calibri"/>
                <a:cs typeface="Calibri"/>
              </a:rPr>
              <a:t> </a:t>
            </a:r>
            <a:r>
              <a:rPr sz="1100" spc="-5" dirty="0">
                <a:latin typeface="Calibri"/>
                <a:cs typeface="Calibri"/>
              </a:rPr>
              <a:t>dont</a:t>
            </a:r>
            <a:r>
              <a:rPr sz="1100" spc="60" dirty="0">
                <a:latin typeface="Calibri"/>
                <a:cs typeface="Calibri"/>
              </a:rPr>
              <a:t> </a:t>
            </a:r>
            <a:r>
              <a:rPr sz="1100" spc="-10" dirty="0">
                <a:latin typeface="Calibri"/>
                <a:cs typeface="Calibri"/>
              </a:rPr>
              <a:t>on</a:t>
            </a:r>
            <a:r>
              <a:rPr sz="1100" spc="55" dirty="0">
                <a:latin typeface="Calibri"/>
                <a:cs typeface="Calibri"/>
              </a:rPr>
              <a:t> </a:t>
            </a:r>
            <a:r>
              <a:rPr sz="1100" spc="15" dirty="0">
                <a:latin typeface="Calibri"/>
                <a:cs typeface="Calibri"/>
              </a:rPr>
              <a:t>gère</a:t>
            </a:r>
            <a:r>
              <a:rPr sz="1100" spc="60" dirty="0">
                <a:latin typeface="Calibri"/>
                <a:cs typeface="Calibri"/>
              </a:rPr>
              <a:t> </a:t>
            </a:r>
            <a:r>
              <a:rPr sz="1100" spc="10" dirty="0">
                <a:latin typeface="Calibri"/>
                <a:cs typeface="Calibri"/>
              </a:rPr>
              <a:t>un </a:t>
            </a:r>
            <a:r>
              <a:rPr sz="1100" spc="-235" dirty="0">
                <a:latin typeface="Calibri"/>
                <a:cs typeface="Calibri"/>
              </a:rPr>
              <a:t> </a:t>
            </a:r>
            <a:r>
              <a:rPr sz="1100" spc="15" dirty="0">
                <a:latin typeface="Calibri"/>
                <a:cs typeface="Calibri"/>
              </a:rPr>
              <a:t>projet,</a:t>
            </a:r>
            <a:r>
              <a:rPr sz="1100" spc="55" dirty="0">
                <a:latin typeface="Calibri"/>
                <a:cs typeface="Calibri"/>
              </a:rPr>
              <a:t> </a:t>
            </a:r>
            <a:r>
              <a:rPr sz="1100" spc="30" dirty="0">
                <a:latin typeface="Calibri"/>
                <a:cs typeface="Calibri"/>
              </a:rPr>
              <a:t>ici</a:t>
            </a:r>
            <a:r>
              <a:rPr sz="1100" spc="55" dirty="0">
                <a:latin typeface="Calibri"/>
                <a:cs typeface="Calibri"/>
              </a:rPr>
              <a:t> </a:t>
            </a:r>
            <a:r>
              <a:rPr sz="1100" spc="5" dirty="0">
                <a:latin typeface="Calibri"/>
                <a:cs typeface="Calibri"/>
              </a:rPr>
              <a:t>l’aménagement</a:t>
            </a:r>
            <a:r>
              <a:rPr sz="1100" spc="60" dirty="0">
                <a:latin typeface="Calibri"/>
                <a:cs typeface="Calibri"/>
              </a:rPr>
              <a:t> </a:t>
            </a:r>
            <a:r>
              <a:rPr sz="1100" dirty="0">
                <a:latin typeface="Calibri"/>
                <a:cs typeface="Calibri"/>
              </a:rPr>
              <a:t>d’une</a:t>
            </a:r>
            <a:r>
              <a:rPr sz="1100" spc="55" dirty="0">
                <a:latin typeface="Calibri"/>
                <a:cs typeface="Calibri"/>
              </a:rPr>
              <a:t> </a:t>
            </a:r>
            <a:r>
              <a:rPr sz="1100" spc="5" dirty="0">
                <a:latin typeface="Calibri"/>
                <a:cs typeface="Calibri"/>
              </a:rPr>
              <a:t>chambre</a:t>
            </a:r>
            <a:r>
              <a:rPr sz="1100" spc="55" dirty="0">
                <a:latin typeface="Calibri"/>
                <a:cs typeface="Calibri"/>
              </a:rPr>
              <a:t> </a:t>
            </a:r>
            <a:r>
              <a:rPr sz="1100" dirty="0">
                <a:latin typeface="Calibri"/>
                <a:cs typeface="Calibri"/>
              </a:rPr>
              <a:t>tout</a:t>
            </a:r>
            <a:r>
              <a:rPr sz="1100" spc="60" dirty="0">
                <a:latin typeface="Calibri"/>
                <a:cs typeface="Calibri"/>
              </a:rPr>
              <a:t> </a:t>
            </a:r>
            <a:r>
              <a:rPr sz="1100" spc="-15" dirty="0">
                <a:latin typeface="Calibri"/>
                <a:cs typeface="Calibri"/>
              </a:rPr>
              <a:t>en</a:t>
            </a:r>
            <a:r>
              <a:rPr sz="1100" spc="55" dirty="0">
                <a:latin typeface="Calibri"/>
                <a:cs typeface="Calibri"/>
              </a:rPr>
              <a:t> </a:t>
            </a:r>
            <a:r>
              <a:rPr sz="1100" spc="10" dirty="0">
                <a:latin typeface="Calibri"/>
                <a:cs typeface="Calibri"/>
              </a:rPr>
              <a:t>prenant</a:t>
            </a:r>
            <a:r>
              <a:rPr sz="1100" spc="55" dirty="0">
                <a:latin typeface="Calibri"/>
                <a:cs typeface="Calibri"/>
              </a:rPr>
              <a:t> </a:t>
            </a:r>
            <a:r>
              <a:rPr sz="1100" spc="-15" dirty="0">
                <a:latin typeface="Calibri"/>
                <a:cs typeface="Calibri"/>
              </a:rPr>
              <a:t>en</a:t>
            </a:r>
            <a:r>
              <a:rPr sz="1100" spc="60" dirty="0">
                <a:latin typeface="Calibri"/>
                <a:cs typeface="Calibri"/>
              </a:rPr>
              <a:t> </a:t>
            </a:r>
            <a:r>
              <a:rPr sz="1100" spc="-10" dirty="0">
                <a:latin typeface="Calibri"/>
                <a:cs typeface="Calibri"/>
              </a:rPr>
              <a:t>compte</a:t>
            </a:r>
            <a:r>
              <a:rPr sz="1100" spc="55" dirty="0">
                <a:latin typeface="Calibri"/>
                <a:cs typeface="Calibri"/>
              </a:rPr>
              <a:t> </a:t>
            </a:r>
            <a:r>
              <a:rPr sz="1100" spc="15" dirty="0">
                <a:latin typeface="Calibri"/>
                <a:cs typeface="Calibri"/>
              </a:rPr>
              <a:t>les </a:t>
            </a:r>
            <a:r>
              <a:rPr sz="1100" spc="20" dirty="0">
                <a:latin typeface="Calibri"/>
                <a:cs typeface="Calibri"/>
              </a:rPr>
              <a:t> </a:t>
            </a:r>
            <a:r>
              <a:rPr sz="1100" spc="30" dirty="0">
                <a:latin typeface="Calibri"/>
                <a:cs typeface="Calibri"/>
              </a:rPr>
              <a:t>individus,</a:t>
            </a:r>
            <a:r>
              <a:rPr sz="1100" spc="55" dirty="0">
                <a:latin typeface="Calibri"/>
                <a:cs typeface="Calibri"/>
              </a:rPr>
              <a:t> </a:t>
            </a:r>
            <a:r>
              <a:rPr sz="1100" spc="20" dirty="0">
                <a:latin typeface="Calibri"/>
                <a:cs typeface="Calibri"/>
              </a:rPr>
              <a:t>risques,</a:t>
            </a:r>
            <a:r>
              <a:rPr sz="1100" spc="55" dirty="0">
                <a:latin typeface="Calibri"/>
                <a:cs typeface="Calibri"/>
              </a:rPr>
              <a:t> </a:t>
            </a:r>
            <a:r>
              <a:rPr sz="1100" spc="20" dirty="0">
                <a:latin typeface="Calibri"/>
                <a:cs typeface="Calibri"/>
              </a:rPr>
              <a:t>enjeux,</a:t>
            </a:r>
            <a:r>
              <a:rPr sz="1100" spc="55" dirty="0">
                <a:latin typeface="Calibri"/>
                <a:cs typeface="Calibri"/>
              </a:rPr>
              <a:t> </a:t>
            </a:r>
            <a:r>
              <a:rPr sz="1100" spc="15" dirty="0">
                <a:latin typeface="Calibri"/>
                <a:cs typeface="Calibri"/>
              </a:rPr>
              <a:t>contraintes,</a:t>
            </a:r>
            <a:r>
              <a:rPr sz="1100" spc="55" dirty="0">
                <a:latin typeface="Calibri"/>
                <a:cs typeface="Calibri"/>
              </a:rPr>
              <a:t> </a:t>
            </a:r>
            <a:r>
              <a:rPr sz="1100" spc="15" dirty="0">
                <a:latin typeface="Calibri"/>
                <a:cs typeface="Calibri"/>
              </a:rPr>
              <a:t>objectifs</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délai.</a:t>
            </a:r>
            <a:endParaRPr sz="1100">
              <a:latin typeface="Calibri"/>
              <a:cs typeface="Calibri"/>
            </a:endParaRPr>
          </a:p>
        </p:txBody>
      </p:sp>
      <p:sp>
        <p:nvSpPr>
          <p:cNvPr id="8" name="object 8"/>
          <p:cNvSpPr txBox="1"/>
          <p:nvPr/>
        </p:nvSpPr>
        <p:spPr>
          <a:xfrm>
            <a:off x="5759700" y="2659713"/>
            <a:ext cx="2659380" cy="66548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https://drive.google.com/drive/u/0</a:t>
            </a:r>
            <a:endParaRPr sz="1400">
              <a:latin typeface="Arial MT"/>
              <a:cs typeface="Arial MT"/>
            </a:endParaRPr>
          </a:p>
          <a:p>
            <a:pPr marL="12700" marR="5080">
              <a:lnSpc>
                <a:spcPct val="100000"/>
              </a:lnSpc>
            </a:pPr>
            <a:r>
              <a:rPr sz="1400" spc="-5" dirty="0">
                <a:latin typeface="Arial MT"/>
                <a:cs typeface="Arial MT"/>
              </a:rPr>
              <a:t>/folders/1lDDnHSyXxJhMTUWH5  </a:t>
            </a:r>
            <a:r>
              <a:rPr sz="1400" spc="-10" dirty="0">
                <a:latin typeface="Arial MT"/>
                <a:cs typeface="Arial MT"/>
              </a:rPr>
              <a:t>RuYiHoAxH4-ceSP</a:t>
            </a:r>
            <a:endParaRPr sz="14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3243580">
              <a:lnSpc>
                <a:spcPct val="100000"/>
              </a:lnSpc>
              <a:spcBef>
                <a:spcPts val="110"/>
              </a:spcBef>
            </a:pPr>
            <a:r>
              <a:rPr spc="380" dirty="0"/>
              <a:t>SAE</a:t>
            </a:r>
            <a:r>
              <a:rPr spc="75" dirty="0"/>
              <a:t> </a:t>
            </a:r>
            <a:r>
              <a:rPr spc="135" dirty="0"/>
              <a:t>2.06</a:t>
            </a:r>
          </a:p>
          <a:p>
            <a:pPr marL="3243580" marR="5080">
              <a:lnSpc>
                <a:spcPct val="100499"/>
              </a:lnSpc>
            </a:pPr>
            <a:r>
              <a:rPr spc="60" dirty="0"/>
              <a:t>Organisation</a:t>
            </a:r>
            <a:r>
              <a:rPr spc="105" dirty="0"/>
              <a:t> </a:t>
            </a:r>
            <a:r>
              <a:rPr spc="30" dirty="0"/>
              <a:t>d’un</a:t>
            </a:r>
            <a:r>
              <a:rPr spc="105" dirty="0"/>
              <a:t> </a:t>
            </a:r>
            <a:r>
              <a:rPr spc="65" dirty="0"/>
              <a:t>travail</a:t>
            </a:r>
            <a:r>
              <a:rPr spc="105" dirty="0"/>
              <a:t> </a:t>
            </a:r>
            <a:r>
              <a:rPr spc="30" dirty="0"/>
              <a:t>d’ </a:t>
            </a:r>
            <a:r>
              <a:rPr spc="-470" dirty="0"/>
              <a:t> </a:t>
            </a:r>
            <a:r>
              <a:rPr spc="-20" dirty="0"/>
              <a:t>équipe</a:t>
            </a:r>
          </a:p>
        </p:txBody>
      </p:sp>
      <p:sp>
        <p:nvSpPr>
          <p:cNvPr id="3" name="object 3"/>
          <p:cNvSpPr/>
          <p:nvPr/>
        </p:nvSpPr>
        <p:spPr>
          <a:xfrm>
            <a:off x="3969299" y="1643600"/>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4042324" y="1685890"/>
            <a:ext cx="4723130" cy="3141345"/>
          </a:xfrm>
          <a:prstGeom prst="rect">
            <a:avLst/>
          </a:prstGeom>
        </p:spPr>
        <p:txBody>
          <a:bodyPr vert="horz" wrap="square" lIns="0" tIns="12700" rIns="0" bIns="0" rtlCol="0">
            <a:spAutoFit/>
          </a:bodyPr>
          <a:lstStyle/>
          <a:p>
            <a:pPr marL="12700" marR="141605">
              <a:lnSpc>
                <a:spcPct val="114999"/>
              </a:lnSpc>
              <a:spcBef>
                <a:spcPts val="100"/>
              </a:spcBef>
            </a:pPr>
            <a:r>
              <a:rPr sz="1100" spc="145" dirty="0">
                <a:latin typeface="Calibri"/>
                <a:cs typeface="Calibri"/>
              </a:rPr>
              <a:t>La</a:t>
            </a:r>
            <a:r>
              <a:rPr sz="1100" spc="55" dirty="0">
                <a:latin typeface="Calibri"/>
                <a:cs typeface="Calibri"/>
              </a:rPr>
              <a:t> </a:t>
            </a:r>
            <a:r>
              <a:rPr sz="1100" dirty="0">
                <a:latin typeface="Calibri"/>
                <a:cs typeface="Calibri"/>
              </a:rPr>
              <a:t>problématique</a:t>
            </a:r>
            <a:r>
              <a:rPr sz="1100" spc="55" dirty="0">
                <a:latin typeface="Calibri"/>
                <a:cs typeface="Calibri"/>
              </a:rPr>
              <a:t> </a:t>
            </a:r>
            <a:r>
              <a:rPr sz="1100" spc="10" dirty="0">
                <a:latin typeface="Calibri"/>
                <a:cs typeface="Calibri"/>
              </a:rPr>
              <a:t>professionnelle</a:t>
            </a:r>
            <a:r>
              <a:rPr sz="1100" spc="60" dirty="0">
                <a:latin typeface="Calibri"/>
                <a:cs typeface="Calibri"/>
              </a:rPr>
              <a:t> </a:t>
            </a:r>
            <a:r>
              <a:rPr sz="1100" spc="5" dirty="0">
                <a:latin typeface="Calibri"/>
                <a:cs typeface="Calibri"/>
              </a:rPr>
              <a:t>est</a:t>
            </a:r>
            <a:r>
              <a:rPr sz="1100" spc="55" dirty="0">
                <a:latin typeface="Calibri"/>
                <a:cs typeface="Calibri"/>
              </a:rPr>
              <a:t> </a:t>
            </a:r>
            <a:r>
              <a:rPr sz="1100" spc="25" dirty="0">
                <a:latin typeface="Calibri"/>
                <a:cs typeface="Calibri"/>
              </a:rPr>
              <a:t>l’organisation</a:t>
            </a:r>
            <a:r>
              <a:rPr sz="1100" spc="60" dirty="0">
                <a:latin typeface="Calibri"/>
                <a:cs typeface="Calibri"/>
              </a:rPr>
              <a:t> </a:t>
            </a:r>
            <a:r>
              <a:rPr sz="1100" spc="10" dirty="0">
                <a:latin typeface="Calibri"/>
                <a:cs typeface="Calibri"/>
              </a:rPr>
              <a:t>d’un</a:t>
            </a:r>
            <a:r>
              <a:rPr sz="1100" spc="55" dirty="0">
                <a:latin typeface="Calibri"/>
                <a:cs typeface="Calibri"/>
              </a:rPr>
              <a:t> </a:t>
            </a:r>
            <a:r>
              <a:rPr sz="1100" spc="30" dirty="0">
                <a:latin typeface="Calibri"/>
                <a:cs typeface="Calibri"/>
              </a:rPr>
              <a:t>travail</a:t>
            </a:r>
            <a:r>
              <a:rPr sz="1100" spc="60" dirty="0">
                <a:latin typeface="Calibri"/>
                <a:cs typeface="Calibri"/>
              </a:rPr>
              <a:t> </a:t>
            </a:r>
            <a:r>
              <a:rPr sz="1100" spc="-15" dirty="0">
                <a:latin typeface="Calibri"/>
                <a:cs typeface="Calibri"/>
              </a:rPr>
              <a:t>en</a:t>
            </a:r>
            <a:r>
              <a:rPr sz="1100" spc="55" dirty="0">
                <a:latin typeface="Calibri"/>
                <a:cs typeface="Calibri"/>
              </a:rPr>
              <a:t> </a:t>
            </a:r>
            <a:r>
              <a:rPr sz="1100" spc="-15" dirty="0">
                <a:latin typeface="Calibri"/>
                <a:cs typeface="Calibri"/>
              </a:rPr>
              <a:t>équipe</a:t>
            </a:r>
            <a:r>
              <a:rPr sz="1100" spc="60" dirty="0">
                <a:latin typeface="Calibri"/>
                <a:cs typeface="Calibri"/>
              </a:rPr>
              <a:t> </a:t>
            </a:r>
            <a:r>
              <a:rPr sz="1100" spc="-15" dirty="0">
                <a:latin typeface="Calibri"/>
                <a:cs typeface="Calibri"/>
              </a:rPr>
              <a:t>en </a:t>
            </a:r>
            <a:r>
              <a:rPr sz="1100" spc="-235" dirty="0">
                <a:latin typeface="Calibri"/>
                <a:cs typeface="Calibri"/>
              </a:rPr>
              <a:t> </a:t>
            </a:r>
            <a:r>
              <a:rPr sz="1100" dirty="0">
                <a:latin typeface="Calibri"/>
                <a:cs typeface="Calibri"/>
              </a:rPr>
              <a:t>réponse</a:t>
            </a:r>
            <a:r>
              <a:rPr sz="1100" spc="50" dirty="0">
                <a:latin typeface="Calibri"/>
                <a:cs typeface="Calibri"/>
              </a:rPr>
              <a:t> </a:t>
            </a:r>
            <a:r>
              <a:rPr sz="1100" spc="15" dirty="0">
                <a:latin typeface="Calibri"/>
                <a:cs typeface="Calibri"/>
              </a:rPr>
              <a:t>à</a:t>
            </a:r>
            <a:r>
              <a:rPr sz="1100" spc="55" dirty="0">
                <a:latin typeface="Calibri"/>
                <a:cs typeface="Calibri"/>
              </a:rPr>
              <a:t> </a:t>
            </a:r>
            <a:r>
              <a:rPr sz="1100" spc="10" dirty="0">
                <a:latin typeface="Calibri"/>
                <a:cs typeface="Calibri"/>
              </a:rPr>
              <a:t>un</a:t>
            </a:r>
            <a:r>
              <a:rPr sz="1100" spc="55" dirty="0">
                <a:latin typeface="Calibri"/>
                <a:cs typeface="Calibri"/>
              </a:rPr>
              <a:t> </a:t>
            </a:r>
            <a:r>
              <a:rPr sz="1100" dirty="0">
                <a:latin typeface="Calibri"/>
                <a:cs typeface="Calibri"/>
              </a:rPr>
              <a:t>nouveau</a:t>
            </a:r>
            <a:r>
              <a:rPr sz="1100" spc="55" dirty="0">
                <a:latin typeface="Calibri"/>
                <a:cs typeface="Calibri"/>
              </a:rPr>
              <a:t> </a:t>
            </a:r>
            <a:r>
              <a:rPr sz="1100" spc="5" dirty="0">
                <a:latin typeface="Calibri"/>
                <a:cs typeface="Calibri"/>
              </a:rPr>
              <a:t>besoin.</a:t>
            </a:r>
            <a:endParaRPr sz="1100">
              <a:latin typeface="Calibri"/>
              <a:cs typeface="Calibri"/>
            </a:endParaRPr>
          </a:p>
          <a:p>
            <a:pPr>
              <a:lnSpc>
                <a:spcPct val="100000"/>
              </a:lnSpc>
              <a:spcBef>
                <a:spcPts val="40"/>
              </a:spcBef>
            </a:pPr>
            <a:endParaRPr sz="950">
              <a:latin typeface="Calibri"/>
              <a:cs typeface="Calibri"/>
            </a:endParaRPr>
          </a:p>
          <a:p>
            <a:pPr marL="12700" marR="11430" algn="just">
              <a:lnSpc>
                <a:spcPct val="114999"/>
              </a:lnSpc>
            </a:pPr>
            <a:r>
              <a:rPr sz="1100" spc="20" dirty="0">
                <a:latin typeface="Calibri"/>
                <a:cs typeface="Calibri"/>
              </a:rPr>
              <a:t>Cette </a:t>
            </a:r>
            <a:r>
              <a:rPr sz="1100" spc="190" dirty="0">
                <a:latin typeface="Calibri"/>
                <a:cs typeface="Calibri"/>
              </a:rPr>
              <a:t>SAÉ </a:t>
            </a:r>
            <a:r>
              <a:rPr sz="1100" spc="-5" dirty="0">
                <a:latin typeface="Calibri"/>
                <a:cs typeface="Calibri"/>
              </a:rPr>
              <a:t>permet </a:t>
            </a:r>
            <a:r>
              <a:rPr sz="1100" spc="-10" dirty="0">
                <a:latin typeface="Calibri"/>
                <a:cs typeface="Calibri"/>
              </a:rPr>
              <a:t>une </a:t>
            </a:r>
            <a:r>
              <a:rPr sz="1100" spc="5" dirty="0">
                <a:latin typeface="Calibri"/>
                <a:cs typeface="Calibri"/>
              </a:rPr>
              <a:t>première expérience </a:t>
            </a:r>
            <a:r>
              <a:rPr sz="1100" dirty="0">
                <a:latin typeface="Calibri"/>
                <a:cs typeface="Calibri"/>
              </a:rPr>
              <a:t>des </a:t>
            </a:r>
            <a:r>
              <a:rPr sz="1100" spc="5" dirty="0">
                <a:latin typeface="Calibri"/>
                <a:cs typeface="Calibri"/>
              </a:rPr>
              <a:t>problématiques </a:t>
            </a:r>
            <a:r>
              <a:rPr sz="1100" spc="10" dirty="0">
                <a:latin typeface="Calibri"/>
                <a:cs typeface="Calibri"/>
              </a:rPr>
              <a:t>liées au </a:t>
            </a:r>
            <a:r>
              <a:rPr sz="1100" spc="30" dirty="0">
                <a:latin typeface="Calibri"/>
                <a:cs typeface="Calibri"/>
              </a:rPr>
              <a:t>travail </a:t>
            </a:r>
            <a:r>
              <a:rPr sz="1100" spc="35" dirty="0">
                <a:latin typeface="Calibri"/>
                <a:cs typeface="Calibri"/>
              </a:rPr>
              <a:t> </a:t>
            </a:r>
            <a:r>
              <a:rPr sz="1100" spc="-15" dirty="0">
                <a:latin typeface="Calibri"/>
                <a:cs typeface="Calibri"/>
              </a:rPr>
              <a:t>en équipe </a:t>
            </a:r>
            <a:r>
              <a:rPr sz="1100" spc="15" dirty="0">
                <a:latin typeface="Calibri"/>
                <a:cs typeface="Calibri"/>
              </a:rPr>
              <a:t>dans </a:t>
            </a:r>
            <a:r>
              <a:rPr sz="1100" dirty="0">
                <a:latin typeface="Calibri"/>
                <a:cs typeface="Calibri"/>
              </a:rPr>
              <a:t>des </a:t>
            </a:r>
            <a:r>
              <a:rPr sz="1100" spc="5" dirty="0">
                <a:latin typeface="Calibri"/>
                <a:cs typeface="Calibri"/>
              </a:rPr>
              <a:t>contextes </a:t>
            </a:r>
            <a:r>
              <a:rPr sz="1100" spc="15" dirty="0">
                <a:latin typeface="Calibri"/>
                <a:cs typeface="Calibri"/>
              </a:rPr>
              <a:t>simples. </a:t>
            </a:r>
            <a:r>
              <a:rPr sz="1100" spc="114" dirty="0">
                <a:latin typeface="Calibri"/>
                <a:cs typeface="Calibri"/>
              </a:rPr>
              <a:t>Le </a:t>
            </a:r>
            <a:r>
              <a:rPr sz="1100" spc="10" dirty="0">
                <a:latin typeface="Calibri"/>
                <a:cs typeface="Calibri"/>
              </a:rPr>
              <a:t>projet </a:t>
            </a:r>
            <a:r>
              <a:rPr sz="1100" spc="15" dirty="0">
                <a:latin typeface="Calibri"/>
                <a:cs typeface="Calibri"/>
              </a:rPr>
              <a:t>a </a:t>
            </a:r>
            <a:r>
              <a:rPr sz="1100" spc="-25" dirty="0">
                <a:latin typeface="Calibri"/>
                <a:cs typeface="Calibri"/>
              </a:rPr>
              <a:t>été </a:t>
            </a:r>
            <a:r>
              <a:rPr sz="1100" spc="15" dirty="0">
                <a:latin typeface="Calibri"/>
                <a:cs typeface="Calibri"/>
              </a:rPr>
              <a:t>réalisé </a:t>
            </a:r>
            <a:r>
              <a:rPr sz="1100" spc="-15" dirty="0">
                <a:latin typeface="Calibri"/>
                <a:cs typeface="Calibri"/>
              </a:rPr>
              <a:t>en équipe </a:t>
            </a:r>
            <a:r>
              <a:rPr sz="1100" spc="75" dirty="0">
                <a:latin typeface="Calibri"/>
                <a:cs typeface="Calibri"/>
              </a:rPr>
              <a:t>(6) </a:t>
            </a:r>
            <a:r>
              <a:rPr sz="1100" spc="-15" dirty="0">
                <a:latin typeface="Calibri"/>
                <a:cs typeface="Calibri"/>
              </a:rPr>
              <a:t>et </a:t>
            </a:r>
            <a:r>
              <a:rPr sz="1100" spc="15" dirty="0">
                <a:latin typeface="Calibri"/>
                <a:cs typeface="Calibri"/>
              </a:rPr>
              <a:t>a </a:t>
            </a:r>
            <a:r>
              <a:rPr sz="1100" spc="20" dirty="0">
                <a:latin typeface="Calibri"/>
                <a:cs typeface="Calibri"/>
              </a:rPr>
              <a:t> </a:t>
            </a:r>
            <a:r>
              <a:rPr sz="1100" spc="5" dirty="0">
                <a:latin typeface="Calibri"/>
                <a:cs typeface="Calibri"/>
              </a:rPr>
              <a:t>duré</a:t>
            </a:r>
            <a:endParaRPr sz="1100">
              <a:latin typeface="Calibri"/>
              <a:cs typeface="Calibri"/>
            </a:endParaRPr>
          </a:p>
          <a:p>
            <a:pPr>
              <a:lnSpc>
                <a:spcPct val="100000"/>
              </a:lnSpc>
              <a:spcBef>
                <a:spcPts val="40"/>
              </a:spcBef>
            </a:pPr>
            <a:endParaRPr sz="950">
              <a:latin typeface="Calibri"/>
              <a:cs typeface="Calibri"/>
            </a:endParaRPr>
          </a:p>
          <a:p>
            <a:pPr marL="12700" marR="77470">
              <a:lnSpc>
                <a:spcPct val="114999"/>
              </a:lnSpc>
            </a:pPr>
            <a:r>
              <a:rPr sz="1100" spc="90" dirty="0">
                <a:latin typeface="Calibri"/>
                <a:cs typeface="Calibri"/>
              </a:rPr>
              <a:t>Les</a:t>
            </a:r>
            <a:r>
              <a:rPr sz="1100" spc="55"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55"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réaliser</a:t>
            </a:r>
            <a:r>
              <a:rPr sz="1100" spc="60" dirty="0">
                <a:latin typeface="Calibri"/>
                <a:cs typeface="Calibri"/>
              </a:rPr>
              <a:t> </a:t>
            </a:r>
            <a:r>
              <a:rPr sz="1100" spc="10" dirty="0">
                <a:latin typeface="Calibri"/>
                <a:cs typeface="Calibri"/>
              </a:rPr>
              <a:t>un</a:t>
            </a:r>
            <a:r>
              <a:rPr sz="1100" spc="35" dirty="0">
                <a:latin typeface="Calibri"/>
                <a:cs typeface="Calibri"/>
              </a:rPr>
              <a:t> </a:t>
            </a:r>
            <a:r>
              <a:rPr sz="1100" spc="45" dirty="0">
                <a:latin typeface="Calibri"/>
                <a:cs typeface="Calibri"/>
              </a:rPr>
              <a:t>Site</a:t>
            </a:r>
            <a:r>
              <a:rPr sz="1100" spc="60" dirty="0">
                <a:latin typeface="Calibri"/>
                <a:cs typeface="Calibri"/>
              </a:rPr>
              <a:t> </a:t>
            </a:r>
            <a:r>
              <a:rPr sz="1100" spc="10" dirty="0">
                <a:latin typeface="Calibri"/>
                <a:cs typeface="Calibri"/>
              </a:rPr>
              <a:t>internet </a:t>
            </a:r>
            <a:r>
              <a:rPr sz="1100" spc="15" dirty="0">
                <a:latin typeface="Calibri"/>
                <a:cs typeface="Calibri"/>
              </a:rPr>
              <a:t> </a:t>
            </a:r>
            <a:r>
              <a:rPr sz="1100" spc="-10" dirty="0">
                <a:latin typeface="Calibri"/>
                <a:cs typeface="Calibri"/>
              </a:rPr>
              <a:t>composé</a:t>
            </a:r>
            <a:r>
              <a:rPr sz="1100" spc="55" dirty="0">
                <a:latin typeface="Calibri"/>
                <a:cs typeface="Calibri"/>
              </a:rPr>
              <a:t> </a:t>
            </a:r>
            <a:r>
              <a:rPr sz="1100" spc="-25" dirty="0">
                <a:latin typeface="Calibri"/>
                <a:cs typeface="Calibri"/>
              </a:rPr>
              <a:t>de</a:t>
            </a:r>
            <a:r>
              <a:rPr sz="1100" spc="60" dirty="0">
                <a:latin typeface="Calibri"/>
                <a:cs typeface="Calibri"/>
              </a:rPr>
              <a:t> </a:t>
            </a:r>
            <a:r>
              <a:rPr sz="1100" spc="80" dirty="0">
                <a:latin typeface="Calibri"/>
                <a:cs typeface="Calibri"/>
              </a:rPr>
              <a:t>3</a:t>
            </a:r>
            <a:r>
              <a:rPr sz="1100" spc="60" dirty="0">
                <a:latin typeface="Calibri"/>
                <a:cs typeface="Calibri"/>
              </a:rPr>
              <a:t> </a:t>
            </a:r>
            <a:r>
              <a:rPr sz="1100" spc="15" dirty="0">
                <a:latin typeface="Calibri"/>
                <a:cs typeface="Calibri"/>
              </a:rPr>
              <a:t>pages</a:t>
            </a:r>
            <a:r>
              <a:rPr sz="1100" spc="55" dirty="0">
                <a:latin typeface="Calibri"/>
                <a:cs typeface="Calibri"/>
              </a:rPr>
              <a:t> </a:t>
            </a:r>
            <a:r>
              <a:rPr sz="1100" spc="-5" dirty="0">
                <a:latin typeface="Calibri"/>
                <a:cs typeface="Calibri"/>
              </a:rPr>
              <a:t>:une</a:t>
            </a:r>
            <a:r>
              <a:rPr sz="1100" spc="60" dirty="0">
                <a:latin typeface="Calibri"/>
                <a:cs typeface="Calibri"/>
              </a:rPr>
              <a:t> </a:t>
            </a:r>
            <a:r>
              <a:rPr sz="1100" spc="10" dirty="0">
                <a:latin typeface="Calibri"/>
                <a:cs typeface="Calibri"/>
              </a:rPr>
              <a:t>page</a:t>
            </a:r>
            <a:r>
              <a:rPr sz="1100" spc="60" dirty="0">
                <a:latin typeface="Calibri"/>
                <a:cs typeface="Calibri"/>
              </a:rPr>
              <a:t> </a:t>
            </a:r>
            <a:r>
              <a:rPr sz="1100" spc="10" dirty="0">
                <a:latin typeface="Calibri"/>
                <a:cs typeface="Calibri"/>
              </a:rPr>
              <a:t>d’accueil</a:t>
            </a:r>
            <a:r>
              <a:rPr sz="1100" spc="60" dirty="0">
                <a:latin typeface="Calibri"/>
                <a:cs typeface="Calibri"/>
              </a:rPr>
              <a:t> </a:t>
            </a:r>
            <a:r>
              <a:rPr sz="1100" spc="10" dirty="0">
                <a:latin typeface="Calibri"/>
                <a:cs typeface="Calibri"/>
              </a:rPr>
              <a:t>présentant</a:t>
            </a:r>
            <a:r>
              <a:rPr sz="1100" spc="55" dirty="0">
                <a:latin typeface="Calibri"/>
                <a:cs typeface="Calibri"/>
              </a:rPr>
              <a:t> </a:t>
            </a:r>
            <a:r>
              <a:rPr sz="1100" dirty="0">
                <a:latin typeface="Calibri"/>
                <a:cs typeface="Calibri"/>
              </a:rPr>
              <a:t>l’événement,</a:t>
            </a:r>
            <a:r>
              <a:rPr sz="1100" spc="60" dirty="0">
                <a:latin typeface="Calibri"/>
                <a:cs typeface="Calibri"/>
              </a:rPr>
              <a:t> </a:t>
            </a:r>
            <a:r>
              <a:rPr sz="1100" spc="-10" dirty="0">
                <a:latin typeface="Calibri"/>
                <a:cs typeface="Calibri"/>
              </a:rPr>
              <a:t>une</a:t>
            </a:r>
            <a:r>
              <a:rPr sz="1100" spc="60" dirty="0">
                <a:latin typeface="Calibri"/>
                <a:cs typeface="Calibri"/>
              </a:rPr>
              <a:t> </a:t>
            </a:r>
            <a:r>
              <a:rPr sz="1100" spc="10" dirty="0">
                <a:latin typeface="Calibri"/>
                <a:cs typeface="Calibri"/>
              </a:rPr>
              <a:t>page</a:t>
            </a:r>
            <a:r>
              <a:rPr sz="1100" spc="55" dirty="0">
                <a:latin typeface="Calibri"/>
                <a:cs typeface="Calibri"/>
              </a:rPr>
              <a:t> </a:t>
            </a:r>
            <a:r>
              <a:rPr sz="1100" spc="40" dirty="0">
                <a:latin typeface="Calibri"/>
                <a:cs typeface="Calibri"/>
              </a:rPr>
              <a:t>sur </a:t>
            </a:r>
            <a:r>
              <a:rPr sz="1100" spc="-229" dirty="0">
                <a:latin typeface="Calibri"/>
                <a:cs typeface="Calibri"/>
              </a:rPr>
              <a:t> </a:t>
            </a:r>
            <a:r>
              <a:rPr sz="1100" dirty="0">
                <a:latin typeface="Calibri"/>
                <a:cs typeface="Calibri"/>
              </a:rPr>
              <a:t>le</a:t>
            </a:r>
            <a:r>
              <a:rPr sz="1100" spc="60" dirty="0">
                <a:latin typeface="Calibri"/>
                <a:cs typeface="Calibri"/>
              </a:rPr>
              <a:t> </a:t>
            </a:r>
            <a:r>
              <a:rPr sz="1100" spc="10" dirty="0">
                <a:latin typeface="Calibri"/>
                <a:cs typeface="Calibri"/>
              </a:rPr>
              <a:t>concours</a:t>
            </a:r>
            <a:r>
              <a:rPr sz="1100" spc="60" dirty="0">
                <a:latin typeface="Calibri"/>
                <a:cs typeface="Calibri"/>
              </a:rPr>
              <a:t> </a:t>
            </a:r>
            <a:r>
              <a:rPr sz="1100" spc="-10" dirty="0">
                <a:latin typeface="Calibri"/>
                <a:cs typeface="Calibri"/>
              </a:rPr>
              <a:t>d’éloquence</a:t>
            </a:r>
            <a:r>
              <a:rPr sz="1100" spc="60" dirty="0">
                <a:latin typeface="Calibri"/>
                <a:cs typeface="Calibri"/>
              </a:rPr>
              <a:t> </a:t>
            </a:r>
            <a:r>
              <a:rPr sz="1100" spc="-15" dirty="0">
                <a:latin typeface="Calibri"/>
                <a:cs typeface="Calibri"/>
              </a:rPr>
              <a:t>et</a:t>
            </a:r>
            <a:r>
              <a:rPr sz="1100" spc="65" dirty="0">
                <a:latin typeface="Calibri"/>
                <a:cs typeface="Calibri"/>
              </a:rPr>
              <a:t> </a:t>
            </a:r>
            <a:r>
              <a:rPr sz="1100" spc="15" dirty="0">
                <a:latin typeface="Calibri"/>
                <a:cs typeface="Calibri"/>
              </a:rPr>
              <a:t>ses</a:t>
            </a:r>
            <a:r>
              <a:rPr sz="1100" spc="60" dirty="0">
                <a:latin typeface="Calibri"/>
                <a:cs typeface="Calibri"/>
              </a:rPr>
              <a:t> </a:t>
            </a:r>
            <a:r>
              <a:rPr sz="1100" spc="5" dirty="0">
                <a:latin typeface="Calibri"/>
                <a:cs typeface="Calibri"/>
              </a:rPr>
              <a:t>prolongements</a:t>
            </a:r>
            <a:r>
              <a:rPr sz="1100" spc="60" dirty="0">
                <a:latin typeface="Calibri"/>
                <a:cs typeface="Calibri"/>
              </a:rPr>
              <a:t> </a:t>
            </a:r>
            <a:r>
              <a:rPr sz="1100" spc="15" dirty="0">
                <a:latin typeface="Calibri"/>
                <a:cs typeface="Calibri"/>
              </a:rPr>
              <a:t>possibles,</a:t>
            </a:r>
            <a:r>
              <a:rPr sz="1100" spc="65" dirty="0">
                <a:latin typeface="Calibri"/>
                <a:cs typeface="Calibri"/>
              </a:rPr>
              <a:t> </a:t>
            </a:r>
            <a:r>
              <a:rPr sz="1100" spc="-10" dirty="0">
                <a:latin typeface="Calibri"/>
                <a:cs typeface="Calibri"/>
              </a:rPr>
              <a:t>une</a:t>
            </a:r>
            <a:r>
              <a:rPr sz="1100" spc="60" dirty="0">
                <a:latin typeface="Calibri"/>
                <a:cs typeface="Calibri"/>
              </a:rPr>
              <a:t> </a:t>
            </a:r>
            <a:r>
              <a:rPr sz="1100" spc="10" dirty="0">
                <a:latin typeface="Calibri"/>
                <a:cs typeface="Calibri"/>
              </a:rPr>
              <a:t>page</a:t>
            </a:r>
            <a:r>
              <a:rPr sz="1100" spc="60" dirty="0">
                <a:latin typeface="Calibri"/>
                <a:cs typeface="Calibri"/>
              </a:rPr>
              <a:t> </a:t>
            </a:r>
            <a:r>
              <a:rPr sz="1100" spc="10" dirty="0">
                <a:latin typeface="Calibri"/>
                <a:cs typeface="Calibri"/>
              </a:rPr>
              <a:t>présentant </a:t>
            </a:r>
            <a:r>
              <a:rPr sz="1100" spc="15" dirty="0">
                <a:latin typeface="Calibri"/>
                <a:cs typeface="Calibri"/>
              </a:rPr>
              <a:t> </a:t>
            </a:r>
            <a:r>
              <a:rPr sz="1100" spc="5" dirty="0">
                <a:latin typeface="Calibri"/>
                <a:cs typeface="Calibri"/>
              </a:rPr>
              <a:t>votre</a:t>
            </a:r>
            <a:r>
              <a:rPr sz="1100" spc="50" dirty="0">
                <a:latin typeface="Calibri"/>
                <a:cs typeface="Calibri"/>
              </a:rPr>
              <a:t> </a:t>
            </a:r>
            <a:r>
              <a:rPr sz="1100" spc="-15" dirty="0">
                <a:latin typeface="Calibri"/>
                <a:cs typeface="Calibri"/>
              </a:rPr>
              <a:t>équipe</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30" dirty="0">
                <a:latin typeface="Calibri"/>
                <a:cs typeface="Calibri"/>
              </a:rPr>
              <a:t>travail</a:t>
            </a:r>
            <a:endParaRPr sz="1100">
              <a:latin typeface="Calibri"/>
              <a:cs typeface="Calibri"/>
            </a:endParaRPr>
          </a:p>
          <a:p>
            <a:pPr>
              <a:lnSpc>
                <a:spcPct val="100000"/>
              </a:lnSpc>
              <a:spcBef>
                <a:spcPts val="55"/>
              </a:spcBef>
            </a:pPr>
            <a:endParaRPr sz="1100">
              <a:latin typeface="Calibri"/>
              <a:cs typeface="Calibri"/>
            </a:endParaRPr>
          </a:p>
          <a:p>
            <a:pPr marL="12700" algn="just">
              <a:lnSpc>
                <a:spcPct val="100000"/>
              </a:lnSpc>
            </a:pPr>
            <a:r>
              <a:rPr sz="1100" spc="90" dirty="0">
                <a:latin typeface="Calibri"/>
                <a:cs typeface="Calibri"/>
              </a:rPr>
              <a:t>Les</a:t>
            </a:r>
            <a:r>
              <a:rPr sz="1100" spc="60" dirty="0">
                <a:latin typeface="Calibri"/>
                <a:cs typeface="Calibri"/>
              </a:rPr>
              <a:t> </a:t>
            </a:r>
            <a:r>
              <a:rPr sz="1100" spc="20" dirty="0">
                <a:latin typeface="Calibri"/>
                <a:cs typeface="Calibri"/>
              </a:rPr>
              <a:t>outils</a:t>
            </a:r>
            <a:r>
              <a:rPr sz="1100" spc="60" dirty="0">
                <a:latin typeface="Calibri"/>
                <a:cs typeface="Calibri"/>
              </a:rPr>
              <a:t> </a:t>
            </a:r>
            <a:r>
              <a:rPr sz="1100" spc="-5" dirty="0">
                <a:latin typeface="Calibri"/>
                <a:cs typeface="Calibri"/>
              </a:rPr>
              <a:t>employés</a:t>
            </a:r>
            <a:r>
              <a:rPr sz="1100" spc="60" dirty="0">
                <a:latin typeface="Calibri"/>
                <a:cs typeface="Calibri"/>
              </a:rPr>
              <a:t> </a:t>
            </a:r>
            <a:r>
              <a:rPr sz="1100" spc="5" dirty="0">
                <a:latin typeface="Calibri"/>
                <a:cs typeface="Calibri"/>
              </a:rPr>
              <a:t>étaient:</a:t>
            </a:r>
            <a:r>
              <a:rPr sz="1100" spc="60" dirty="0">
                <a:latin typeface="Calibri"/>
                <a:cs typeface="Calibri"/>
              </a:rPr>
              <a:t> </a:t>
            </a:r>
            <a:r>
              <a:rPr sz="1100" spc="35" dirty="0">
                <a:latin typeface="Calibri"/>
                <a:cs typeface="Calibri"/>
              </a:rPr>
              <a:t>GanttProject,</a:t>
            </a:r>
            <a:r>
              <a:rPr sz="1100" spc="60" dirty="0">
                <a:latin typeface="Calibri"/>
                <a:cs typeface="Calibri"/>
              </a:rPr>
              <a:t> </a:t>
            </a:r>
            <a:r>
              <a:rPr sz="1100" spc="25" dirty="0">
                <a:latin typeface="Calibri"/>
                <a:cs typeface="Calibri"/>
              </a:rPr>
              <a:t>Word,</a:t>
            </a:r>
            <a:r>
              <a:rPr sz="1100" spc="65" dirty="0">
                <a:latin typeface="Calibri"/>
                <a:cs typeface="Calibri"/>
              </a:rPr>
              <a:t> </a:t>
            </a:r>
            <a:r>
              <a:rPr sz="1100" spc="140" dirty="0">
                <a:latin typeface="Calibri"/>
                <a:cs typeface="Calibri"/>
              </a:rPr>
              <a:t>HTML,</a:t>
            </a:r>
            <a:r>
              <a:rPr sz="1100" spc="60" dirty="0">
                <a:latin typeface="Calibri"/>
                <a:cs typeface="Calibri"/>
              </a:rPr>
              <a:t> </a:t>
            </a:r>
            <a:r>
              <a:rPr sz="1100" spc="130" dirty="0">
                <a:latin typeface="Calibri"/>
                <a:cs typeface="Calibri"/>
              </a:rPr>
              <a:t>CSS,</a:t>
            </a:r>
            <a:r>
              <a:rPr sz="1100" spc="60" dirty="0">
                <a:latin typeface="Calibri"/>
                <a:cs typeface="Calibri"/>
              </a:rPr>
              <a:t> </a:t>
            </a:r>
            <a:r>
              <a:rPr sz="1100" spc="150" dirty="0">
                <a:latin typeface="Calibri"/>
                <a:cs typeface="Calibri"/>
              </a:rPr>
              <a:t>JS,</a:t>
            </a:r>
            <a:r>
              <a:rPr sz="1100" spc="60" dirty="0">
                <a:latin typeface="Calibri"/>
                <a:cs typeface="Calibri"/>
              </a:rPr>
              <a:t> </a:t>
            </a:r>
            <a:r>
              <a:rPr sz="1100" spc="40" dirty="0">
                <a:latin typeface="Calibri"/>
                <a:cs typeface="Calibri"/>
              </a:rPr>
              <a:t>Interview</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SAE</a:t>
            </a:r>
            <a:r>
              <a:rPr sz="1100" spc="60" dirty="0">
                <a:latin typeface="Calibri"/>
                <a:cs typeface="Calibri"/>
              </a:rPr>
              <a:t> </a:t>
            </a:r>
            <a:r>
              <a:rPr sz="1100" spc="15" dirty="0">
                <a:latin typeface="Calibri"/>
                <a:cs typeface="Calibri"/>
              </a:rPr>
              <a:t>a</a:t>
            </a:r>
            <a:r>
              <a:rPr sz="1100" spc="60" dirty="0">
                <a:latin typeface="Calibri"/>
                <a:cs typeface="Calibri"/>
              </a:rPr>
              <a:t> </a:t>
            </a:r>
            <a:r>
              <a:rPr sz="1100" spc="30" dirty="0">
                <a:latin typeface="Calibri"/>
                <a:cs typeface="Calibri"/>
              </a:rPr>
              <a:t>ainsi</a:t>
            </a:r>
            <a:r>
              <a:rPr sz="1100" spc="55" dirty="0">
                <a:latin typeface="Calibri"/>
                <a:cs typeface="Calibri"/>
              </a:rPr>
              <a:t> </a:t>
            </a:r>
            <a:r>
              <a:rPr sz="1100" spc="15" dirty="0">
                <a:latin typeface="Calibri"/>
                <a:cs typeface="Calibri"/>
              </a:rPr>
              <a:t>permis</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25" dirty="0">
                <a:latin typeface="Calibri"/>
                <a:cs typeface="Calibri"/>
              </a:rPr>
              <a:t>valoriser</a:t>
            </a:r>
            <a:r>
              <a:rPr sz="1100" spc="60" dirty="0">
                <a:latin typeface="Calibri"/>
                <a:cs typeface="Calibri"/>
              </a:rPr>
              <a:t> </a:t>
            </a:r>
            <a:r>
              <a:rPr sz="1100" spc="10" dirty="0">
                <a:latin typeface="Calibri"/>
                <a:cs typeface="Calibri"/>
              </a:rPr>
              <a:t>un</a:t>
            </a:r>
            <a:r>
              <a:rPr sz="1100" spc="40" dirty="0">
                <a:latin typeface="Calibri"/>
                <a:cs typeface="Calibri"/>
              </a:rPr>
              <a:t> </a:t>
            </a:r>
            <a:r>
              <a:rPr sz="1100" spc="-10" dirty="0">
                <a:latin typeface="Calibri"/>
                <a:cs typeface="Calibri"/>
              </a:rPr>
              <a:t>événement,</a:t>
            </a:r>
            <a:r>
              <a:rPr sz="1100" spc="60" dirty="0">
                <a:latin typeface="Calibri"/>
                <a:cs typeface="Calibri"/>
              </a:rPr>
              <a:t> </a:t>
            </a:r>
            <a:r>
              <a:rPr sz="1100" spc="-25" dirty="0">
                <a:latin typeface="Calibri"/>
                <a:cs typeface="Calibri"/>
              </a:rPr>
              <a:t>de</a:t>
            </a:r>
            <a:r>
              <a:rPr sz="1100" spc="60" dirty="0">
                <a:latin typeface="Calibri"/>
                <a:cs typeface="Calibri"/>
              </a:rPr>
              <a:t> </a:t>
            </a:r>
            <a:r>
              <a:rPr sz="1100" dirty="0">
                <a:latin typeface="Calibri"/>
                <a:cs typeface="Calibri"/>
              </a:rPr>
              <a:t>le</a:t>
            </a:r>
            <a:r>
              <a:rPr sz="1100" spc="55" dirty="0">
                <a:latin typeface="Calibri"/>
                <a:cs typeface="Calibri"/>
              </a:rPr>
              <a:t> </a:t>
            </a:r>
            <a:r>
              <a:rPr sz="1100" spc="5" dirty="0">
                <a:latin typeface="Calibri"/>
                <a:cs typeface="Calibri"/>
              </a:rPr>
              <a:t>modéliser</a:t>
            </a:r>
            <a:r>
              <a:rPr sz="1100" spc="60" dirty="0">
                <a:latin typeface="Calibri"/>
                <a:cs typeface="Calibri"/>
              </a:rPr>
              <a:t> </a:t>
            </a:r>
            <a:r>
              <a:rPr sz="1100" spc="25" dirty="0">
                <a:latin typeface="Calibri"/>
                <a:cs typeface="Calibri"/>
              </a:rPr>
              <a:t>par</a:t>
            </a:r>
            <a:r>
              <a:rPr sz="1100" spc="60" dirty="0">
                <a:latin typeface="Calibri"/>
                <a:cs typeface="Calibri"/>
              </a:rPr>
              <a:t> </a:t>
            </a:r>
            <a:r>
              <a:rPr sz="1100" dirty="0">
                <a:latin typeface="Calibri"/>
                <a:cs typeface="Calibri"/>
              </a:rPr>
              <a:t>le </a:t>
            </a:r>
            <a:r>
              <a:rPr sz="1100" spc="5" dirty="0">
                <a:latin typeface="Calibri"/>
                <a:cs typeface="Calibri"/>
              </a:rPr>
              <a:t> </a:t>
            </a:r>
            <a:r>
              <a:rPr sz="1100" spc="25" dirty="0">
                <a:latin typeface="Calibri"/>
                <a:cs typeface="Calibri"/>
              </a:rPr>
              <a:t>biais</a:t>
            </a:r>
            <a:r>
              <a:rPr sz="1100" spc="60" dirty="0">
                <a:latin typeface="Calibri"/>
                <a:cs typeface="Calibri"/>
              </a:rPr>
              <a:t> </a:t>
            </a:r>
            <a:r>
              <a:rPr sz="1100" spc="10" dirty="0">
                <a:latin typeface="Calibri"/>
                <a:cs typeface="Calibri"/>
              </a:rPr>
              <a:t>d’un</a:t>
            </a:r>
            <a:r>
              <a:rPr sz="1100" spc="60" dirty="0">
                <a:latin typeface="Calibri"/>
                <a:cs typeface="Calibri"/>
              </a:rPr>
              <a:t> </a:t>
            </a:r>
            <a:r>
              <a:rPr sz="1100" spc="15" dirty="0">
                <a:latin typeface="Calibri"/>
                <a:cs typeface="Calibri"/>
              </a:rPr>
              <a:t>site</a:t>
            </a:r>
            <a:r>
              <a:rPr sz="1100" spc="60" dirty="0">
                <a:latin typeface="Calibri"/>
                <a:cs typeface="Calibri"/>
              </a:rPr>
              <a:t> </a:t>
            </a:r>
            <a:r>
              <a:rPr sz="1100" spc="-15" dirty="0">
                <a:latin typeface="Calibri"/>
                <a:cs typeface="Calibri"/>
              </a:rPr>
              <a:t>web</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25" dirty="0">
                <a:latin typeface="Calibri"/>
                <a:cs typeface="Calibri"/>
              </a:rPr>
              <a:t>de</a:t>
            </a:r>
            <a:r>
              <a:rPr sz="1100" spc="60" dirty="0">
                <a:latin typeface="Calibri"/>
                <a:cs typeface="Calibri"/>
              </a:rPr>
              <a:t> </a:t>
            </a:r>
            <a:r>
              <a:rPr sz="1100" dirty="0">
                <a:latin typeface="Calibri"/>
                <a:cs typeface="Calibri"/>
              </a:rPr>
              <a:t>mettre</a:t>
            </a:r>
            <a:r>
              <a:rPr sz="1100" spc="60" dirty="0">
                <a:latin typeface="Calibri"/>
                <a:cs typeface="Calibri"/>
              </a:rPr>
              <a:t> </a:t>
            </a:r>
            <a:r>
              <a:rPr sz="1100" spc="-15" dirty="0">
                <a:latin typeface="Calibri"/>
                <a:cs typeface="Calibri"/>
              </a:rPr>
              <a:t>en</a:t>
            </a:r>
            <a:r>
              <a:rPr sz="1100" spc="60" dirty="0">
                <a:latin typeface="Calibri"/>
                <a:cs typeface="Calibri"/>
              </a:rPr>
              <a:t> </a:t>
            </a:r>
            <a:r>
              <a:rPr sz="1100" spc="20" dirty="0">
                <a:latin typeface="Calibri"/>
                <a:cs typeface="Calibri"/>
              </a:rPr>
              <a:t>valeur</a:t>
            </a:r>
            <a:r>
              <a:rPr sz="1100" spc="60" dirty="0">
                <a:latin typeface="Calibri"/>
                <a:cs typeface="Calibri"/>
              </a:rPr>
              <a:t> </a:t>
            </a:r>
            <a:r>
              <a:rPr sz="1100" spc="15" dirty="0">
                <a:latin typeface="Calibri"/>
                <a:cs typeface="Calibri"/>
              </a:rPr>
              <a:t>les</a:t>
            </a:r>
            <a:r>
              <a:rPr sz="1100" spc="60" dirty="0">
                <a:latin typeface="Calibri"/>
                <a:cs typeface="Calibri"/>
              </a:rPr>
              <a:t> </a:t>
            </a:r>
            <a:r>
              <a:rPr sz="1100" spc="20" dirty="0">
                <a:latin typeface="Calibri"/>
                <a:cs typeface="Calibri"/>
              </a:rPr>
              <a:t>participants</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ce</a:t>
            </a:r>
            <a:r>
              <a:rPr sz="1100" spc="60" dirty="0">
                <a:latin typeface="Calibri"/>
                <a:cs typeface="Calibri"/>
              </a:rPr>
              <a:t> </a:t>
            </a:r>
            <a:r>
              <a:rPr sz="1100" spc="10" dirty="0">
                <a:latin typeface="Calibri"/>
                <a:cs typeface="Calibri"/>
              </a:rPr>
              <a:t>concours</a:t>
            </a:r>
            <a:r>
              <a:rPr sz="1100" spc="60" dirty="0">
                <a:latin typeface="Calibri"/>
                <a:cs typeface="Calibri"/>
              </a:rPr>
              <a:t> </a:t>
            </a:r>
            <a:r>
              <a:rPr sz="1100" spc="-15" dirty="0">
                <a:latin typeface="Calibri"/>
                <a:cs typeface="Calibri"/>
              </a:rPr>
              <a:t>en</a:t>
            </a:r>
            <a:r>
              <a:rPr sz="1100" spc="60" dirty="0">
                <a:latin typeface="Calibri"/>
                <a:cs typeface="Calibri"/>
              </a:rPr>
              <a:t> </a:t>
            </a:r>
            <a:r>
              <a:rPr sz="1100" spc="15" dirty="0">
                <a:latin typeface="Calibri"/>
                <a:cs typeface="Calibri"/>
              </a:rPr>
              <a:t>les </a:t>
            </a:r>
            <a:r>
              <a:rPr sz="1100" spc="-229" dirty="0">
                <a:latin typeface="Calibri"/>
                <a:cs typeface="Calibri"/>
              </a:rPr>
              <a:t> </a:t>
            </a:r>
            <a:r>
              <a:rPr sz="1100" spc="15" dirty="0">
                <a:latin typeface="Calibri"/>
                <a:cs typeface="Calibri"/>
              </a:rPr>
              <a:t>interrogeant.</a:t>
            </a:r>
            <a:endParaRPr sz="1100">
              <a:latin typeface="Calibri"/>
              <a:cs typeface="Calibri"/>
            </a:endParaRPr>
          </a:p>
        </p:txBody>
      </p:sp>
      <p:sp>
        <p:nvSpPr>
          <p:cNvPr id="5" name="object 5"/>
          <p:cNvSpPr txBox="1"/>
          <p:nvPr/>
        </p:nvSpPr>
        <p:spPr>
          <a:xfrm>
            <a:off x="350150" y="2537913"/>
            <a:ext cx="2792095" cy="452120"/>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Arial MT"/>
                <a:cs typeface="Arial MT"/>
              </a:rPr>
              <a:t>https://github.com/Saam03/Projets/ </a:t>
            </a:r>
            <a:r>
              <a:rPr sz="1400" spc="-375" dirty="0">
                <a:latin typeface="Arial MT"/>
                <a:cs typeface="Arial MT"/>
              </a:rPr>
              <a:t> </a:t>
            </a:r>
            <a:r>
              <a:rPr sz="1400" spc="-5" dirty="0">
                <a:latin typeface="Arial MT"/>
                <a:cs typeface="Arial MT"/>
              </a:rPr>
              <a:t>tree/main/site</a:t>
            </a:r>
            <a:endParaRPr sz="1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FFFAF0"/>
          </a:solidFill>
        </p:spPr>
        <p:txBody>
          <a:bodyPr wrap="square" lIns="0" tIns="0" rIns="0" bIns="0" rtlCol="0"/>
          <a:lstStyle/>
          <a:p>
            <a:endParaRPr/>
          </a:p>
        </p:txBody>
      </p:sp>
      <p:sp>
        <p:nvSpPr>
          <p:cNvPr id="3" name="object 3"/>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26A69A"/>
          </a:solidFill>
        </p:spPr>
        <p:txBody>
          <a:bodyPr wrap="square" lIns="0" tIns="0" rIns="0" bIns="0" rtlCol="0"/>
          <a:lstStyle/>
          <a:p>
            <a:endParaRPr/>
          </a:p>
        </p:txBody>
      </p:sp>
      <p:sp>
        <p:nvSpPr>
          <p:cNvPr id="4" name="object 4"/>
          <p:cNvSpPr txBox="1">
            <a:spLocks noGrp="1"/>
          </p:cNvSpPr>
          <p:nvPr>
            <p:ph type="title"/>
          </p:nvPr>
        </p:nvSpPr>
        <p:spPr>
          <a:xfrm>
            <a:off x="384725" y="504333"/>
            <a:ext cx="2432050" cy="436880"/>
          </a:xfrm>
          <a:prstGeom prst="rect">
            <a:avLst/>
          </a:prstGeom>
        </p:spPr>
        <p:txBody>
          <a:bodyPr vert="horz" wrap="square" lIns="0" tIns="12700" rIns="0" bIns="0" rtlCol="0">
            <a:spAutoFit/>
          </a:bodyPr>
          <a:lstStyle/>
          <a:p>
            <a:pPr marL="12700">
              <a:lnSpc>
                <a:spcPct val="100000"/>
              </a:lnSpc>
              <a:spcBef>
                <a:spcPts val="100"/>
              </a:spcBef>
            </a:pPr>
            <a:r>
              <a:rPr sz="2700" spc="500" dirty="0"/>
              <a:t>À</a:t>
            </a:r>
            <a:r>
              <a:rPr sz="2700" spc="120" dirty="0"/>
              <a:t> </a:t>
            </a:r>
            <a:r>
              <a:rPr sz="2700" spc="10" dirty="0"/>
              <a:t>propos</a:t>
            </a:r>
            <a:r>
              <a:rPr sz="2700" spc="125" dirty="0"/>
              <a:t> </a:t>
            </a:r>
            <a:r>
              <a:rPr sz="2700" spc="-60" dirty="0"/>
              <a:t>de</a:t>
            </a:r>
            <a:r>
              <a:rPr sz="2700" spc="125" dirty="0"/>
              <a:t> </a:t>
            </a:r>
            <a:r>
              <a:rPr sz="2700" dirty="0"/>
              <a:t>moi</a:t>
            </a:r>
            <a:endParaRPr sz="2700"/>
          </a:p>
        </p:txBody>
      </p:sp>
      <p:sp>
        <p:nvSpPr>
          <p:cNvPr id="5" name="object 5"/>
          <p:cNvSpPr txBox="1"/>
          <p:nvPr/>
        </p:nvSpPr>
        <p:spPr>
          <a:xfrm>
            <a:off x="384725" y="1194333"/>
            <a:ext cx="8353425" cy="1755139"/>
          </a:xfrm>
          <a:prstGeom prst="rect">
            <a:avLst/>
          </a:prstGeom>
        </p:spPr>
        <p:txBody>
          <a:bodyPr vert="horz" wrap="square" lIns="0" tIns="12700" rIns="0" bIns="0" rtlCol="0">
            <a:spAutoFit/>
          </a:bodyPr>
          <a:lstStyle/>
          <a:p>
            <a:pPr marL="12700" marR="140970" algn="just">
              <a:lnSpc>
                <a:spcPct val="114999"/>
              </a:lnSpc>
              <a:spcBef>
                <a:spcPts val="100"/>
              </a:spcBef>
            </a:pPr>
            <a:r>
              <a:rPr sz="1800" spc="40" dirty="0">
                <a:latin typeface="Calibri"/>
                <a:cs typeface="Calibri"/>
              </a:rPr>
              <a:t>Passionné par </a:t>
            </a:r>
            <a:r>
              <a:rPr sz="1800" dirty="0">
                <a:latin typeface="Calibri"/>
                <a:cs typeface="Calibri"/>
              </a:rPr>
              <a:t>le </a:t>
            </a:r>
            <a:r>
              <a:rPr sz="1800" spc="-5" dirty="0">
                <a:latin typeface="Calibri"/>
                <a:cs typeface="Calibri"/>
              </a:rPr>
              <a:t>domaine </a:t>
            </a:r>
            <a:r>
              <a:rPr sz="1800" spc="-40" dirty="0">
                <a:latin typeface="Calibri"/>
                <a:cs typeface="Calibri"/>
              </a:rPr>
              <a:t>de </a:t>
            </a:r>
            <a:r>
              <a:rPr sz="1800" spc="25" dirty="0">
                <a:latin typeface="Calibri"/>
                <a:cs typeface="Calibri"/>
              </a:rPr>
              <a:t>l'informatique, </a:t>
            </a:r>
            <a:r>
              <a:rPr sz="1800" spc="35" dirty="0">
                <a:latin typeface="Calibri"/>
                <a:cs typeface="Calibri"/>
              </a:rPr>
              <a:t>je </a:t>
            </a:r>
            <a:r>
              <a:rPr sz="1800" spc="60" dirty="0">
                <a:latin typeface="Calibri"/>
                <a:cs typeface="Calibri"/>
              </a:rPr>
              <a:t>suis </a:t>
            </a:r>
            <a:r>
              <a:rPr sz="1800" spc="5" dirty="0">
                <a:latin typeface="Calibri"/>
                <a:cs typeface="Calibri"/>
              </a:rPr>
              <a:t>actuellement </a:t>
            </a:r>
            <a:r>
              <a:rPr sz="1800" spc="-25" dirty="0">
                <a:latin typeface="Calibri"/>
                <a:cs typeface="Calibri"/>
              </a:rPr>
              <a:t>en </a:t>
            </a:r>
            <a:r>
              <a:rPr sz="1800" dirty="0">
                <a:latin typeface="Calibri"/>
                <a:cs typeface="Calibri"/>
              </a:rPr>
              <a:t>deuxième </a:t>
            </a:r>
            <a:r>
              <a:rPr sz="1800" spc="-15" dirty="0">
                <a:latin typeface="Calibri"/>
                <a:cs typeface="Calibri"/>
              </a:rPr>
              <a:t>année </a:t>
            </a:r>
            <a:r>
              <a:rPr sz="1800" spc="-10" dirty="0">
                <a:latin typeface="Calibri"/>
                <a:cs typeface="Calibri"/>
              </a:rPr>
              <a:t> </a:t>
            </a:r>
            <a:r>
              <a:rPr sz="1800" spc="-40" dirty="0">
                <a:latin typeface="Calibri"/>
                <a:cs typeface="Calibri"/>
              </a:rPr>
              <a:t>de </a:t>
            </a:r>
            <a:r>
              <a:rPr sz="1800" spc="290" dirty="0">
                <a:latin typeface="Calibri"/>
                <a:cs typeface="Calibri"/>
              </a:rPr>
              <a:t>BUT </a:t>
            </a:r>
            <a:r>
              <a:rPr sz="1800" spc="35" dirty="0">
                <a:latin typeface="Calibri"/>
                <a:cs typeface="Calibri"/>
              </a:rPr>
              <a:t>Informatique. </a:t>
            </a:r>
            <a:r>
              <a:rPr sz="1800" spc="75" dirty="0">
                <a:latin typeface="Calibri"/>
                <a:cs typeface="Calibri"/>
              </a:rPr>
              <a:t>Curieux, </a:t>
            </a:r>
            <a:r>
              <a:rPr sz="1800" spc="30" dirty="0">
                <a:latin typeface="Calibri"/>
                <a:cs typeface="Calibri"/>
              </a:rPr>
              <a:t>j'aime </a:t>
            </a:r>
            <a:r>
              <a:rPr sz="1800" spc="35" dirty="0">
                <a:latin typeface="Calibri"/>
                <a:cs typeface="Calibri"/>
              </a:rPr>
              <a:t>découvrir </a:t>
            </a:r>
            <a:r>
              <a:rPr sz="1800" spc="-40" dirty="0">
                <a:latin typeface="Calibri"/>
                <a:cs typeface="Calibri"/>
              </a:rPr>
              <a:t>de </a:t>
            </a:r>
            <a:r>
              <a:rPr sz="1800" spc="10" dirty="0">
                <a:latin typeface="Calibri"/>
                <a:cs typeface="Calibri"/>
              </a:rPr>
              <a:t>nouvelles </a:t>
            </a:r>
            <a:r>
              <a:rPr sz="1800" spc="30" dirty="0">
                <a:latin typeface="Calibri"/>
                <a:cs typeface="Calibri"/>
              </a:rPr>
              <a:t>cultures </a:t>
            </a:r>
            <a:r>
              <a:rPr sz="1800" spc="-25" dirty="0">
                <a:latin typeface="Calibri"/>
                <a:cs typeface="Calibri"/>
              </a:rPr>
              <a:t>en </a:t>
            </a:r>
            <a:r>
              <a:rPr sz="1800" spc="25" dirty="0">
                <a:latin typeface="Calibri"/>
                <a:cs typeface="Calibri"/>
              </a:rPr>
              <a:t>voyageant </a:t>
            </a:r>
            <a:r>
              <a:rPr sz="1800" spc="30" dirty="0">
                <a:latin typeface="Calibri"/>
                <a:cs typeface="Calibri"/>
              </a:rPr>
              <a:t> </a:t>
            </a:r>
            <a:r>
              <a:rPr sz="1800" spc="-25" dirty="0">
                <a:latin typeface="Calibri"/>
                <a:cs typeface="Calibri"/>
              </a:rPr>
              <a:t>et</a:t>
            </a:r>
            <a:r>
              <a:rPr sz="1800" spc="100" dirty="0">
                <a:latin typeface="Calibri"/>
                <a:cs typeface="Calibri"/>
              </a:rPr>
              <a:t> </a:t>
            </a:r>
            <a:r>
              <a:rPr sz="1800" spc="60" dirty="0">
                <a:latin typeface="Calibri"/>
                <a:cs typeface="Calibri"/>
              </a:rPr>
              <a:t>suis</a:t>
            </a:r>
            <a:r>
              <a:rPr sz="1800" spc="100" dirty="0">
                <a:latin typeface="Calibri"/>
                <a:cs typeface="Calibri"/>
              </a:rPr>
              <a:t> </a:t>
            </a:r>
            <a:r>
              <a:rPr sz="1800" spc="20" dirty="0">
                <a:latin typeface="Calibri"/>
                <a:cs typeface="Calibri"/>
              </a:rPr>
              <a:t>un</a:t>
            </a:r>
            <a:r>
              <a:rPr sz="1800" spc="100" dirty="0">
                <a:latin typeface="Calibri"/>
                <a:cs typeface="Calibri"/>
              </a:rPr>
              <a:t> </a:t>
            </a:r>
            <a:r>
              <a:rPr sz="1800" spc="55" dirty="0">
                <a:latin typeface="Calibri"/>
                <a:cs typeface="Calibri"/>
              </a:rPr>
              <a:t>grand</a:t>
            </a:r>
            <a:r>
              <a:rPr sz="1800" spc="105" dirty="0">
                <a:latin typeface="Calibri"/>
                <a:cs typeface="Calibri"/>
              </a:rPr>
              <a:t> </a:t>
            </a:r>
            <a:r>
              <a:rPr sz="1800" spc="15" dirty="0">
                <a:latin typeface="Calibri"/>
                <a:cs typeface="Calibri"/>
              </a:rPr>
              <a:t>amateur</a:t>
            </a:r>
            <a:r>
              <a:rPr sz="1800" spc="100" dirty="0">
                <a:latin typeface="Calibri"/>
                <a:cs typeface="Calibri"/>
              </a:rPr>
              <a:t> </a:t>
            </a:r>
            <a:r>
              <a:rPr sz="1800" spc="-40" dirty="0">
                <a:latin typeface="Calibri"/>
                <a:cs typeface="Calibri"/>
              </a:rPr>
              <a:t>de</a:t>
            </a:r>
            <a:r>
              <a:rPr sz="1800" spc="100" dirty="0">
                <a:latin typeface="Calibri"/>
                <a:cs typeface="Calibri"/>
              </a:rPr>
              <a:t> </a:t>
            </a:r>
            <a:r>
              <a:rPr sz="1800" spc="25" dirty="0">
                <a:latin typeface="Calibri"/>
                <a:cs typeface="Calibri"/>
              </a:rPr>
              <a:t>sport</a:t>
            </a:r>
            <a:r>
              <a:rPr sz="1800" spc="100" dirty="0">
                <a:latin typeface="Calibri"/>
                <a:cs typeface="Calibri"/>
              </a:rPr>
              <a:t> </a:t>
            </a:r>
            <a:r>
              <a:rPr sz="1800" spc="-25" dirty="0">
                <a:latin typeface="Calibri"/>
                <a:cs typeface="Calibri"/>
              </a:rPr>
              <a:t>comme</a:t>
            </a:r>
            <a:r>
              <a:rPr sz="1800" spc="105" dirty="0">
                <a:latin typeface="Calibri"/>
                <a:cs typeface="Calibri"/>
              </a:rPr>
              <a:t> </a:t>
            </a:r>
            <a:r>
              <a:rPr sz="1800" dirty="0">
                <a:latin typeface="Calibri"/>
                <a:cs typeface="Calibri"/>
              </a:rPr>
              <a:t>le</a:t>
            </a:r>
            <a:r>
              <a:rPr sz="1800" spc="100" dirty="0">
                <a:latin typeface="Calibri"/>
                <a:cs typeface="Calibri"/>
              </a:rPr>
              <a:t> </a:t>
            </a:r>
            <a:r>
              <a:rPr sz="1800" spc="15" dirty="0">
                <a:latin typeface="Calibri"/>
                <a:cs typeface="Calibri"/>
              </a:rPr>
              <a:t>football,</a:t>
            </a:r>
            <a:r>
              <a:rPr sz="1800" spc="100" dirty="0">
                <a:latin typeface="Calibri"/>
                <a:cs typeface="Calibri"/>
              </a:rPr>
              <a:t> </a:t>
            </a:r>
            <a:r>
              <a:rPr sz="1800" dirty="0">
                <a:latin typeface="Calibri"/>
                <a:cs typeface="Calibri"/>
              </a:rPr>
              <a:t>le</a:t>
            </a:r>
            <a:r>
              <a:rPr sz="1800" spc="100" dirty="0">
                <a:latin typeface="Calibri"/>
                <a:cs typeface="Calibri"/>
              </a:rPr>
              <a:t> </a:t>
            </a:r>
            <a:r>
              <a:rPr sz="1800" spc="40" dirty="0">
                <a:latin typeface="Calibri"/>
                <a:cs typeface="Calibri"/>
              </a:rPr>
              <a:t>volley-ball,</a:t>
            </a:r>
            <a:r>
              <a:rPr sz="1800" spc="105" dirty="0">
                <a:latin typeface="Calibri"/>
                <a:cs typeface="Calibri"/>
              </a:rPr>
              <a:t> </a:t>
            </a:r>
            <a:r>
              <a:rPr sz="1800" spc="25" dirty="0">
                <a:latin typeface="Calibri"/>
                <a:cs typeface="Calibri"/>
              </a:rPr>
              <a:t>l’athlétisme.</a:t>
            </a:r>
            <a:endParaRPr sz="1800">
              <a:latin typeface="Calibri"/>
              <a:cs typeface="Calibri"/>
            </a:endParaRPr>
          </a:p>
          <a:p>
            <a:pPr marL="12700" marR="5080" algn="just">
              <a:lnSpc>
                <a:spcPct val="114999"/>
              </a:lnSpc>
              <a:spcBef>
                <a:spcPts val="1200"/>
              </a:spcBef>
            </a:pPr>
            <a:r>
              <a:rPr sz="1800" spc="165" dirty="0">
                <a:latin typeface="Calibri"/>
                <a:cs typeface="Calibri"/>
              </a:rPr>
              <a:t>Je </a:t>
            </a:r>
            <a:r>
              <a:rPr sz="1800" spc="30" dirty="0">
                <a:latin typeface="Calibri"/>
                <a:cs typeface="Calibri"/>
              </a:rPr>
              <a:t>réalise </a:t>
            </a:r>
            <a:r>
              <a:rPr sz="1800" spc="-5" dirty="0">
                <a:latin typeface="Calibri"/>
                <a:cs typeface="Calibri"/>
              </a:rPr>
              <a:t>donc </a:t>
            </a:r>
            <a:r>
              <a:rPr sz="1800" spc="5" dirty="0">
                <a:latin typeface="Calibri"/>
                <a:cs typeface="Calibri"/>
              </a:rPr>
              <a:t>actuellement </a:t>
            </a:r>
            <a:r>
              <a:rPr sz="1800" spc="-10" dirty="0">
                <a:latin typeface="Calibri"/>
                <a:cs typeface="Calibri"/>
              </a:rPr>
              <a:t>une </a:t>
            </a:r>
            <a:r>
              <a:rPr sz="1800" spc="20" dirty="0">
                <a:latin typeface="Calibri"/>
                <a:cs typeface="Calibri"/>
              </a:rPr>
              <a:t>formation, </a:t>
            </a:r>
            <a:r>
              <a:rPr sz="1800" spc="25" dirty="0">
                <a:latin typeface="Calibri"/>
                <a:cs typeface="Calibri"/>
              </a:rPr>
              <a:t>à </a:t>
            </a:r>
            <a:r>
              <a:rPr sz="1800" spc="50" dirty="0">
                <a:latin typeface="Calibri"/>
                <a:cs typeface="Calibri"/>
              </a:rPr>
              <a:t>la </a:t>
            </a:r>
            <a:r>
              <a:rPr sz="1800" spc="30" dirty="0">
                <a:latin typeface="Calibri"/>
                <a:cs typeface="Calibri"/>
              </a:rPr>
              <a:t>fois </a:t>
            </a:r>
            <a:r>
              <a:rPr sz="1800" dirty="0">
                <a:latin typeface="Calibri"/>
                <a:cs typeface="Calibri"/>
              </a:rPr>
              <a:t>théorique </a:t>
            </a:r>
            <a:r>
              <a:rPr sz="1800" spc="-25" dirty="0">
                <a:latin typeface="Calibri"/>
                <a:cs typeface="Calibri"/>
              </a:rPr>
              <a:t>et </a:t>
            </a:r>
            <a:r>
              <a:rPr sz="1800" spc="25" dirty="0">
                <a:latin typeface="Calibri"/>
                <a:cs typeface="Calibri"/>
              </a:rPr>
              <a:t>professionnalisante, </a:t>
            </a:r>
            <a:r>
              <a:rPr sz="1800" spc="30" dirty="0">
                <a:latin typeface="Calibri"/>
                <a:cs typeface="Calibri"/>
              </a:rPr>
              <a:t> </a:t>
            </a:r>
            <a:r>
              <a:rPr sz="1800" spc="15" dirty="0">
                <a:latin typeface="Calibri"/>
                <a:cs typeface="Calibri"/>
              </a:rPr>
              <a:t>qui</a:t>
            </a:r>
            <a:r>
              <a:rPr sz="1800" spc="95" dirty="0">
                <a:latin typeface="Calibri"/>
                <a:cs typeface="Calibri"/>
              </a:rPr>
              <a:t> </a:t>
            </a:r>
            <a:r>
              <a:rPr sz="1800" spc="-40" dirty="0">
                <a:latin typeface="Calibri"/>
                <a:cs typeface="Calibri"/>
              </a:rPr>
              <a:t>me</a:t>
            </a:r>
            <a:r>
              <a:rPr sz="1800" spc="100" dirty="0">
                <a:latin typeface="Calibri"/>
                <a:cs typeface="Calibri"/>
              </a:rPr>
              <a:t> </a:t>
            </a:r>
            <a:r>
              <a:rPr sz="1800" spc="-5" dirty="0">
                <a:latin typeface="Calibri"/>
                <a:cs typeface="Calibri"/>
              </a:rPr>
              <a:t>permet</a:t>
            </a:r>
            <a:r>
              <a:rPr sz="1800" spc="100" dirty="0">
                <a:latin typeface="Calibri"/>
                <a:cs typeface="Calibri"/>
              </a:rPr>
              <a:t> </a:t>
            </a:r>
            <a:r>
              <a:rPr sz="1800" spc="-40" dirty="0">
                <a:latin typeface="Calibri"/>
                <a:cs typeface="Calibri"/>
              </a:rPr>
              <a:t>de</a:t>
            </a:r>
            <a:r>
              <a:rPr sz="1800" spc="100" dirty="0">
                <a:latin typeface="Calibri"/>
                <a:cs typeface="Calibri"/>
              </a:rPr>
              <a:t> </a:t>
            </a:r>
            <a:r>
              <a:rPr sz="1800" spc="10" dirty="0">
                <a:latin typeface="Calibri"/>
                <a:cs typeface="Calibri"/>
              </a:rPr>
              <a:t>concevoir</a:t>
            </a:r>
            <a:r>
              <a:rPr sz="1800" spc="100" dirty="0">
                <a:latin typeface="Calibri"/>
                <a:cs typeface="Calibri"/>
              </a:rPr>
              <a:t> </a:t>
            </a:r>
            <a:r>
              <a:rPr sz="1800" dirty="0">
                <a:latin typeface="Calibri"/>
                <a:cs typeface="Calibri"/>
              </a:rPr>
              <a:t>des</a:t>
            </a:r>
            <a:r>
              <a:rPr sz="1800" spc="100" dirty="0">
                <a:latin typeface="Calibri"/>
                <a:cs typeface="Calibri"/>
              </a:rPr>
              <a:t> </a:t>
            </a:r>
            <a:r>
              <a:rPr sz="1800" spc="25" dirty="0">
                <a:latin typeface="Calibri"/>
                <a:cs typeface="Calibri"/>
              </a:rPr>
              <a:t>applications</a:t>
            </a:r>
            <a:r>
              <a:rPr sz="1800" spc="100" dirty="0">
                <a:latin typeface="Calibri"/>
                <a:cs typeface="Calibri"/>
              </a:rPr>
              <a:t> </a:t>
            </a:r>
            <a:r>
              <a:rPr sz="1800" spc="-25" dirty="0">
                <a:latin typeface="Calibri"/>
                <a:cs typeface="Calibri"/>
              </a:rPr>
              <a:t>et</a:t>
            </a:r>
            <a:r>
              <a:rPr sz="1800" spc="100" dirty="0">
                <a:latin typeface="Calibri"/>
                <a:cs typeface="Calibri"/>
              </a:rPr>
              <a:t> </a:t>
            </a:r>
            <a:r>
              <a:rPr sz="1800" spc="-40" dirty="0">
                <a:latin typeface="Calibri"/>
                <a:cs typeface="Calibri"/>
              </a:rPr>
              <a:t>de</a:t>
            </a:r>
            <a:r>
              <a:rPr sz="1800" spc="100" dirty="0">
                <a:latin typeface="Calibri"/>
                <a:cs typeface="Calibri"/>
              </a:rPr>
              <a:t> </a:t>
            </a:r>
            <a:r>
              <a:rPr sz="1800" dirty="0">
                <a:latin typeface="Calibri"/>
                <a:cs typeface="Calibri"/>
              </a:rPr>
              <a:t>répondre</a:t>
            </a:r>
            <a:r>
              <a:rPr sz="1800" spc="95" dirty="0">
                <a:latin typeface="Calibri"/>
                <a:cs typeface="Calibri"/>
              </a:rPr>
              <a:t> </a:t>
            </a:r>
            <a:r>
              <a:rPr sz="1800" spc="65" dirty="0">
                <a:latin typeface="Calibri"/>
                <a:cs typeface="Calibri"/>
              </a:rPr>
              <a:t>aux</a:t>
            </a:r>
            <a:r>
              <a:rPr sz="1800" spc="100" dirty="0">
                <a:latin typeface="Calibri"/>
                <a:cs typeface="Calibri"/>
              </a:rPr>
              <a:t> </a:t>
            </a:r>
            <a:r>
              <a:rPr sz="1800" spc="15" dirty="0">
                <a:latin typeface="Calibri"/>
                <a:cs typeface="Calibri"/>
              </a:rPr>
              <a:t>besoins</a:t>
            </a:r>
            <a:r>
              <a:rPr sz="1800" spc="100" dirty="0">
                <a:latin typeface="Calibri"/>
                <a:cs typeface="Calibri"/>
              </a:rPr>
              <a:t> </a:t>
            </a:r>
            <a:r>
              <a:rPr sz="1800" dirty="0">
                <a:latin typeface="Calibri"/>
                <a:cs typeface="Calibri"/>
              </a:rPr>
              <a:t>des</a:t>
            </a:r>
            <a:r>
              <a:rPr sz="1800" spc="100" dirty="0">
                <a:latin typeface="Calibri"/>
                <a:cs typeface="Calibri"/>
              </a:rPr>
              <a:t> </a:t>
            </a:r>
            <a:r>
              <a:rPr sz="1800" spc="35" dirty="0">
                <a:latin typeface="Calibri"/>
                <a:cs typeface="Calibri"/>
              </a:rPr>
              <a:t>clients.</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7275" y="71437"/>
          <a:ext cx="8649969" cy="4926393"/>
        </p:xfrm>
        <a:graphic>
          <a:graphicData uri="http://schemas.openxmlformats.org/drawingml/2006/table">
            <a:tbl>
              <a:tblPr firstRow="1" bandRow="1">
                <a:tableStyleId>{2D5ABB26-0587-4C30-8999-92F81FD0307C}</a:tableStyleId>
              </a:tblPr>
              <a:tblGrid>
                <a:gridCol w="1136015">
                  <a:extLst>
                    <a:ext uri="{9D8B030D-6E8A-4147-A177-3AD203B41FA5}">
                      <a16:colId xmlns:a16="http://schemas.microsoft.com/office/drawing/2014/main" val="20000"/>
                    </a:ext>
                  </a:extLst>
                </a:gridCol>
                <a:gridCol w="1335405">
                  <a:extLst>
                    <a:ext uri="{9D8B030D-6E8A-4147-A177-3AD203B41FA5}">
                      <a16:colId xmlns:a16="http://schemas.microsoft.com/office/drawing/2014/main" val="20001"/>
                    </a:ext>
                  </a:extLst>
                </a:gridCol>
                <a:gridCol w="1235710">
                  <a:extLst>
                    <a:ext uri="{9D8B030D-6E8A-4147-A177-3AD203B41FA5}">
                      <a16:colId xmlns:a16="http://schemas.microsoft.com/office/drawing/2014/main" val="20002"/>
                    </a:ext>
                  </a:extLst>
                </a:gridCol>
                <a:gridCol w="1235710">
                  <a:extLst>
                    <a:ext uri="{9D8B030D-6E8A-4147-A177-3AD203B41FA5}">
                      <a16:colId xmlns:a16="http://schemas.microsoft.com/office/drawing/2014/main" val="20003"/>
                    </a:ext>
                  </a:extLst>
                </a:gridCol>
                <a:gridCol w="1235710">
                  <a:extLst>
                    <a:ext uri="{9D8B030D-6E8A-4147-A177-3AD203B41FA5}">
                      <a16:colId xmlns:a16="http://schemas.microsoft.com/office/drawing/2014/main" val="20004"/>
                    </a:ext>
                  </a:extLst>
                </a:gridCol>
                <a:gridCol w="1235710">
                  <a:extLst>
                    <a:ext uri="{9D8B030D-6E8A-4147-A177-3AD203B41FA5}">
                      <a16:colId xmlns:a16="http://schemas.microsoft.com/office/drawing/2014/main" val="20005"/>
                    </a:ext>
                  </a:extLst>
                </a:gridCol>
                <a:gridCol w="1235709">
                  <a:extLst>
                    <a:ext uri="{9D8B030D-6E8A-4147-A177-3AD203B41FA5}">
                      <a16:colId xmlns:a16="http://schemas.microsoft.com/office/drawing/2014/main" val="20006"/>
                    </a:ext>
                  </a:extLst>
                </a:gridCol>
              </a:tblGrid>
              <a:tr h="592774">
                <a:tc>
                  <a:txBody>
                    <a:bodyPr/>
                    <a:lstStyle/>
                    <a:p>
                      <a:pPr>
                        <a:lnSpc>
                          <a:spcPct val="100000"/>
                        </a:lnSpc>
                      </a:pPr>
                      <a:endParaRPr sz="1100">
                        <a:latin typeface="Times New Roman"/>
                        <a:cs typeface="Times New Roman"/>
                      </a:endParaRPr>
                    </a:p>
                  </a:txBody>
                  <a:tcPr marL="0" marR="0" marT="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2.01</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2.02</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559BD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2.03</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2.04</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2.05</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20"/>
                        </a:spcBef>
                      </a:pPr>
                      <a:r>
                        <a:rPr sz="1300" spc="-5" dirty="0">
                          <a:latin typeface="Arial MT"/>
                          <a:cs typeface="Arial MT"/>
                        </a:rPr>
                        <a:t>SAE</a:t>
                      </a:r>
                      <a:r>
                        <a:rPr sz="1300" spc="-50" dirty="0">
                          <a:latin typeface="Arial MT"/>
                          <a:cs typeface="Arial MT"/>
                        </a:rPr>
                        <a:t> </a:t>
                      </a:r>
                      <a:r>
                        <a:rPr sz="1300" spc="-5" dirty="0">
                          <a:latin typeface="Arial MT"/>
                          <a:cs typeface="Arial MT"/>
                        </a:rPr>
                        <a:t>2.06</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0"/>
                  </a:ext>
                </a:extLst>
              </a:tr>
              <a:tr h="853399">
                <a:tc>
                  <a:txBody>
                    <a:bodyPr/>
                    <a:lstStyle/>
                    <a:p>
                      <a:pPr marL="85090">
                        <a:lnSpc>
                          <a:spcPct val="100000"/>
                        </a:lnSpc>
                        <a:spcBef>
                          <a:spcPts val="620"/>
                        </a:spcBef>
                      </a:pPr>
                      <a:r>
                        <a:rPr sz="1300" spc="-5" dirty="0">
                          <a:latin typeface="Arial MT"/>
                          <a:cs typeface="Arial MT"/>
                        </a:rPr>
                        <a:t>Déroulement</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81330">
                        <a:lnSpc>
                          <a:spcPct val="100000"/>
                        </a:lnSpc>
                        <a:spcBef>
                          <a:spcPts val="630"/>
                        </a:spcBef>
                      </a:pPr>
                      <a:r>
                        <a:rPr sz="1100" spc="-15" dirty="0">
                          <a:latin typeface="Arial MT"/>
                          <a:cs typeface="Arial MT"/>
                        </a:rPr>
                        <a:t>Très </a:t>
                      </a:r>
                      <a:r>
                        <a:rPr sz="1100" spc="-5" dirty="0">
                          <a:latin typeface="Arial MT"/>
                          <a:cs typeface="Arial MT"/>
                        </a:rPr>
                        <a:t>bonne </a:t>
                      </a:r>
                      <a:r>
                        <a:rPr sz="1100" dirty="0">
                          <a:latin typeface="Arial MT"/>
                          <a:cs typeface="Arial MT"/>
                        </a:rPr>
                        <a:t> </a:t>
                      </a:r>
                      <a:r>
                        <a:rPr sz="1100" spc="-5" dirty="0">
                          <a:latin typeface="Arial MT"/>
                          <a:cs typeface="Arial MT"/>
                        </a:rPr>
                        <a:t>organisation</a:t>
                      </a:r>
                      <a:endParaRPr sz="1100">
                        <a:latin typeface="Arial MT"/>
                        <a:cs typeface="Arial MT"/>
                      </a:endParaRPr>
                    </a:p>
                  </a:txBody>
                  <a:tcPr marL="0" marR="0" marT="80010" marB="0">
                    <a:lnL w="9525">
                      <a:solidFill>
                        <a:srgbClr val="6796E6"/>
                      </a:solidFill>
                      <a:prstDash val="solid"/>
                    </a:lnL>
                    <a:lnR w="9525">
                      <a:solidFill>
                        <a:srgbClr val="559BD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72085">
                        <a:lnSpc>
                          <a:spcPct val="100000"/>
                        </a:lnSpc>
                        <a:spcBef>
                          <a:spcPts val="630"/>
                        </a:spcBef>
                      </a:pPr>
                      <a:r>
                        <a:rPr sz="1100" spc="-5" dirty="0">
                          <a:latin typeface="Arial MT"/>
                          <a:cs typeface="Arial MT"/>
                        </a:rPr>
                        <a:t>Sujet</a:t>
                      </a:r>
                      <a:r>
                        <a:rPr sz="1100" spc="-35" dirty="0">
                          <a:latin typeface="Arial MT"/>
                          <a:cs typeface="Arial MT"/>
                        </a:rPr>
                        <a:t> </a:t>
                      </a:r>
                      <a:r>
                        <a:rPr sz="1100" spc="-5" dirty="0">
                          <a:latin typeface="Arial MT"/>
                          <a:cs typeface="Arial MT"/>
                        </a:rPr>
                        <a:t>fourni</a:t>
                      </a:r>
                      <a:r>
                        <a:rPr sz="1100" spc="-35" dirty="0">
                          <a:latin typeface="Arial MT"/>
                          <a:cs typeface="Arial MT"/>
                        </a:rPr>
                        <a:t> </a:t>
                      </a:r>
                      <a:r>
                        <a:rPr sz="1100" dirty="0">
                          <a:latin typeface="Arial MT"/>
                          <a:cs typeface="Arial MT"/>
                        </a:rPr>
                        <a:t>à</a:t>
                      </a:r>
                      <a:r>
                        <a:rPr sz="1100" spc="-30" dirty="0">
                          <a:latin typeface="Arial MT"/>
                          <a:cs typeface="Arial MT"/>
                        </a:rPr>
                        <a:t> </a:t>
                      </a:r>
                      <a:r>
                        <a:rPr sz="1100" spc="-5" dirty="0">
                          <a:latin typeface="Arial MT"/>
                          <a:cs typeface="Arial MT"/>
                        </a:rPr>
                        <a:t>la </a:t>
                      </a:r>
                      <a:r>
                        <a:rPr sz="1100" spc="-290" dirty="0">
                          <a:latin typeface="Arial MT"/>
                          <a:cs typeface="Arial MT"/>
                        </a:rPr>
                        <a:t> </a:t>
                      </a:r>
                      <a:r>
                        <a:rPr sz="1100" spc="-5" dirty="0">
                          <a:latin typeface="Arial MT"/>
                          <a:cs typeface="Arial MT"/>
                        </a:rPr>
                        <a:t>dernièr</a:t>
                      </a:r>
                      <a:r>
                        <a:rPr sz="1100" dirty="0">
                          <a:latin typeface="Arial MT"/>
                          <a:cs typeface="Arial MT"/>
                        </a:rPr>
                        <a:t>e</a:t>
                      </a:r>
                      <a:r>
                        <a:rPr sz="1100" spc="-5" dirty="0">
                          <a:latin typeface="Arial MT"/>
                          <a:cs typeface="Arial MT"/>
                        </a:rPr>
                        <a:t> </a:t>
                      </a:r>
                      <a:r>
                        <a:rPr sz="1100" dirty="0">
                          <a:latin typeface="Arial MT"/>
                          <a:cs typeface="Arial MT"/>
                        </a:rPr>
                        <a:t>minute</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EA9999"/>
                    </a:solidFill>
                  </a:tcPr>
                </a:tc>
                <a:tc>
                  <a:txBody>
                    <a:bodyPr/>
                    <a:lstStyle/>
                    <a:p>
                      <a:pPr marL="85725" marR="112395">
                        <a:lnSpc>
                          <a:spcPct val="100000"/>
                        </a:lnSpc>
                        <a:spcBef>
                          <a:spcPts val="630"/>
                        </a:spcBef>
                      </a:pPr>
                      <a:r>
                        <a:rPr sz="1100" spc="-5" dirty="0">
                          <a:latin typeface="Arial MT"/>
                          <a:cs typeface="Arial MT"/>
                        </a:rPr>
                        <a:t>Instruction</a:t>
                      </a:r>
                      <a:r>
                        <a:rPr sz="1100" dirty="0">
                          <a:latin typeface="Arial MT"/>
                          <a:cs typeface="Arial MT"/>
                        </a:rPr>
                        <a:t>s</a:t>
                      </a:r>
                      <a:r>
                        <a:rPr sz="1100" spc="-5" dirty="0">
                          <a:latin typeface="Arial MT"/>
                          <a:cs typeface="Arial MT"/>
                        </a:rPr>
                        <a:t> pour  la </a:t>
                      </a:r>
                      <a:r>
                        <a:rPr sz="1100" dirty="0">
                          <a:latin typeface="Arial MT"/>
                          <a:cs typeface="Arial MT"/>
                        </a:rPr>
                        <a:t>configuration </a:t>
                      </a:r>
                      <a:r>
                        <a:rPr sz="1100" spc="5" dirty="0">
                          <a:latin typeface="Arial MT"/>
                          <a:cs typeface="Arial MT"/>
                        </a:rPr>
                        <a:t> </a:t>
                      </a:r>
                      <a:r>
                        <a:rPr sz="1100" dirty="0">
                          <a:latin typeface="Arial MT"/>
                          <a:cs typeface="Arial MT"/>
                        </a:rPr>
                        <a:t>complètes </a:t>
                      </a:r>
                      <a:r>
                        <a:rPr sz="1100" spc="-5" dirty="0">
                          <a:latin typeface="Arial MT"/>
                          <a:cs typeface="Arial MT"/>
                        </a:rPr>
                        <a:t>et </a:t>
                      </a:r>
                      <a:r>
                        <a:rPr sz="1100" dirty="0">
                          <a:latin typeface="Arial MT"/>
                          <a:cs typeface="Arial MT"/>
                        </a:rPr>
                        <a:t> structurées</a:t>
                      </a:r>
                      <a:endParaRPr sz="1100">
                        <a:latin typeface="Arial MT"/>
                        <a:cs typeface="Arial MT"/>
                      </a:endParaRPr>
                    </a:p>
                  </a:txBody>
                  <a:tcPr marL="0" marR="0" marT="80010" marB="0">
                    <a:lnL w="9525">
                      <a:solidFill>
                        <a:srgbClr val="559BD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203835">
                        <a:lnSpc>
                          <a:spcPct val="100000"/>
                        </a:lnSpc>
                        <a:spcBef>
                          <a:spcPts val="630"/>
                        </a:spcBef>
                      </a:pPr>
                      <a:r>
                        <a:rPr sz="1100" spc="-5" dirty="0">
                          <a:latin typeface="Arial MT"/>
                          <a:cs typeface="Arial MT"/>
                        </a:rPr>
                        <a:t>SA</a:t>
                      </a:r>
                      <a:r>
                        <a:rPr sz="1100" dirty="0">
                          <a:latin typeface="Arial MT"/>
                          <a:cs typeface="Arial MT"/>
                        </a:rPr>
                        <a:t>E</a:t>
                      </a:r>
                      <a:r>
                        <a:rPr sz="1100" spc="-5" dirty="0">
                          <a:latin typeface="Arial MT"/>
                          <a:cs typeface="Arial MT"/>
                        </a:rPr>
                        <a:t> </a:t>
                      </a:r>
                      <a:r>
                        <a:rPr sz="1100" dirty="0">
                          <a:latin typeface="Arial MT"/>
                          <a:cs typeface="Arial MT"/>
                        </a:rPr>
                        <a:t>structurée  </a:t>
                      </a:r>
                      <a:r>
                        <a:rPr sz="1100" spc="-5" dirty="0">
                          <a:latin typeface="Arial MT"/>
                          <a:cs typeface="Arial MT"/>
                        </a:rPr>
                        <a:t>de </a:t>
                      </a:r>
                      <a:r>
                        <a:rPr sz="1100" dirty="0">
                          <a:latin typeface="Arial MT"/>
                          <a:cs typeface="Arial MT"/>
                        </a:rPr>
                        <a:t>manière </a:t>
                      </a:r>
                      <a:r>
                        <a:rPr sz="1100" spc="5" dirty="0">
                          <a:latin typeface="Arial MT"/>
                          <a:cs typeface="Arial MT"/>
                        </a:rPr>
                        <a:t> </a:t>
                      </a:r>
                      <a:r>
                        <a:rPr sz="1100" dirty="0">
                          <a:latin typeface="Arial MT"/>
                          <a:cs typeface="Arial MT"/>
                        </a:rPr>
                        <a:t>cohérente</a:t>
                      </a:r>
                      <a:r>
                        <a:rPr sz="1100" spc="-50" dirty="0">
                          <a:latin typeface="Arial MT"/>
                          <a:cs typeface="Arial MT"/>
                        </a:rPr>
                        <a:t> </a:t>
                      </a:r>
                      <a:r>
                        <a:rPr sz="1100" spc="-5" dirty="0">
                          <a:latin typeface="Arial MT"/>
                          <a:cs typeface="Arial MT"/>
                        </a:rPr>
                        <a:t>en</a:t>
                      </a:r>
                      <a:r>
                        <a:rPr sz="1100" spc="-45" dirty="0">
                          <a:latin typeface="Arial MT"/>
                          <a:cs typeface="Arial MT"/>
                        </a:rPr>
                        <a:t> </a:t>
                      </a:r>
                      <a:r>
                        <a:rPr sz="1100" dirty="0">
                          <a:latin typeface="Arial MT"/>
                          <a:cs typeface="Arial MT"/>
                        </a:rPr>
                        <a:t>2 </a:t>
                      </a:r>
                      <a:r>
                        <a:rPr sz="1100" spc="-290" dirty="0">
                          <a:latin typeface="Arial MT"/>
                          <a:cs typeface="Arial MT"/>
                        </a:rPr>
                        <a:t> </a:t>
                      </a:r>
                      <a:r>
                        <a:rPr sz="1100" spc="-5" dirty="0">
                          <a:latin typeface="Arial MT"/>
                          <a:cs typeface="Arial MT"/>
                        </a:rPr>
                        <a:t>parties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09855">
                        <a:lnSpc>
                          <a:spcPct val="100000"/>
                        </a:lnSpc>
                        <a:spcBef>
                          <a:spcPts val="630"/>
                        </a:spcBef>
                      </a:pPr>
                      <a:r>
                        <a:rPr sz="1100" spc="-5" dirty="0">
                          <a:latin typeface="Arial MT"/>
                          <a:cs typeface="Arial MT"/>
                        </a:rPr>
                        <a:t>Délai fourni </a:t>
                      </a:r>
                      <a:r>
                        <a:rPr sz="1100" dirty="0">
                          <a:latin typeface="Arial MT"/>
                          <a:cs typeface="Arial MT"/>
                        </a:rPr>
                        <a:t> </a:t>
                      </a:r>
                      <a:r>
                        <a:rPr sz="1100" spc="-5" dirty="0">
                          <a:latin typeface="Arial MT"/>
                          <a:cs typeface="Arial MT"/>
                        </a:rPr>
                        <a:t>suffisant et </a:t>
                      </a:r>
                      <a:r>
                        <a:rPr sz="1100" dirty="0">
                          <a:latin typeface="Arial MT"/>
                          <a:cs typeface="Arial MT"/>
                        </a:rPr>
                        <a:t> </a:t>
                      </a:r>
                      <a:r>
                        <a:rPr sz="1100" spc="-5" dirty="0">
                          <a:latin typeface="Arial MT"/>
                          <a:cs typeface="Arial MT"/>
                        </a:rPr>
                        <a:t>explicatio</a:t>
                      </a:r>
                      <a:r>
                        <a:rPr sz="1100" dirty="0">
                          <a:latin typeface="Arial MT"/>
                          <a:cs typeface="Arial MT"/>
                        </a:rPr>
                        <a:t>n</a:t>
                      </a:r>
                      <a:r>
                        <a:rPr sz="1100" spc="-5" dirty="0">
                          <a:latin typeface="Arial MT"/>
                          <a:cs typeface="Arial MT"/>
                        </a:rPr>
                        <a:t> </a:t>
                      </a:r>
                      <a:r>
                        <a:rPr sz="1100" dirty="0">
                          <a:latin typeface="Arial MT"/>
                          <a:cs typeface="Arial MT"/>
                        </a:rPr>
                        <a:t>claire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67640" algn="just">
                        <a:lnSpc>
                          <a:spcPct val="100000"/>
                        </a:lnSpc>
                        <a:spcBef>
                          <a:spcPts val="630"/>
                        </a:spcBef>
                      </a:pPr>
                      <a:r>
                        <a:rPr sz="1100" spc="-5" dirty="0">
                          <a:latin typeface="Arial MT"/>
                          <a:cs typeface="Arial MT"/>
                        </a:rPr>
                        <a:t>Explication très </a:t>
                      </a:r>
                      <a:r>
                        <a:rPr sz="1100" spc="-295" dirty="0">
                          <a:latin typeface="Arial MT"/>
                          <a:cs typeface="Arial MT"/>
                        </a:rPr>
                        <a:t> </a:t>
                      </a:r>
                      <a:r>
                        <a:rPr sz="1100" dirty="0">
                          <a:latin typeface="Arial MT"/>
                          <a:cs typeface="Arial MT"/>
                        </a:rPr>
                        <a:t>claire </a:t>
                      </a:r>
                      <a:r>
                        <a:rPr sz="1100" spc="-5" dirty="0">
                          <a:latin typeface="Arial MT"/>
                          <a:cs typeface="Arial MT"/>
                        </a:rPr>
                        <a:t>et temps </a:t>
                      </a:r>
                      <a:r>
                        <a:rPr sz="1100" dirty="0">
                          <a:latin typeface="Arial MT"/>
                          <a:cs typeface="Arial MT"/>
                        </a:rPr>
                        <a:t> </a:t>
                      </a:r>
                      <a:r>
                        <a:rPr sz="1100" spc="-5" dirty="0">
                          <a:latin typeface="Arial MT"/>
                          <a:cs typeface="Arial MT"/>
                        </a:rPr>
                        <a:t>imparti</a:t>
                      </a:r>
                      <a:r>
                        <a:rPr sz="1100" spc="-50" dirty="0">
                          <a:latin typeface="Arial MT"/>
                          <a:cs typeface="Arial MT"/>
                        </a:rPr>
                        <a:t> </a:t>
                      </a:r>
                      <a:r>
                        <a:rPr sz="1100" spc="-10" dirty="0">
                          <a:latin typeface="Arial MT"/>
                          <a:cs typeface="Arial MT"/>
                        </a:rPr>
                        <a:t>suffisant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1"/>
                  </a:ext>
                </a:extLst>
              </a:tr>
              <a:tr h="853399">
                <a:tc>
                  <a:txBody>
                    <a:bodyPr/>
                    <a:lstStyle/>
                    <a:p>
                      <a:pPr marL="85090">
                        <a:lnSpc>
                          <a:spcPct val="100000"/>
                        </a:lnSpc>
                        <a:spcBef>
                          <a:spcPts val="620"/>
                        </a:spcBef>
                      </a:pPr>
                      <a:r>
                        <a:rPr sz="1300" spc="-5" dirty="0">
                          <a:latin typeface="Arial MT"/>
                          <a:cs typeface="Arial MT"/>
                        </a:rPr>
                        <a:t>Points</a:t>
                      </a:r>
                      <a:r>
                        <a:rPr sz="1300" spc="-50" dirty="0">
                          <a:latin typeface="Arial MT"/>
                          <a:cs typeface="Arial MT"/>
                        </a:rPr>
                        <a:t> </a:t>
                      </a:r>
                      <a:r>
                        <a:rPr sz="1300" spc="-5" dirty="0">
                          <a:latin typeface="Arial MT"/>
                          <a:cs typeface="Arial MT"/>
                        </a:rPr>
                        <a:t>Forts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77470">
                        <a:lnSpc>
                          <a:spcPct val="100000"/>
                        </a:lnSpc>
                        <a:spcBef>
                          <a:spcPts val="630"/>
                        </a:spcBef>
                      </a:pPr>
                      <a:r>
                        <a:rPr sz="1100" dirty="0">
                          <a:latin typeface="Arial MT"/>
                          <a:cs typeface="Arial MT"/>
                        </a:rPr>
                        <a:t>Modélisation</a:t>
                      </a:r>
                      <a:r>
                        <a:rPr sz="1100" spc="-5" dirty="0">
                          <a:latin typeface="Arial MT"/>
                          <a:cs typeface="Arial MT"/>
                        </a:rPr>
                        <a:t> d’une  application</a:t>
                      </a:r>
                      <a:r>
                        <a:rPr sz="1100" spc="-20" dirty="0">
                          <a:latin typeface="Arial MT"/>
                          <a:cs typeface="Arial MT"/>
                        </a:rPr>
                        <a:t> </a:t>
                      </a:r>
                      <a:r>
                        <a:rPr sz="1100" spc="-5" dirty="0">
                          <a:latin typeface="Arial MT"/>
                          <a:cs typeface="Arial MT"/>
                        </a:rPr>
                        <a:t>utile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94615">
                        <a:lnSpc>
                          <a:spcPct val="100000"/>
                        </a:lnSpc>
                        <a:spcBef>
                          <a:spcPts val="630"/>
                        </a:spcBef>
                      </a:pPr>
                      <a:r>
                        <a:rPr sz="1100" dirty="0">
                          <a:latin typeface="Arial MT"/>
                          <a:cs typeface="Arial MT"/>
                        </a:rPr>
                        <a:t>Modélisation </a:t>
                      </a:r>
                      <a:r>
                        <a:rPr sz="1100" spc="5" dirty="0">
                          <a:latin typeface="Arial MT"/>
                          <a:cs typeface="Arial MT"/>
                        </a:rPr>
                        <a:t> </a:t>
                      </a:r>
                      <a:r>
                        <a:rPr sz="1100" spc="-5" dirty="0">
                          <a:latin typeface="Arial MT"/>
                          <a:cs typeface="Arial MT"/>
                        </a:rPr>
                        <a:t>d’une </a:t>
                      </a:r>
                      <a:r>
                        <a:rPr sz="1100" dirty="0">
                          <a:latin typeface="Arial MT"/>
                          <a:cs typeface="Arial MT"/>
                        </a:rPr>
                        <a:t>méthode </a:t>
                      </a:r>
                      <a:r>
                        <a:rPr sz="1100" spc="5" dirty="0">
                          <a:latin typeface="Arial MT"/>
                          <a:cs typeface="Arial MT"/>
                        </a:rPr>
                        <a:t> </a:t>
                      </a:r>
                      <a:r>
                        <a:rPr sz="1100" spc="-5" dirty="0">
                          <a:latin typeface="Arial MT"/>
                          <a:cs typeface="Arial MT"/>
                        </a:rPr>
                        <a:t>négligeabl</a:t>
                      </a:r>
                      <a:r>
                        <a:rPr sz="1100" dirty="0">
                          <a:latin typeface="Arial MT"/>
                          <a:cs typeface="Arial MT"/>
                        </a:rPr>
                        <a:t>e</a:t>
                      </a:r>
                      <a:r>
                        <a:rPr sz="1100" spc="-5" dirty="0">
                          <a:latin typeface="Arial MT"/>
                          <a:cs typeface="Arial MT"/>
                        </a:rPr>
                        <a:t> </a:t>
                      </a:r>
                      <a:r>
                        <a:rPr sz="1100" dirty="0">
                          <a:latin typeface="Arial MT"/>
                          <a:cs typeface="Arial MT"/>
                        </a:rPr>
                        <a:t>mais  </a:t>
                      </a:r>
                      <a:r>
                        <a:rPr sz="1100" spc="-5" dirty="0">
                          <a:latin typeface="Arial MT"/>
                          <a:cs typeface="Arial MT"/>
                        </a:rPr>
                        <a:t>intéressante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559BD6"/>
                      </a:solidFill>
                      <a:prstDash val="solid"/>
                    </a:lnT>
                    <a:lnB w="9525">
                      <a:solidFill>
                        <a:srgbClr val="6796E6"/>
                      </a:solidFill>
                      <a:prstDash val="solid"/>
                    </a:lnB>
                    <a:solidFill>
                      <a:srgbClr val="EA9999"/>
                    </a:solidFill>
                  </a:tcPr>
                </a:tc>
                <a:tc>
                  <a:txBody>
                    <a:bodyPr/>
                    <a:lstStyle/>
                    <a:p>
                      <a:pPr marL="85725" marR="327025">
                        <a:lnSpc>
                          <a:spcPct val="100000"/>
                        </a:lnSpc>
                        <a:spcBef>
                          <a:spcPts val="630"/>
                        </a:spcBef>
                      </a:pPr>
                      <a:r>
                        <a:rPr sz="1100" spc="-5" dirty="0">
                          <a:latin typeface="Arial MT"/>
                          <a:cs typeface="Arial MT"/>
                        </a:rPr>
                        <a:t>Apprendre </a:t>
                      </a:r>
                      <a:r>
                        <a:rPr sz="1100" dirty="0">
                          <a:latin typeface="Arial MT"/>
                          <a:cs typeface="Arial MT"/>
                        </a:rPr>
                        <a:t>à </a:t>
                      </a:r>
                      <a:r>
                        <a:rPr sz="1100" spc="5" dirty="0">
                          <a:latin typeface="Arial MT"/>
                          <a:cs typeface="Arial MT"/>
                        </a:rPr>
                        <a:t> </a:t>
                      </a:r>
                      <a:r>
                        <a:rPr sz="1100" dirty="0">
                          <a:latin typeface="Arial MT"/>
                          <a:cs typeface="Arial MT"/>
                        </a:rPr>
                        <a:t>configurer</a:t>
                      </a:r>
                      <a:r>
                        <a:rPr sz="1100" spc="-5" dirty="0">
                          <a:latin typeface="Arial MT"/>
                          <a:cs typeface="Arial MT"/>
                        </a:rPr>
                        <a:t> un  poste en </a:t>
                      </a:r>
                      <a:r>
                        <a:rPr sz="1100" dirty="0">
                          <a:latin typeface="Arial MT"/>
                          <a:cs typeface="Arial MT"/>
                        </a:rPr>
                        <a:t> </a:t>
                      </a:r>
                      <a:r>
                        <a:rPr sz="1100" spc="-5" dirty="0">
                          <a:latin typeface="Arial MT"/>
                          <a:cs typeface="Arial MT"/>
                        </a:rPr>
                        <a:t>individuel</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133350">
                        <a:lnSpc>
                          <a:spcPct val="100000"/>
                        </a:lnSpc>
                        <a:spcBef>
                          <a:spcPts val="630"/>
                        </a:spcBef>
                      </a:pPr>
                      <a:r>
                        <a:rPr sz="1100" spc="-5" dirty="0">
                          <a:latin typeface="Arial MT"/>
                          <a:cs typeface="Arial MT"/>
                        </a:rPr>
                        <a:t>User une base </a:t>
                      </a:r>
                      <a:r>
                        <a:rPr sz="1100" dirty="0">
                          <a:latin typeface="Arial MT"/>
                          <a:cs typeface="Arial MT"/>
                        </a:rPr>
                        <a:t> </a:t>
                      </a:r>
                      <a:r>
                        <a:rPr sz="1100" spc="-5" dirty="0">
                          <a:latin typeface="Arial MT"/>
                          <a:cs typeface="Arial MT"/>
                        </a:rPr>
                        <a:t>de données </a:t>
                      </a:r>
                      <a:r>
                        <a:rPr sz="1100" dirty="0">
                          <a:latin typeface="Arial MT"/>
                          <a:cs typeface="Arial MT"/>
                        </a:rPr>
                        <a:t>à </a:t>
                      </a:r>
                      <a:r>
                        <a:rPr sz="1100" spc="5" dirty="0">
                          <a:latin typeface="Arial MT"/>
                          <a:cs typeface="Arial MT"/>
                        </a:rPr>
                        <a:t> </a:t>
                      </a:r>
                      <a:r>
                        <a:rPr sz="1100" spc="-5" dirty="0">
                          <a:latin typeface="Arial MT"/>
                          <a:cs typeface="Arial MT"/>
                        </a:rPr>
                        <a:t>une</a:t>
                      </a:r>
                      <a:r>
                        <a:rPr sz="1100" spc="-45" dirty="0">
                          <a:latin typeface="Arial MT"/>
                          <a:cs typeface="Arial MT"/>
                        </a:rPr>
                        <a:t> </a:t>
                      </a:r>
                      <a:r>
                        <a:rPr sz="1100" spc="-5" dirty="0">
                          <a:latin typeface="Arial MT"/>
                          <a:cs typeface="Arial MT"/>
                        </a:rPr>
                        <a:t>échelle</a:t>
                      </a:r>
                      <a:r>
                        <a:rPr sz="1100" spc="-45" dirty="0">
                          <a:latin typeface="Arial MT"/>
                          <a:cs typeface="Arial MT"/>
                        </a:rPr>
                        <a:t> </a:t>
                      </a:r>
                      <a:r>
                        <a:rPr sz="1100" spc="-5" dirty="0">
                          <a:latin typeface="Arial MT"/>
                          <a:cs typeface="Arial MT"/>
                        </a:rPr>
                        <a:t>plus </a:t>
                      </a:r>
                      <a:r>
                        <a:rPr sz="1100" spc="-295" dirty="0">
                          <a:latin typeface="Arial MT"/>
                          <a:cs typeface="Arial MT"/>
                        </a:rPr>
                        <a:t> </a:t>
                      </a:r>
                      <a:r>
                        <a:rPr sz="1100" spc="-5" dirty="0">
                          <a:latin typeface="Arial MT"/>
                          <a:cs typeface="Arial MT"/>
                        </a:rPr>
                        <a:t>grande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226060">
                        <a:lnSpc>
                          <a:spcPct val="100000"/>
                        </a:lnSpc>
                        <a:spcBef>
                          <a:spcPts val="630"/>
                        </a:spcBef>
                      </a:pPr>
                      <a:r>
                        <a:rPr sz="1100" spc="-5" dirty="0">
                          <a:latin typeface="Arial MT"/>
                          <a:cs typeface="Arial MT"/>
                        </a:rPr>
                        <a:t>Recueilir des </a:t>
                      </a:r>
                      <a:r>
                        <a:rPr sz="1100" dirty="0">
                          <a:latin typeface="Arial MT"/>
                          <a:cs typeface="Arial MT"/>
                        </a:rPr>
                        <a:t> </a:t>
                      </a:r>
                      <a:r>
                        <a:rPr sz="1100" spc="-5" dirty="0">
                          <a:latin typeface="Arial MT"/>
                          <a:cs typeface="Arial MT"/>
                        </a:rPr>
                        <a:t>besoins et </a:t>
                      </a:r>
                      <a:r>
                        <a:rPr sz="1100" dirty="0">
                          <a:latin typeface="Arial MT"/>
                          <a:cs typeface="Arial MT"/>
                        </a:rPr>
                        <a:t> respecter</a:t>
                      </a:r>
                      <a:r>
                        <a:rPr sz="1100" spc="-5" dirty="0">
                          <a:latin typeface="Arial MT"/>
                          <a:cs typeface="Arial MT"/>
                        </a:rPr>
                        <a:t> délai  et</a:t>
                      </a:r>
                      <a:r>
                        <a:rPr sz="1100" spc="-40" dirty="0">
                          <a:latin typeface="Arial MT"/>
                          <a:cs typeface="Arial MT"/>
                        </a:rPr>
                        <a:t> </a:t>
                      </a:r>
                      <a:r>
                        <a:rPr sz="1100" dirty="0">
                          <a:latin typeface="Arial MT"/>
                          <a:cs typeface="Arial MT"/>
                        </a:rPr>
                        <a:t>contraintes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78740">
                        <a:lnSpc>
                          <a:spcPct val="100000"/>
                        </a:lnSpc>
                        <a:spcBef>
                          <a:spcPts val="630"/>
                        </a:spcBef>
                      </a:pPr>
                      <a:r>
                        <a:rPr sz="1100" spc="-5" dirty="0">
                          <a:latin typeface="Arial MT"/>
                          <a:cs typeface="Arial MT"/>
                        </a:rPr>
                        <a:t>Réaliser un </a:t>
                      </a:r>
                      <a:r>
                        <a:rPr sz="1100" dirty="0">
                          <a:latin typeface="Arial MT"/>
                          <a:cs typeface="Arial MT"/>
                        </a:rPr>
                        <a:t>site </a:t>
                      </a:r>
                      <a:r>
                        <a:rPr sz="1100" spc="5" dirty="0">
                          <a:latin typeface="Arial MT"/>
                          <a:cs typeface="Arial MT"/>
                        </a:rPr>
                        <a:t> </a:t>
                      </a:r>
                      <a:r>
                        <a:rPr sz="1100" spc="-5" dirty="0">
                          <a:latin typeface="Arial MT"/>
                          <a:cs typeface="Arial MT"/>
                        </a:rPr>
                        <a:t>web</a:t>
                      </a:r>
                      <a:r>
                        <a:rPr sz="1100" spc="-35" dirty="0">
                          <a:latin typeface="Arial MT"/>
                          <a:cs typeface="Arial MT"/>
                        </a:rPr>
                        <a:t> </a:t>
                      </a:r>
                      <a:r>
                        <a:rPr sz="1100" spc="-5" dirty="0">
                          <a:latin typeface="Arial MT"/>
                          <a:cs typeface="Arial MT"/>
                        </a:rPr>
                        <a:t>en</a:t>
                      </a:r>
                      <a:r>
                        <a:rPr sz="1100" spc="-30" dirty="0">
                          <a:latin typeface="Arial MT"/>
                          <a:cs typeface="Arial MT"/>
                        </a:rPr>
                        <a:t> </a:t>
                      </a:r>
                      <a:r>
                        <a:rPr sz="1100" spc="-5" dirty="0">
                          <a:latin typeface="Arial MT"/>
                          <a:cs typeface="Arial MT"/>
                        </a:rPr>
                        <a:t>équipe</a:t>
                      </a:r>
                      <a:r>
                        <a:rPr sz="1100" spc="-30" dirty="0">
                          <a:latin typeface="Arial MT"/>
                          <a:cs typeface="Arial MT"/>
                        </a:rPr>
                        <a:t> </a:t>
                      </a:r>
                      <a:r>
                        <a:rPr sz="1100" spc="-5" dirty="0">
                          <a:latin typeface="Arial MT"/>
                          <a:cs typeface="Arial MT"/>
                        </a:rPr>
                        <a:t>et </a:t>
                      </a:r>
                      <a:r>
                        <a:rPr sz="1100" spc="-290" dirty="0">
                          <a:latin typeface="Arial MT"/>
                          <a:cs typeface="Arial MT"/>
                        </a:rPr>
                        <a:t> </a:t>
                      </a:r>
                      <a:r>
                        <a:rPr sz="1100" dirty="0">
                          <a:latin typeface="Arial MT"/>
                          <a:cs typeface="Arial MT"/>
                        </a:rPr>
                        <a:t>meilleure </a:t>
                      </a:r>
                      <a:r>
                        <a:rPr sz="1100" spc="5" dirty="0">
                          <a:latin typeface="Arial MT"/>
                          <a:cs typeface="Arial MT"/>
                        </a:rPr>
                        <a:t> </a:t>
                      </a:r>
                      <a:r>
                        <a:rPr sz="1100" dirty="0">
                          <a:latin typeface="Arial MT"/>
                          <a:cs typeface="Arial MT"/>
                        </a:rPr>
                        <a:t>répartition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2"/>
                  </a:ext>
                </a:extLst>
              </a:tr>
              <a:tr h="685749">
                <a:tc>
                  <a:txBody>
                    <a:bodyPr/>
                    <a:lstStyle/>
                    <a:p>
                      <a:pPr marL="85090" marR="356235">
                        <a:lnSpc>
                          <a:spcPct val="100000"/>
                        </a:lnSpc>
                        <a:spcBef>
                          <a:spcPts val="620"/>
                        </a:spcBef>
                      </a:pPr>
                      <a:r>
                        <a:rPr sz="1300" spc="-5" dirty="0">
                          <a:latin typeface="Arial MT"/>
                          <a:cs typeface="Arial MT"/>
                        </a:rPr>
                        <a:t>Point</a:t>
                      </a:r>
                      <a:r>
                        <a:rPr sz="1300" dirty="0">
                          <a:latin typeface="Arial MT"/>
                          <a:cs typeface="Arial MT"/>
                        </a:rPr>
                        <a:t>s</a:t>
                      </a:r>
                      <a:r>
                        <a:rPr sz="1300" spc="-5" dirty="0">
                          <a:latin typeface="Arial MT"/>
                          <a:cs typeface="Arial MT"/>
                        </a:rPr>
                        <a:t> de  </a:t>
                      </a:r>
                      <a:r>
                        <a:rPr sz="1300" dirty="0">
                          <a:latin typeface="Arial MT"/>
                          <a:cs typeface="Arial MT"/>
                        </a:rPr>
                        <a:t>vigilance</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03225">
                        <a:lnSpc>
                          <a:spcPct val="100000"/>
                        </a:lnSpc>
                        <a:spcBef>
                          <a:spcPts val="630"/>
                        </a:spcBef>
                      </a:pPr>
                      <a:r>
                        <a:rPr sz="1100" spc="-5" dirty="0">
                          <a:latin typeface="Arial MT"/>
                          <a:cs typeface="Arial MT"/>
                        </a:rPr>
                        <a:t>Attention et </a:t>
                      </a:r>
                      <a:r>
                        <a:rPr sz="1100" dirty="0">
                          <a:latin typeface="Arial MT"/>
                          <a:cs typeface="Arial MT"/>
                        </a:rPr>
                        <a:t> concentration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303530">
                        <a:lnSpc>
                          <a:spcPct val="100000"/>
                        </a:lnSpc>
                        <a:spcBef>
                          <a:spcPts val="630"/>
                        </a:spcBef>
                      </a:pPr>
                      <a:r>
                        <a:rPr sz="1100" spc="-5" dirty="0">
                          <a:latin typeface="Arial MT"/>
                          <a:cs typeface="Arial MT"/>
                        </a:rPr>
                        <a:t>Attention et </a:t>
                      </a:r>
                      <a:r>
                        <a:rPr sz="1100" dirty="0">
                          <a:latin typeface="Arial MT"/>
                          <a:cs typeface="Arial MT"/>
                        </a:rPr>
                        <a:t> concentration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30"/>
                        </a:spcBef>
                      </a:pPr>
                      <a:r>
                        <a:rPr sz="1100" spc="-5" dirty="0">
                          <a:latin typeface="Arial MT"/>
                          <a:cs typeface="Arial MT"/>
                        </a:rPr>
                        <a:t>Recherche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156845">
                        <a:lnSpc>
                          <a:spcPct val="100000"/>
                        </a:lnSpc>
                        <a:spcBef>
                          <a:spcPts val="630"/>
                        </a:spcBef>
                      </a:pPr>
                      <a:r>
                        <a:rPr sz="1100" spc="-5" dirty="0">
                          <a:latin typeface="Arial MT"/>
                          <a:cs typeface="Arial MT"/>
                        </a:rPr>
                        <a:t>Compréhension  de la base de </a:t>
                      </a:r>
                      <a:r>
                        <a:rPr sz="1100" dirty="0">
                          <a:latin typeface="Arial MT"/>
                          <a:cs typeface="Arial MT"/>
                        </a:rPr>
                        <a:t> </a:t>
                      </a:r>
                      <a:r>
                        <a:rPr sz="1100" spc="-5" dirty="0">
                          <a:latin typeface="Arial MT"/>
                          <a:cs typeface="Arial MT"/>
                        </a:rPr>
                        <a:t>données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30"/>
                        </a:spcBef>
                      </a:pPr>
                      <a:r>
                        <a:rPr sz="1100" spc="-5" dirty="0">
                          <a:latin typeface="Arial MT"/>
                          <a:cs typeface="Arial MT"/>
                        </a:rPr>
                        <a:t>Implication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45770">
                        <a:lnSpc>
                          <a:spcPct val="100000"/>
                        </a:lnSpc>
                        <a:spcBef>
                          <a:spcPts val="630"/>
                        </a:spcBef>
                      </a:pPr>
                      <a:r>
                        <a:rPr sz="1100" spc="-5" dirty="0">
                          <a:latin typeface="Arial MT"/>
                          <a:cs typeface="Arial MT"/>
                        </a:rPr>
                        <a:t>Patienc</a:t>
                      </a:r>
                      <a:r>
                        <a:rPr sz="1100" dirty="0">
                          <a:latin typeface="Arial MT"/>
                          <a:cs typeface="Arial MT"/>
                        </a:rPr>
                        <a:t>e</a:t>
                      </a:r>
                      <a:r>
                        <a:rPr sz="1100" spc="-5" dirty="0">
                          <a:latin typeface="Arial MT"/>
                          <a:cs typeface="Arial MT"/>
                        </a:rPr>
                        <a:t> et  implication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3"/>
                  </a:ext>
                </a:extLst>
              </a:tr>
              <a:tr h="685749">
                <a:tc>
                  <a:txBody>
                    <a:bodyPr/>
                    <a:lstStyle/>
                    <a:p>
                      <a:pPr marL="85090" marR="372745">
                        <a:lnSpc>
                          <a:spcPct val="100000"/>
                        </a:lnSpc>
                        <a:spcBef>
                          <a:spcPts val="620"/>
                        </a:spcBef>
                      </a:pPr>
                      <a:r>
                        <a:rPr sz="1300" spc="-5" dirty="0">
                          <a:latin typeface="Arial MT"/>
                          <a:cs typeface="Arial MT"/>
                        </a:rPr>
                        <a:t>Bonnes </a:t>
                      </a:r>
                      <a:r>
                        <a:rPr sz="1300" dirty="0">
                          <a:latin typeface="Arial MT"/>
                          <a:cs typeface="Arial MT"/>
                        </a:rPr>
                        <a:t> surprises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248920">
                        <a:lnSpc>
                          <a:spcPct val="100000"/>
                        </a:lnSpc>
                        <a:spcBef>
                          <a:spcPts val="630"/>
                        </a:spcBef>
                      </a:pPr>
                      <a:r>
                        <a:rPr sz="1100" spc="-5" dirty="0">
                          <a:latin typeface="Arial MT"/>
                          <a:cs typeface="Arial MT"/>
                        </a:rPr>
                        <a:t>Réalisatio</a:t>
                      </a:r>
                      <a:r>
                        <a:rPr sz="1100" dirty="0">
                          <a:latin typeface="Arial MT"/>
                          <a:cs typeface="Arial MT"/>
                        </a:rPr>
                        <a:t>n</a:t>
                      </a:r>
                      <a:r>
                        <a:rPr sz="1100" spc="-5" dirty="0">
                          <a:latin typeface="Arial MT"/>
                          <a:cs typeface="Arial MT"/>
                        </a:rPr>
                        <a:t> d’un  projet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48590">
                        <a:lnSpc>
                          <a:spcPct val="100000"/>
                        </a:lnSpc>
                        <a:spcBef>
                          <a:spcPts val="630"/>
                        </a:spcBef>
                      </a:pPr>
                      <a:r>
                        <a:rPr sz="1100" spc="-5" dirty="0">
                          <a:latin typeface="Arial MT"/>
                          <a:cs typeface="Arial MT"/>
                        </a:rPr>
                        <a:t>Réalisatio</a:t>
                      </a:r>
                      <a:r>
                        <a:rPr sz="1100" dirty="0">
                          <a:latin typeface="Arial MT"/>
                          <a:cs typeface="Arial MT"/>
                        </a:rPr>
                        <a:t>n</a:t>
                      </a:r>
                      <a:r>
                        <a:rPr sz="1100" spc="-5" dirty="0">
                          <a:latin typeface="Arial MT"/>
                          <a:cs typeface="Arial MT"/>
                        </a:rPr>
                        <a:t> d’un  projet en un </a:t>
                      </a:r>
                      <a:r>
                        <a:rPr sz="1100" dirty="0">
                          <a:latin typeface="Arial MT"/>
                          <a:cs typeface="Arial MT"/>
                        </a:rPr>
                        <a:t> </a:t>
                      </a:r>
                      <a:r>
                        <a:rPr sz="1100" spc="-5" dirty="0">
                          <a:latin typeface="Arial MT"/>
                          <a:cs typeface="Arial MT"/>
                        </a:rPr>
                        <a:t>temps</a:t>
                      </a:r>
                      <a:r>
                        <a:rPr sz="1100" spc="-20" dirty="0">
                          <a:latin typeface="Arial MT"/>
                          <a:cs typeface="Arial MT"/>
                        </a:rPr>
                        <a:t> </a:t>
                      </a:r>
                      <a:r>
                        <a:rPr sz="1100" dirty="0">
                          <a:latin typeface="Arial MT"/>
                          <a:cs typeface="Arial MT"/>
                        </a:rPr>
                        <a:t>court</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79705" algn="just">
                        <a:lnSpc>
                          <a:spcPct val="100000"/>
                        </a:lnSpc>
                        <a:spcBef>
                          <a:spcPts val="630"/>
                        </a:spcBef>
                      </a:pPr>
                      <a:r>
                        <a:rPr sz="1100" spc="-5" dirty="0">
                          <a:latin typeface="Arial MT"/>
                          <a:cs typeface="Arial MT"/>
                        </a:rPr>
                        <a:t>Utilisation d’un </a:t>
                      </a:r>
                      <a:r>
                        <a:rPr sz="1100" dirty="0">
                          <a:latin typeface="Arial MT"/>
                          <a:cs typeface="Arial MT"/>
                        </a:rPr>
                        <a:t> </a:t>
                      </a:r>
                      <a:r>
                        <a:rPr sz="1100" spc="-5" dirty="0">
                          <a:latin typeface="Arial MT"/>
                          <a:cs typeface="Arial MT"/>
                        </a:rPr>
                        <a:t>environnement </a:t>
                      </a:r>
                      <a:r>
                        <a:rPr sz="1100" spc="-295" dirty="0">
                          <a:latin typeface="Arial MT"/>
                          <a:cs typeface="Arial MT"/>
                        </a:rPr>
                        <a:t> </a:t>
                      </a:r>
                      <a:r>
                        <a:rPr sz="1100" dirty="0">
                          <a:latin typeface="Arial MT"/>
                          <a:cs typeface="Arial MT"/>
                        </a:rPr>
                        <a:t>sur</a:t>
                      </a:r>
                      <a:r>
                        <a:rPr sz="1100" spc="-55" dirty="0">
                          <a:latin typeface="Arial MT"/>
                          <a:cs typeface="Arial MT"/>
                        </a:rPr>
                        <a:t> </a:t>
                      </a:r>
                      <a:r>
                        <a:rPr sz="1100" spc="-5" dirty="0">
                          <a:latin typeface="Arial MT"/>
                          <a:cs typeface="Arial MT"/>
                        </a:rPr>
                        <a:t>un</a:t>
                      </a:r>
                      <a:r>
                        <a:rPr sz="1100" spc="-50" dirty="0">
                          <a:latin typeface="Arial MT"/>
                          <a:cs typeface="Arial MT"/>
                        </a:rPr>
                        <a:t> </a:t>
                      </a:r>
                      <a:r>
                        <a:rPr sz="1100" dirty="0">
                          <a:latin typeface="Arial MT"/>
                          <a:cs typeface="Arial MT"/>
                        </a:rPr>
                        <a:t>mini-ordi</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280670">
                        <a:lnSpc>
                          <a:spcPct val="100000"/>
                        </a:lnSpc>
                        <a:spcBef>
                          <a:spcPts val="630"/>
                        </a:spcBef>
                      </a:pPr>
                      <a:r>
                        <a:rPr sz="1100" spc="-5" dirty="0">
                          <a:latin typeface="Arial MT"/>
                          <a:cs typeface="Arial MT"/>
                        </a:rPr>
                        <a:t>Constat du </a:t>
                      </a:r>
                      <a:r>
                        <a:rPr sz="1100" dirty="0">
                          <a:latin typeface="Arial MT"/>
                          <a:cs typeface="Arial MT"/>
                        </a:rPr>
                        <a:t> </a:t>
                      </a:r>
                      <a:r>
                        <a:rPr sz="1100" spc="-5" dirty="0">
                          <a:latin typeface="Arial MT"/>
                          <a:cs typeface="Arial MT"/>
                        </a:rPr>
                        <a:t>potentiel des </a:t>
                      </a:r>
                      <a:r>
                        <a:rPr sz="1100" dirty="0">
                          <a:latin typeface="Arial MT"/>
                          <a:cs typeface="Arial MT"/>
                        </a:rPr>
                        <a:t> requêtes</a:t>
                      </a:r>
                      <a:r>
                        <a:rPr sz="1100" spc="-5" dirty="0">
                          <a:latin typeface="Arial MT"/>
                          <a:cs typeface="Arial MT"/>
                        </a:rPr>
                        <a:t> SQL</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25730">
                        <a:lnSpc>
                          <a:spcPct val="100000"/>
                        </a:lnSpc>
                        <a:spcBef>
                          <a:spcPts val="630"/>
                        </a:spcBef>
                      </a:pPr>
                      <a:r>
                        <a:rPr sz="1100" spc="-5" dirty="0">
                          <a:latin typeface="Arial MT"/>
                          <a:cs typeface="Arial MT"/>
                        </a:rPr>
                        <a:t>Constat de </a:t>
                      </a:r>
                      <a:r>
                        <a:rPr sz="1100" dirty="0">
                          <a:latin typeface="Arial MT"/>
                          <a:cs typeface="Arial MT"/>
                        </a:rPr>
                        <a:t> </a:t>
                      </a:r>
                      <a:r>
                        <a:rPr sz="1100" spc="-5" dirty="0">
                          <a:latin typeface="Arial MT"/>
                          <a:cs typeface="Arial MT"/>
                        </a:rPr>
                        <a:t>l’importanc</a:t>
                      </a:r>
                      <a:r>
                        <a:rPr sz="1100" dirty="0">
                          <a:latin typeface="Arial MT"/>
                          <a:cs typeface="Arial MT"/>
                        </a:rPr>
                        <a:t>e</a:t>
                      </a:r>
                      <a:r>
                        <a:rPr sz="1100" spc="-5" dirty="0">
                          <a:latin typeface="Arial MT"/>
                          <a:cs typeface="Arial MT"/>
                        </a:rPr>
                        <a:t> des  </a:t>
                      </a:r>
                      <a:r>
                        <a:rPr sz="1100" dirty="0">
                          <a:latin typeface="Arial MT"/>
                          <a:cs typeface="Arial MT"/>
                        </a:rPr>
                        <a:t>contraintes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48590">
                        <a:lnSpc>
                          <a:spcPct val="100000"/>
                        </a:lnSpc>
                        <a:spcBef>
                          <a:spcPts val="630"/>
                        </a:spcBef>
                      </a:pPr>
                      <a:r>
                        <a:rPr sz="1100" spc="-5" dirty="0">
                          <a:latin typeface="Arial MT"/>
                          <a:cs typeface="Arial MT"/>
                        </a:rPr>
                        <a:t>Réalisatio</a:t>
                      </a:r>
                      <a:r>
                        <a:rPr sz="1100" dirty="0">
                          <a:latin typeface="Arial MT"/>
                          <a:cs typeface="Arial MT"/>
                        </a:rPr>
                        <a:t>n</a:t>
                      </a:r>
                      <a:r>
                        <a:rPr sz="1100" spc="-5" dirty="0">
                          <a:latin typeface="Arial MT"/>
                          <a:cs typeface="Arial MT"/>
                        </a:rPr>
                        <a:t> d’un  </a:t>
                      </a:r>
                      <a:r>
                        <a:rPr sz="1100" dirty="0">
                          <a:latin typeface="Arial MT"/>
                          <a:cs typeface="Arial MT"/>
                        </a:rPr>
                        <a:t>site </a:t>
                      </a:r>
                      <a:r>
                        <a:rPr sz="1100" spc="-5" dirty="0">
                          <a:latin typeface="Arial MT"/>
                          <a:cs typeface="Arial MT"/>
                        </a:rPr>
                        <a:t>web en </a:t>
                      </a:r>
                      <a:r>
                        <a:rPr sz="1100" dirty="0">
                          <a:latin typeface="Arial MT"/>
                          <a:cs typeface="Arial MT"/>
                        </a:rPr>
                        <a:t> </a:t>
                      </a:r>
                      <a:r>
                        <a:rPr sz="1100" spc="-5" dirty="0">
                          <a:latin typeface="Arial MT"/>
                          <a:cs typeface="Arial MT"/>
                        </a:rPr>
                        <a:t>groupe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4"/>
                  </a:ext>
                </a:extLst>
              </a:tr>
              <a:tr h="639949">
                <a:tc>
                  <a:txBody>
                    <a:bodyPr/>
                    <a:lstStyle/>
                    <a:p>
                      <a:pPr marL="85090" marR="271780">
                        <a:lnSpc>
                          <a:spcPct val="100000"/>
                        </a:lnSpc>
                        <a:spcBef>
                          <a:spcPts val="620"/>
                        </a:spcBef>
                      </a:pPr>
                      <a:r>
                        <a:rPr sz="1300" spc="-10" dirty="0">
                          <a:latin typeface="Arial MT"/>
                          <a:cs typeface="Arial MT"/>
                        </a:rPr>
                        <a:t>Vrais </a:t>
                      </a:r>
                      <a:r>
                        <a:rPr sz="1300" spc="-5" dirty="0">
                          <a:latin typeface="Arial MT"/>
                          <a:cs typeface="Arial MT"/>
                        </a:rPr>
                        <a:t> problèmes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30"/>
                        </a:spcBef>
                      </a:pPr>
                      <a:r>
                        <a:rPr sz="1100" spc="-5" dirty="0">
                          <a:latin typeface="Arial MT"/>
                          <a:cs typeface="Arial MT"/>
                        </a:rPr>
                        <a:t>Pas</a:t>
                      </a:r>
                      <a:r>
                        <a:rPr sz="1100" spc="-35" dirty="0">
                          <a:latin typeface="Arial MT"/>
                          <a:cs typeface="Arial MT"/>
                        </a:rPr>
                        <a:t> </a:t>
                      </a:r>
                      <a:r>
                        <a:rPr sz="1100" spc="-5" dirty="0">
                          <a:latin typeface="Arial MT"/>
                          <a:cs typeface="Arial MT"/>
                        </a:rPr>
                        <a:t>de</a:t>
                      </a:r>
                      <a:r>
                        <a:rPr sz="1100" spc="-35" dirty="0">
                          <a:latin typeface="Arial MT"/>
                          <a:cs typeface="Arial MT"/>
                        </a:rPr>
                        <a:t> </a:t>
                      </a:r>
                      <a:r>
                        <a:rPr sz="1100" spc="-5" dirty="0">
                          <a:latin typeface="Arial MT"/>
                          <a:cs typeface="Arial MT"/>
                        </a:rPr>
                        <a:t>problèmes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43230">
                        <a:lnSpc>
                          <a:spcPct val="100000"/>
                        </a:lnSpc>
                        <a:spcBef>
                          <a:spcPts val="630"/>
                        </a:spcBef>
                      </a:pPr>
                      <a:r>
                        <a:rPr sz="1100" dirty="0">
                          <a:latin typeface="Arial MT"/>
                          <a:cs typeface="Arial MT"/>
                        </a:rPr>
                        <a:t>Manque</a:t>
                      </a:r>
                      <a:r>
                        <a:rPr sz="1100" spc="-5" dirty="0">
                          <a:latin typeface="Arial MT"/>
                          <a:cs typeface="Arial MT"/>
                        </a:rPr>
                        <a:t> de  temps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90220">
                        <a:lnSpc>
                          <a:spcPct val="100000"/>
                        </a:lnSpc>
                        <a:spcBef>
                          <a:spcPts val="630"/>
                        </a:spcBef>
                      </a:pPr>
                      <a:r>
                        <a:rPr sz="1100" spc="-5" dirty="0">
                          <a:latin typeface="Arial MT"/>
                          <a:cs typeface="Arial MT"/>
                        </a:rPr>
                        <a:t>Pas de </a:t>
                      </a:r>
                      <a:r>
                        <a:rPr sz="1100" dirty="0">
                          <a:latin typeface="Arial MT"/>
                          <a:cs typeface="Arial MT"/>
                        </a:rPr>
                        <a:t> </a:t>
                      </a:r>
                      <a:r>
                        <a:rPr sz="1100" spc="-5" dirty="0">
                          <a:latin typeface="Arial MT"/>
                          <a:cs typeface="Arial MT"/>
                        </a:rPr>
                        <a:t>problèmes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217804">
                        <a:lnSpc>
                          <a:spcPct val="100000"/>
                        </a:lnSpc>
                        <a:spcBef>
                          <a:spcPts val="630"/>
                        </a:spcBef>
                      </a:pPr>
                      <a:r>
                        <a:rPr sz="1100" dirty="0">
                          <a:latin typeface="Arial MT"/>
                          <a:cs typeface="Arial MT"/>
                        </a:rPr>
                        <a:t>Manque </a:t>
                      </a:r>
                      <a:r>
                        <a:rPr sz="1100" spc="-5" dirty="0">
                          <a:latin typeface="Arial MT"/>
                          <a:cs typeface="Arial MT"/>
                        </a:rPr>
                        <a:t>de </a:t>
                      </a:r>
                      <a:r>
                        <a:rPr sz="1100" dirty="0">
                          <a:latin typeface="Arial MT"/>
                          <a:cs typeface="Arial MT"/>
                        </a:rPr>
                        <a:t> connaissances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90220">
                        <a:lnSpc>
                          <a:spcPct val="100000"/>
                        </a:lnSpc>
                        <a:spcBef>
                          <a:spcPts val="630"/>
                        </a:spcBef>
                      </a:pPr>
                      <a:r>
                        <a:rPr sz="1100" spc="-5" dirty="0">
                          <a:latin typeface="Arial MT"/>
                          <a:cs typeface="Arial MT"/>
                        </a:rPr>
                        <a:t>Pas de </a:t>
                      </a:r>
                      <a:r>
                        <a:rPr sz="1100" dirty="0">
                          <a:latin typeface="Arial MT"/>
                          <a:cs typeface="Arial MT"/>
                        </a:rPr>
                        <a:t> </a:t>
                      </a:r>
                      <a:r>
                        <a:rPr sz="1100" spc="-5" dirty="0">
                          <a:latin typeface="Arial MT"/>
                          <a:cs typeface="Arial MT"/>
                        </a:rPr>
                        <a:t>problèmes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90220">
                        <a:lnSpc>
                          <a:spcPct val="100000"/>
                        </a:lnSpc>
                        <a:spcBef>
                          <a:spcPts val="630"/>
                        </a:spcBef>
                      </a:pPr>
                      <a:r>
                        <a:rPr sz="1100" spc="-5" dirty="0">
                          <a:latin typeface="Arial MT"/>
                          <a:cs typeface="Arial MT"/>
                        </a:rPr>
                        <a:t>Pas de </a:t>
                      </a:r>
                      <a:r>
                        <a:rPr sz="1100" dirty="0">
                          <a:latin typeface="Arial MT"/>
                          <a:cs typeface="Arial MT"/>
                        </a:rPr>
                        <a:t> </a:t>
                      </a:r>
                      <a:r>
                        <a:rPr sz="1100" spc="-5" dirty="0">
                          <a:latin typeface="Arial MT"/>
                          <a:cs typeface="Arial MT"/>
                        </a:rPr>
                        <a:t>problèmes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5"/>
                  </a:ext>
                </a:extLst>
              </a:tr>
              <a:tr h="615374">
                <a:tc>
                  <a:txBody>
                    <a:bodyPr/>
                    <a:lstStyle/>
                    <a:p>
                      <a:pPr marL="85090">
                        <a:lnSpc>
                          <a:spcPct val="100000"/>
                        </a:lnSpc>
                        <a:spcBef>
                          <a:spcPts val="620"/>
                        </a:spcBef>
                      </a:pPr>
                      <a:r>
                        <a:rPr sz="1300" spc="-5" dirty="0">
                          <a:latin typeface="Arial MT"/>
                          <a:cs typeface="Arial MT"/>
                        </a:rPr>
                        <a:t>Acquis</a:t>
                      </a:r>
                      <a:endParaRPr sz="1300">
                        <a:latin typeface="Arial MT"/>
                        <a:cs typeface="Arial MT"/>
                      </a:endParaRPr>
                    </a:p>
                  </a:txBody>
                  <a:tcPr marL="0" marR="0" marT="7874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81330">
                        <a:lnSpc>
                          <a:spcPct val="100000"/>
                        </a:lnSpc>
                        <a:spcBef>
                          <a:spcPts val="630"/>
                        </a:spcBef>
                      </a:pPr>
                      <a:r>
                        <a:rPr sz="1100" dirty="0">
                          <a:latin typeface="Arial MT"/>
                          <a:cs typeface="Arial MT"/>
                        </a:rPr>
                        <a:t>Meilleure </a:t>
                      </a:r>
                      <a:r>
                        <a:rPr sz="1100" spc="5" dirty="0">
                          <a:latin typeface="Arial MT"/>
                          <a:cs typeface="Arial MT"/>
                        </a:rPr>
                        <a:t> </a:t>
                      </a:r>
                      <a:r>
                        <a:rPr sz="1100" spc="-5" dirty="0">
                          <a:latin typeface="Arial MT"/>
                          <a:cs typeface="Arial MT"/>
                        </a:rPr>
                        <a:t>organisation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381000">
                        <a:lnSpc>
                          <a:spcPct val="100000"/>
                        </a:lnSpc>
                        <a:spcBef>
                          <a:spcPts val="630"/>
                        </a:spcBef>
                      </a:pPr>
                      <a:r>
                        <a:rPr sz="1100" dirty="0">
                          <a:latin typeface="Arial MT"/>
                          <a:cs typeface="Arial MT"/>
                        </a:rPr>
                        <a:t>Meilleure </a:t>
                      </a:r>
                      <a:r>
                        <a:rPr sz="1100" spc="5" dirty="0">
                          <a:latin typeface="Arial MT"/>
                          <a:cs typeface="Arial MT"/>
                        </a:rPr>
                        <a:t> </a:t>
                      </a:r>
                      <a:r>
                        <a:rPr sz="1100" spc="-5" dirty="0">
                          <a:latin typeface="Arial MT"/>
                          <a:cs typeface="Arial MT"/>
                        </a:rPr>
                        <a:t>organisation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a:lnSpc>
                          <a:spcPct val="100000"/>
                        </a:lnSpc>
                        <a:spcBef>
                          <a:spcPts val="630"/>
                        </a:spcBef>
                      </a:pPr>
                      <a:r>
                        <a:rPr sz="1100" spc="-5" dirty="0">
                          <a:latin typeface="Arial MT"/>
                          <a:cs typeface="Arial MT"/>
                        </a:rPr>
                        <a:t>Acquisition</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090" marR="265430">
                        <a:lnSpc>
                          <a:spcPct val="100000"/>
                        </a:lnSpc>
                        <a:spcBef>
                          <a:spcPts val="630"/>
                        </a:spcBef>
                      </a:pPr>
                      <a:r>
                        <a:rPr sz="1100" spc="-5" dirty="0">
                          <a:latin typeface="Arial MT"/>
                          <a:cs typeface="Arial MT"/>
                        </a:rPr>
                        <a:t>Plus de </a:t>
                      </a:r>
                      <a:r>
                        <a:rPr sz="1100" dirty="0">
                          <a:latin typeface="Arial MT"/>
                          <a:cs typeface="Arial MT"/>
                        </a:rPr>
                        <a:t>cours </a:t>
                      </a:r>
                      <a:r>
                        <a:rPr sz="1100" spc="-295" dirty="0">
                          <a:latin typeface="Arial MT"/>
                          <a:cs typeface="Arial MT"/>
                        </a:rPr>
                        <a:t> </a:t>
                      </a:r>
                      <a:r>
                        <a:rPr sz="1100" spc="-5" dirty="0">
                          <a:latin typeface="Arial MT"/>
                          <a:cs typeface="Arial MT"/>
                        </a:rPr>
                        <a:t>aurait</a:t>
                      </a:r>
                      <a:r>
                        <a:rPr sz="1100" spc="-45" dirty="0">
                          <a:latin typeface="Arial MT"/>
                          <a:cs typeface="Arial MT"/>
                        </a:rPr>
                        <a:t> </a:t>
                      </a:r>
                      <a:r>
                        <a:rPr sz="1100" spc="-5" dirty="0">
                          <a:latin typeface="Arial MT"/>
                          <a:cs typeface="Arial MT"/>
                        </a:rPr>
                        <a:t>été</a:t>
                      </a:r>
                      <a:r>
                        <a:rPr sz="1100" spc="-45" dirty="0">
                          <a:latin typeface="Arial MT"/>
                          <a:cs typeface="Arial MT"/>
                        </a:rPr>
                        <a:t> </a:t>
                      </a:r>
                      <a:r>
                        <a:rPr sz="1100" spc="-5" dirty="0">
                          <a:latin typeface="Arial MT"/>
                          <a:cs typeface="Arial MT"/>
                        </a:rPr>
                        <a:t>utile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134620">
                        <a:lnSpc>
                          <a:spcPct val="100000"/>
                        </a:lnSpc>
                        <a:spcBef>
                          <a:spcPts val="630"/>
                        </a:spcBef>
                      </a:pPr>
                      <a:r>
                        <a:rPr sz="1100" spc="-5" dirty="0">
                          <a:latin typeface="Arial MT"/>
                          <a:cs typeface="Arial MT"/>
                        </a:rPr>
                        <a:t>Prise</a:t>
                      </a:r>
                      <a:r>
                        <a:rPr sz="1100" spc="-50" dirty="0">
                          <a:latin typeface="Arial MT"/>
                          <a:cs typeface="Arial MT"/>
                        </a:rPr>
                        <a:t> </a:t>
                      </a:r>
                      <a:r>
                        <a:rPr sz="1100" spc="-5" dirty="0">
                          <a:latin typeface="Arial MT"/>
                          <a:cs typeface="Arial MT"/>
                        </a:rPr>
                        <a:t>en</a:t>
                      </a:r>
                      <a:r>
                        <a:rPr sz="1100" spc="-50" dirty="0">
                          <a:latin typeface="Arial MT"/>
                          <a:cs typeface="Arial MT"/>
                        </a:rPr>
                        <a:t> </a:t>
                      </a:r>
                      <a:r>
                        <a:rPr sz="1100" dirty="0">
                          <a:latin typeface="Arial MT"/>
                          <a:cs typeface="Arial MT"/>
                        </a:rPr>
                        <a:t>compte </a:t>
                      </a:r>
                      <a:r>
                        <a:rPr sz="1100" spc="-290" dirty="0">
                          <a:latin typeface="Arial MT"/>
                          <a:cs typeface="Arial MT"/>
                        </a:rPr>
                        <a:t> </a:t>
                      </a:r>
                      <a:r>
                        <a:rPr sz="1100" spc="-5" dirty="0">
                          <a:latin typeface="Arial MT"/>
                          <a:cs typeface="Arial MT"/>
                        </a:rPr>
                        <a:t>des</a:t>
                      </a:r>
                      <a:r>
                        <a:rPr sz="1100" spc="-20" dirty="0">
                          <a:latin typeface="Arial MT"/>
                          <a:cs typeface="Arial MT"/>
                        </a:rPr>
                        <a:t> </a:t>
                      </a:r>
                      <a:r>
                        <a:rPr sz="1100" spc="-5" dirty="0">
                          <a:latin typeface="Arial MT"/>
                          <a:cs typeface="Arial MT"/>
                        </a:rPr>
                        <a:t>besoins</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tc>
                  <a:txBody>
                    <a:bodyPr/>
                    <a:lstStyle/>
                    <a:p>
                      <a:pPr marL="85725" marR="469900">
                        <a:lnSpc>
                          <a:spcPct val="100000"/>
                        </a:lnSpc>
                        <a:spcBef>
                          <a:spcPts val="630"/>
                        </a:spcBef>
                      </a:pPr>
                      <a:r>
                        <a:rPr sz="1100" spc="-5" dirty="0">
                          <a:latin typeface="Arial MT"/>
                          <a:cs typeface="Arial MT"/>
                        </a:rPr>
                        <a:t>Acquisition  </a:t>
                      </a:r>
                      <a:r>
                        <a:rPr sz="1100" dirty="0">
                          <a:latin typeface="Arial MT"/>
                          <a:cs typeface="Arial MT"/>
                        </a:rPr>
                        <a:t>complète</a:t>
                      </a:r>
                      <a:endParaRPr sz="1100">
                        <a:latin typeface="Arial MT"/>
                        <a:cs typeface="Arial MT"/>
                      </a:endParaRPr>
                    </a:p>
                  </a:txBody>
                  <a:tcPr marL="0" marR="0" marT="80010" marB="0">
                    <a:lnL w="9525">
                      <a:solidFill>
                        <a:srgbClr val="6796E6"/>
                      </a:solidFill>
                      <a:prstDash val="solid"/>
                    </a:lnL>
                    <a:lnR w="9525">
                      <a:solidFill>
                        <a:srgbClr val="6796E6"/>
                      </a:solidFill>
                      <a:prstDash val="solid"/>
                    </a:lnR>
                    <a:lnT w="9525">
                      <a:solidFill>
                        <a:srgbClr val="6796E6"/>
                      </a:solidFill>
                      <a:prstDash val="solid"/>
                    </a:lnT>
                    <a:lnB w="9525">
                      <a:solidFill>
                        <a:srgbClr val="6796E6"/>
                      </a:solidFill>
                      <a:prstDash val="solid"/>
                    </a:lnB>
                    <a:solidFill>
                      <a:srgbClr val="EA9999"/>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3" name="object 3"/>
          <p:cNvSpPr/>
          <p:nvPr/>
        </p:nvSpPr>
        <p:spPr>
          <a:xfrm>
            <a:off x="0" y="99"/>
            <a:ext cx="9144000" cy="1711960"/>
          </a:xfrm>
          <a:custGeom>
            <a:avLst/>
            <a:gdLst/>
            <a:ahLst/>
            <a:cxnLst/>
            <a:rect l="l" t="t" r="r" b="b"/>
            <a:pathLst>
              <a:path w="9144000" h="1711960">
                <a:moveTo>
                  <a:pt x="9143999" y="1711799"/>
                </a:moveTo>
                <a:lnTo>
                  <a:pt x="0" y="1711799"/>
                </a:lnTo>
                <a:lnTo>
                  <a:pt x="0" y="0"/>
                </a:lnTo>
                <a:lnTo>
                  <a:pt x="9143999" y="0"/>
                </a:lnTo>
                <a:lnTo>
                  <a:pt x="9143999" y="1711799"/>
                </a:lnTo>
                <a:close/>
              </a:path>
            </a:pathLst>
          </a:custGeom>
          <a:solidFill>
            <a:srgbClr val="26A69A"/>
          </a:solidFill>
        </p:spPr>
        <p:txBody>
          <a:bodyPr wrap="square" lIns="0" tIns="0" rIns="0" bIns="0" rtlCol="0"/>
          <a:lstStyle/>
          <a:p>
            <a:endParaRPr/>
          </a:p>
        </p:txBody>
      </p:sp>
      <p:sp>
        <p:nvSpPr>
          <p:cNvPr id="4" name="object 4"/>
          <p:cNvSpPr/>
          <p:nvPr/>
        </p:nvSpPr>
        <p:spPr>
          <a:xfrm>
            <a:off x="641934" y="3597500"/>
            <a:ext cx="390525" cy="0"/>
          </a:xfrm>
          <a:custGeom>
            <a:avLst/>
            <a:gdLst/>
            <a:ahLst/>
            <a:cxnLst/>
            <a:rect l="l" t="t" r="r" b="b"/>
            <a:pathLst>
              <a:path w="390525">
                <a:moveTo>
                  <a:pt x="0" y="0"/>
                </a:moveTo>
                <a:lnTo>
                  <a:pt x="390299" y="0"/>
                </a:lnTo>
              </a:path>
            </a:pathLst>
          </a:custGeom>
          <a:ln w="28574">
            <a:solidFill>
              <a:srgbClr val="FFFAF0"/>
            </a:solidFill>
          </a:ln>
        </p:spPr>
        <p:txBody>
          <a:bodyPr wrap="square" lIns="0" tIns="0" rIns="0" bIns="0" rtlCol="0"/>
          <a:lstStyle/>
          <a:p>
            <a:endParaRPr/>
          </a:p>
        </p:txBody>
      </p:sp>
      <p:sp>
        <p:nvSpPr>
          <p:cNvPr id="5" name="object 5"/>
          <p:cNvSpPr txBox="1"/>
          <p:nvPr/>
        </p:nvSpPr>
        <p:spPr>
          <a:xfrm>
            <a:off x="585725" y="2656259"/>
            <a:ext cx="6220460" cy="665480"/>
          </a:xfrm>
          <a:prstGeom prst="rect">
            <a:avLst/>
          </a:prstGeom>
        </p:spPr>
        <p:txBody>
          <a:bodyPr vert="horz" wrap="square" lIns="0" tIns="12700" rIns="0" bIns="0" rtlCol="0">
            <a:spAutoFit/>
          </a:bodyPr>
          <a:lstStyle/>
          <a:p>
            <a:pPr marL="12700">
              <a:lnSpc>
                <a:spcPct val="100000"/>
              </a:lnSpc>
              <a:spcBef>
                <a:spcPts val="100"/>
              </a:spcBef>
            </a:pPr>
            <a:r>
              <a:rPr sz="4200" spc="590" dirty="0">
                <a:solidFill>
                  <a:srgbClr val="FFFAF0"/>
                </a:solidFill>
                <a:latin typeface="Calibri"/>
                <a:cs typeface="Calibri"/>
              </a:rPr>
              <a:t>TROISIEME</a:t>
            </a:r>
            <a:r>
              <a:rPr sz="4200" spc="165" dirty="0">
                <a:solidFill>
                  <a:srgbClr val="FFFAF0"/>
                </a:solidFill>
                <a:latin typeface="Calibri"/>
                <a:cs typeface="Calibri"/>
              </a:rPr>
              <a:t> </a:t>
            </a:r>
            <a:r>
              <a:rPr sz="4200" spc="685" dirty="0">
                <a:solidFill>
                  <a:srgbClr val="FFFAF0"/>
                </a:solidFill>
                <a:latin typeface="Calibri"/>
                <a:cs typeface="Calibri"/>
              </a:rPr>
              <a:t>SEMESTRE</a:t>
            </a:r>
            <a:endParaRPr sz="4200">
              <a:latin typeface="Calibri"/>
              <a:cs typeface="Calibri"/>
            </a:endParaRPr>
          </a:p>
        </p:txBody>
      </p:sp>
      <p:sp>
        <p:nvSpPr>
          <p:cNvPr id="6" name="object 6"/>
          <p:cNvSpPr txBox="1"/>
          <p:nvPr/>
        </p:nvSpPr>
        <p:spPr>
          <a:xfrm>
            <a:off x="585725" y="3901472"/>
            <a:ext cx="2797810" cy="391160"/>
          </a:xfrm>
          <a:prstGeom prst="rect">
            <a:avLst/>
          </a:prstGeom>
        </p:spPr>
        <p:txBody>
          <a:bodyPr vert="horz" wrap="square" lIns="0" tIns="12700" rIns="0" bIns="0" rtlCol="0">
            <a:spAutoFit/>
          </a:bodyPr>
          <a:lstStyle/>
          <a:p>
            <a:pPr marL="12700">
              <a:lnSpc>
                <a:spcPct val="100000"/>
              </a:lnSpc>
              <a:spcBef>
                <a:spcPts val="100"/>
              </a:spcBef>
            </a:pPr>
            <a:r>
              <a:rPr sz="2400" spc="170" dirty="0">
                <a:solidFill>
                  <a:srgbClr val="B7B7B7"/>
                </a:solidFill>
                <a:latin typeface="Calibri"/>
                <a:cs typeface="Calibri"/>
              </a:rPr>
              <a:t>Cyril</a:t>
            </a:r>
            <a:r>
              <a:rPr sz="2400" spc="85" dirty="0">
                <a:solidFill>
                  <a:srgbClr val="B7B7B7"/>
                </a:solidFill>
                <a:latin typeface="Calibri"/>
                <a:cs typeface="Calibri"/>
              </a:rPr>
              <a:t> </a:t>
            </a:r>
            <a:r>
              <a:rPr sz="2400" spc="45" dirty="0">
                <a:solidFill>
                  <a:srgbClr val="B7B7B7"/>
                </a:solidFill>
                <a:latin typeface="Calibri"/>
                <a:cs typeface="Calibri"/>
              </a:rPr>
              <a:t>Soupramaniane</a:t>
            </a:r>
            <a:endParaRPr sz="24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14350"/>
            <a:ext cx="2550795"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3.01</a:t>
            </a:r>
          </a:p>
          <a:p>
            <a:pPr marL="12700" marR="5080">
              <a:lnSpc>
                <a:spcPct val="100499"/>
              </a:lnSpc>
            </a:pPr>
            <a:r>
              <a:rPr spc="15" dirty="0"/>
              <a:t>Développement</a:t>
            </a:r>
            <a:r>
              <a:rPr spc="25" dirty="0"/>
              <a:t> </a:t>
            </a:r>
            <a:r>
              <a:rPr spc="10" dirty="0"/>
              <a:t>d’une </a:t>
            </a:r>
            <a:r>
              <a:rPr spc="-470" dirty="0"/>
              <a:t> </a:t>
            </a:r>
            <a:r>
              <a:rPr spc="30" dirty="0"/>
              <a:t>application</a:t>
            </a:r>
          </a:p>
        </p:txBody>
      </p:sp>
      <p:sp>
        <p:nvSpPr>
          <p:cNvPr id="3" name="object 3"/>
          <p:cNvSpPr/>
          <p:nvPr/>
        </p:nvSpPr>
        <p:spPr>
          <a:xfrm>
            <a:off x="311699" y="1389599"/>
            <a:ext cx="4745990" cy="3636645"/>
          </a:xfrm>
          <a:custGeom>
            <a:avLst/>
            <a:gdLst/>
            <a:ahLst/>
            <a:cxnLst/>
            <a:rect l="l" t="t" r="r" b="b"/>
            <a:pathLst>
              <a:path w="4745990" h="3636645">
                <a:moveTo>
                  <a:pt x="4745399" y="3636299"/>
                </a:moveTo>
                <a:lnTo>
                  <a:pt x="0" y="3636299"/>
                </a:lnTo>
                <a:lnTo>
                  <a:pt x="0" y="0"/>
                </a:lnTo>
                <a:lnTo>
                  <a:pt x="4745399" y="0"/>
                </a:lnTo>
                <a:lnTo>
                  <a:pt x="4745399" y="3636299"/>
                </a:lnTo>
                <a:close/>
              </a:path>
            </a:pathLst>
          </a:custGeom>
          <a:solidFill>
            <a:srgbClr val="D9D9D9"/>
          </a:solidFill>
        </p:spPr>
        <p:txBody>
          <a:bodyPr wrap="square" lIns="0" tIns="0" rIns="0" bIns="0" rtlCol="0"/>
          <a:lstStyle/>
          <a:p>
            <a:endParaRPr/>
          </a:p>
        </p:txBody>
      </p:sp>
      <p:sp>
        <p:nvSpPr>
          <p:cNvPr id="4" name="object 4"/>
          <p:cNvSpPr txBox="1"/>
          <p:nvPr/>
        </p:nvSpPr>
        <p:spPr>
          <a:xfrm>
            <a:off x="384725" y="1431891"/>
            <a:ext cx="4318635" cy="603885"/>
          </a:xfrm>
          <a:prstGeom prst="rect">
            <a:avLst/>
          </a:prstGeom>
        </p:spPr>
        <p:txBody>
          <a:bodyPr vert="horz" wrap="square" lIns="0" tIns="12700" rIns="0" bIns="0" rtlCol="0">
            <a:spAutoFit/>
          </a:bodyPr>
          <a:lstStyle/>
          <a:p>
            <a:pPr marL="12700" marR="5080">
              <a:lnSpc>
                <a:spcPct val="114999"/>
              </a:lnSpc>
              <a:spcBef>
                <a:spcPts val="100"/>
              </a:spcBef>
            </a:pPr>
            <a:r>
              <a:rPr sz="1100" spc="145" dirty="0">
                <a:latin typeface="Calibri"/>
                <a:cs typeface="Calibri"/>
              </a:rPr>
              <a:t>La</a:t>
            </a:r>
            <a:r>
              <a:rPr sz="1100" spc="55" dirty="0">
                <a:latin typeface="Calibri"/>
                <a:cs typeface="Calibri"/>
              </a:rPr>
              <a:t> </a:t>
            </a:r>
            <a:r>
              <a:rPr sz="1100" dirty="0">
                <a:latin typeface="Calibri"/>
                <a:cs typeface="Calibri"/>
              </a:rPr>
              <a:t>problématique</a:t>
            </a:r>
            <a:r>
              <a:rPr sz="1100" spc="55" dirty="0">
                <a:latin typeface="Calibri"/>
                <a:cs typeface="Calibri"/>
              </a:rPr>
              <a:t> </a:t>
            </a:r>
            <a:r>
              <a:rPr sz="1100" spc="10" dirty="0">
                <a:latin typeface="Calibri"/>
                <a:cs typeface="Calibri"/>
              </a:rPr>
              <a:t>professionnelle</a:t>
            </a:r>
            <a:r>
              <a:rPr sz="1100" spc="55" dirty="0">
                <a:latin typeface="Calibri"/>
                <a:cs typeface="Calibri"/>
              </a:rPr>
              <a:t> </a:t>
            </a:r>
            <a:r>
              <a:rPr sz="1100" spc="5" dirty="0">
                <a:latin typeface="Calibri"/>
                <a:cs typeface="Calibri"/>
              </a:rPr>
              <a:t>est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15" dirty="0">
                <a:latin typeface="Calibri"/>
                <a:cs typeface="Calibri"/>
              </a:rPr>
              <a:t>créer,</a:t>
            </a:r>
            <a:r>
              <a:rPr sz="1100" spc="55" dirty="0">
                <a:latin typeface="Calibri"/>
                <a:cs typeface="Calibri"/>
              </a:rPr>
              <a:t> </a:t>
            </a:r>
            <a:r>
              <a:rPr sz="1100" spc="10" dirty="0">
                <a:latin typeface="Calibri"/>
                <a:cs typeface="Calibri"/>
              </a:rPr>
              <a:t>au</a:t>
            </a:r>
            <a:r>
              <a:rPr sz="1100" spc="55" dirty="0">
                <a:latin typeface="Calibri"/>
                <a:cs typeface="Calibri"/>
              </a:rPr>
              <a:t> </a:t>
            </a:r>
            <a:r>
              <a:rPr sz="1100" spc="15" dirty="0">
                <a:latin typeface="Calibri"/>
                <a:cs typeface="Calibri"/>
              </a:rPr>
              <a:t>sein</a:t>
            </a:r>
            <a:r>
              <a:rPr sz="1100" spc="55" dirty="0">
                <a:latin typeface="Calibri"/>
                <a:cs typeface="Calibri"/>
              </a:rPr>
              <a:t> </a:t>
            </a:r>
            <a:r>
              <a:rPr sz="1100" dirty="0">
                <a:latin typeface="Calibri"/>
                <a:cs typeface="Calibri"/>
              </a:rPr>
              <a:t>d’une</a:t>
            </a:r>
            <a:r>
              <a:rPr sz="1100" spc="55" dirty="0">
                <a:latin typeface="Calibri"/>
                <a:cs typeface="Calibri"/>
              </a:rPr>
              <a:t> </a:t>
            </a:r>
            <a:r>
              <a:rPr sz="1100" spc="-5" dirty="0">
                <a:latin typeface="Calibri"/>
                <a:cs typeface="Calibri"/>
              </a:rPr>
              <a:t>équipe,</a:t>
            </a:r>
            <a:r>
              <a:rPr sz="1100" spc="55" dirty="0">
                <a:latin typeface="Calibri"/>
                <a:cs typeface="Calibri"/>
              </a:rPr>
              <a:t> </a:t>
            </a:r>
            <a:r>
              <a:rPr sz="1100" spc="-10" dirty="0">
                <a:latin typeface="Calibri"/>
                <a:cs typeface="Calibri"/>
              </a:rPr>
              <a:t>une </a:t>
            </a:r>
            <a:r>
              <a:rPr sz="1100" spc="-235" dirty="0">
                <a:latin typeface="Calibri"/>
                <a:cs typeface="Calibri"/>
              </a:rPr>
              <a:t> </a:t>
            </a:r>
            <a:r>
              <a:rPr sz="1100" spc="10" dirty="0">
                <a:latin typeface="Calibri"/>
                <a:cs typeface="Calibri"/>
              </a:rPr>
              <a:t>application</a:t>
            </a:r>
            <a:r>
              <a:rPr sz="1100" spc="55" dirty="0">
                <a:latin typeface="Calibri"/>
                <a:cs typeface="Calibri"/>
              </a:rPr>
              <a:t> </a:t>
            </a:r>
            <a:r>
              <a:rPr sz="1100" spc="-15" dirty="0">
                <a:latin typeface="Calibri"/>
                <a:cs typeface="Calibri"/>
              </a:rPr>
              <a:t>en</a:t>
            </a:r>
            <a:r>
              <a:rPr sz="1100" spc="60" dirty="0">
                <a:latin typeface="Calibri"/>
                <a:cs typeface="Calibri"/>
              </a:rPr>
              <a:t> </a:t>
            </a:r>
            <a:r>
              <a:rPr sz="1100" spc="25" dirty="0">
                <a:latin typeface="Calibri"/>
                <a:cs typeface="Calibri"/>
              </a:rPr>
              <a:t>suivant</a:t>
            </a:r>
            <a:r>
              <a:rPr sz="1100" spc="60" dirty="0">
                <a:latin typeface="Calibri"/>
                <a:cs typeface="Calibri"/>
              </a:rPr>
              <a:t> </a:t>
            </a:r>
            <a:r>
              <a:rPr sz="1100" spc="-10" dirty="0">
                <a:latin typeface="Calibri"/>
                <a:cs typeface="Calibri"/>
              </a:rPr>
              <a:t>une</a:t>
            </a:r>
            <a:r>
              <a:rPr sz="1100" spc="60" dirty="0">
                <a:latin typeface="Calibri"/>
                <a:cs typeface="Calibri"/>
              </a:rPr>
              <a:t> </a:t>
            </a:r>
            <a:r>
              <a:rPr sz="1100" dirty="0">
                <a:latin typeface="Calibri"/>
                <a:cs typeface="Calibri"/>
              </a:rPr>
              <a:t>démarche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0" dirty="0">
                <a:latin typeface="Calibri"/>
                <a:cs typeface="Calibri"/>
              </a:rPr>
              <a:t>développement</a:t>
            </a:r>
            <a:r>
              <a:rPr sz="1100" spc="60" dirty="0">
                <a:latin typeface="Calibri"/>
                <a:cs typeface="Calibri"/>
              </a:rPr>
              <a:t> </a:t>
            </a:r>
            <a:r>
              <a:rPr sz="1100" spc="15" dirty="0">
                <a:latin typeface="Calibri"/>
                <a:cs typeface="Calibri"/>
              </a:rPr>
              <a:t>itérative</a:t>
            </a:r>
            <a:r>
              <a:rPr sz="1100" spc="55" dirty="0">
                <a:latin typeface="Calibri"/>
                <a:cs typeface="Calibri"/>
              </a:rPr>
              <a:t> </a:t>
            </a:r>
            <a:r>
              <a:rPr sz="1100" spc="-15" dirty="0">
                <a:latin typeface="Calibri"/>
                <a:cs typeface="Calibri"/>
              </a:rPr>
              <a:t>ou </a:t>
            </a:r>
            <a:r>
              <a:rPr sz="1100" spc="-10" dirty="0">
                <a:latin typeface="Calibri"/>
                <a:cs typeface="Calibri"/>
              </a:rPr>
              <a:t> </a:t>
            </a:r>
            <a:r>
              <a:rPr sz="1100" spc="10" dirty="0">
                <a:latin typeface="Calibri"/>
                <a:cs typeface="Calibri"/>
              </a:rPr>
              <a:t>incrémentale.</a:t>
            </a:r>
            <a:endParaRPr sz="1100">
              <a:latin typeface="Calibri"/>
              <a:cs typeface="Calibri"/>
            </a:endParaRPr>
          </a:p>
        </p:txBody>
      </p:sp>
      <p:sp>
        <p:nvSpPr>
          <p:cNvPr id="5" name="object 5"/>
          <p:cNvSpPr txBox="1"/>
          <p:nvPr/>
        </p:nvSpPr>
        <p:spPr>
          <a:xfrm>
            <a:off x="384725" y="2162649"/>
            <a:ext cx="4466590" cy="989330"/>
          </a:xfrm>
          <a:prstGeom prst="rect">
            <a:avLst/>
          </a:prstGeom>
        </p:spPr>
        <p:txBody>
          <a:bodyPr vert="horz" wrap="square" lIns="0" tIns="12700" rIns="0" bIns="0" rtlCol="0">
            <a:spAutoFit/>
          </a:bodyPr>
          <a:lstStyle/>
          <a:p>
            <a:pPr marL="12700" marR="5080">
              <a:lnSpc>
                <a:spcPct val="114999"/>
              </a:lnSpc>
              <a:spcBef>
                <a:spcPts val="100"/>
              </a:spcBef>
            </a:pPr>
            <a:r>
              <a:rPr sz="1100" spc="114" dirty="0">
                <a:latin typeface="Calibri"/>
                <a:cs typeface="Calibri"/>
              </a:rPr>
              <a:t>En</a:t>
            </a:r>
            <a:r>
              <a:rPr sz="1100" spc="60" dirty="0">
                <a:latin typeface="Calibri"/>
                <a:cs typeface="Calibri"/>
              </a:rPr>
              <a:t> </a:t>
            </a:r>
            <a:r>
              <a:rPr sz="1100" spc="20" dirty="0">
                <a:latin typeface="Calibri"/>
                <a:cs typeface="Calibri"/>
              </a:rPr>
              <a:t>partant</a:t>
            </a:r>
            <a:r>
              <a:rPr sz="1100" spc="60" dirty="0">
                <a:latin typeface="Calibri"/>
                <a:cs typeface="Calibri"/>
              </a:rPr>
              <a:t> </a:t>
            </a:r>
            <a:r>
              <a:rPr sz="1100" spc="10" dirty="0">
                <a:latin typeface="Calibri"/>
                <a:cs typeface="Calibri"/>
              </a:rPr>
              <a:t>d’un</a:t>
            </a:r>
            <a:r>
              <a:rPr sz="1100" spc="60" dirty="0">
                <a:latin typeface="Calibri"/>
                <a:cs typeface="Calibri"/>
              </a:rPr>
              <a:t> </a:t>
            </a:r>
            <a:r>
              <a:rPr sz="1100" dirty="0">
                <a:latin typeface="Calibri"/>
                <a:cs typeface="Calibri"/>
              </a:rPr>
              <a:t>besoin</a:t>
            </a:r>
            <a:r>
              <a:rPr sz="1100" spc="60" dirty="0">
                <a:latin typeface="Calibri"/>
                <a:cs typeface="Calibri"/>
              </a:rPr>
              <a:t> </a:t>
            </a:r>
            <a:r>
              <a:rPr sz="1100" spc="15" dirty="0">
                <a:latin typeface="Calibri"/>
                <a:cs typeface="Calibri"/>
              </a:rPr>
              <a:t>décrit</a:t>
            </a:r>
            <a:r>
              <a:rPr sz="1100" spc="65"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manière</a:t>
            </a:r>
            <a:r>
              <a:rPr sz="1100" spc="60" dirty="0">
                <a:latin typeface="Calibri"/>
                <a:cs typeface="Calibri"/>
              </a:rPr>
              <a:t> </a:t>
            </a:r>
            <a:r>
              <a:rPr sz="1100" spc="10" dirty="0">
                <a:latin typeface="Calibri"/>
                <a:cs typeface="Calibri"/>
              </a:rPr>
              <a:t>imprécise</a:t>
            </a:r>
            <a:r>
              <a:rPr sz="1100" spc="60" dirty="0">
                <a:latin typeface="Calibri"/>
                <a:cs typeface="Calibri"/>
              </a:rPr>
              <a:t> </a:t>
            </a:r>
            <a:r>
              <a:rPr sz="1100" spc="25" dirty="0">
                <a:latin typeface="Calibri"/>
                <a:cs typeface="Calibri"/>
              </a:rPr>
              <a:t>par</a:t>
            </a:r>
            <a:r>
              <a:rPr sz="1100" spc="60" dirty="0">
                <a:latin typeface="Calibri"/>
                <a:cs typeface="Calibri"/>
              </a:rPr>
              <a:t> </a:t>
            </a:r>
            <a:r>
              <a:rPr sz="1100" spc="10" dirty="0">
                <a:latin typeface="Calibri"/>
                <a:cs typeface="Calibri"/>
              </a:rPr>
              <a:t>un</a:t>
            </a:r>
            <a:r>
              <a:rPr sz="1100" spc="65" dirty="0">
                <a:latin typeface="Calibri"/>
                <a:cs typeface="Calibri"/>
              </a:rPr>
              <a:t> </a:t>
            </a:r>
            <a:r>
              <a:rPr sz="1100" spc="15" dirty="0">
                <a:latin typeface="Calibri"/>
                <a:cs typeface="Calibri"/>
              </a:rPr>
              <a:t>client,</a:t>
            </a:r>
            <a:r>
              <a:rPr sz="1100" spc="60" dirty="0">
                <a:latin typeface="Calibri"/>
                <a:cs typeface="Calibri"/>
              </a:rPr>
              <a:t> </a:t>
            </a:r>
            <a:r>
              <a:rPr sz="1100" spc="15" dirty="0">
                <a:latin typeface="Calibri"/>
                <a:cs typeface="Calibri"/>
              </a:rPr>
              <a:t>l’objectif </a:t>
            </a:r>
            <a:r>
              <a:rPr sz="1100" spc="-235" dirty="0">
                <a:latin typeface="Calibri"/>
                <a:cs typeface="Calibri"/>
              </a:rPr>
              <a:t> </a:t>
            </a:r>
            <a:r>
              <a:rPr sz="1100" spc="5" dirty="0">
                <a:latin typeface="Calibri"/>
                <a:cs typeface="Calibri"/>
              </a:rPr>
              <a:t>est</a:t>
            </a:r>
            <a:r>
              <a:rPr sz="1100" spc="55"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clariﬁer/compléter,</a:t>
            </a:r>
            <a:r>
              <a:rPr sz="1100" spc="55" dirty="0">
                <a:latin typeface="Calibri"/>
                <a:cs typeface="Calibri"/>
              </a:rPr>
              <a:t> </a:t>
            </a:r>
            <a:r>
              <a:rPr sz="1100" spc="5" dirty="0">
                <a:latin typeface="Calibri"/>
                <a:cs typeface="Calibri"/>
              </a:rPr>
              <a:t>collecter</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20" dirty="0">
                <a:latin typeface="Calibri"/>
                <a:cs typeface="Calibri"/>
              </a:rPr>
              <a:t>formaliser</a:t>
            </a:r>
            <a:r>
              <a:rPr sz="1100" spc="55" dirty="0">
                <a:latin typeface="Calibri"/>
                <a:cs typeface="Calibri"/>
              </a:rPr>
              <a:t> </a:t>
            </a:r>
            <a:r>
              <a:rPr sz="1100" dirty="0">
                <a:latin typeface="Calibri"/>
                <a:cs typeface="Calibri"/>
              </a:rPr>
              <a:t>le</a:t>
            </a:r>
            <a:r>
              <a:rPr sz="1100" spc="60" dirty="0">
                <a:latin typeface="Calibri"/>
                <a:cs typeface="Calibri"/>
              </a:rPr>
              <a:t> </a:t>
            </a:r>
            <a:r>
              <a:rPr sz="1100" dirty="0">
                <a:latin typeface="Calibri"/>
                <a:cs typeface="Calibri"/>
              </a:rPr>
              <a:t>besoin</a:t>
            </a:r>
            <a:r>
              <a:rPr sz="1100" spc="60" dirty="0">
                <a:latin typeface="Calibri"/>
                <a:cs typeface="Calibri"/>
              </a:rPr>
              <a:t> </a:t>
            </a:r>
            <a:r>
              <a:rPr sz="1100" spc="20" dirty="0">
                <a:latin typeface="Calibri"/>
                <a:cs typeface="Calibri"/>
              </a:rPr>
              <a:t>puis</a:t>
            </a:r>
            <a:r>
              <a:rPr sz="1100" spc="55" dirty="0">
                <a:latin typeface="Calibri"/>
                <a:cs typeface="Calibri"/>
              </a:rPr>
              <a:t> </a:t>
            </a:r>
            <a:r>
              <a:rPr sz="1100" spc="-25" dirty="0">
                <a:latin typeface="Calibri"/>
                <a:cs typeface="Calibri"/>
              </a:rPr>
              <a:t>de </a:t>
            </a:r>
            <a:r>
              <a:rPr sz="1100" spc="-20" dirty="0">
                <a:latin typeface="Calibri"/>
                <a:cs typeface="Calibri"/>
              </a:rPr>
              <a:t> </a:t>
            </a:r>
            <a:r>
              <a:rPr sz="1100" spc="-5" dirty="0">
                <a:latin typeface="Calibri"/>
                <a:cs typeface="Calibri"/>
              </a:rPr>
              <a:t>développer</a:t>
            </a:r>
            <a:r>
              <a:rPr sz="1100" spc="55" dirty="0">
                <a:latin typeface="Calibri"/>
                <a:cs typeface="Calibri"/>
              </a:rPr>
              <a:t> </a:t>
            </a:r>
            <a:r>
              <a:rPr sz="1100" spc="-10" dirty="0">
                <a:latin typeface="Calibri"/>
                <a:cs typeface="Calibri"/>
              </a:rPr>
              <a:t>une</a:t>
            </a:r>
            <a:r>
              <a:rPr sz="1100" spc="60" dirty="0">
                <a:latin typeface="Calibri"/>
                <a:cs typeface="Calibri"/>
              </a:rPr>
              <a:t> </a:t>
            </a:r>
            <a:r>
              <a:rPr sz="1100" spc="10" dirty="0">
                <a:latin typeface="Calibri"/>
                <a:cs typeface="Calibri"/>
              </a:rPr>
              <a:t>application</a:t>
            </a:r>
            <a:r>
              <a:rPr sz="1100" spc="60" dirty="0">
                <a:latin typeface="Calibri"/>
                <a:cs typeface="Calibri"/>
              </a:rPr>
              <a:t> </a:t>
            </a:r>
            <a:r>
              <a:rPr sz="1100" spc="5" dirty="0">
                <a:latin typeface="Calibri"/>
                <a:cs typeface="Calibri"/>
              </a:rPr>
              <a:t>communicante</a:t>
            </a:r>
            <a:r>
              <a:rPr sz="1100" spc="60" dirty="0">
                <a:latin typeface="Calibri"/>
                <a:cs typeface="Calibri"/>
              </a:rPr>
              <a:t> </a:t>
            </a:r>
            <a:r>
              <a:rPr sz="1100" spc="25" dirty="0">
                <a:latin typeface="Calibri"/>
                <a:cs typeface="Calibri"/>
              </a:rPr>
              <a:t>intégrant</a:t>
            </a:r>
            <a:r>
              <a:rPr sz="1100" spc="60" dirty="0">
                <a:latin typeface="Calibri"/>
                <a:cs typeface="Calibri"/>
              </a:rPr>
              <a:t> </a:t>
            </a:r>
            <a:r>
              <a:rPr sz="1100" spc="30" dirty="0">
                <a:latin typeface="Calibri"/>
                <a:cs typeface="Calibri"/>
              </a:rPr>
              <a:t>la</a:t>
            </a:r>
            <a:r>
              <a:rPr sz="1100" spc="55" dirty="0">
                <a:latin typeface="Calibri"/>
                <a:cs typeface="Calibri"/>
              </a:rPr>
              <a:t> </a:t>
            </a:r>
            <a:r>
              <a:rPr sz="1100" spc="10" dirty="0">
                <a:latin typeface="Calibri"/>
                <a:cs typeface="Calibri"/>
              </a:rPr>
              <a:t>manipulation</a:t>
            </a:r>
            <a:r>
              <a:rPr sz="1100" spc="60" dirty="0">
                <a:latin typeface="Calibri"/>
                <a:cs typeface="Calibri"/>
              </a:rPr>
              <a:t> </a:t>
            </a:r>
            <a:r>
              <a:rPr sz="1100" dirty="0">
                <a:latin typeface="Calibri"/>
                <a:cs typeface="Calibri"/>
              </a:rPr>
              <a:t>des </a:t>
            </a:r>
            <a:r>
              <a:rPr sz="1100" spc="5" dirty="0">
                <a:latin typeface="Calibri"/>
                <a:cs typeface="Calibri"/>
              </a:rPr>
              <a:t> </a:t>
            </a:r>
            <a:r>
              <a:rPr sz="1100" spc="-10" dirty="0">
                <a:latin typeface="Calibri"/>
                <a:cs typeface="Calibri"/>
              </a:rPr>
              <a:t>données </a:t>
            </a:r>
            <a:r>
              <a:rPr sz="1100" spc="-15" dirty="0">
                <a:latin typeface="Calibri"/>
                <a:cs typeface="Calibri"/>
              </a:rPr>
              <a:t>et</a:t>
            </a:r>
            <a:r>
              <a:rPr sz="1100" spc="-10" dirty="0">
                <a:latin typeface="Calibri"/>
                <a:cs typeface="Calibri"/>
              </a:rPr>
              <a:t> </a:t>
            </a:r>
            <a:r>
              <a:rPr sz="1100" spc="10" dirty="0">
                <a:latin typeface="Calibri"/>
                <a:cs typeface="Calibri"/>
              </a:rPr>
              <a:t>respectant </a:t>
            </a:r>
            <a:r>
              <a:rPr sz="1100" spc="15" dirty="0">
                <a:latin typeface="Calibri"/>
                <a:cs typeface="Calibri"/>
              </a:rPr>
              <a:t>les </a:t>
            </a:r>
            <a:r>
              <a:rPr sz="1100" spc="20" dirty="0">
                <a:latin typeface="Calibri"/>
                <a:cs typeface="Calibri"/>
              </a:rPr>
              <a:t>paradigmes </a:t>
            </a:r>
            <a:r>
              <a:rPr sz="1100" spc="-25" dirty="0">
                <a:latin typeface="Calibri"/>
                <a:cs typeface="Calibri"/>
              </a:rPr>
              <a:t>de</a:t>
            </a:r>
            <a:r>
              <a:rPr sz="1100" spc="-20" dirty="0">
                <a:latin typeface="Calibri"/>
                <a:cs typeface="Calibri"/>
              </a:rPr>
              <a:t> </a:t>
            </a:r>
            <a:r>
              <a:rPr sz="1100" spc="5" dirty="0">
                <a:latin typeface="Calibri"/>
                <a:cs typeface="Calibri"/>
              </a:rPr>
              <a:t>qualité </a:t>
            </a:r>
            <a:r>
              <a:rPr sz="1100" spc="10" dirty="0">
                <a:latin typeface="Calibri"/>
                <a:cs typeface="Calibri"/>
              </a:rPr>
              <a:t>(ergonomie, </a:t>
            </a:r>
            <a:r>
              <a:rPr sz="1100" spc="5" dirty="0">
                <a:latin typeface="Calibri"/>
                <a:cs typeface="Calibri"/>
              </a:rPr>
              <a:t>qualité </a:t>
            </a:r>
            <a:r>
              <a:rPr sz="1100" spc="10" dirty="0">
                <a:latin typeface="Calibri"/>
                <a:cs typeface="Calibri"/>
              </a:rPr>
              <a:t> </a:t>
            </a:r>
            <a:r>
              <a:rPr sz="1100" spc="35" dirty="0">
                <a:latin typeface="Calibri"/>
                <a:cs typeface="Calibri"/>
              </a:rPr>
              <a:t>logicielle).Le</a:t>
            </a:r>
            <a:r>
              <a:rPr sz="1100" spc="60"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a</a:t>
            </a:r>
            <a:r>
              <a:rPr sz="1100" spc="65" dirty="0">
                <a:latin typeface="Calibri"/>
                <a:cs typeface="Calibri"/>
              </a:rPr>
              <a:t> </a:t>
            </a:r>
            <a:r>
              <a:rPr sz="1100" spc="-25" dirty="0">
                <a:latin typeface="Calibri"/>
                <a:cs typeface="Calibri"/>
              </a:rPr>
              <a:t>été</a:t>
            </a:r>
            <a:r>
              <a:rPr sz="1100" spc="60" dirty="0">
                <a:latin typeface="Calibri"/>
                <a:cs typeface="Calibri"/>
              </a:rPr>
              <a:t> </a:t>
            </a:r>
            <a:r>
              <a:rPr sz="1100" spc="15" dirty="0">
                <a:latin typeface="Calibri"/>
                <a:cs typeface="Calibri"/>
              </a:rPr>
              <a:t>réalisé</a:t>
            </a:r>
            <a:r>
              <a:rPr sz="1100" spc="60" dirty="0">
                <a:latin typeface="Calibri"/>
                <a:cs typeface="Calibri"/>
              </a:rPr>
              <a:t> </a:t>
            </a:r>
            <a:r>
              <a:rPr sz="1100" spc="-15" dirty="0">
                <a:latin typeface="Calibri"/>
                <a:cs typeface="Calibri"/>
              </a:rPr>
              <a:t>en</a:t>
            </a:r>
            <a:r>
              <a:rPr sz="1100" spc="65" dirty="0">
                <a:latin typeface="Calibri"/>
                <a:cs typeface="Calibri"/>
              </a:rPr>
              <a:t> </a:t>
            </a:r>
            <a:r>
              <a:rPr sz="1100" spc="-15" dirty="0">
                <a:latin typeface="Calibri"/>
                <a:cs typeface="Calibri"/>
              </a:rPr>
              <a:t>équipe</a:t>
            </a:r>
            <a:r>
              <a:rPr sz="1100" spc="60" dirty="0">
                <a:latin typeface="Calibri"/>
                <a:cs typeface="Calibri"/>
              </a:rPr>
              <a:t> </a:t>
            </a:r>
            <a:r>
              <a:rPr sz="1100" spc="75" dirty="0">
                <a:latin typeface="Calibri"/>
                <a:cs typeface="Calibri"/>
              </a:rPr>
              <a:t>(5)</a:t>
            </a:r>
            <a:r>
              <a:rPr sz="1100" spc="65" dirty="0">
                <a:latin typeface="Calibri"/>
                <a:cs typeface="Calibri"/>
              </a:rPr>
              <a:t> </a:t>
            </a:r>
            <a:r>
              <a:rPr sz="1100" spc="-15" dirty="0">
                <a:latin typeface="Calibri"/>
                <a:cs typeface="Calibri"/>
              </a:rPr>
              <a:t>et</a:t>
            </a:r>
            <a:r>
              <a:rPr sz="1100" spc="60" dirty="0">
                <a:latin typeface="Calibri"/>
                <a:cs typeface="Calibri"/>
              </a:rPr>
              <a:t> </a:t>
            </a:r>
            <a:r>
              <a:rPr sz="1100" spc="15" dirty="0">
                <a:latin typeface="Calibri"/>
                <a:cs typeface="Calibri"/>
              </a:rPr>
              <a:t>a</a:t>
            </a:r>
            <a:r>
              <a:rPr sz="1100" spc="60" dirty="0">
                <a:latin typeface="Calibri"/>
                <a:cs typeface="Calibri"/>
              </a:rPr>
              <a:t> </a:t>
            </a:r>
            <a:r>
              <a:rPr sz="1100" spc="5" dirty="0">
                <a:latin typeface="Calibri"/>
                <a:cs typeface="Calibri"/>
              </a:rPr>
              <a:t>duré</a:t>
            </a:r>
            <a:r>
              <a:rPr sz="1100" spc="65" dirty="0">
                <a:latin typeface="Calibri"/>
                <a:cs typeface="Calibri"/>
              </a:rPr>
              <a:t> </a:t>
            </a:r>
            <a:r>
              <a:rPr sz="1100" dirty="0">
                <a:latin typeface="Calibri"/>
                <a:cs typeface="Calibri"/>
              </a:rPr>
              <a:t>tout</a:t>
            </a:r>
            <a:r>
              <a:rPr sz="1100" spc="60" dirty="0">
                <a:latin typeface="Calibri"/>
                <a:cs typeface="Calibri"/>
              </a:rPr>
              <a:t> </a:t>
            </a:r>
            <a:r>
              <a:rPr sz="1100" dirty="0">
                <a:latin typeface="Calibri"/>
                <a:cs typeface="Calibri"/>
              </a:rPr>
              <a:t>le</a:t>
            </a:r>
            <a:r>
              <a:rPr sz="1100" spc="65" dirty="0">
                <a:latin typeface="Calibri"/>
                <a:cs typeface="Calibri"/>
              </a:rPr>
              <a:t> </a:t>
            </a:r>
            <a:r>
              <a:rPr sz="1100" spc="5" dirty="0">
                <a:latin typeface="Calibri"/>
                <a:cs typeface="Calibri"/>
              </a:rPr>
              <a:t>semestre.</a:t>
            </a:r>
            <a:endParaRPr sz="1100">
              <a:latin typeface="Calibri"/>
              <a:cs typeface="Calibri"/>
            </a:endParaRPr>
          </a:p>
        </p:txBody>
      </p:sp>
      <p:sp>
        <p:nvSpPr>
          <p:cNvPr id="6" name="object 6"/>
          <p:cNvSpPr txBox="1"/>
          <p:nvPr/>
        </p:nvSpPr>
        <p:spPr>
          <a:xfrm>
            <a:off x="384725" y="3278979"/>
            <a:ext cx="4573905" cy="1680210"/>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60"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5"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collecter</a:t>
            </a:r>
            <a:r>
              <a:rPr sz="1100" spc="60" dirty="0">
                <a:latin typeface="Calibri"/>
                <a:cs typeface="Calibri"/>
              </a:rPr>
              <a:t> </a:t>
            </a:r>
            <a:r>
              <a:rPr sz="1100" spc="15" dirty="0">
                <a:latin typeface="Calibri"/>
                <a:cs typeface="Calibri"/>
              </a:rPr>
              <a:t>les</a:t>
            </a:r>
            <a:r>
              <a:rPr sz="1100" spc="60" dirty="0">
                <a:latin typeface="Calibri"/>
                <a:cs typeface="Calibri"/>
              </a:rPr>
              <a:t> </a:t>
            </a:r>
            <a:r>
              <a:rPr sz="1100" spc="5" dirty="0">
                <a:latin typeface="Calibri"/>
                <a:cs typeface="Calibri"/>
              </a:rPr>
              <a:t>besoins</a:t>
            </a:r>
            <a:r>
              <a:rPr sz="1100" spc="60" dirty="0">
                <a:latin typeface="Calibri"/>
                <a:cs typeface="Calibri"/>
              </a:rPr>
              <a:t> </a:t>
            </a:r>
            <a:r>
              <a:rPr sz="1100" dirty="0">
                <a:latin typeface="Calibri"/>
                <a:cs typeface="Calibri"/>
              </a:rPr>
              <a:t>du </a:t>
            </a:r>
            <a:r>
              <a:rPr sz="1100" spc="5" dirty="0">
                <a:latin typeface="Calibri"/>
                <a:cs typeface="Calibri"/>
              </a:rPr>
              <a:t> </a:t>
            </a:r>
            <a:r>
              <a:rPr sz="1100" spc="15" dirty="0">
                <a:latin typeface="Calibri"/>
                <a:cs typeface="Calibri"/>
              </a:rPr>
              <a:t>client</a:t>
            </a:r>
            <a:r>
              <a:rPr sz="1100" spc="50" dirty="0">
                <a:latin typeface="Calibri"/>
                <a:cs typeface="Calibri"/>
              </a:rPr>
              <a:t> </a:t>
            </a:r>
            <a:r>
              <a:rPr sz="1100" spc="-15" dirty="0">
                <a:latin typeface="Calibri"/>
                <a:cs typeface="Calibri"/>
              </a:rPr>
              <a:t>et</a:t>
            </a:r>
            <a:r>
              <a:rPr sz="1100" spc="55" dirty="0">
                <a:latin typeface="Calibri"/>
                <a:cs typeface="Calibri"/>
              </a:rPr>
              <a:t> </a:t>
            </a:r>
            <a:r>
              <a:rPr sz="1100" spc="-25" dirty="0">
                <a:latin typeface="Calibri"/>
                <a:cs typeface="Calibri"/>
              </a:rPr>
              <a:t>de</a:t>
            </a:r>
            <a:r>
              <a:rPr sz="1100" spc="50" dirty="0">
                <a:latin typeface="Calibri"/>
                <a:cs typeface="Calibri"/>
              </a:rPr>
              <a:t> </a:t>
            </a:r>
            <a:r>
              <a:rPr sz="1100" spc="25" dirty="0">
                <a:latin typeface="Calibri"/>
                <a:cs typeface="Calibri"/>
              </a:rPr>
              <a:t>réaliser</a:t>
            </a:r>
            <a:r>
              <a:rPr sz="1100" spc="55" dirty="0">
                <a:latin typeface="Calibri"/>
                <a:cs typeface="Calibri"/>
              </a:rPr>
              <a:t> </a:t>
            </a:r>
            <a:r>
              <a:rPr sz="1100" spc="10" dirty="0">
                <a:latin typeface="Calibri"/>
                <a:cs typeface="Calibri"/>
              </a:rPr>
              <a:t>un</a:t>
            </a:r>
            <a:r>
              <a:rPr sz="1100" spc="55" dirty="0">
                <a:latin typeface="Calibri"/>
                <a:cs typeface="Calibri"/>
              </a:rPr>
              <a:t> </a:t>
            </a:r>
            <a:r>
              <a:rPr sz="1100" spc="15" dirty="0">
                <a:latin typeface="Calibri"/>
                <a:cs typeface="Calibri"/>
              </a:rPr>
              <a:t>site</a:t>
            </a:r>
            <a:r>
              <a:rPr sz="1100" spc="50" dirty="0">
                <a:latin typeface="Calibri"/>
                <a:cs typeface="Calibri"/>
              </a:rPr>
              <a:t> </a:t>
            </a:r>
            <a:r>
              <a:rPr sz="1100" spc="-15" dirty="0">
                <a:latin typeface="Calibri"/>
                <a:cs typeface="Calibri"/>
              </a:rPr>
              <a:t>web</a:t>
            </a:r>
            <a:r>
              <a:rPr sz="1100" spc="55" dirty="0">
                <a:latin typeface="Calibri"/>
                <a:cs typeface="Calibri"/>
              </a:rPr>
              <a:t> </a:t>
            </a:r>
            <a:r>
              <a:rPr sz="1100" spc="5" dirty="0">
                <a:latin typeface="Calibri"/>
                <a:cs typeface="Calibri"/>
              </a:rPr>
              <a:t>permettant</a:t>
            </a:r>
            <a:r>
              <a:rPr sz="1100" spc="55" dirty="0">
                <a:latin typeface="Calibri"/>
                <a:cs typeface="Calibri"/>
              </a:rPr>
              <a:t> </a:t>
            </a:r>
            <a:r>
              <a:rPr sz="1100" spc="30" dirty="0">
                <a:latin typeface="Calibri"/>
                <a:cs typeface="Calibri"/>
              </a:rPr>
              <a:t>la</a:t>
            </a:r>
            <a:r>
              <a:rPr sz="1100" spc="50" dirty="0">
                <a:latin typeface="Calibri"/>
                <a:cs typeface="Calibri"/>
              </a:rPr>
              <a:t> </a:t>
            </a:r>
            <a:r>
              <a:rPr sz="1100" spc="45" dirty="0">
                <a:latin typeface="Calibri"/>
                <a:cs typeface="Calibri"/>
              </a:rPr>
              <a:t>suivi</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stages,</a:t>
            </a:r>
            <a:r>
              <a:rPr sz="1100" spc="50" dirty="0">
                <a:latin typeface="Calibri"/>
                <a:cs typeface="Calibri"/>
              </a:rPr>
              <a:t> </a:t>
            </a:r>
            <a:r>
              <a:rPr sz="1100" spc="15" dirty="0">
                <a:latin typeface="Calibri"/>
                <a:cs typeface="Calibri"/>
              </a:rPr>
              <a:t>d’étudiants,</a:t>
            </a:r>
            <a:r>
              <a:rPr sz="1100" spc="55" dirty="0">
                <a:latin typeface="Calibri"/>
                <a:cs typeface="Calibri"/>
              </a:rPr>
              <a:t> </a:t>
            </a:r>
            <a:r>
              <a:rPr sz="1100" spc="30" dirty="0">
                <a:latin typeface="Calibri"/>
                <a:cs typeface="Calibri"/>
              </a:rPr>
              <a:t>la </a:t>
            </a:r>
            <a:r>
              <a:rPr sz="1100" spc="-235" dirty="0">
                <a:latin typeface="Calibri"/>
                <a:cs typeface="Calibri"/>
              </a:rPr>
              <a:t> </a:t>
            </a:r>
            <a:r>
              <a:rPr sz="1100" spc="10" dirty="0">
                <a:latin typeface="Calibri"/>
                <a:cs typeface="Calibri"/>
              </a:rPr>
              <a:t>mise </a:t>
            </a:r>
            <a:r>
              <a:rPr sz="1100" spc="15" dirty="0">
                <a:latin typeface="Calibri"/>
                <a:cs typeface="Calibri"/>
              </a:rPr>
              <a:t>à disposition </a:t>
            </a:r>
            <a:r>
              <a:rPr sz="1100" spc="-25" dirty="0">
                <a:latin typeface="Calibri"/>
                <a:cs typeface="Calibri"/>
              </a:rPr>
              <a:t>de</a:t>
            </a:r>
            <a:r>
              <a:rPr sz="1100" spc="-20" dirty="0">
                <a:latin typeface="Calibri"/>
                <a:cs typeface="Calibri"/>
              </a:rPr>
              <a:t> </a:t>
            </a:r>
            <a:r>
              <a:rPr sz="1100" spc="5" dirty="0">
                <a:latin typeface="Calibri"/>
                <a:cs typeface="Calibri"/>
              </a:rPr>
              <a:t>documents, commentaires </a:t>
            </a:r>
            <a:r>
              <a:rPr sz="1100" spc="-15" dirty="0">
                <a:latin typeface="Calibri"/>
                <a:cs typeface="Calibri"/>
              </a:rPr>
              <a:t>et</a:t>
            </a:r>
            <a:r>
              <a:rPr sz="1100" spc="-10" dirty="0">
                <a:latin typeface="Calibri"/>
                <a:cs typeface="Calibri"/>
              </a:rPr>
              <a:t> </a:t>
            </a:r>
            <a:r>
              <a:rPr sz="1100" dirty="0">
                <a:latin typeface="Calibri"/>
                <a:cs typeface="Calibri"/>
              </a:rPr>
              <a:t>le </a:t>
            </a:r>
            <a:r>
              <a:rPr sz="1100" spc="5" dirty="0">
                <a:latin typeface="Calibri"/>
                <a:cs typeface="Calibri"/>
              </a:rPr>
              <a:t>changement </a:t>
            </a:r>
            <a:r>
              <a:rPr sz="1100" spc="-25" dirty="0">
                <a:latin typeface="Calibri"/>
                <a:cs typeface="Calibri"/>
              </a:rPr>
              <a:t>de</a:t>
            </a:r>
            <a:r>
              <a:rPr sz="1100" spc="-20" dirty="0">
                <a:latin typeface="Calibri"/>
                <a:cs typeface="Calibri"/>
              </a:rPr>
              <a:t> </a:t>
            </a:r>
            <a:r>
              <a:rPr sz="1100" spc="20" dirty="0">
                <a:latin typeface="Calibri"/>
                <a:cs typeface="Calibri"/>
              </a:rPr>
              <a:t>statut </a:t>
            </a:r>
            <a:r>
              <a:rPr sz="1100" spc="25" dirty="0">
                <a:latin typeface="Calibri"/>
                <a:cs typeface="Calibri"/>
              </a:rPr>
              <a:t> </a:t>
            </a:r>
            <a:r>
              <a:rPr sz="1100" spc="10" dirty="0">
                <a:latin typeface="Calibri"/>
                <a:cs typeface="Calibri"/>
              </a:rPr>
              <a:t>d’un</a:t>
            </a:r>
            <a:r>
              <a:rPr sz="1100" spc="50" dirty="0">
                <a:latin typeface="Calibri"/>
                <a:cs typeface="Calibri"/>
              </a:rPr>
              <a:t> </a:t>
            </a:r>
            <a:r>
              <a:rPr sz="1100" spc="100" dirty="0">
                <a:latin typeface="Calibri"/>
                <a:cs typeface="Calibri"/>
              </a:rPr>
              <a:t>BOS.</a:t>
            </a:r>
            <a:endParaRPr sz="1100">
              <a:latin typeface="Calibri"/>
              <a:cs typeface="Calibri"/>
            </a:endParaRPr>
          </a:p>
          <a:p>
            <a:pPr>
              <a:lnSpc>
                <a:spcPct val="100000"/>
              </a:lnSpc>
              <a:spcBef>
                <a:spcPts val="55"/>
              </a:spcBef>
            </a:pPr>
            <a:endParaRPr sz="1100">
              <a:latin typeface="Calibri"/>
              <a:cs typeface="Calibri"/>
            </a:endParaRPr>
          </a:p>
          <a:p>
            <a:pPr marL="12700">
              <a:lnSpc>
                <a:spcPct val="100000"/>
              </a:lnSpc>
            </a:pPr>
            <a:r>
              <a:rPr sz="1100" spc="90" dirty="0">
                <a:latin typeface="Calibri"/>
                <a:cs typeface="Calibri"/>
              </a:rPr>
              <a:t>Les</a:t>
            </a:r>
            <a:r>
              <a:rPr sz="1100" spc="55" dirty="0">
                <a:latin typeface="Calibri"/>
                <a:cs typeface="Calibri"/>
              </a:rPr>
              <a:t> </a:t>
            </a:r>
            <a:r>
              <a:rPr sz="1100" spc="20" dirty="0">
                <a:latin typeface="Calibri"/>
                <a:cs typeface="Calibri"/>
              </a:rPr>
              <a:t>outils</a:t>
            </a:r>
            <a:r>
              <a:rPr sz="1100" spc="60" dirty="0">
                <a:latin typeface="Calibri"/>
                <a:cs typeface="Calibri"/>
              </a:rPr>
              <a:t> </a:t>
            </a:r>
            <a:r>
              <a:rPr sz="1100" spc="-5" dirty="0">
                <a:latin typeface="Calibri"/>
                <a:cs typeface="Calibri"/>
              </a:rPr>
              <a:t>employés</a:t>
            </a:r>
            <a:r>
              <a:rPr sz="1100" spc="55" dirty="0">
                <a:latin typeface="Calibri"/>
                <a:cs typeface="Calibri"/>
              </a:rPr>
              <a:t> </a:t>
            </a:r>
            <a:r>
              <a:rPr sz="1100" spc="5" dirty="0">
                <a:latin typeface="Calibri"/>
                <a:cs typeface="Calibri"/>
              </a:rPr>
              <a:t>étaient:</a:t>
            </a:r>
            <a:r>
              <a:rPr sz="1100" spc="60" dirty="0">
                <a:latin typeface="Calibri"/>
                <a:cs typeface="Calibri"/>
              </a:rPr>
              <a:t> </a:t>
            </a:r>
            <a:r>
              <a:rPr sz="1100" spc="140" dirty="0">
                <a:latin typeface="Calibri"/>
                <a:cs typeface="Calibri"/>
              </a:rPr>
              <a:t>HTML,</a:t>
            </a:r>
            <a:r>
              <a:rPr sz="1100" spc="60" dirty="0">
                <a:latin typeface="Calibri"/>
                <a:cs typeface="Calibri"/>
              </a:rPr>
              <a:t> </a:t>
            </a:r>
            <a:r>
              <a:rPr sz="1100" spc="130" dirty="0">
                <a:latin typeface="Calibri"/>
                <a:cs typeface="Calibri"/>
              </a:rPr>
              <a:t>CSS,</a:t>
            </a:r>
            <a:r>
              <a:rPr sz="1100" spc="55" dirty="0">
                <a:latin typeface="Calibri"/>
                <a:cs typeface="Calibri"/>
              </a:rPr>
              <a:t> </a:t>
            </a:r>
            <a:r>
              <a:rPr sz="1100" spc="114" dirty="0">
                <a:latin typeface="Calibri"/>
                <a:cs typeface="Calibri"/>
              </a:rPr>
              <a:t>PHP,</a:t>
            </a:r>
            <a:r>
              <a:rPr sz="1100" spc="60" dirty="0">
                <a:latin typeface="Calibri"/>
                <a:cs typeface="Calibri"/>
              </a:rPr>
              <a:t> </a:t>
            </a:r>
            <a:r>
              <a:rPr sz="1100" spc="125" dirty="0">
                <a:latin typeface="Calibri"/>
                <a:cs typeface="Calibri"/>
              </a:rPr>
              <a:t>SQL,</a:t>
            </a:r>
            <a:r>
              <a:rPr sz="1100" spc="60" dirty="0">
                <a:latin typeface="Calibri"/>
                <a:cs typeface="Calibri"/>
              </a:rPr>
              <a:t> </a:t>
            </a:r>
            <a:r>
              <a:rPr sz="1100" spc="95" dirty="0">
                <a:latin typeface="Calibri"/>
                <a:cs typeface="Calibri"/>
              </a:rPr>
              <a:t>MVC,</a:t>
            </a:r>
            <a:r>
              <a:rPr sz="1100" spc="55" dirty="0">
                <a:latin typeface="Calibri"/>
                <a:cs typeface="Calibri"/>
              </a:rPr>
              <a:t> </a:t>
            </a:r>
            <a:r>
              <a:rPr sz="1100" spc="50" dirty="0">
                <a:latin typeface="Calibri"/>
                <a:cs typeface="Calibri"/>
              </a:rPr>
              <a:t>Trello.</a:t>
            </a:r>
            <a:endParaRPr sz="1100">
              <a:latin typeface="Calibri"/>
              <a:cs typeface="Calibri"/>
            </a:endParaRPr>
          </a:p>
          <a:p>
            <a:pPr>
              <a:lnSpc>
                <a:spcPct val="100000"/>
              </a:lnSpc>
              <a:spcBef>
                <a:spcPts val="40"/>
              </a:spcBef>
            </a:pPr>
            <a:endParaRPr sz="950">
              <a:latin typeface="Calibri"/>
              <a:cs typeface="Calibri"/>
            </a:endParaRPr>
          </a:p>
          <a:p>
            <a:pPr marL="12700" marR="295910">
              <a:lnSpc>
                <a:spcPct val="114999"/>
              </a:lnSpc>
            </a:pPr>
            <a:r>
              <a:rPr sz="1100" spc="20" dirty="0">
                <a:latin typeface="Calibri"/>
                <a:cs typeface="Calibri"/>
              </a:rPr>
              <a:t>Cette</a:t>
            </a:r>
            <a:r>
              <a:rPr sz="1100" spc="50" dirty="0">
                <a:latin typeface="Calibri"/>
                <a:cs typeface="Calibri"/>
              </a:rPr>
              <a:t> </a:t>
            </a:r>
            <a:r>
              <a:rPr sz="1100" spc="190" dirty="0">
                <a:latin typeface="Calibri"/>
                <a:cs typeface="Calibri"/>
              </a:rPr>
              <a:t>SAE</a:t>
            </a:r>
            <a:r>
              <a:rPr sz="1100" spc="55" dirty="0">
                <a:latin typeface="Calibri"/>
                <a:cs typeface="Calibri"/>
              </a:rPr>
              <a:t> </a:t>
            </a:r>
            <a:r>
              <a:rPr sz="1100" spc="15" dirty="0">
                <a:latin typeface="Calibri"/>
                <a:cs typeface="Calibri"/>
              </a:rPr>
              <a:t>a</a:t>
            </a:r>
            <a:r>
              <a:rPr sz="1100" spc="55" dirty="0">
                <a:latin typeface="Calibri"/>
                <a:cs typeface="Calibri"/>
              </a:rPr>
              <a:t> </a:t>
            </a:r>
            <a:r>
              <a:rPr sz="1100" spc="30" dirty="0">
                <a:latin typeface="Calibri"/>
                <a:cs typeface="Calibri"/>
              </a:rPr>
              <a:t>ainsi</a:t>
            </a:r>
            <a:r>
              <a:rPr sz="1100" spc="55" dirty="0">
                <a:latin typeface="Calibri"/>
                <a:cs typeface="Calibri"/>
              </a:rPr>
              <a:t> </a:t>
            </a:r>
            <a:r>
              <a:rPr sz="1100" spc="15" dirty="0">
                <a:latin typeface="Calibri"/>
                <a:cs typeface="Calibri"/>
              </a:rPr>
              <a:t>permis</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réaliser</a:t>
            </a:r>
            <a:r>
              <a:rPr sz="1100" spc="55" dirty="0">
                <a:latin typeface="Calibri"/>
                <a:cs typeface="Calibri"/>
              </a:rPr>
              <a:t> </a:t>
            </a:r>
            <a:r>
              <a:rPr sz="1100" spc="10" dirty="0">
                <a:latin typeface="Calibri"/>
                <a:cs typeface="Calibri"/>
              </a:rPr>
              <a:t>un</a:t>
            </a:r>
            <a:r>
              <a:rPr sz="1100" spc="55" dirty="0">
                <a:latin typeface="Calibri"/>
                <a:cs typeface="Calibri"/>
              </a:rPr>
              <a:t> </a:t>
            </a:r>
            <a:r>
              <a:rPr sz="1100" spc="15" dirty="0">
                <a:latin typeface="Calibri"/>
                <a:cs typeface="Calibri"/>
              </a:rPr>
              <a:t>site</a:t>
            </a:r>
            <a:r>
              <a:rPr sz="1100" spc="55" dirty="0">
                <a:latin typeface="Calibri"/>
                <a:cs typeface="Calibri"/>
              </a:rPr>
              <a:t> </a:t>
            </a:r>
            <a:r>
              <a:rPr sz="1100" spc="-5" dirty="0">
                <a:latin typeface="Calibri"/>
                <a:cs typeface="Calibri"/>
              </a:rPr>
              <a:t>web,</a:t>
            </a:r>
            <a:r>
              <a:rPr sz="1100" spc="50" dirty="0">
                <a:latin typeface="Calibri"/>
                <a:cs typeface="Calibri"/>
              </a:rPr>
              <a:t> </a:t>
            </a:r>
            <a:r>
              <a:rPr sz="1100" dirty="0">
                <a:latin typeface="Calibri"/>
                <a:cs typeface="Calibri"/>
              </a:rPr>
              <a:t>tout</a:t>
            </a:r>
            <a:r>
              <a:rPr sz="1100" spc="55" dirty="0">
                <a:latin typeface="Calibri"/>
                <a:cs typeface="Calibri"/>
              </a:rPr>
              <a:t> </a:t>
            </a:r>
            <a:r>
              <a:rPr sz="1100" spc="-15" dirty="0">
                <a:latin typeface="Calibri"/>
                <a:cs typeface="Calibri"/>
              </a:rPr>
              <a:t>en</a:t>
            </a:r>
            <a:r>
              <a:rPr sz="1100" spc="55" dirty="0">
                <a:latin typeface="Calibri"/>
                <a:cs typeface="Calibri"/>
              </a:rPr>
              <a:t> </a:t>
            </a:r>
            <a:r>
              <a:rPr sz="1100" spc="10" dirty="0">
                <a:latin typeface="Calibri"/>
                <a:cs typeface="Calibri"/>
              </a:rPr>
              <a:t>respectant</a:t>
            </a:r>
            <a:r>
              <a:rPr sz="1100" spc="55" dirty="0">
                <a:latin typeface="Calibri"/>
                <a:cs typeface="Calibri"/>
              </a:rPr>
              <a:t> </a:t>
            </a:r>
            <a:r>
              <a:rPr sz="1100" spc="15" dirty="0">
                <a:latin typeface="Calibri"/>
                <a:cs typeface="Calibri"/>
              </a:rPr>
              <a:t>les </a:t>
            </a:r>
            <a:r>
              <a:rPr sz="1100" spc="-235" dirty="0">
                <a:latin typeface="Calibri"/>
                <a:cs typeface="Calibri"/>
              </a:rPr>
              <a:t> </a:t>
            </a:r>
            <a:r>
              <a:rPr sz="1100" spc="5" dirty="0">
                <a:latin typeface="Calibri"/>
                <a:cs typeface="Calibri"/>
              </a:rPr>
              <a:t>besoins</a:t>
            </a:r>
            <a:r>
              <a:rPr sz="1100" spc="50"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contraintes</a:t>
            </a:r>
            <a:r>
              <a:rPr sz="1100" spc="55" dirty="0">
                <a:latin typeface="Calibri"/>
                <a:cs typeface="Calibri"/>
              </a:rPr>
              <a:t> </a:t>
            </a:r>
            <a:r>
              <a:rPr sz="1100" dirty="0">
                <a:latin typeface="Calibri"/>
                <a:cs typeface="Calibri"/>
              </a:rPr>
              <a:t>du</a:t>
            </a:r>
            <a:r>
              <a:rPr sz="1100" spc="55" dirty="0">
                <a:latin typeface="Calibri"/>
                <a:cs typeface="Calibri"/>
              </a:rPr>
              <a:t> </a:t>
            </a:r>
            <a:r>
              <a:rPr sz="1100" spc="15" dirty="0">
                <a:latin typeface="Calibri"/>
                <a:cs typeface="Calibri"/>
              </a:rPr>
              <a:t>client</a:t>
            </a:r>
            <a:endParaRPr sz="1100">
              <a:latin typeface="Calibri"/>
              <a:cs typeface="Calibri"/>
            </a:endParaRPr>
          </a:p>
        </p:txBody>
      </p:sp>
      <p:sp>
        <p:nvSpPr>
          <p:cNvPr id="7" name="object 7"/>
          <p:cNvSpPr txBox="1"/>
          <p:nvPr/>
        </p:nvSpPr>
        <p:spPr>
          <a:xfrm>
            <a:off x="5604500" y="2560063"/>
            <a:ext cx="2792095" cy="452120"/>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Arial MT"/>
                <a:cs typeface="Arial MT"/>
              </a:rPr>
              <a:t>https://github.com/Saam03/Projets/ </a:t>
            </a:r>
            <a:r>
              <a:rPr sz="1400" spc="-375" dirty="0">
                <a:latin typeface="Arial MT"/>
                <a:cs typeface="Arial MT"/>
              </a:rPr>
              <a:t> </a:t>
            </a:r>
            <a:r>
              <a:rPr sz="1400" spc="-5" dirty="0">
                <a:latin typeface="Arial MT"/>
                <a:cs typeface="Arial MT"/>
              </a:rPr>
              <a:t>blob/main/MVC.zip</a:t>
            </a:r>
            <a:endParaRPr sz="14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537" y="459762"/>
          <a:ext cx="8801100" cy="3898622"/>
        </p:xfrm>
        <a:graphic>
          <a:graphicData uri="http://schemas.openxmlformats.org/drawingml/2006/table">
            <a:tbl>
              <a:tblPr firstRow="1" bandRow="1">
                <a:tableStyleId>{2D5ABB26-0587-4C30-8999-92F81FD0307C}</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gridCol w="1257300">
                  <a:extLst>
                    <a:ext uri="{9D8B030D-6E8A-4147-A177-3AD203B41FA5}">
                      <a16:colId xmlns:a16="http://schemas.microsoft.com/office/drawing/2014/main" val="20006"/>
                    </a:ext>
                  </a:extLst>
                </a:gridCol>
              </a:tblGrid>
              <a:tr h="1942699">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20"/>
                        </a:spcBef>
                      </a:pPr>
                      <a:r>
                        <a:rPr sz="1400" spc="-5" dirty="0">
                          <a:latin typeface="Arial MT"/>
                          <a:cs typeface="Arial MT"/>
                        </a:rPr>
                        <a:t>Déroulement</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20"/>
                        </a:spcBef>
                      </a:pPr>
                      <a:r>
                        <a:rPr sz="1400" spc="-5" dirty="0">
                          <a:latin typeface="Arial MT"/>
                          <a:cs typeface="Arial MT"/>
                        </a:rPr>
                        <a:t>Points</a:t>
                      </a:r>
                      <a:r>
                        <a:rPr sz="1400" spc="-50" dirty="0">
                          <a:latin typeface="Arial MT"/>
                          <a:cs typeface="Arial MT"/>
                        </a:rPr>
                        <a:t> </a:t>
                      </a:r>
                      <a:r>
                        <a:rPr sz="1400" spc="-5" dirty="0">
                          <a:latin typeface="Arial MT"/>
                          <a:cs typeface="Arial MT"/>
                        </a:rPr>
                        <a:t>Forts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471805">
                        <a:lnSpc>
                          <a:spcPct val="100000"/>
                        </a:lnSpc>
                        <a:spcBef>
                          <a:spcPts val="620"/>
                        </a:spcBef>
                      </a:pPr>
                      <a:r>
                        <a:rPr sz="1400" spc="-5" dirty="0">
                          <a:latin typeface="Arial MT"/>
                          <a:cs typeface="Arial MT"/>
                        </a:rPr>
                        <a:t>Point de </a:t>
                      </a:r>
                      <a:r>
                        <a:rPr sz="1400" spc="-375" dirty="0">
                          <a:latin typeface="Arial MT"/>
                          <a:cs typeface="Arial MT"/>
                        </a:rPr>
                        <a:t> </a:t>
                      </a:r>
                      <a:r>
                        <a:rPr sz="1400" dirty="0">
                          <a:latin typeface="Arial MT"/>
                          <a:cs typeface="Arial MT"/>
                        </a:rPr>
                        <a:t>vigilance</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441959">
                        <a:lnSpc>
                          <a:spcPct val="100000"/>
                        </a:lnSpc>
                        <a:spcBef>
                          <a:spcPts val="620"/>
                        </a:spcBef>
                      </a:pPr>
                      <a:r>
                        <a:rPr sz="1400" spc="-5" dirty="0">
                          <a:latin typeface="Arial MT"/>
                          <a:cs typeface="Arial MT"/>
                        </a:rPr>
                        <a:t>Bonnes </a:t>
                      </a:r>
                      <a:r>
                        <a:rPr sz="1400" dirty="0">
                          <a:latin typeface="Arial MT"/>
                          <a:cs typeface="Arial MT"/>
                        </a:rPr>
                        <a:t> surprises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334010">
                        <a:lnSpc>
                          <a:spcPct val="100000"/>
                        </a:lnSpc>
                        <a:spcBef>
                          <a:spcPts val="620"/>
                        </a:spcBef>
                      </a:pPr>
                      <a:r>
                        <a:rPr sz="1400" spc="-15" dirty="0">
                          <a:latin typeface="Arial MT"/>
                          <a:cs typeface="Arial MT"/>
                        </a:rPr>
                        <a:t>Vrais </a:t>
                      </a:r>
                      <a:r>
                        <a:rPr sz="1400" spc="-10" dirty="0">
                          <a:latin typeface="Arial MT"/>
                          <a:cs typeface="Arial MT"/>
                        </a:rPr>
                        <a:t> </a:t>
                      </a:r>
                      <a:r>
                        <a:rPr sz="1400" spc="-5" dirty="0">
                          <a:latin typeface="Arial MT"/>
                          <a:cs typeface="Arial MT"/>
                        </a:rPr>
                        <a:t>problèmes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20"/>
                        </a:spcBef>
                      </a:pPr>
                      <a:r>
                        <a:rPr sz="1400" spc="-5" dirty="0">
                          <a:latin typeface="Arial MT"/>
                          <a:cs typeface="Arial MT"/>
                        </a:rPr>
                        <a:t>Acquis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484164">
                <a:tc>
                  <a:txBody>
                    <a:bodyPr/>
                    <a:lstStyle/>
                    <a:p>
                      <a:pPr marL="85725">
                        <a:lnSpc>
                          <a:spcPct val="100000"/>
                        </a:lnSpc>
                        <a:spcBef>
                          <a:spcPts val="620"/>
                        </a:spcBef>
                      </a:pPr>
                      <a:r>
                        <a:rPr sz="1400" spc="-5" dirty="0">
                          <a:latin typeface="Arial MT"/>
                          <a:cs typeface="Arial MT"/>
                        </a:rPr>
                        <a:t>SAE</a:t>
                      </a:r>
                      <a:r>
                        <a:rPr sz="1400" spc="-50" dirty="0">
                          <a:latin typeface="Arial MT"/>
                          <a:cs typeface="Arial MT"/>
                        </a:rPr>
                        <a:t> </a:t>
                      </a:r>
                      <a:r>
                        <a:rPr sz="1400" spc="-5" dirty="0">
                          <a:latin typeface="Arial MT"/>
                          <a:cs typeface="Arial MT"/>
                        </a:rPr>
                        <a:t>3.01</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264795">
                        <a:lnSpc>
                          <a:spcPct val="100000"/>
                        </a:lnSpc>
                        <a:spcBef>
                          <a:spcPts val="590"/>
                        </a:spcBef>
                      </a:pPr>
                      <a:r>
                        <a:rPr sz="1300" spc="-5" dirty="0">
                          <a:latin typeface="Arial MT"/>
                          <a:cs typeface="Arial MT"/>
                        </a:rPr>
                        <a:t>Bonne </a:t>
                      </a:r>
                      <a:r>
                        <a:rPr sz="1300" dirty="0">
                          <a:latin typeface="Arial MT"/>
                          <a:cs typeface="Arial MT"/>
                        </a:rPr>
                        <a:t> </a:t>
                      </a:r>
                      <a:r>
                        <a:rPr sz="1300" spc="-5" dirty="0">
                          <a:latin typeface="Arial MT"/>
                          <a:cs typeface="Arial MT"/>
                        </a:rPr>
                        <a:t>organisation</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257810">
                        <a:lnSpc>
                          <a:spcPct val="100000"/>
                        </a:lnSpc>
                        <a:spcBef>
                          <a:spcPts val="590"/>
                        </a:spcBef>
                      </a:pPr>
                      <a:r>
                        <a:rPr sz="1300" spc="-5" dirty="0">
                          <a:latin typeface="Arial MT"/>
                          <a:cs typeface="Arial MT"/>
                        </a:rPr>
                        <a:t>Apprendr</a:t>
                      </a:r>
                      <a:r>
                        <a:rPr sz="1300" dirty="0">
                          <a:latin typeface="Arial MT"/>
                          <a:cs typeface="Arial MT"/>
                        </a:rPr>
                        <a:t>e</a:t>
                      </a:r>
                      <a:r>
                        <a:rPr sz="1300" spc="-5" dirty="0">
                          <a:latin typeface="Arial MT"/>
                          <a:cs typeface="Arial MT"/>
                        </a:rPr>
                        <a:t> </a:t>
                      </a:r>
                      <a:r>
                        <a:rPr sz="1300" dirty="0">
                          <a:latin typeface="Arial MT"/>
                          <a:cs typeface="Arial MT"/>
                        </a:rPr>
                        <a:t>à  </a:t>
                      </a:r>
                      <a:r>
                        <a:rPr sz="1300" spc="-5" dirty="0">
                          <a:latin typeface="Arial MT"/>
                          <a:cs typeface="Arial MT"/>
                        </a:rPr>
                        <a:t>travailler</a:t>
                      </a:r>
                      <a:r>
                        <a:rPr sz="1300" spc="-50" dirty="0">
                          <a:latin typeface="Arial MT"/>
                          <a:cs typeface="Arial MT"/>
                        </a:rPr>
                        <a:t> </a:t>
                      </a:r>
                      <a:r>
                        <a:rPr sz="1300" spc="-5" dirty="0">
                          <a:latin typeface="Arial MT"/>
                          <a:cs typeface="Arial MT"/>
                        </a:rPr>
                        <a:t>en</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330200">
                        <a:lnSpc>
                          <a:spcPct val="100000"/>
                        </a:lnSpc>
                        <a:spcBef>
                          <a:spcPts val="590"/>
                        </a:spcBef>
                      </a:pPr>
                      <a:r>
                        <a:rPr sz="1300" spc="-5" dirty="0">
                          <a:latin typeface="Arial MT"/>
                          <a:cs typeface="Arial MT"/>
                        </a:rPr>
                        <a:t>Implication,  Patience,</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090" marR="310515">
                        <a:lnSpc>
                          <a:spcPct val="100000"/>
                        </a:lnSpc>
                        <a:spcBef>
                          <a:spcPts val="590"/>
                        </a:spcBef>
                      </a:pPr>
                      <a:r>
                        <a:rPr sz="1300" dirty="0">
                          <a:latin typeface="Arial MT"/>
                          <a:cs typeface="Arial MT"/>
                        </a:rPr>
                        <a:t>Maîtrise </a:t>
                      </a:r>
                      <a:r>
                        <a:rPr sz="1300" spc="-5" dirty="0">
                          <a:latin typeface="Arial MT"/>
                          <a:cs typeface="Arial MT"/>
                        </a:rPr>
                        <a:t>de </a:t>
                      </a:r>
                      <a:r>
                        <a:rPr sz="1300" spc="-350" dirty="0">
                          <a:latin typeface="Arial MT"/>
                          <a:cs typeface="Arial MT"/>
                        </a:rPr>
                        <a:t> </a:t>
                      </a:r>
                      <a:r>
                        <a:rPr sz="1300" spc="-5" dirty="0">
                          <a:latin typeface="Arial MT"/>
                          <a:cs typeface="Arial MT"/>
                        </a:rPr>
                        <a:t>langage</a:t>
                      </a:r>
                      <a:r>
                        <a:rPr sz="1300" dirty="0">
                          <a:latin typeface="Arial MT"/>
                          <a:cs typeface="Arial MT"/>
                        </a:rPr>
                        <a:t>s</a:t>
                      </a:r>
                      <a:r>
                        <a:rPr sz="1300" spc="-5" dirty="0">
                          <a:latin typeface="Arial MT"/>
                          <a:cs typeface="Arial MT"/>
                        </a:rPr>
                        <a:t> et</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246379">
                        <a:lnSpc>
                          <a:spcPct val="100000"/>
                        </a:lnSpc>
                        <a:spcBef>
                          <a:spcPts val="590"/>
                        </a:spcBef>
                      </a:pPr>
                      <a:r>
                        <a:rPr sz="1300" spc="-5" dirty="0">
                          <a:latin typeface="Arial MT"/>
                          <a:cs typeface="Arial MT"/>
                        </a:rPr>
                        <a:t>Confusion </a:t>
                      </a:r>
                      <a:r>
                        <a:rPr sz="1300" dirty="0">
                          <a:latin typeface="Arial MT"/>
                          <a:cs typeface="Arial MT"/>
                        </a:rPr>
                        <a:t> </a:t>
                      </a:r>
                      <a:r>
                        <a:rPr sz="1300" spc="-5" dirty="0">
                          <a:latin typeface="Arial MT"/>
                          <a:cs typeface="Arial MT"/>
                        </a:rPr>
                        <a:t>autour</a:t>
                      </a:r>
                      <a:r>
                        <a:rPr sz="1300" spc="-50" dirty="0">
                          <a:latin typeface="Arial MT"/>
                          <a:cs typeface="Arial MT"/>
                        </a:rPr>
                        <a:t> </a:t>
                      </a:r>
                      <a:r>
                        <a:rPr sz="1300" spc="-5" dirty="0">
                          <a:latin typeface="Arial MT"/>
                          <a:cs typeface="Arial MT"/>
                        </a:rPr>
                        <a:t>de</a:t>
                      </a:r>
                      <a:r>
                        <a:rPr sz="1300" spc="-45" dirty="0">
                          <a:latin typeface="Arial MT"/>
                          <a:cs typeface="Arial MT"/>
                        </a:rPr>
                        <a:t> </a:t>
                      </a:r>
                      <a:r>
                        <a:rPr sz="1300" dirty="0">
                          <a:latin typeface="Arial MT"/>
                          <a:cs typeface="Arial MT"/>
                        </a:rPr>
                        <a:t>ce</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229235">
                        <a:lnSpc>
                          <a:spcPct val="100000"/>
                        </a:lnSpc>
                        <a:spcBef>
                          <a:spcPts val="590"/>
                        </a:spcBef>
                      </a:pPr>
                      <a:r>
                        <a:rPr sz="1300" spc="-5" dirty="0">
                          <a:latin typeface="Arial MT"/>
                          <a:cs typeface="Arial MT"/>
                        </a:rPr>
                        <a:t>Anticipation </a:t>
                      </a:r>
                      <a:r>
                        <a:rPr sz="1300" dirty="0">
                          <a:latin typeface="Arial MT"/>
                          <a:cs typeface="Arial MT"/>
                        </a:rPr>
                        <a:t> </a:t>
                      </a:r>
                      <a:r>
                        <a:rPr sz="1300" spc="-5" dirty="0">
                          <a:latin typeface="Arial MT"/>
                          <a:cs typeface="Arial MT"/>
                        </a:rPr>
                        <a:t>des</a:t>
                      </a:r>
                      <a:r>
                        <a:rPr sz="1300" spc="-50" dirty="0">
                          <a:latin typeface="Arial MT"/>
                          <a:cs typeface="Arial MT"/>
                        </a:rPr>
                        <a:t> </a:t>
                      </a:r>
                      <a:r>
                        <a:rPr sz="1300" spc="-5" dirty="0">
                          <a:latin typeface="Arial MT"/>
                          <a:cs typeface="Arial MT"/>
                        </a:rPr>
                        <a:t>tâches</a:t>
                      </a:r>
                      <a:r>
                        <a:rPr sz="1300" spc="-45" dirty="0">
                          <a:latin typeface="Arial MT"/>
                          <a:cs typeface="Arial MT"/>
                        </a:rPr>
                        <a:t> </a:t>
                      </a:r>
                      <a:r>
                        <a:rPr sz="1300" dirty="0">
                          <a:latin typeface="Arial MT"/>
                          <a:cs typeface="Arial MT"/>
                        </a:rPr>
                        <a:t>à</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extLst>
                  <a:ext uri="{0D108BD9-81ED-4DB2-BD59-A6C34878D82A}">
                    <a16:rowId xmlns:a16="http://schemas.microsoft.com/office/drawing/2014/main" val="10001"/>
                  </a:ext>
                </a:extLst>
              </a:tr>
              <a:tr h="198119">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des</a:t>
                      </a:r>
                      <a:r>
                        <a:rPr sz="1300" spc="-50" dirty="0">
                          <a:latin typeface="Arial MT"/>
                          <a:cs typeface="Arial MT"/>
                        </a:rPr>
                        <a:t> </a:t>
                      </a:r>
                      <a:r>
                        <a:rPr sz="1300" spc="-5" dirty="0">
                          <a:latin typeface="Arial MT"/>
                          <a:cs typeface="Arial MT"/>
                        </a:rPr>
                        <a:t>tâches</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équipe</a:t>
                      </a:r>
                      <a:r>
                        <a:rPr sz="1300" spc="-35" dirty="0">
                          <a:latin typeface="Arial MT"/>
                          <a:cs typeface="Arial MT"/>
                        </a:rPr>
                        <a:t> </a:t>
                      </a:r>
                      <a:r>
                        <a:rPr sz="1300" spc="-5" dirty="0">
                          <a:latin typeface="Arial MT"/>
                          <a:cs typeface="Arial MT"/>
                        </a:rPr>
                        <a:t>et</a:t>
                      </a:r>
                      <a:r>
                        <a:rPr sz="1300" spc="-35" dirty="0">
                          <a:latin typeface="Arial MT"/>
                          <a:cs typeface="Arial MT"/>
                        </a:rPr>
                        <a:t> </a:t>
                      </a:r>
                      <a:r>
                        <a:rPr sz="1300" dirty="0">
                          <a:latin typeface="Arial MT"/>
                          <a:cs typeface="Arial MT"/>
                        </a:rPr>
                        <a:t>à</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Organisation,T</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090">
                        <a:lnSpc>
                          <a:spcPts val="1460"/>
                        </a:lnSpc>
                      </a:pPr>
                      <a:r>
                        <a:rPr sz="1300" spc="-5" dirty="0">
                          <a:latin typeface="Arial MT"/>
                          <a:cs typeface="Arial MT"/>
                        </a:rPr>
                        <a:t>adaptation</a:t>
                      </a:r>
                      <a:r>
                        <a:rPr sz="1300" spc="-50" dirty="0">
                          <a:latin typeface="Arial MT"/>
                          <a:cs typeface="Arial MT"/>
                        </a:rPr>
                        <a:t> </a:t>
                      </a:r>
                      <a:r>
                        <a:rPr sz="1300" spc="-5" dirty="0">
                          <a:latin typeface="Arial MT"/>
                          <a:cs typeface="Arial MT"/>
                        </a:rPr>
                        <a:t>en</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que</a:t>
                      </a:r>
                      <a:r>
                        <a:rPr sz="1300" spc="-50" dirty="0">
                          <a:latin typeface="Arial MT"/>
                          <a:cs typeface="Arial MT"/>
                        </a:rPr>
                        <a:t> </a:t>
                      </a:r>
                      <a:r>
                        <a:rPr sz="1300" dirty="0">
                          <a:latin typeface="Arial MT"/>
                          <a:cs typeface="Arial MT"/>
                        </a:rPr>
                        <a:t>chaque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réaliser</a:t>
                      </a:r>
                      <a:r>
                        <a:rPr sz="1300" spc="-55" dirty="0">
                          <a:latin typeface="Arial MT"/>
                          <a:cs typeface="Arial MT"/>
                        </a:rPr>
                        <a:t> </a:t>
                      </a:r>
                      <a:r>
                        <a:rPr sz="1300" spc="-5" dirty="0">
                          <a:latin typeface="Arial MT"/>
                          <a:cs typeface="Arial MT"/>
                        </a:rPr>
                        <a:t>et</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2"/>
                  </a:ext>
                </a:extLst>
              </a:tr>
              <a:tr h="198120">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mais</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tirer</a:t>
                      </a:r>
                      <a:r>
                        <a:rPr sz="1300" spc="-35" dirty="0">
                          <a:latin typeface="Arial MT"/>
                          <a:cs typeface="Arial MT"/>
                        </a:rPr>
                        <a:t> </a:t>
                      </a:r>
                      <a:r>
                        <a:rPr sz="1300" spc="-5" dirty="0">
                          <a:latin typeface="Arial MT"/>
                          <a:cs typeface="Arial MT"/>
                        </a:rPr>
                        <a:t>profit</a:t>
                      </a:r>
                      <a:r>
                        <a:rPr sz="1300" spc="-35" dirty="0">
                          <a:latin typeface="Arial MT"/>
                          <a:cs typeface="Arial MT"/>
                        </a:rPr>
                        <a:t> </a:t>
                      </a:r>
                      <a:r>
                        <a:rPr sz="1300" spc="-5" dirty="0">
                          <a:latin typeface="Arial MT"/>
                          <a:cs typeface="Arial MT"/>
                        </a:rPr>
                        <a:t>de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emps</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090">
                        <a:lnSpc>
                          <a:spcPts val="1460"/>
                        </a:lnSpc>
                      </a:pPr>
                      <a:r>
                        <a:rPr sz="1300" spc="-5" dirty="0">
                          <a:latin typeface="Arial MT"/>
                          <a:cs typeface="Arial MT"/>
                        </a:rPr>
                        <a:t>fonction</a:t>
                      </a:r>
                      <a:r>
                        <a:rPr sz="1300" spc="-50" dirty="0">
                          <a:latin typeface="Arial MT"/>
                          <a:cs typeface="Arial MT"/>
                        </a:rPr>
                        <a:t> </a:t>
                      </a:r>
                      <a:r>
                        <a:rPr sz="1300" spc="-5" dirty="0">
                          <a:latin typeface="Arial MT"/>
                          <a:cs typeface="Arial MT"/>
                        </a:rPr>
                        <a:t>du</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groupe</a:t>
                      </a:r>
                      <a:r>
                        <a:rPr sz="1300" spc="-50" dirty="0">
                          <a:latin typeface="Arial MT"/>
                          <a:cs typeface="Arial MT"/>
                        </a:rPr>
                        <a:t> </a:t>
                      </a:r>
                      <a:r>
                        <a:rPr sz="1300" spc="-5" dirty="0">
                          <a:latin typeface="Arial MT"/>
                          <a:cs typeface="Arial MT"/>
                        </a:rPr>
                        <a:t>devait</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prise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3"/>
                  </a:ext>
                </a:extLst>
              </a:tr>
              <a:tr h="198120">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confusion</a:t>
                      </a:r>
                      <a:r>
                        <a:rPr sz="1300" spc="-55" dirty="0">
                          <a:latin typeface="Arial MT"/>
                          <a:cs typeface="Arial MT"/>
                        </a:rPr>
                        <a:t> </a:t>
                      </a:r>
                      <a:r>
                        <a:rPr sz="1300" dirty="0">
                          <a:latin typeface="Arial MT"/>
                          <a:cs typeface="Arial MT"/>
                        </a:rPr>
                        <a:t>sur</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chacun.</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090">
                        <a:lnSpc>
                          <a:spcPts val="1460"/>
                        </a:lnSpc>
                      </a:pPr>
                      <a:r>
                        <a:rPr sz="1300" dirty="0">
                          <a:latin typeface="Arial MT"/>
                          <a:cs typeface="Arial MT"/>
                        </a:rPr>
                        <a:t>sujet</a:t>
                      </a:r>
                      <a:r>
                        <a:rPr sz="1300" spc="-35" dirty="0">
                          <a:latin typeface="Arial MT"/>
                          <a:cs typeface="Arial MT"/>
                        </a:rPr>
                        <a:t> </a:t>
                      </a:r>
                      <a:r>
                        <a:rPr sz="1300" spc="-5" dirty="0">
                          <a:latin typeface="Arial MT"/>
                          <a:cs typeface="Arial MT"/>
                        </a:rPr>
                        <a:t>et</a:t>
                      </a:r>
                      <a:r>
                        <a:rPr sz="1300" spc="-35" dirty="0">
                          <a:latin typeface="Arial MT"/>
                          <a:cs typeface="Arial MT"/>
                        </a:rPr>
                        <a:t> </a:t>
                      </a:r>
                      <a:r>
                        <a:rPr sz="1300" dirty="0">
                          <a:latin typeface="Arial MT"/>
                          <a:cs typeface="Arial MT"/>
                        </a:rPr>
                        <a:t>cahier</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réaliser</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d’informations</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4"/>
                  </a:ext>
                </a:extLst>
              </a:tr>
              <a:tr h="198120">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le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Réaliser</a:t>
                      </a:r>
                      <a:r>
                        <a:rPr sz="1300" spc="-50" dirty="0">
                          <a:latin typeface="Arial MT"/>
                          <a:cs typeface="Arial MT"/>
                        </a:rPr>
                        <a:t> </a:t>
                      </a:r>
                      <a:r>
                        <a:rPr sz="1300" spc="-5" dirty="0">
                          <a:latin typeface="Arial MT"/>
                          <a:cs typeface="Arial MT"/>
                        </a:rPr>
                        <a:t>un</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090">
                        <a:lnSpc>
                          <a:spcPts val="1460"/>
                        </a:lnSpc>
                      </a:pPr>
                      <a:r>
                        <a:rPr sz="1300" spc="-5" dirty="0">
                          <a:latin typeface="Arial MT"/>
                          <a:cs typeface="Arial MT"/>
                        </a:rPr>
                        <a:t>des</a:t>
                      </a:r>
                      <a:r>
                        <a:rPr sz="1300" spc="-50" dirty="0">
                          <a:latin typeface="Arial MT"/>
                          <a:cs typeface="Arial MT"/>
                        </a:rPr>
                        <a:t> </a:t>
                      </a:r>
                      <a:r>
                        <a:rPr sz="1300" dirty="0">
                          <a:latin typeface="Arial MT"/>
                          <a:cs typeface="Arial MT"/>
                        </a:rPr>
                        <a:t>charges</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auprès</a:t>
                      </a:r>
                      <a:r>
                        <a:rPr sz="1300" spc="-50" dirty="0">
                          <a:latin typeface="Arial MT"/>
                          <a:cs typeface="Arial MT"/>
                        </a:rPr>
                        <a:t> </a:t>
                      </a:r>
                      <a:r>
                        <a:rPr sz="1300" spc="-5" dirty="0">
                          <a:latin typeface="Arial MT"/>
                          <a:cs typeface="Arial MT"/>
                        </a:rPr>
                        <a:t>du</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5"/>
                  </a:ext>
                </a:extLst>
              </a:tr>
              <a:tr h="198120">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déroulement</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site</a:t>
                      </a:r>
                      <a:r>
                        <a:rPr sz="1300" spc="-35" dirty="0">
                          <a:latin typeface="Arial MT"/>
                          <a:cs typeface="Arial MT"/>
                        </a:rPr>
                        <a:t> </a:t>
                      </a:r>
                      <a:r>
                        <a:rPr sz="1300" spc="-5" dirty="0">
                          <a:latin typeface="Arial MT"/>
                          <a:cs typeface="Arial MT"/>
                        </a:rPr>
                        <a:t>pour</a:t>
                      </a:r>
                      <a:r>
                        <a:rPr sz="1300" spc="-35" dirty="0">
                          <a:latin typeface="Arial MT"/>
                          <a:cs typeface="Arial MT"/>
                        </a:rPr>
                        <a:t> </a:t>
                      </a:r>
                      <a:r>
                        <a:rPr sz="1300" spc="-5" dirty="0">
                          <a:latin typeface="Arial MT"/>
                          <a:cs typeface="Arial MT"/>
                        </a:rPr>
                        <a:t>une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client</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6"/>
                  </a:ext>
                </a:extLst>
              </a:tr>
              <a:tr h="481160">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marL="85725">
                        <a:lnSpc>
                          <a:spcPts val="1490"/>
                        </a:lnSpc>
                      </a:pPr>
                      <a:r>
                        <a:rPr sz="1300" spc="-5" dirty="0">
                          <a:latin typeface="Arial MT"/>
                          <a:cs typeface="Arial MT"/>
                        </a:rPr>
                        <a:t>IUT</a:t>
                      </a:r>
                      <a:endParaRPr sz="1300">
                        <a:latin typeface="Arial MT"/>
                        <a:cs typeface="Arial MT"/>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3" name="object 3"/>
          <p:cNvSpPr/>
          <p:nvPr/>
        </p:nvSpPr>
        <p:spPr>
          <a:xfrm>
            <a:off x="0" y="99"/>
            <a:ext cx="9144000" cy="1711960"/>
          </a:xfrm>
          <a:custGeom>
            <a:avLst/>
            <a:gdLst/>
            <a:ahLst/>
            <a:cxnLst/>
            <a:rect l="l" t="t" r="r" b="b"/>
            <a:pathLst>
              <a:path w="9144000" h="1711960">
                <a:moveTo>
                  <a:pt x="9143999" y="1711799"/>
                </a:moveTo>
                <a:lnTo>
                  <a:pt x="0" y="1711799"/>
                </a:lnTo>
                <a:lnTo>
                  <a:pt x="0" y="0"/>
                </a:lnTo>
                <a:lnTo>
                  <a:pt x="9143999" y="0"/>
                </a:lnTo>
                <a:lnTo>
                  <a:pt x="9143999" y="1711799"/>
                </a:lnTo>
                <a:close/>
              </a:path>
            </a:pathLst>
          </a:custGeom>
          <a:solidFill>
            <a:srgbClr val="26A69A"/>
          </a:solidFill>
        </p:spPr>
        <p:txBody>
          <a:bodyPr wrap="square" lIns="0" tIns="0" rIns="0" bIns="0" rtlCol="0"/>
          <a:lstStyle/>
          <a:p>
            <a:endParaRPr/>
          </a:p>
        </p:txBody>
      </p:sp>
      <p:sp>
        <p:nvSpPr>
          <p:cNvPr id="4" name="object 4"/>
          <p:cNvSpPr/>
          <p:nvPr/>
        </p:nvSpPr>
        <p:spPr>
          <a:xfrm>
            <a:off x="641934" y="3597500"/>
            <a:ext cx="390525" cy="0"/>
          </a:xfrm>
          <a:custGeom>
            <a:avLst/>
            <a:gdLst/>
            <a:ahLst/>
            <a:cxnLst/>
            <a:rect l="l" t="t" r="r" b="b"/>
            <a:pathLst>
              <a:path w="390525">
                <a:moveTo>
                  <a:pt x="0" y="0"/>
                </a:moveTo>
                <a:lnTo>
                  <a:pt x="390299" y="0"/>
                </a:lnTo>
              </a:path>
            </a:pathLst>
          </a:custGeom>
          <a:ln w="28574">
            <a:solidFill>
              <a:srgbClr val="FFFAF0"/>
            </a:solidFill>
          </a:ln>
        </p:spPr>
        <p:txBody>
          <a:bodyPr wrap="square" lIns="0" tIns="0" rIns="0" bIns="0" rtlCol="0"/>
          <a:lstStyle/>
          <a:p>
            <a:endParaRPr/>
          </a:p>
        </p:txBody>
      </p:sp>
      <p:sp>
        <p:nvSpPr>
          <p:cNvPr id="5" name="object 5"/>
          <p:cNvSpPr txBox="1"/>
          <p:nvPr/>
        </p:nvSpPr>
        <p:spPr>
          <a:xfrm>
            <a:off x="585725" y="2656259"/>
            <a:ext cx="6405880" cy="665480"/>
          </a:xfrm>
          <a:prstGeom prst="rect">
            <a:avLst/>
          </a:prstGeom>
        </p:spPr>
        <p:txBody>
          <a:bodyPr vert="horz" wrap="square" lIns="0" tIns="12700" rIns="0" bIns="0" rtlCol="0">
            <a:spAutoFit/>
          </a:bodyPr>
          <a:lstStyle/>
          <a:p>
            <a:pPr marL="12700">
              <a:lnSpc>
                <a:spcPct val="100000"/>
              </a:lnSpc>
              <a:spcBef>
                <a:spcPts val="100"/>
              </a:spcBef>
            </a:pPr>
            <a:r>
              <a:rPr sz="4200" spc="509" dirty="0">
                <a:solidFill>
                  <a:srgbClr val="FFFAF0"/>
                </a:solidFill>
                <a:latin typeface="Calibri"/>
                <a:cs typeface="Calibri"/>
              </a:rPr>
              <a:t>QUATRIEME</a:t>
            </a:r>
            <a:r>
              <a:rPr sz="4200" spc="155" dirty="0">
                <a:solidFill>
                  <a:srgbClr val="FFFAF0"/>
                </a:solidFill>
                <a:latin typeface="Calibri"/>
                <a:cs typeface="Calibri"/>
              </a:rPr>
              <a:t> </a:t>
            </a:r>
            <a:r>
              <a:rPr sz="4200" spc="685" dirty="0">
                <a:solidFill>
                  <a:srgbClr val="FFFAF0"/>
                </a:solidFill>
                <a:latin typeface="Calibri"/>
                <a:cs typeface="Calibri"/>
              </a:rPr>
              <a:t>SEMESTRE</a:t>
            </a:r>
            <a:endParaRPr sz="4200">
              <a:latin typeface="Calibri"/>
              <a:cs typeface="Calibri"/>
            </a:endParaRPr>
          </a:p>
        </p:txBody>
      </p:sp>
      <p:sp>
        <p:nvSpPr>
          <p:cNvPr id="6" name="object 6"/>
          <p:cNvSpPr txBox="1"/>
          <p:nvPr/>
        </p:nvSpPr>
        <p:spPr>
          <a:xfrm>
            <a:off x="585725" y="3901472"/>
            <a:ext cx="2797810" cy="391160"/>
          </a:xfrm>
          <a:prstGeom prst="rect">
            <a:avLst/>
          </a:prstGeom>
        </p:spPr>
        <p:txBody>
          <a:bodyPr vert="horz" wrap="square" lIns="0" tIns="12700" rIns="0" bIns="0" rtlCol="0">
            <a:spAutoFit/>
          </a:bodyPr>
          <a:lstStyle/>
          <a:p>
            <a:pPr marL="12700">
              <a:lnSpc>
                <a:spcPct val="100000"/>
              </a:lnSpc>
              <a:spcBef>
                <a:spcPts val="100"/>
              </a:spcBef>
            </a:pPr>
            <a:r>
              <a:rPr sz="2400" spc="170" dirty="0">
                <a:solidFill>
                  <a:srgbClr val="B7B7B7"/>
                </a:solidFill>
                <a:latin typeface="Calibri"/>
                <a:cs typeface="Calibri"/>
              </a:rPr>
              <a:t>Cyril</a:t>
            </a:r>
            <a:r>
              <a:rPr sz="2400" spc="85" dirty="0">
                <a:solidFill>
                  <a:srgbClr val="B7B7B7"/>
                </a:solidFill>
                <a:latin typeface="Calibri"/>
                <a:cs typeface="Calibri"/>
              </a:rPr>
              <a:t> </a:t>
            </a:r>
            <a:r>
              <a:rPr sz="2400" spc="45" dirty="0">
                <a:solidFill>
                  <a:srgbClr val="B7B7B7"/>
                </a:solidFill>
                <a:latin typeface="Calibri"/>
                <a:cs typeface="Calibri"/>
              </a:rPr>
              <a:t>Soupramaniane</a:t>
            </a:r>
            <a:endParaRPr sz="24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3243580">
              <a:lnSpc>
                <a:spcPct val="100000"/>
              </a:lnSpc>
              <a:spcBef>
                <a:spcPts val="110"/>
              </a:spcBef>
            </a:pPr>
            <a:r>
              <a:rPr spc="380" dirty="0"/>
              <a:t>SAE</a:t>
            </a:r>
            <a:r>
              <a:rPr spc="75" dirty="0"/>
              <a:t> </a:t>
            </a:r>
            <a:r>
              <a:rPr spc="135" dirty="0"/>
              <a:t>4.01</a:t>
            </a:r>
          </a:p>
          <a:p>
            <a:pPr marL="3243580" marR="5080">
              <a:lnSpc>
                <a:spcPct val="100499"/>
              </a:lnSpc>
            </a:pPr>
            <a:r>
              <a:rPr spc="60" dirty="0"/>
              <a:t>Organisation</a:t>
            </a:r>
            <a:r>
              <a:rPr spc="105" dirty="0"/>
              <a:t> </a:t>
            </a:r>
            <a:r>
              <a:rPr spc="30" dirty="0"/>
              <a:t>d’un</a:t>
            </a:r>
            <a:r>
              <a:rPr spc="105" dirty="0"/>
              <a:t> </a:t>
            </a:r>
            <a:r>
              <a:rPr spc="65" dirty="0"/>
              <a:t>travail</a:t>
            </a:r>
            <a:r>
              <a:rPr spc="105" dirty="0"/>
              <a:t> </a:t>
            </a:r>
            <a:r>
              <a:rPr spc="30" dirty="0"/>
              <a:t>d’ </a:t>
            </a:r>
            <a:r>
              <a:rPr spc="-470" dirty="0"/>
              <a:t> </a:t>
            </a:r>
            <a:r>
              <a:rPr spc="-20" dirty="0"/>
              <a:t>équipe</a:t>
            </a:r>
          </a:p>
        </p:txBody>
      </p:sp>
      <p:sp>
        <p:nvSpPr>
          <p:cNvPr id="3" name="object 3"/>
          <p:cNvSpPr/>
          <p:nvPr/>
        </p:nvSpPr>
        <p:spPr>
          <a:xfrm>
            <a:off x="3969299" y="1643600"/>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3561079" marR="5080">
              <a:lnSpc>
                <a:spcPct val="114999"/>
              </a:lnSpc>
              <a:spcBef>
                <a:spcPts val="100"/>
              </a:spcBef>
            </a:pPr>
            <a:r>
              <a:rPr spc="145" dirty="0"/>
              <a:t>La</a:t>
            </a:r>
            <a:r>
              <a:rPr spc="50" dirty="0"/>
              <a:t> </a:t>
            </a:r>
            <a:r>
              <a:rPr dirty="0"/>
              <a:t>problématique</a:t>
            </a:r>
            <a:r>
              <a:rPr spc="55" dirty="0"/>
              <a:t> </a:t>
            </a:r>
            <a:r>
              <a:rPr spc="10" dirty="0"/>
              <a:t>professionnelle</a:t>
            </a:r>
            <a:r>
              <a:rPr spc="55" dirty="0"/>
              <a:t> </a:t>
            </a:r>
            <a:r>
              <a:rPr spc="5" dirty="0"/>
              <a:t>est</a:t>
            </a:r>
            <a:r>
              <a:rPr spc="55" dirty="0"/>
              <a:t> </a:t>
            </a:r>
            <a:r>
              <a:rPr spc="-25" dirty="0"/>
              <a:t>de</a:t>
            </a:r>
            <a:r>
              <a:rPr spc="50" dirty="0"/>
              <a:t> </a:t>
            </a:r>
            <a:r>
              <a:rPr spc="25" dirty="0"/>
              <a:t>rationaliser</a:t>
            </a:r>
            <a:r>
              <a:rPr spc="55" dirty="0"/>
              <a:t> </a:t>
            </a:r>
            <a:r>
              <a:rPr spc="10" dirty="0"/>
              <a:t>au</a:t>
            </a:r>
            <a:r>
              <a:rPr spc="55" dirty="0"/>
              <a:t> </a:t>
            </a:r>
            <a:r>
              <a:rPr spc="15" dirty="0"/>
              <a:t>sein</a:t>
            </a:r>
            <a:r>
              <a:rPr spc="55" dirty="0"/>
              <a:t> </a:t>
            </a:r>
            <a:r>
              <a:rPr dirty="0"/>
              <a:t>d’une</a:t>
            </a:r>
            <a:r>
              <a:rPr spc="55" dirty="0"/>
              <a:t> </a:t>
            </a:r>
            <a:r>
              <a:rPr spc="-5" dirty="0"/>
              <a:t>équipe,</a:t>
            </a:r>
            <a:r>
              <a:rPr spc="50" dirty="0"/>
              <a:t> </a:t>
            </a:r>
            <a:r>
              <a:rPr spc="15" dirty="0"/>
              <a:t>les </a:t>
            </a:r>
            <a:r>
              <a:rPr spc="-229" dirty="0"/>
              <a:t> </a:t>
            </a:r>
            <a:r>
              <a:rPr spc="25" dirty="0"/>
              <a:t>services</a:t>
            </a:r>
            <a:r>
              <a:rPr spc="55" dirty="0"/>
              <a:t> </a:t>
            </a:r>
            <a:r>
              <a:rPr spc="-15" dirty="0"/>
              <a:t>en</a:t>
            </a:r>
            <a:r>
              <a:rPr spc="55" dirty="0"/>
              <a:t> </a:t>
            </a:r>
            <a:r>
              <a:rPr spc="25" dirty="0"/>
              <a:t>suivant</a:t>
            </a:r>
            <a:r>
              <a:rPr spc="55" dirty="0"/>
              <a:t> </a:t>
            </a:r>
            <a:r>
              <a:rPr spc="-10" dirty="0"/>
              <a:t>une</a:t>
            </a:r>
            <a:r>
              <a:rPr spc="55" dirty="0"/>
              <a:t> </a:t>
            </a:r>
            <a:r>
              <a:rPr dirty="0"/>
              <a:t>démarche</a:t>
            </a:r>
            <a:r>
              <a:rPr spc="55" dirty="0"/>
              <a:t> </a:t>
            </a:r>
            <a:r>
              <a:rPr spc="15" dirty="0"/>
              <a:t>itérative</a:t>
            </a:r>
            <a:r>
              <a:rPr spc="60" dirty="0"/>
              <a:t> </a:t>
            </a:r>
            <a:r>
              <a:rPr spc="-15" dirty="0"/>
              <a:t>ou</a:t>
            </a:r>
            <a:r>
              <a:rPr spc="55" dirty="0"/>
              <a:t> </a:t>
            </a:r>
            <a:r>
              <a:rPr spc="10" dirty="0"/>
              <a:t>incrémentale.</a:t>
            </a:r>
          </a:p>
          <a:p>
            <a:pPr marL="3548379">
              <a:lnSpc>
                <a:spcPct val="100000"/>
              </a:lnSpc>
              <a:spcBef>
                <a:spcPts val="40"/>
              </a:spcBef>
            </a:pPr>
            <a:endParaRPr sz="950"/>
          </a:p>
          <a:p>
            <a:pPr marL="3561079" marR="22860">
              <a:lnSpc>
                <a:spcPct val="114999"/>
              </a:lnSpc>
            </a:pPr>
            <a:r>
              <a:rPr spc="114" dirty="0"/>
              <a:t>En</a:t>
            </a:r>
            <a:r>
              <a:rPr spc="55" dirty="0"/>
              <a:t> </a:t>
            </a:r>
            <a:r>
              <a:rPr spc="20" dirty="0"/>
              <a:t>partant</a:t>
            </a:r>
            <a:r>
              <a:rPr spc="55" dirty="0"/>
              <a:t> </a:t>
            </a:r>
            <a:r>
              <a:rPr spc="10" dirty="0"/>
              <a:t>d’un</a:t>
            </a:r>
            <a:r>
              <a:rPr spc="60" dirty="0"/>
              <a:t> </a:t>
            </a:r>
            <a:r>
              <a:rPr spc="15" dirty="0"/>
              <a:t>système</a:t>
            </a:r>
            <a:r>
              <a:rPr spc="55" dirty="0"/>
              <a:t> </a:t>
            </a:r>
            <a:r>
              <a:rPr spc="15" dirty="0"/>
              <a:t>d’information</a:t>
            </a:r>
            <a:r>
              <a:rPr spc="60" dirty="0"/>
              <a:t> </a:t>
            </a:r>
            <a:r>
              <a:rPr spc="20" dirty="0"/>
              <a:t>réparti</a:t>
            </a:r>
            <a:r>
              <a:rPr spc="55" dirty="0"/>
              <a:t> </a:t>
            </a:r>
            <a:r>
              <a:rPr spc="15" dirty="0"/>
              <a:t>déjà</a:t>
            </a:r>
            <a:r>
              <a:rPr spc="60" dirty="0"/>
              <a:t> </a:t>
            </a:r>
            <a:r>
              <a:rPr spc="25" dirty="0"/>
              <a:t>existant,</a:t>
            </a:r>
            <a:r>
              <a:rPr spc="55" dirty="0"/>
              <a:t> </a:t>
            </a:r>
            <a:r>
              <a:rPr spc="15" dirty="0"/>
              <a:t>l’objectif</a:t>
            </a:r>
            <a:r>
              <a:rPr spc="60" dirty="0"/>
              <a:t> </a:t>
            </a:r>
            <a:r>
              <a:rPr spc="5" dirty="0"/>
              <a:t>est</a:t>
            </a:r>
            <a:r>
              <a:rPr spc="55" dirty="0"/>
              <a:t> </a:t>
            </a:r>
            <a:r>
              <a:rPr spc="-25" dirty="0"/>
              <a:t>de </a:t>
            </a:r>
            <a:r>
              <a:rPr spc="-235" dirty="0"/>
              <a:t> </a:t>
            </a:r>
            <a:r>
              <a:rPr spc="35" dirty="0"/>
              <a:t>virtualiser </a:t>
            </a:r>
            <a:r>
              <a:rPr spc="20" dirty="0"/>
              <a:t>plusieurs </a:t>
            </a:r>
            <a:r>
              <a:rPr spc="25" dirty="0"/>
              <a:t>services </a:t>
            </a:r>
            <a:r>
              <a:rPr spc="-15" dirty="0"/>
              <a:t>et</a:t>
            </a:r>
            <a:r>
              <a:rPr spc="-10" dirty="0"/>
              <a:t> </a:t>
            </a:r>
            <a:r>
              <a:rPr spc="-25" dirty="0"/>
              <a:t>de</a:t>
            </a:r>
            <a:r>
              <a:rPr spc="-20" dirty="0"/>
              <a:t> </a:t>
            </a:r>
            <a:r>
              <a:rPr spc="20" dirty="0"/>
              <a:t>sécuriser leur utilisation. </a:t>
            </a:r>
            <a:r>
              <a:rPr spc="114" dirty="0"/>
              <a:t>Le </a:t>
            </a:r>
            <a:r>
              <a:rPr spc="10" dirty="0"/>
              <a:t>projet </a:t>
            </a:r>
            <a:r>
              <a:rPr spc="15" dirty="0"/>
              <a:t>a </a:t>
            </a:r>
            <a:r>
              <a:rPr spc="-25" dirty="0"/>
              <a:t>été </a:t>
            </a:r>
            <a:r>
              <a:rPr spc="-20" dirty="0"/>
              <a:t> </a:t>
            </a:r>
            <a:r>
              <a:rPr spc="15" dirty="0"/>
              <a:t>réalisé</a:t>
            </a:r>
            <a:r>
              <a:rPr spc="55" dirty="0"/>
              <a:t> </a:t>
            </a:r>
            <a:r>
              <a:rPr spc="-15" dirty="0"/>
              <a:t>en</a:t>
            </a:r>
            <a:r>
              <a:rPr spc="55" dirty="0"/>
              <a:t> </a:t>
            </a:r>
            <a:r>
              <a:rPr spc="-15" dirty="0"/>
              <a:t>équipe</a:t>
            </a:r>
            <a:r>
              <a:rPr spc="55" dirty="0"/>
              <a:t> </a:t>
            </a:r>
            <a:r>
              <a:rPr spc="75" dirty="0"/>
              <a:t>(4)</a:t>
            </a:r>
            <a:r>
              <a:rPr spc="55" dirty="0"/>
              <a:t> </a:t>
            </a:r>
            <a:r>
              <a:rPr spc="-15" dirty="0"/>
              <a:t>et</a:t>
            </a:r>
            <a:r>
              <a:rPr spc="55" dirty="0"/>
              <a:t> </a:t>
            </a:r>
            <a:r>
              <a:rPr spc="15" dirty="0"/>
              <a:t>a</a:t>
            </a:r>
            <a:r>
              <a:rPr spc="55" dirty="0"/>
              <a:t> </a:t>
            </a:r>
            <a:r>
              <a:rPr spc="5" dirty="0"/>
              <a:t>duré</a:t>
            </a:r>
            <a:r>
              <a:rPr spc="55" dirty="0"/>
              <a:t> </a:t>
            </a:r>
            <a:r>
              <a:rPr dirty="0"/>
              <a:t>tout</a:t>
            </a:r>
            <a:r>
              <a:rPr spc="55" dirty="0"/>
              <a:t> </a:t>
            </a:r>
            <a:r>
              <a:rPr dirty="0"/>
              <a:t>le</a:t>
            </a:r>
            <a:r>
              <a:rPr spc="60" dirty="0"/>
              <a:t> </a:t>
            </a:r>
            <a:r>
              <a:rPr spc="5" dirty="0"/>
              <a:t>semestre.</a:t>
            </a:r>
          </a:p>
        </p:txBody>
      </p:sp>
      <p:sp>
        <p:nvSpPr>
          <p:cNvPr id="5" name="object 5"/>
          <p:cNvSpPr txBox="1"/>
          <p:nvPr/>
        </p:nvSpPr>
        <p:spPr>
          <a:xfrm>
            <a:off x="4042324" y="2954620"/>
            <a:ext cx="4706620" cy="603885"/>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5" dirty="0">
                <a:latin typeface="Calibri"/>
                <a:cs typeface="Calibri"/>
              </a:rPr>
              <a:t> </a:t>
            </a:r>
            <a:r>
              <a:rPr sz="1100" spc="15" dirty="0">
                <a:latin typeface="Calibri"/>
                <a:cs typeface="Calibri"/>
              </a:rPr>
              <a:t>accomplir</a:t>
            </a:r>
            <a:r>
              <a:rPr sz="1100" spc="60" dirty="0">
                <a:latin typeface="Calibri"/>
                <a:cs typeface="Calibri"/>
              </a:rPr>
              <a:t> </a:t>
            </a:r>
            <a:r>
              <a:rPr sz="1100" dirty="0">
                <a:latin typeface="Calibri"/>
                <a:cs typeface="Calibri"/>
              </a:rPr>
              <a:t>étaient</a:t>
            </a:r>
            <a:r>
              <a:rPr sz="1100" spc="65"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65" dirty="0">
                <a:latin typeface="Calibri"/>
                <a:cs typeface="Calibri"/>
              </a:rPr>
              <a:t> </a:t>
            </a:r>
            <a:r>
              <a:rPr sz="1100" spc="20" dirty="0">
                <a:latin typeface="Calibri"/>
                <a:cs typeface="Calibri"/>
              </a:rPr>
              <a:t>faire</a:t>
            </a:r>
            <a:r>
              <a:rPr sz="1100" spc="60" dirty="0">
                <a:latin typeface="Calibri"/>
                <a:cs typeface="Calibri"/>
              </a:rPr>
              <a:t> </a:t>
            </a:r>
            <a:r>
              <a:rPr sz="1100" dirty="0">
                <a:latin typeface="Calibri"/>
                <a:cs typeface="Calibri"/>
              </a:rPr>
              <a:t>des</a:t>
            </a:r>
            <a:r>
              <a:rPr sz="1100" spc="65" dirty="0">
                <a:latin typeface="Calibri"/>
                <a:cs typeface="Calibri"/>
              </a:rPr>
              <a:t> </a:t>
            </a:r>
            <a:r>
              <a:rPr sz="1100" spc="15" dirty="0">
                <a:latin typeface="Calibri"/>
                <a:cs typeface="Calibri"/>
              </a:rPr>
              <a:t>critiques</a:t>
            </a:r>
            <a:r>
              <a:rPr sz="1100" spc="60" dirty="0">
                <a:latin typeface="Calibri"/>
                <a:cs typeface="Calibri"/>
              </a:rPr>
              <a:t> </a:t>
            </a:r>
            <a:r>
              <a:rPr sz="1100" spc="40" dirty="0">
                <a:latin typeface="Calibri"/>
                <a:cs typeface="Calibri"/>
              </a:rPr>
              <a:t>sur</a:t>
            </a:r>
            <a:r>
              <a:rPr sz="1100" spc="65" dirty="0">
                <a:latin typeface="Calibri"/>
                <a:cs typeface="Calibri"/>
              </a:rPr>
              <a:t> </a:t>
            </a:r>
            <a:r>
              <a:rPr sz="1100" spc="10" dirty="0">
                <a:latin typeface="Calibri"/>
                <a:cs typeface="Calibri"/>
              </a:rPr>
              <a:t>un</a:t>
            </a:r>
            <a:r>
              <a:rPr sz="1100" spc="60" dirty="0">
                <a:latin typeface="Calibri"/>
                <a:cs typeface="Calibri"/>
              </a:rPr>
              <a:t> </a:t>
            </a:r>
            <a:r>
              <a:rPr sz="1100" spc="15" dirty="0">
                <a:latin typeface="Calibri"/>
                <a:cs typeface="Calibri"/>
              </a:rPr>
              <a:t>site </a:t>
            </a:r>
            <a:r>
              <a:rPr sz="1100" spc="-235" dirty="0">
                <a:latin typeface="Calibri"/>
                <a:cs typeface="Calibri"/>
              </a:rPr>
              <a:t> </a:t>
            </a:r>
            <a:r>
              <a:rPr sz="1100" spc="-15" dirty="0">
                <a:latin typeface="Calibri"/>
                <a:cs typeface="Calibri"/>
              </a:rPr>
              <a:t>web</a:t>
            </a:r>
            <a:r>
              <a:rPr sz="1100" spc="-10" dirty="0">
                <a:latin typeface="Calibri"/>
                <a:cs typeface="Calibri"/>
              </a:rPr>
              <a:t> </a:t>
            </a:r>
            <a:r>
              <a:rPr sz="1100" spc="15" dirty="0">
                <a:latin typeface="Calibri"/>
                <a:cs typeface="Calibri"/>
              </a:rPr>
              <a:t>déjà </a:t>
            </a:r>
            <a:r>
              <a:rPr sz="1100" spc="20" dirty="0">
                <a:latin typeface="Calibri"/>
                <a:cs typeface="Calibri"/>
              </a:rPr>
              <a:t>réalisé, </a:t>
            </a:r>
            <a:r>
              <a:rPr sz="1100" spc="-25" dirty="0">
                <a:latin typeface="Calibri"/>
                <a:cs typeface="Calibri"/>
              </a:rPr>
              <a:t>de</a:t>
            </a:r>
            <a:r>
              <a:rPr sz="1100" spc="-20" dirty="0">
                <a:latin typeface="Calibri"/>
                <a:cs typeface="Calibri"/>
              </a:rPr>
              <a:t> </a:t>
            </a:r>
            <a:r>
              <a:rPr sz="1100" spc="15" dirty="0">
                <a:latin typeface="Calibri"/>
                <a:cs typeface="Calibri"/>
              </a:rPr>
              <a:t>vériﬁer </a:t>
            </a:r>
            <a:r>
              <a:rPr sz="1100" spc="-20" dirty="0">
                <a:latin typeface="Calibri"/>
                <a:cs typeface="Calibri"/>
              </a:rPr>
              <a:t>que</a:t>
            </a:r>
            <a:r>
              <a:rPr sz="1100" spc="-15" dirty="0">
                <a:latin typeface="Calibri"/>
                <a:cs typeface="Calibri"/>
              </a:rPr>
              <a:t> </a:t>
            </a:r>
            <a:r>
              <a:rPr sz="1100" dirty="0">
                <a:latin typeface="Calibri"/>
                <a:cs typeface="Calibri"/>
              </a:rPr>
              <a:t>toutes </a:t>
            </a:r>
            <a:r>
              <a:rPr sz="1100" spc="15" dirty="0">
                <a:latin typeface="Calibri"/>
                <a:cs typeface="Calibri"/>
              </a:rPr>
              <a:t>les </a:t>
            </a:r>
            <a:r>
              <a:rPr sz="1100" spc="10" dirty="0">
                <a:latin typeface="Calibri"/>
                <a:cs typeface="Calibri"/>
              </a:rPr>
              <a:t>fonctionnalités sont </a:t>
            </a:r>
            <a:r>
              <a:rPr sz="1100" spc="5" dirty="0">
                <a:latin typeface="Calibri"/>
                <a:cs typeface="Calibri"/>
              </a:rPr>
              <a:t>conformes </a:t>
            </a:r>
            <a:r>
              <a:rPr sz="1100" spc="10" dirty="0">
                <a:latin typeface="Calibri"/>
                <a:cs typeface="Calibri"/>
              </a:rPr>
              <a:t>au </a:t>
            </a:r>
            <a:r>
              <a:rPr sz="1100" spc="15" dirty="0">
                <a:latin typeface="Calibri"/>
                <a:cs typeface="Calibri"/>
              </a:rPr>
              <a:t> </a:t>
            </a:r>
            <a:r>
              <a:rPr sz="1100" spc="20" dirty="0">
                <a:latin typeface="Calibri"/>
                <a:cs typeface="Calibri"/>
              </a:rPr>
              <a:t>cahier</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charge</a:t>
            </a:r>
            <a:r>
              <a:rPr sz="1100" spc="55" dirty="0">
                <a:latin typeface="Calibri"/>
                <a:cs typeface="Calibri"/>
              </a:rPr>
              <a:t> </a:t>
            </a:r>
            <a:r>
              <a:rPr sz="1100" spc="-15" dirty="0">
                <a:latin typeface="Calibri"/>
                <a:cs typeface="Calibri"/>
              </a:rPr>
              <a:t>et</a:t>
            </a:r>
            <a:r>
              <a:rPr sz="1100" spc="60" dirty="0">
                <a:latin typeface="Calibri"/>
                <a:cs typeface="Calibri"/>
              </a:rPr>
              <a:t> </a:t>
            </a:r>
            <a:r>
              <a:rPr sz="1100" spc="5" dirty="0">
                <a:latin typeface="Calibri"/>
                <a:cs typeface="Calibri"/>
              </a:rPr>
              <a:t>d’implémenter</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5" dirty="0">
                <a:latin typeface="Calibri"/>
                <a:cs typeface="Calibri"/>
              </a:rPr>
              <a:t>nouvelles</a:t>
            </a:r>
            <a:r>
              <a:rPr sz="1100" spc="60" dirty="0">
                <a:latin typeface="Calibri"/>
                <a:cs typeface="Calibri"/>
              </a:rPr>
              <a:t> </a:t>
            </a:r>
            <a:r>
              <a:rPr sz="1100" spc="10" dirty="0">
                <a:latin typeface="Calibri"/>
                <a:cs typeface="Calibri"/>
              </a:rPr>
              <a:t>fonctionnalités</a:t>
            </a:r>
            <a:r>
              <a:rPr sz="1100" spc="55" dirty="0">
                <a:latin typeface="Calibri"/>
                <a:cs typeface="Calibri"/>
              </a:rPr>
              <a:t> </a:t>
            </a:r>
            <a:r>
              <a:rPr sz="1100" spc="20" dirty="0">
                <a:latin typeface="Calibri"/>
                <a:cs typeface="Calibri"/>
              </a:rPr>
              <a:t>utiles.</a:t>
            </a:r>
            <a:endParaRPr sz="1100">
              <a:latin typeface="Calibri"/>
              <a:cs typeface="Calibri"/>
            </a:endParaRPr>
          </a:p>
        </p:txBody>
      </p:sp>
      <p:sp>
        <p:nvSpPr>
          <p:cNvPr id="6" name="object 6"/>
          <p:cNvSpPr txBox="1"/>
          <p:nvPr/>
        </p:nvSpPr>
        <p:spPr>
          <a:xfrm>
            <a:off x="4042324" y="3710525"/>
            <a:ext cx="4360545" cy="731520"/>
          </a:xfrm>
          <a:prstGeom prst="rect">
            <a:avLst/>
          </a:prstGeom>
        </p:spPr>
        <p:txBody>
          <a:bodyPr vert="horz" wrap="square" lIns="0" tIns="12700" rIns="0" bIns="0" rtlCol="0">
            <a:spAutoFit/>
          </a:bodyPr>
          <a:lstStyle/>
          <a:p>
            <a:pPr marL="12700">
              <a:lnSpc>
                <a:spcPct val="100000"/>
              </a:lnSpc>
              <a:spcBef>
                <a:spcPts val="100"/>
              </a:spcBef>
            </a:pPr>
            <a:r>
              <a:rPr sz="1100" spc="90" dirty="0">
                <a:latin typeface="Calibri"/>
                <a:cs typeface="Calibri"/>
              </a:rPr>
              <a:t>Les</a:t>
            </a:r>
            <a:r>
              <a:rPr sz="1100" spc="50" dirty="0">
                <a:latin typeface="Calibri"/>
                <a:cs typeface="Calibri"/>
              </a:rPr>
              <a:t> </a:t>
            </a:r>
            <a:r>
              <a:rPr sz="1100" spc="20" dirty="0">
                <a:latin typeface="Calibri"/>
                <a:cs typeface="Calibri"/>
              </a:rPr>
              <a:t>outils</a:t>
            </a:r>
            <a:r>
              <a:rPr sz="1100" spc="50" dirty="0">
                <a:latin typeface="Calibri"/>
                <a:cs typeface="Calibri"/>
              </a:rPr>
              <a:t> </a:t>
            </a:r>
            <a:r>
              <a:rPr sz="1100" spc="-5" dirty="0">
                <a:latin typeface="Calibri"/>
                <a:cs typeface="Calibri"/>
              </a:rPr>
              <a:t>employés</a:t>
            </a:r>
            <a:r>
              <a:rPr sz="1100" spc="50" dirty="0">
                <a:latin typeface="Calibri"/>
                <a:cs typeface="Calibri"/>
              </a:rPr>
              <a:t> </a:t>
            </a:r>
            <a:r>
              <a:rPr sz="1100" spc="5" dirty="0">
                <a:latin typeface="Calibri"/>
                <a:cs typeface="Calibri"/>
              </a:rPr>
              <a:t>étaient:</a:t>
            </a:r>
            <a:r>
              <a:rPr sz="1100" spc="105" dirty="0">
                <a:latin typeface="Calibri"/>
                <a:cs typeface="Calibri"/>
              </a:rPr>
              <a:t> </a:t>
            </a:r>
            <a:r>
              <a:rPr sz="1100" spc="50" dirty="0">
                <a:latin typeface="Calibri"/>
                <a:cs typeface="Calibri"/>
              </a:rPr>
              <a:t>Drive, </a:t>
            </a:r>
            <a:r>
              <a:rPr sz="1100" spc="180" dirty="0">
                <a:latin typeface="Calibri"/>
                <a:cs typeface="Calibri"/>
              </a:rPr>
              <a:t>PHP</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 </a:t>
            </a:r>
            <a:r>
              <a:rPr sz="1100" spc="190" dirty="0">
                <a:latin typeface="Calibri"/>
                <a:cs typeface="Calibri"/>
              </a:rPr>
              <a:t>SAE </a:t>
            </a:r>
            <a:r>
              <a:rPr sz="1100" spc="15" dirty="0">
                <a:latin typeface="Calibri"/>
                <a:cs typeface="Calibri"/>
              </a:rPr>
              <a:t>a </a:t>
            </a:r>
            <a:r>
              <a:rPr sz="1100" spc="30" dirty="0">
                <a:latin typeface="Calibri"/>
                <a:cs typeface="Calibri"/>
              </a:rPr>
              <a:t>ainsi </a:t>
            </a:r>
            <a:r>
              <a:rPr sz="1100" spc="15" dirty="0">
                <a:latin typeface="Calibri"/>
                <a:cs typeface="Calibri"/>
              </a:rPr>
              <a:t>permis </a:t>
            </a:r>
            <a:r>
              <a:rPr sz="1100" spc="10" dirty="0">
                <a:latin typeface="Calibri"/>
                <a:cs typeface="Calibri"/>
              </a:rPr>
              <a:t>d’améliorer un </a:t>
            </a:r>
            <a:r>
              <a:rPr sz="1100" spc="15" dirty="0">
                <a:latin typeface="Calibri"/>
                <a:cs typeface="Calibri"/>
              </a:rPr>
              <a:t>site </a:t>
            </a:r>
            <a:r>
              <a:rPr sz="1100" spc="-15" dirty="0">
                <a:latin typeface="Calibri"/>
                <a:cs typeface="Calibri"/>
              </a:rPr>
              <a:t>web</a:t>
            </a:r>
            <a:r>
              <a:rPr sz="1100" spc="-10" dirty="0">
                <a:latin typeface="Calibri"/>
                <a:cs typeface="Calibri"/>
              </a:rPr>
              <a:t> </a:t>
            </a:r>
            <a:r>
              <a:rPr sz="1100" spc="15" dirty="0">
                <a:latin typeface="Calibri"/>
                <a:cs typeface="Calibri"/>
              </a:rPr>
              <a:t>déjà </a:t>
            </a:r>
            <a:r>
              <a:rPr sz="1100" spc="-5" dirty="0">
                <a:latin typeface="Calibri"/>
                <a:cs typeface="Calibri"/>
              </a:rPr>
              <a:t>implémenté </a:t>
            </a:r>
            <a:r>
              <a:rPr sz="1100" spc="-15" dirty="0">
                <a:latin typeface="Calibri"/>
                <a:cs typeface="Calibri"/>
              </a:rPr>
              <a:t>en</a:t>
            </a:r>
            <a:r>
              <a:rPr sz="1100" spc="-10" dirty="0">
                <a:latin typeface="Calibri"/>
                <a:cs typeface="Calibri"/>
              </a:rPr>
              <a:t> </a:t>
            </a:r>
            <a:r>
              <a:rPr sz="1100" spc="30" dirty="0">
                <a:latin typeface="Calibri"/>
                <a:cs typeface="Calibri"/>
              </a:rPr>
              <a:t>lui </a:t>
            </a:r>
            <a:r>
              <a:rPr sz="1100" spc="-240" dirty="0">
                <a:latin typeface="Calibri"/>
                <a:cs typeface="Calibri"/>
              </a:rPr>
              <a:t> </a:t>
            </a:r>
            <a:r>
              <a:rPr sz="1100" spc="25" dirty="0">
                <a:latin typeface="Calibri"/>
                <a:cs typeface="Calibri"/>
              </a:rPr>
              <a:t>faisant</a:t>
            </a:r>
            <a:r>
              <a:rPr sz="1100" spc="50" dirty="0">
                <a:latin typeface="Calibri"/>
                <a:cs typeface="Calibri"/>
              </a:rPr>
              <a:t> </a:t>
            </a:r>
            <a:r>
              <a:rPr sz="1100" dirty="0">
                <a:latin typeface="Calibri"/>
                <a:cs typeface="Calibri"/>
              </a:rPr>
              <a:t>des</a:t>
            </a:r>
            <a:r>
              <a:rPr sz="1100" spc="55" dirty="0">
                <a:latin typeface="Calibri"/>
                <a:cs typeface="Calibri"/>
              </a:rPr>
              <a:t> </a:t>
            </a:r>
            <a:r>
              <a:rPr sz="1100" spc="20" dirty="0">
                <a:latin typeface="Calibri"/>
                <a:cs typeface="Calibri"/>
              </a:rPr>
              <a:t>audits</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20" dirty="0">
                <a:latin typeface="Calibri"/>
                <a:cs typeface="Calibri"/>
              </a:rPr>
              <a:t>critiques.</a:t>
            </a:r>
            <a:endParaRPr sz="1100">
              <a:latin typeface="Calibri"/>
              <a:cs typeface="Calibri"/>
            </a:endParaRPr>
          </a:p>
        </p:txBody>
      </p:sp>
      <p:sp>
        <p:nvSpPr>
          <p:cNvPr id="7" name="object 7"/>
          <p:cNvSpPr txBox="1"/>
          <p:nvPr/>
        </p:nvSpPr>
        <p:spPr>
          <a:xfrm>
            <a:off x="405575" y="2759588"/>
            <a:ext cx="2718435" cy="665480"/>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Arial MT"/>
                <a:cs typeface="Arial MT"/>
              </a:rPr>
              <a:t>https://drive.google.com/drive/u/0/ </a:t>
            </a:r>
            <a:r>
              <a:rPr sz="1400" spc="-380" dirty="0">
                <a:latin typeface="Arial MT"/>
                <a:cs typeface="Arial MT"/>
              </a:rPr>
              <a:t> </a:t>
            </a:r>
            <a:r>
              <a:rPr sz="1400" spc="-5" dirty="0">
                <a:latin typeface="Arial MT"/>
                <a:cs typeface="Arial MT"/>
              </a:rPr>
              <a:t>folders/1rHmg6uliMUZcVmej25v5i  </a:t>
            </a:r>
            <a:r>
              <a:rPr sz="1400" dirty="0">
                <a:latin typeface="Arial MT"/>
                <a:cs typeface="Arial MT"/>
              </a:rPr>
              <a:t>MULmkMIQBQU</a:t>
            </a:r>
            <a:endParaRPr sz="14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537" y="459762"/>
          <a:ext cx="8801100" cy="3898622"/>
        </p:xfrm>
        <a:graphic>
          <a:graphicData uri="http://schemas.openxmlformats.org/drawingml/2006/table">
            <a:tbl>
              <a:tblPr firstRow="1" bandRow="1">
                <a:tableStyleId>{2D5ABB26-0587-4C30-8999-92F81FD0307C}</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gridCol w="1257300">
                  <a:extLst>
                    <a:ext uri="{9D8B030D-6E8A-4147-A177-3AD203B41FA5}">
                      <a16:colId xmlns:a16="http://schemas.microsoft.com/office/drawing/2014/main" val="20006"/>
                    </a:ext>
                  </a:extLst>
                </a:gridCol>
              </a:tblGrid>
              <a:tr h="1942699">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20"/>
                        </a:spcBef>
                      </a:pPr>
                      <a:r>
                        <a:rPr sz="1400" spc="-5" dirty="0">
                          <a:latin typeface="Arial MT"/>
                          <a:cs typeface="Arial MT"/>
                        </a:rPr>
                        <a:t>Déroulement</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20"/>
                        </a:spcBef>
                      </a:pPr>
                      <a:r>
                        <a:rPr sz="1400" spc="-5" dirty="0">
                          <a:latin typeface="Arial MT"/>
                          <a:cs typeface="Arial MT"/>
                        </a:rPr>
                        <a:t>Points</a:t>
                      </a:r>
                      <a:r>
                        <a:rPr sz="1400" spc="-50" dirty="0">
                          <a:latin typeface="Arial MT"/>
                          <a:cs typeface="Arial MT"/>
                        </a:rPr>
                        <a:t> </a:t>
                      </a:r>
                      <a:r>
                        <a:rPr sz="1400" spc="-5" dirty="0">
                          <a:latin typeface="Arial MT"/>
                          <a:cs typeface="Arial MT"/>
                        </a:rPr>
                        <a:t>Forts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471805">
                        <a:lnSpc>
                          <a:spcPct val="100000"/>
                        </a:lnSpc>
                        <a:spcBef>
                          <a:spcPts val="620"/>
                        </a:spcBef>
                      </a:pPr>
                      <a:r>
                        <a:rPr sz="1400" spc="-5" dirty="0">
                          <a:latin typeface="Arial MT"/>
                          <a:cs typeface="Arial MT"/>
                        </a:rPr>
                        <a:t>Point de </a:t>
                      </a:r>
                      <a:r>
                        <a:rPr sz="1400" spc="-375" dirty="0">
                          <a:latin typeface="Arial MT"/>
                          <a:cs typeface="Arial MT"/>
                        </a:rPr>
                        <a:t> </a:t>
                      </a:r>
                      <a:r>
                        <a:rPr sz="1400" dirty="0">
                          <a:latin typeface="Arial MT"/>
                          <a:cs typeface="Arial MT"/>
                        </a:rPr>
                        <a:t>vigilance</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441959">
                        <a:lnSpc>
                          <a:spcPct val="100000"/>
                        </a:lnSpc>
                        <a:spcBef>
                          <a:spcPts val="620"/>
                        </a:spcBef>
                      </a:pPr>
                      <a:r>
                        <a:rPr sz="1400" spc="-5" dirty="0">
                          <a:latin typeface="Arial MT"/>
                          <a:cs typeface="Arial MT"/>
                        </a:rPr>
                        <a:t>Bonnes </a:t>
                      </a:r>
                      <a:r>
                        <a:rPr sz="1400" dirty="0">
                          <a:latin typeface="Arial MT"/>
                          <a:cs typeface="Arial MT"/>
                        </a:rPr>
                        <a:t> surprises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334010">
                        <a:lnSpc>
                          <a:spcPct val="100000"/>
                        </a:lnSpc>
                        <a:spcBef>
                          <a:spcPts val="620"/>
                        </a:spcBef>
                      </a:pPr>
                      <a:r>
                        <a:rPr sz="1400" spc="-15" dirty="0">
                          <a:latin typeface="Arial MT"/>
                          <a:cs typeface="Arial MT"/>
                        </a:rPr>
                        <a:t>Vrais </a:t>
                      </a:r>
                      <a:r>
                        <a:rPr sz="1400" spc="-10" dirty="0">
                          <a:latin typeface="Arial MT"/>
                          <a:cs typeface="Arial MT"/>
                        </a:rPr>
                        <a:t> </a:t>
                      </a:r>
                      <a:r>
                        <a:rPr sz="1400" spc="-5" dirty="0">
                          <a:latin typeface="Arial MT"/>
                          <a:cs typeface="Arial MT"/>
                        </a:rPr>
                        <a:t>problèmes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20"/>
                        </a:spcBef>
                      </a:pPr>
                      <a:r>
                        <a:rPr sz="1400" spc="-5" dirty="0">
                          <a:latin typeface="Arial MT"/>
                          <a:cs typeface="Arial MT"/>
                        </a:rPr>
                        <a:t>Acquis</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484164">
                <a:tc>
                  <a:txBody>
                    <a:bodyPr/>
                    <a:lstStyle/>
                    <a:p>
                      <a:pPr marL="85725">
                        <a:lnSpc>
                          <a:spcPct val="100000"/>
                        </a:lnSpc>
                        <a:spcBef>
                          <a:spcPts val="620"/>
                        </a:spcBef>
                      </a:pPr>
                      <a:r>
                        <a:rPr sz="1400" spc="-5" dirty="0">
                          <a:latin typeface="Arial MT"/>
                          <a:cs typeface="Arial MT"/>
                        </a:rPr>
                        <a:t>SAE</a:t>
                      </a:r>
                      <a:r>
                        <a:rPr sz="1400" spc="-50" dirty="0">
                          <a:latin typeface="Arial MT"/>
                          <a:cs typeface="Arial MT"/>
                        </a:rPr>
                        <a:t> </a:t>
                      </a:r>
                      <a:r>
                        <a:rPr sz="1400" spc="-5" dirty="0">
                          <a:latin typeface="Arial MT"/>
                          <a:cs typeface="Arial MT"/>
                        </a:rPr>
                        <a:t>4.01</a:t>
                      </a:r>
                      <a:endParaRPr sz="1400">
                        <a:latin typeface="Arial MT"/>
                        <a:cs typeface="Arial MT"/>
                      </a:endParaRPr>
                    </a:p>
                  </a:txBody>
                  <a:tcPr marL="0" marR="0" marT="7874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145415">
                        <a:lnSpc>
                          <a:spcPct val="100000"/>
                        </a:lnSpc>
                        <a:spcBef>
                          <a:spcPts val="590"/>
                        </a:spcBef>
                      </a:pPr>
                      <a:r>
                        <a:rPr sz="1300" spc="-5" dirty="0">
                          <a:latin typeface="Arial MT"/>
                          <a:cs typeface="Arial MT"/>
                        </a:rPr>
                        <a:t>Confusio</a:t>
                      </a:r>
                      <a:r>
                        <a:rPr sz="1300" dirty="0">
                          <a:latin typeface="Arial MT"/>
                          <a:cs typeface="Arial MT"/>
                        </a:rPr>
                        <a:t>n</a:t>
                      </a:r>
                      <a:r>
                        <a:rPr sz="1300" spc="-5" dirty="0">
                          <a:latin typeface="Arial MT"/>
                          <a:cs typeface="Arial MT"/>
                        </a:rPr>
                        <a:t> </a:t>
                      </a:r>
                      <a:r>
                        <a:rPr sz="1300" dirty="0">
                          <a:latin typeface="Arial MT"/>
                          <a:cs typeface="Arial MT"/>
                        </a:rPr>
                        <a:t>sur  </a:t>
                      </a:r>
                      <a:r>
                        <a:rPr sz="1300" spc="-5" dirty="0">
                          <a:latin typeface="Arial MT"/>
                          <a:cs typeface="Arial MT"/>
                        </a:rPr>
                        <a:t>le</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257810">
                        <a:lnSpc>
                          <a:spcPct val="100000"/>
                        </a:lnSpc>
                        <a:spcBef>
                          <a:spcPts val="590"/>
                        </a:spcBef>
                      </a:pPr>
                      <a:r>
                        <a:rPr sz="1300" spc="-5" dirty="0">
                          <a:latin typeface="Arial MT"/>
                          <a:cs typeface="Arial MT"/>
                        </a:rPr>
                        <a:t>Apprendr</a:t>
                      </a:r>
                      <a:r>
                        <a:rPr sz="1300" dirty="0">
                          <a:latin typeface="Arial MT"/>
                          <a:cs typeface="Arial MT"/>
                        </a:rPr>
                        <a:t>e</a:t>
                      </a:r>
                      <a:r>
                        <a:rPr sz="1300" spc="-5" dirty="0">
                          <a:latin typeface="Arial MT"/>
                          <a:cs typeface="Arial MT"/>
                        </a:rPr>
                        <a:t> </a:t>
                      </a:r>
                      <a:r>
                        <a:rPr sz="1300" dirty="0">
                          <a:latin typeface="Arial MT"/>
                          <a:cs typeface="Arial MT"/>
                        </a:rPr>
                        <a:t>à  </a:t>
                      </a:r>
                      <a:r>
                        <a:rPr sz="1300" spc="-5" dirty="0">
                          <a:latin typeface="Arial MT"/>
                          <a:cs typeface="Arial MT"/>
                        </a:rPr>
                        <a:t>travailler</a:t>
                      </a:r>
                      <a:r>
                        <a:rPr sz="1300" spc="-50" dirty="0">
                          <a:latin typeface="Arial MT"/>
                          <a:cs typeface="Arial MT"/>
                        </a:rPr>
                        <a:t> </a:t>
                      </a:r>
                      <a:r>
                        <a:rPr sz="1300" spc="-5" dirty="0">
                          <a:latin typeface="Arial MT"/>
                          <a:cs typeface="Arial MT"/>
                        </a:rPr>
                        <a:t>en</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82550">
                        <a:lnSpc>
                          <a:spcPct val="100000"/>
                        </a:lnSpc>
                        <a:spcBef>
                          <a:spcPts val="590"/>
                        </a:spcBef>
                      </a:pPr>
                      <a:r>
                        <a:rPr sz="1300" spc="-5" dirty="0">
                          <a:latin typeface="Arial MT"/>
                          <a:cs typeface="Arial MT"/>
                        </a:rPr>
                        <a:t>Organisation,T  emps</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090" marR="257810">
                        <a:lnSpc>
                          <a:spcPct val="100000"/>
                        </a:lnSpc>
                        <a:spcBef>
                          <a:spcPts val="590"/>
                        </a:spcBef>
                      </a:pPr>
                      <a:r>
                        <a:rPr sz="1300" spc="-5" dirty="0">
                          <a:latin typeface="Arial MT"/>
                          <a:cs typeface="Arial MT"/>
                        </a:rPr>
                        <a:t>Apprendr</a:t>
                      </a:r>
                      <a:r>
                        <a:rPr sz="1300" dirty="0">
                          <a:latin typeface="Arial MT"/>
                          <a:cs typeface="Arial MT"/>
                        </a:rPr>
                        <a:t>e</a:t>
                      </a:r>
                      <a:r>
                        <a:rPr sz="1300" spc="-5" dirty="0">
                          <a:latin typeface="Arial MT"/>
                          <a:cs typeface="Arial MT"/>
                        </a:rPr>
                        <a:t> </a:t>
                      </a:r>
                      <a:r>
                        <a:rPr sz="1300" dirty="0">
                          <a:latin typeface="Arial MT"/>
                          <a:cs typeface="Arial MT"/>
                        </a:rPr>
                        <a:t>à  </a:t>
                      </a:r>
                      <a:r>
                        <a:rPr sz="1300" spc="-5" dirty="0">
                          <a:latin typeface="Arial MT"/>
                          <a:cs typeface="Arial MT"/>
                        </a:rPr>
                        <a:t>faire</a:t>
                      </a:r>
                      <a:r>
                        <a:rPr sz="1300" spc="-20" dirty="0">
                          <a:latin typeface="Arial MT"/>
                          <a:cs typeface="Arial MT"/>
                        </a:rPr>
                        <a:t> </a:t>
                      </a:r>
                      <a:r>
                        <a:rPr sz="1300" spc="-5" dirty="0">
                          <a:latin typeface="Arial MT"/>
                          <a:cs typeface="Arial MT"/>
                        </a:rPr>
                        <a:t>des</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420370">
                        <a:lnSpc>
                          <a:spcPct val="100000"/>
                        </a:lnSpc>
                        <a:spcBef>
                          <a:spcPts val="590"/>
                        </a:spcBef>
                      </a:pPr>
                      <a:r>
                        <a:rPr sz="1300" spc="-5" dirty="0">
                          <a:latin typeface="Arial MT"/>
                          <a:cs typeface="Arial MT"/>
                        </a:rPr>
                        <a:t>Confusion  autour</a:t>
                      </a:r>
                      <a:r>
                        <a:rPr sz="1300" spc="-50" dirty="0">
                          <a:latin typeface="Arial MT"/>
                          <a:cs typeface="Arial MT"/>
                        </a:rPr>
                        <a:t> </a:t>
                      </a:r>
                      <a:r>
                        <a:rPr sz="1300" spc="-5" dirty="0">
                          <a:latin typeface="Arial MT"/>
                          <a:cs typeface="Arial MT"/>
                        </a:rPr>
                        <a:t>du</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tc>
                  <a:txBody>
                    <a:bodyPr/>
                    <a:lstStyle/>
                    <a:p>
                      <a:pPr marL="85725" marR="229235">
                        <a:lnSpc>
                          <a:spcPct val="100000"/>
                        </a:lnSpc>
                        <a:spcBef>
                          <a:spcPts val="590"/>
                        </a:spcBef>
                      </a:pPr>
                      <a:r>
                        <a:rPr sz="1300" spc="-5" dirty="0">
                          <a:latin typeface="Arial MT"/>
                          <a:cs typeface="Arial MT"/>
                        </a:rPr>
                        <a:t>Anticipation </a:t>
                      </a:r>
                      <a:r>
                        <a:rPr sz="1300" dirty="0">
                          <a:latin typeface="Arial MT"/>
                          <a:cs typeface="Arial MT"/>
                        </a:rPr>
                        <a:t> </a:t>
                      </a:r>
                      <a:r>
                        <a:rPr sz="1300" spc="-5" dirty="0">
                          <a:latin typeface="Arial MT"/>
                          <a:cs typeface="Arial MT"/>
                        </a:rPr>
                        <a:t>des</a:t>
                      </a:r>
                      <a:r>
                        <a:rPr sz="1300" spc="-50" dirty="0">
                          <a:latin typeface="Arial MT"/>
                          <a:cs typeface="Arial MT"/>
                        </a:rPr>
                        <a:t> </a:t>
                      </a:r>
                      <a:r>
                        <a:rPr sz="1300" spc="-5" dirty="0">
                          <a:latin typeface="Arial MT"/>
                          <a:cs typeface="Arial MT"/>
                        </a:rPr>
                        <a:t>tâches</a:t>
                      </a:r>
                      <a:r>
                        <a:rPr sz="1300" spc="-45" dirty="0">
                          <a:latin typeface="Arial MT"/>
                          <a:cs typeface="Arial MT"/>
                        </a:rPr>
                        <a:t> </a:t>
                      </a:r>
                      <a:r>
                        <a:rPr sz="1300" dirty="0">
                          <a:latin typeface="Arial MT"/>
                          <a:cs typeface="Arial MT"/>
                        </a:rPr>
                        <a:t>à</a:t>
                      </a:r>
                      <a:endParaRPr sz="1300">
                        <a:latin typeface="Arial MT"/>
                        <a:cs typeface="Arial MT"/>
                      </a:endParaRPr>
                    </a:p>
                  </a:txBody>
                  <a:tcPr marL="0" marR="0" marT="74930" marB="0">
                    <a:lnL w="9525">
                      <a:solidFill>
                        <a:srgbClr val="559BD6"/>
                      </a:solidFill>
                      <a:prstDash val="solid"/>
                    </a:lnL>
                    <a:lnR w="9525">
                      <a:solidFill>
                        <a:srgbClr val="559BD6"/>
                      </a:solidFill>
                      <a:prstDash val="solid"/>
                    </a:lnR>
                    <a:lnT w="9525">
                      <a:solidFill>
                        <a:srgbClr val="559BD6"/>
                      </a:solidFill>
                      <a:prstDash val="solid"/>
                    </a:lnT>
                    <a:solidFill>
                      <a:srgbClr val="F48F8F"/>
                    </a:solidFill>
                  </a:tcPr>
                </a:tc>
                <a:extLst>
                  <a:ext uri="{0D108BD9-81ED-4DB2-BD59-A6C34878D82A}">
                    <a16:rowId xmlns:a16="http://schemas.microsoft.com/office/drawing/2014/main" val="10001"/>
                  </a:ext>
                </a:extLst>
              </a:tr>
              <a:tr h="198119">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déroulement</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équipe</a:t>
                      </a:r>
                      <a:r>
                        <a:rPr sz="1300" spc="-35" dirty="0">
                          <a:latin typeface="Arial MT"/>
                          <a:cs typeface="Arial MT"/>
                        </a:rPr>
                        <a:t> </a:t>
                      </a:r>
                      <a:r>
                        <a:rPr sz="1300" spc="-5" dirty="0">
                          <a:latin typeface="Arial MT"/>
                          <a:cs typeface="Arial MT"/>
                        </a:rPr>
                        <a:t>et</a:t>
                      </a:r>
                      <a:r>
                        <a:rPr sz="1300" spc="-35" dirty="0">
                          <a:latin typeface="Arial MT"/>
                          <a:cs typeface="Arial MT"/>
                        </a:rPr>
                        <a:t> </a:t>
                      </a:r>
                      <a:r>
                        <a:rPr sz="1300" dirty="0">
                          <a:latin typeface="Arial MT"/>
                          <a:cs typeface="Arial MT"/>
                        </a:rPr>
                        <a:t>à</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090">
                        <a:lnSpc>
                          <a:spcPts val="1460"/>
                        </a:lnSpc>
                      </a:pPr>
                      <a:r>
                        <a:rPr sz="1300" dirty="0">
                          <a:latin typeface="Arial MT"/>
                          <a:cs typeface="Arial MT"/>
                        </a:rPr>
                        <a:t>critiques</a:t>
                      </a:r>
                      <a:r>
                        <a:rPr sz="1300" spc="-55" dirty="0">
                          <a:latin typeface="Arial MT"/>
                          <a:cs typeface="Arial MT"/>
                        </a:rPr>
                        <a:t> </a:t>
                      </a:r>
                      <a:r>
                        <a:rPr sz="1300" spc="-5" dirty="0">
                          <a:latin typeface="Arial MT"/>
                          <a:cs typeface="Arial MT"/>
                        </a:rPr>
                        <a:t>d’un</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sujet</a:t>
                      </a:r>
                      <a:r>
                        <a:rPr sz="1300" spc="-35" dirty="0">
                          <a:latin typeface="Arial MT"/>
                          <a:cs typeface="Arial MT"/>
                        </a:rPr>
                        <a:t> </a:t>
                      </a:r>
                      <a:r>
                        <a:rPr sz="1300" spc="-5" dirty="0">
                          <a:latin typeface="Arial MT"/>
                          <a:cs typeface="Arial MT"/>
                        </a:rPr>
                        <a:t>et</a:t>
                      </a:r>
                      <a:r>
                        <a:rPr sz="1300" spc="-35" dirty="0">
                          <a:latin typeface="Arial MT"/>
                          <a:cs typeface="Arial MT"/>
                        </a:rPr>
                        <a:t> </a:t>
                      </a:r>
                      <a:r>
                        <a:rPr sz="1300" spc="-5" dirty="0">
                          <a:latin typeface="Arial MT"/>
                          <a:cs typeface="Arial MT"/>
                        </a:rPr>
                        <a:t>de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réaliser</a:t>
                      </a:r>
                      <a:r>
                        <a:rPr sz="1300" spc="-55" dirty="0">
                          <a:latin typeface="Arial MT"/>
                          <a:cs typeface="Arial MT"/>
                        </a:rPr>
                        <a:t> </a:t>
                      </a:r>
                      <a:r>
                        <a:rPr sz="1300" spc="-5" dirty="0">
                          <a:latin typeface="Arial MT"/>
                          <a:cs typeface="Arial MT"/>
                        </a:rPr>
                        <a:t>et</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2"/>
                  </a:ext>
                </a:extLst>
              </a:tr>
              <a:tr h="198120">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et</a:t>
                      </a:r>
                      <a:r>
                        <a:rPr sz="1300" spc="-35" dirty="0">
                          <a:latin typeface="Arial MT"/>
                          <a:cs typeface="Arial MT"/>
                        </a:rPr>
                        <a:t> </a:t>
                      </a:r>
                      <a:r>
                        <a:rPr sz="1300" spc="-5" dirty="0">
                          <a:latin typeface="Arial MT"/>
                          <a:cs typeface="Arial MT"/>
                        </a:rPr>
                        <a:t>gestion</a:t>
                      </a:r>
                      <a:r>
                        <a:rPr sz="1300" spc="-35" dirty="0">
                          <a:latin typeface="Arial MT"/>
                          <a:cs typeface="Arial MT"/>
                        </a:rPr>
                        <a:t> </a:t>
                      </a:r>
                      <a:r>
                        <a:rPr sz="1300" spc="-5" dirty="0">
                          <a:latin typeface="Arial MT"/>
                          <a:cs typeface="Arial MT"/>
                        </a:rPr>
                        <a:t>par</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tirer</a:t>
                      </a:r>
                      <a:r>
                        <a:rPr sz="1300" spc="-35" dirty="0">
                          <a:latin typeface="Arial MT"/>
                          <a:cs typeface="Arial MT"/>
                        </a:rPr>
                        <a:t> </a:t>
                      </a:r>
                      <a:r>
                        <a:rPr sz="1300" spc="-5" dirty="0">
                          <a:latin typeface="Arial MT"/>
                          <a:cs typeface="Arial MT"/>
                        </a:rPr>
                        <a:t>profit</a:t>
                      </a:r>
                      <a:r>
                        <a:rPr sz="1300" spc="-35" dirty="0">
                          <a:latin typeface="Arial MT"/>
                          <a:cs typeface="Arial MT"/>
                        </a:rPr>
                        <a:t> </a:t>
                      </a:r>
                      <a:r>
                        <a:rPr sz="1300" spc="-5" dirty="0">
                          <a:latin typeface="Arial MT"/>
                          <a:cs typeface="Arial MT"/>
                        </a:rPr>
                        <a:t>de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090">
                        <a:lnSpc>
                          <a:spcPts val="1460"/>
                        </a:lnSpc>
                      </a:pPr>
                      <a:r>
                        <a:rPr sz="1300" dirty="0">
                          <a:latin typeface="Arial MT"/>
                          <a:cs typeface="Arial MT"/>
                        </a:rPr>
                        <a:t>code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l’objectif</a:t>
                      </a:r>
                      <a:r>
                        <a:rPr sz="1300" spc="-35" dirty="0">
                          <a:latin typeface="Arial MT"/>
                          <a:cs typeface="Arial MT"/>
                        </a:rPr>
                        <a:t> </a:t>
                      </a:r>
                      <a:r>
                        <a:rPr sz="1300" spc="-5" dirty="0">
                          <a:latin typeface="Arial MT"/>
                          <a:cs typeface="Arial MT"/>
                        </a:rPr>
                        <a:t>de</a:t>
                      </a:r>
                      <a:r>
                        <a:rPr sz="1300" spc="-35" dirty="0">
                          <a:latin typeface="Arial MT"/>
                          <a:cs typeface="Arial MT"/>
                        </a:rPr>
                        <a:t> </a:t>
                      </a:r>
                      <a:r>
                        <a:rPr sz="1300" dirty="0">
                          <a:latin typeface="Arial MT"/>
                          <a:cs typeface="Arial MT"/>
                        </a:rPr>
                        <a:t>ce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prise</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3"/>
                  </a:ext>
                </a:extLst>
              </a:tr>
              <a:tr h="198120">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un</a:t>
                      </a:r>
                      <a:r>
                        <a:rPr sz="1300" spc="-35" dirty="0">
                          <a:latin typeface="Arial MT"/>
                          <a:cs typeface="Arial MT"/>
                        </a:rPr>
                        <a:t> </a:t>
                      </a:r>
                      <a:r>
                        <a:rPr sz="1300" dirty="0">
                          <a:latin typeface="Arial MT"/>
                          <a:cs typeface="Arial MT"/>
                        </a:rPr>
                        <a:t>seul</a:t>
                      </a:r>
                      <a:r>
                        <a:rPr sz="1300" spc="-35" dirty="0">
                          <a:latin typeface="Arial MT"/>
                          <a:cs typeface="Arial MT"/>
                        </a:rPr>
                        <a:t> </a:t>
                      </a:r>
                      <a:r>
                        <a:rPr sz="1300" spc="-5" dirty="0">
                          <a:latin typeface="Arial MT"/>
                          <a:cs typeface="Arial MT"/>
                        </a:rPr>
                        <a:t>tuteur</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dirty="0">
                          <a:latin typeface="Arial MT"/>
                          <a:cs typeface="Arial MT"/>
                        </a:rPr>
                        <a:t>chacun.</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dernier</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d’informations</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4"/>
                  </a:ext>
                </a:extLst>
              </a:tr>
              <a:tr h="198120">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Améliorer</a:t>
                      </a:r>
                      <a:r>
                        <a:rPr sz="1300" spc="-50" dirty="0">
                          <a:latin typeface="Arial MT"/>
                          <a:cs typeface="Arial MT"/>
                        </a:rPr>
                        <a:t> </a:t>
                      </a:r>
                      <a:r>
                        <a:rPr sz="1300" spc="-5" dirty="0">
                          <a:latin typeface="Arial MT"/>
                          <a:cs typeface="Arial MT"/>
                        </a:rPr>
                        <a:t>un</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solidFill>
                      <a:srgbClr val="F48F8F"/>
                    </a:solidFill>
                  </a:tcPr>
                </a:tc>
                <a:tc>
                  <a:txBody>
                    <a:bodyPr/>
                    <a:lstStyle/>
                    <a:p>
                      <a:pPr marL="85725">
                        <a:lnSpc>
                          <a:spcPts val="1460"/>
                        </a:lnSpc>
                      </a:pPr>
                      <a:r>
                        <a:rPr sz="1300" spc="-5" dirty="0">
                          <a:latin typeface="Arial MT"/>
                          <a:cs typeface="Arial MT"/>
                        </a:rPr>
                        <a:t>auprès</a:t>
                      </a:r>
                      <a:r>
                        <a:rPr sz="1300" spc="-50" dirty="0">
                          <a:latin typeface="Arial MT"/>
                          <a:cs typeface="Arial MT"/>
                        </a:rPr>
                        <a:t> </a:t>
                      </a:r>
                      <a:r>
                        <a:rPr sz="1300" spc="-5" dirty="0">
                          <a:latin typeface="Arial MT"/>
                          <a:cs typeface="Arial MT"/>
                        </a:rPr>
                        <a:t>du</a:t>
                      </a:r>
                      <a:endParaRPr sz="1300">
                        <a:latin typeface="Arial MT"/>
                        <a:cs typeface="Arial MT"/>
                      </a:endParaRPr>
                    </a:p>
                  </a:txBody>
                  <a:tcPr marL="0" marR="0" marT="0" marB="0">
                    <a:lnL w="9525">
                      <a:solidFill>
                        <a:srgbClr val="559BD6"/>
                      </a:solidFill>
                      <a:prstDash val="solid"/>
                    </a:lnL>
                    <a:lnR w="9525">
                      <a:solidFill>
                        <a:srgbClr val="559BD6"/>
                      </a:solidFill>
                      <a:prstDash val="solid"/>
                    </a:lnR>
                    <a:solidFill>
                      <a:srgbClr val="F48F8F"/>
                    </a:solidFill>
                  </a:tcPr>
                </a:tc>
                <a:extLst>
                  <a:ext uri="{0D108BD9-81ED-4DB2-BD59-A6C34878D82A}">
                    <a16:rowId xmlns:a16="http://schemas.microsoft.com/office/drawing/2014/main" val="10005"/>
                  </a:ext>
                </a:extLst>
              </a:tr>
              <a:tr h="679280">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marL="85725">
                        <a:lnSpc>
                          <a:spcPts val="1490"/>
                        </a:lnSpc>
                      </a:pPr>
                      <a:r>
                        <a:rPr sz="1300" dirty="0">
                          <a:latin typeface="Arial MT"/>
                          <a:cs typeface="Arial MT"/>
                        </a:rPr>
                        <a:t>site</a:t>
                      </a:r>
                      <a:r>
                        <a:rPr sz="1300" spc="-55" dirty="0">
                          <a:latin typeface="Arial MT"/>
                          <a:cs typeface="Arial MT"/>
                        </a:rPr>
                        <a:t> </a:t>
                      </a:r>
                      <a:r>
                        <a:rPr sz="1300" spc="-5" dirty="0">
                          <a:latin typeface="Arial MT"/>
                          <a:cs typeface="Arial MT"/>
                        </a:rPr>
                        <a:t>web.</a:t>
                      </a:r>
                      <a:endParaRPr sz="1300">
                        <a:latin typeface="Arial MT"/>
                        <a:cs typeface="Arial MT"/>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a:lnSpc>
                          <a:spcPct val="100000"/>
                        </a:lnSpc>
                      </a:pPr>
                      <a:endParaRPr sz="1300">
                        <a:latin typeface="Times New Roman"/>
                        <a:cs typeface="Times New Roman"/>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tc>
                  <a:txBody>
                    <a:bodyPr/>
                    <a:lstStyle/>
                    <a:p>
                      <a:pPr marL="85725">
                        <a:lnSpc>
                          <a:spcPts val="1490"/>
                        </a:lnSpc>
                      </a:pPr>
                      <a:r>
                        <a:rPr sz="1300" spc="-5" dirty="0">
                          <a:latin typeface="Arial MT"/>
                          <a:cs typeface="Arial MT"/>
                        </a:rPr>
                        <a:t>tuteur</a:t>
                      </a:r>
                      <a:endParaRPr sz="1300">
                        <a:latin typeface="Arial MT"/>
                        <a:cs typeface="Arial MT"/>
                      </a:endParaRPr>
                    </a:p>
                  </a:txBody>
                  <a:tcPr marL="0" marR="0" marT="0" marB="0">
                    <a:lnL w="9525">
                      <a:solidFill>
                        <a:srgbClr val="559BD6"/>
                      </a:solidFill>
                      <a:prstDash val="solid"/>
                    </a:lnL>
                    <a:lnR w="9525">
                      <a:solidFill>
                        <a:srgbClr val="559BD6"/>
                      </a:solidFill>
                      <a:prstDash val="solid"/>
                    </a:lnR>
                    <a:lnB w="9525">
                      <a:solidFill>
                        <a:srgbClr val="559BD6"/>
                      </a:solidFill>
                      <a:prstDash val="solid"/>
                    </a:lnB>
                    <a:solidFill>
                      <a:srgbClr val="F48F8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FFFAF0"/>
          </a:solidFill>
        </p:spPr>
        <p:txBody>
          <a:bodyPr wrap="square" lIns="0" tIns="0" rIns="0" bIns="0" rtlCol="0"/>
          <a:lstStyle/>
          <a:p>
            <a:endParaRPr/>
          </a:p>
        </p:txBody>
      </p:sp>
      <p:grpSp>
        <p:nvGrpSpPr>
          <p:cNvPr id="3" name="object 3"/>
          <p:cNvGrpSpPr/>
          <p:nvPr/>
        </p:nvGrpSpPr>
        <p:grpSpPr>
          <a:xfrm>
            <a:off x="0" y="2235693"/>
            <a:ext cx="9144000" cy="1330325"/>
            <a:chOff x="0" y="2235693"/>
            <a:chExt cx="9144000" cy="1330325"/>
          </a:xfrm>
        </p:grpSpPr>
        <p:sp>
          <p:nvSpPr>
            <p:cNvPr id="4" name="object 4"/>
            <p:cNvSpPr/>
            <p:nvPr/>
          </p:nvSpPr>
          <p:spPr>
            <a:xfrm>
              <a:off x="0" y="2891175"/>
              <a:ext cx="9144000" cy="19050"/>
            </a:xfrm>
            <a:custGeom>
              <a:avLst/>
              <a:gdLst/>
              <a:ahLst/>
              <a:cxnLst/>
              <a:rect l="l" t="t" r="r" b="b"/>
              <a:pathLst>
                <a:path w="9144000" h="19050">
                  <a:moveTo>
                    <a:pt x="0" y="19049"/>
                  </a:moveTo>
                  <a:lnTo>
                    <a:pt x="0" y="0"/>
                  </a:lnTo>
                  <a:lnTo>
                    <a:pt x="9143999" y="0"/>
                  </a:lnTo>
                  <a:lnTo>
                    <a:pt x="9143999" y="19049"/>
                  </a:lnTo>
                  <a:lnTo>
                    <a:pt x="0" y="19049"/>
                  </a:lnTo>
                  <a:close/>
                </a:path>
              </a:pathLst>
            </a:custGeom>
            <a:solidFill>
              <a:srgbClr val="00685C"/>
            </a:solidFill>
          </p:spPr>
          <p:txBody>
            <a:bodyPr wrap="square" lIns="0" tIns="0" rIns="0" bIns="0" rtlCol="0"/>
            <a:lstStyle/>
            <a:p>
              <a:endParaRPr/>
            </a:p>
          </p:txBody>
        </p:sp>
        <p:sp>
          <p:nvSpPr>
            <p:cNvPr id="5" name="object 5"/>
            <p:cNvSpPr/>
            <p:nvPr/>
          </p:nvSpPr>
          <p:spPr>
            <a:xfrm>
              <a:off x="421176" y="2235693"/>
              <a:ext cx="1330325" cy="1330325"/>
            </a:xfrm>
            <a:custGeom>
              <a:avLst/>
              <a:gdLst/>
              <a:ahLst/>
              <a:cxnLst/>
              <a:rect l="l" t="t" r="r" b="b"/>
              <a:pathLst>
                <a:path w="1330325" h="1330325">
                  <a:moveTo>
                    <a:pt x="664949" y="1329899"/>
                  </a:moveTo>
                  <a:lnTo>
                    <a:pt x="617461" y="1328230"/>
                  </a:lnTo>
                  <a:lnTo>
                    <a:pt x="570875" y="1323296"/>
                  </a:lnTo>
                  <a:lnTo>
                    <a:pt x="525302" y="1315211"/>
                  </a:lnTo>
                  <a:lnTo>
                    <a:pt x="480855" y="1304086"/>
                  </a:lnTo>
                  <a:lnTo>
                    <a:pt x="437646" y="1290035"/>
                  </a:lnTo>
                  <a:lnTo>
                    <a:pt x="395790" y="1273170"/>
                  </a:lnTo>
                  <a:lnTo>
                    <a:pt x="355396" y="1253604"/>
                  </a:lnTo>
                  <a:lnTo>
                    <a:pt x="316580" y="1231448"/>
                  </a:lnTo>
                  <a:lnTo>
                    <a:pt x="279452" y="1206816"/>
                  </a:lnTo>
                  <a:lnTo>
                    <a:pt x="244125" y="1179820"/>
                  </a:lnTo>
                  <a:lnTo>
                    <a:pt x="210712" y="1150573"/>
                  </a:lnTo>
                  <a:lnTo>
                    <a:pt x="179326" y="1119187"/>
                  </a:lnTo>
                  <a:lnTo>
                    <a:pt x="150079" y="1085774"/>
                  </a:lnTo>
                  <a:lnTo>
                    <a:pt x="123083" y="1050447"/>
                  </a:lnTo>
                  <a:lnTo>
                    <a:pt x="98451" y="1013319"/>
                  </a:lnTo>
                  <a:lnTo>
                    <a:pt x="76295" y="974503"/>
                  </a:lnTo>
                  <a:lnTo>
                    <a:pt x="56728" y="934109"/>
                  </a:lnTo>
                  <a:lnTo>
                    <a:pt x="39863" y="892253"/>
                  </a:lnTo>
                  <a:lnTo>
                    <a:pt x="25812" y="849044"/>
                  </a:lnTo>
                  <a:lnTo>
                    <a:pt x="14688" y="804598"/>
                  </a:lnTo>
                  <a:lnTo>
                    <a:pt x="6603" y="759024"/>
                  </a:lnTo>
                  <a:lnTo>
                    <a:pt x="1669" y="712438"/>
                  </a:lnTo>
                  <a:lnTo>
                    <a:pt x="0" y="664949"/>
                  </a:lnTo>
                  <a:lnTo>
                    <a:pt x="1669" y="617461"/>
                  </a:lnTo>
                  <a:lnTo>
                    <a:pt x="6603" y="570875"/>
                  </a:lnTo>
                  <a:lnTo>
                    <a:pt x="14688" y="525301"/>
                  </a:lnTo>
                  <a:lnTo>
                    <a:pt x="25812" y="480855"/>
                  </a:lnTo>
                  <a:lnTo>
                    <a:pt x="39863" y="437646"/>
                  </a:lnTo>
                  <a:lnTo>
                    <a:pt x="56728" y="395790"/>
                  </a:lnTo>
                  <a:lnTo>
                    <a:pt x="76295" y="355396"/>
                  </a:lnTo>
                  <a:lnTo>
                    <a:pt x="98451" y="316580"/>
                  </a:lnTo>
                  <a:lnTo>
                    <a:pt x="123083" y="279452"/>
                  </a:lnTo>
                  <a:lnTo>
                    <a:pt x="150079" y="244125"/>
                  </a:lnTo>
                  <a:lnTo>
                    <a:pt x="179326" y="210712"/>
                  </a:lnTo>
                  <a:lnTo>
                    <a:pt x="210712" y="179326"/>
                  </a:lnTo>
                  <a:lnTo>
                    <a:pt x="244125" y="150079"/>
                  </a:lnTo>
                  <a:lnTo>
                    <a:pt x="279452" y="123083"/>
                  </a:lnTo>
                  <a:lnTo>
                    <a:pt x="316580" y="98451"/>
                  </a:lnTo>
                  <a:lnTo>
                    <a:pt x="355396" y="76295"/>
                  </a:lnTo>
                  <a:lnTo>
                    <a:pt x="395790" y="56728"/>
                  </a:lnTo>
                  <a:lnTo>
                    <a:pt x="437646" y="39863"/>
                  </a:lnTo>
                  <a:lnTo>
                    <a:pt x="480855" y="25812"/>
                  </a:lnTo>
                  <a:lnTo>
                    <a:pt x="525302" y="14688"/>
                  </a:lnTo>
                  <a:lnTo>
                    <a:pt x="570875" y="6603"/>
                  </a:lnTo>
                  <a:lnTo>
                    <a:pt x="617461" y="1669"/>
                  </a:lnTo>
                  <a:lnTo>
                    <a:pt x="664949" y="0"/>
                  </a:lnTo>
                  <a:lnTo>
                    <a:pt x="712839" y="1725"/>
                  </a:lnTo>
                  <a:lnTo>
                    <a:pt x="760204" y="6855"/>
                  </a:lnTo>
                  <a:lnTo>
                    <a:pt x="806874" y="15319"/>
                  </a:lnTo>
                  <a:lnTo>
                    <a:pt x="852683" y="27050"/>
                  </a:lnTo>
                  <a:lnTo>
                    <a:pt x="897463" y="41976"/>
                  </a:lnTo>
                  <a:lnTo>
                    <a:pt x="941046" y="60029"/>
                  </a:lnTo>
                  <a:lnTo>
                    <a:pt x="983265" y="81139"/>
                  </a:lnTo>
                  <a:lnTo>
                    <a:pt x="1023952" y="105236"/>
                  </a:lnTo>
                  <a:lnTo>
                    <a:pt x="1062938" y="132251"/>
                  </a:lnTo>
                  <a:lnTo>
                    <a:pt x="1100057" y="162116"/>
                  </a:lnTo>
                  <a:lnTo>
                    <a:pt x="1135140" y="194759"/>
                  </a:lnTo>
                  <a:lnTo>
                    <a:pt x="1167783" y="229842"/>
                  </a:lnTo>
                  <a:lnTo>
                    <a:pt x="1197648" y="266961"/>
                  </a:lnTo>
                  <a:lnTo>
                    <a:pt x="1224663" y="305947"/>
                  </a:lnTo>
                  <a:lnTo>
                    <a:pt x="1248761" y="346634"/>
                  </a:lnTo>
                  <a:lnTo>
                    <a:pt x="1269870" y="388853"/>
                  </a:lnTo>
                  <a:lnTo>
                    <a:pt x="1287923" y="432436"/>
                  </a:lnTo>
                  <a:lnTo>
                    <a:pt x="1302849" y="477216"/>
                  </a:lnTo>
                  <a:lnTo>
                    <a:pt x="1314580" y="523025"/>
                  </a:lnTo>
                  <a:lnTo>
                    <a:pt x="1323044" y="569695"/>
                  </a:lnTo>
                  <a:lnTo>
                    <a:pt x="1328174" y="617060"/>
                  </a:lnTo>
                  <a:lnTo>
                    <a:pt x="1329899" y="664949"/>
                  </a:lnTo>
                  <a:lnTo>
                    <a:pt x="1328230" y="712438"/>
                  </a:lnTo>
                  <a:lnTo>
                    <a:pt x="1323296" y="759024"/>
                  </a:lnTo>
                  <a:lnTo>
                    <a:pt x="1315211" y="804598"/>
                  </a:lnTo>
                  <a:lnTo>
                    <a:pt x="1304086" y="849044"/>
                  </a:lnTo>
                  <a:lnTo>
                    <a:pt x="1290035" y="892253"/>
                  </a:lnTo>
                  <a:lnTo>
                    <a:pt x="1273170" y="934109"/>
                  </a:lnTo>
                  <a:lnTo>
                    <a:pt x="1253604" y="974503"/>
                  </a:lnTo>
                  <a:lnTo>
                    <a:pt x="1231448" y="1013319"/>
                  </a:lnTo>
                  <a:lnTo>
                    <a:pt x="1206816" y="1050447"/>
                  </a:lnTo>
                  <a:lnTo>
                    <a:pt x="1179820" y="1085774"/>
                  </a:lnTo>
                  <a:lnTo>
                    <a:pt x="1150573" y="1119187"/>
                  </a:lnTo>
                  <a:lnTo>
                    <a:pt x="1119187" y="1150573"/>
                  </a:lnTo>
                  <a:lnTo>
                    <a:pt x="1085774" y="1179820"/>
                  </a:lnTo>
                  <a:lnTo>
                    <a:pt x="1050447" y="1206816"/>
                  </a:lnTo>
                  <a:lnTo>
                    <a:pt x="1013319" y="1231448"/>
                  </a:lnTo>
                  <a:lnTo>
                    <a:pt x="974503" y="1253604"/>
                  </a:lnTo>
                  <a:lnTo>
                    <a:pt x="934109" y="1273170"/>
                  </a:lnTo>
                  <a:lnTo>
                    <a:pt x="892253" y="1290035"/>
                  </a:lnTo>
                  <a:lnTo>
                    <a:pt x="849044" y="1304086"/>
                  </a:lnTo>
                  <a:lnTo>
                    <a:pt x="804597" y="1315211"/>
                  </a:lnTo>
                  <a:lnTo>
                    <a:pt x="759024" y="1323296"/>
                  </a:lnTo>
                  <a:lnTo>
                    <a:pt x="712437" y="1328230"/>
                  </a:lnTo>
                  <a:lnTo>
                    <a:pt x="664949" y="1329899"/>
                  </a:lnTo>
                  <a:close/>
                </a:path>
              </a:pathLst>
            </a:custGeom>
            <a:solidFill>
              <a:srgbClr val="B7B7B7"/>
            </a:solidFill>
          </p:spPr>
          <p:txBody>
            <a:bodyPr wrap="square" lIns="0" tIns="0" rIns="0" bIns="0" rtlCol="0"/>
            <a:lstStyle/>
            <a:p>
              <a:endParaRPr/>
            </a:p>
          </p:txBody>
        </p:sp>
      </p:grpSp>
      <p:sp>
        <p:nvSpPr>
          <p:cNvPr id="6" name="object 6"/>
          <p:cNvSpPr txBox="1"/>
          <p:nvPr/>
        </p:nvSpPr>
        <p:spPr>
          <a:xfrm>
            <a:off x="528811" y="2681321"/>
            <a:ext cx="1115060" cy="423545"/>
          </a:xfrm>
          <a:prstGeom prst="rect">
            <a:avLst/>
          </a:prstGeom>
        </p:spPr>
        <p:txBody>
          <a:bodyPr vert="horz" wrap="square" lIns="0" tIns="10795" rIns="0" bIns="0" rtlCol="0">
            <a:spAutoFit/>
          </a:bodyPr>
          <a:lstStyle/>
          <a:p>
            <a:pPr marL="408305" marR="5080" indent="-396240">
              <a:lnSpc>
                <a:spcPct val="101000"/>
              </a:lnSpc>
              <a:spcBef>
                <a:spcPts val="85"/>
              </a:spcBef>
            </a:pPr>
            <a:r>
              <a:rPr sz="1300" spc="-5" dirty="0">
                <a:solidFill>
                  <a:srgbClr val="FFFFFF"/>
                </a:solidFill>
                <a:latin typeface="Courier New"/>
                <a:cs typeface="Courier New"/>
              </a:rPr>
              <a:t>A</a:t>
            </a:r>
            <a:r>
              <a:rPr sz="1300" spc="-35" dirty="0">
                <a:solidFill>
                  <a:srgbClr val="FFFFFF"/>
                </a:solidFill>
                <a:latin typeface="Courier New"/>
                <a:cs typeface="Courier New"/>
              </a:rPr>
              <a:t> </a:t>
            </a:r>
            <a:r>
              <a:rPr sz="1300" spc="-5" dirty="0">
                <a:solidFill>
                  <a:srgbClr val="FFFFFF"/>
                </a:solidFill>
                <a:latin typeface="Courier New"/>
                <a:cs typeface="Courier New"/>
              </a:rPr>
              <a:t>propos</a:t>
            </a:r>
            <a:r>
              <a:rPr sz="1300" spc="-35" dirty="0">
                <a:solidFill>
                  <a:srgbClr val="FFFFFF"/>
                </a:solidFill>
                <a:latin typeface="Courier New"/>
                <a:cs typeface="Courier New"/>
              </a:rPr>
              <a:t> </a:t>
            </a:r>
            <a:r>
              <a:rPr sz="1300" spc="-5" dirty="0">
                <a:solidFill>
                  <a:srgbClr val="FFFFFF"/>
                </a:solidFill>
                <a:latin typeface="Courier New"/>
                <a:cs typeface="Courier New"/>
              </a:rPr>
              <a:t>de </a:t>
            </a:r>
            <a:r>
              <a:rPr sz="1300" spc="-765" dirty="0">
                <a:solidFill>
                  <a:srgbClr val="FFFFFF"/>
                </a:solidFill>
                <a:latin typeface="Courier New"/>
                <a:cs typeface="Courier New"/>
              </a:rPr>
              <a:t> </a:t>
            </a:r>
            <a:r>
              <a:rPr sz="1300" spc="-5" dirty="0">
                <a:solidFill>
                  <a:srgbClr val="FFFFFF"/>
                </a:solidFill>
                <a:latin typeface="Courier New"/>
                <a:cs typeface="Courier New"/>
              </a:rPr>
              <a:t>moi</a:t>
            </a:r>
            <a:endParaRPr sz="1300">
              <a:latin typeface="Courier New"/>
              <a:cs typeface="Courier New"/>
            </a:endParaRPr>
          </a:p>
        </p:txBody>
      </p:sp>
      <p:grpSp>
        <p:nvGrpSpPr>
          <p:cNvPr id="7" name="object 7"/>
          <p:cNvGrpSpPr/>
          <p:nvPr/>
        </p:nvGrpSpPr>
        <p:grpSpPr>
          <a:xfrm>
            <a:off x="2465125" y="1423414"/>
            <a:ext cx="4857115" cy="2955290"/>
            <a:chOff x="2465125" y="1423414"/>
            <a:chExt cx="4857115" cy="2955290"/>
          </a:xfrm>
        </p:grpSpPr>
        <p:sp>
          <p:nvSpPr>
            <p:cNvPr id="8" name="object 8"/>
            <p:cNvSpPr/>
            <p:nvPr/>
          </p:nvSpPr>
          <p:spPr>
            <a:xfrm>
              <a:off x="4367546" y="1423414"/>
              <a:ext cx="2955290" cy="2955290"/>
            </a:xfrm>
            <a:custGeom>
              <a:avLst/>
              <a:gdLst/>
              <a:ahLst/>
              <a:cxnLst/>
              <a:rect l="l" t="t" r="r" b="b"/>
              <a:pathLst>
                <a:path w="2955290" h="2955290">
                  <a:moveTo>
                    <a:pt x="1477349" y="2954699"/>
                  </a:moveTo>
                  <a:lnTo>
                    <a:pt x="1429536" y="2953940"/>
                  </a:lnTo>
                  <a:lnTo>
                    <a:pt x="1382102" y="2951678"/>
                  </a:lnTo>
                  <a:lnTo>
                    <a:pt x="1335071" y="2947937"/>
                  </a:lnTo>
                  <a:lnTo>
                    <a:pt x="1288464" y="2942738"/>
                  </a:lnTo>
                  <a:lnTo>
                    <a:pt x="1242306" y="2936105"/>
                  </a:lnTo>
                  <a:lnTo>
                    <a:pt x="1196619" y="2928061"/>
                  </a:lnTo>
                  <a:lnTo>
                    <a:pt x="1151425" y="2918628"/>
                  </a:lnTo>
                  <a:lnTo>
                    <a:pt x="1106749" y="2907831"/>
                  </a:lnTo>
                  <a:lnTo>
                    <a:pt x="1062612" y="2895691"/>
                  </a:lnTo>
                  <a:lnTo>
                    <a:pt x="1019038" y="2882231"/>
                  </a:lnTo>
                  <a:lnTo>
                    <a:pt x="976050" y="2867475"/>
                  </a:lnTo>
                  <a:lnTo>
                    <a:pt x="933670" y="2851446"/>
                  </a:lnTo>
                  <a:lnTo>
                    <a:pt x="891922" y="2834166"/>
                  </a:lnTo>
                  <a:lnTo>
                    <a:pt x="850828" y="2815658"/>
                  </a:lnTo>
                  <a:lnTo>
                    <a:pt x="810412" y="2795946"/>
                  </a:lnTo>
                  <a:lnTo>
                    <a:pt x="770696" y="2775051"/>
                  </a:lnTo>
                  <a:lnTo>
                    <a:pt x="731703" y="2752998"/>
                  </a:lnTo>
                  <a:lnTo>
                    <a:pt x="693456" y="2729809"/>
                  </a:lnTo>
                  <a:lnTo>
                    <a:pt x="655979" y="2705506"/>
                  </a:lnTo>
                  <a:lnTo>
                    <a:pt x="619293" y="2680114"/>
                  </a:lnTo>
                  <a:lnTo>
                    <a:pt x="583423" y="2653654"/>
                  </a:lnTo>
                  <a:lnTo>
                    <a:pt x="548390" y="2626150"/>
                  </a:lnTo>
                  <a:lnTo>
                    <a:pt x="514218" y="2597625"/>
                  </a:lnTo>
                  <a:lnTo>
                    <a:pt x="480930" y="2568101"/>
                  </a:lnTo>
                  <a:lnTo>
                    <a:pt x="448549" y="2537602"/>
                  </a:lnTo>
                  <a:lnTo>
                    <a:pt x="417097" y="2506150"/>
                  </a:lnTo>
                  <a:lnTo>
                    <a:pt x="386598" y="2473769"/>
                  </a:lnTo>
                  <a:lnTo>
                    <a:pt x="357074" y="2440481"/>
                  </a:lnTo>
                  <a:lnTo>
                    <a:pt x="328549" y="2406309"/>
                  </a:lnTo>
                  <a:lnTo>
                    <a:pt x="301045" y="2371276"/>
                  </a:lnTo>
                  <a:lnTo>
                    <a:pt x="274585" y="2335406"/>
                  </a:lnTo>
                  <a:lnTo>
                    <a:pt x="249193" y="2298720"/>
                  </a:lnTo>
                  <a:lnTo>
                    <a:pt x="224890" y="2261243"/>
                  </a:lnTo>
                  <a:lnTo>
                    <a:pt x="201701" y="2222996"/>
                  </a:lnTo>
                  <a:lnTo>
                    <a:pt x="179648" y="2184004"/>
                  </a:lnTo>
                  <a:lnTo>
                    <a:pt x="158753" y="2144287"/>
                  </a:lnTo>
                  <a:lnTo>
                    <a:pt x="139041" y="2103871"/>
                  </a:lnTo>
                  <a:lnTo>
                    <a:pt x="120533" y="2062777"/>
                  </a:lnTo>
                  <a:lnTo>
                    <a:pt x="103253" y="2021029"/>
                  </a:lnTo>
                  <a:lnTo>
                    <a:pt x="87223" y="1978649"/>
                  </a:lnTo>
                  <a:lnTo>
                    <a:pt x="72468" y="1935661"/>
                  </a:lnTo>
                  <a:lnTo>
                    <a:pt x="59008" y="1892087"/>
                  </a:lnTo>
                  <a:lnTo>
                    <a:pt x="46868" y="1847950"/>
                  </a:lnTo>
                  <a:lnTo>
                    <a:pt x="36071" y="1803274"/>
                  </a:lnTo>
                  <a:lnTo>
                    <a:pt x="26638" y="1758080"/>
                  </a:lnTo>
                  <a:lnTo>
                    <a:pt x="18594" y="1712393"/>
                  </a:lnTo>
                  <a:lnTo>
                    <a:pt x="11961" y="1666235"/>
                  </a:lnTo>
                  <a:lnTo>
                    <a:pt x="6762" y="1619628"/>
                  </a:lnTo>
                  <a:lnTo>
                    <a:pt x="3021" y="1572596"/>
                  </a:lnTo>
                  <a:lnTo>
                    <a:pt x="759" y="1525163"/>
                  </a:lnTo>
                  <a:lnTo>
                    <a:pt x="0" y="1477349"/>
                  </a:lnTo>
                  <a:lnTo>
                    <a:pt x="759" y="1429536"/>
                  </a:lnTo>
                  <a:lnTo>
                    <a:pt x="3021" y="1382102"/>
                  </a:lnTo>
                  <a:lnTo>
                    <a:pt x="6762" y="1335071"/>
                  </a:lnTo>
                  <a:lnTo>
                    <a:pt x="11961" y="1288464"/>
                  </a:lnTo>
                  <a:lnTo>
                    <a:pt x="18594" y="1242306"/>
                  </a:lnTo>
                  <a:lnTo>
                    <a:pt x="26638" y="1196619"/>
                  </a:lnTo>
                  <a:lnTo>
                    <a:pt x="36071" y="1151425"/>
                  </a:lnTo>
                  <a:lnTo>
                    <a:pt x="46868" y="1106749"/>
                  </a:lnTo>
                  <a:lnTo>
                    <a:pt x="59008" y="1062612"/>
                  </a:lnTo>
                  <a:lnTo>
                    <a:pt x="72468" y="1019038"/>
                  </a:lnTo>
                  <a:lnTo>
                    <a:pt x="87223" y="976050"/>
                  </a:lnTo>
                  <a:lnTo>
                    <a:pt x="103253" y="933670"/>
                  </a:lnTo>
                  <a:lnTo>
                    <a:pt x="120533" y="891922"/>
                  </a:lnTo>
                  <a:lnTo>
                    <a:pt x="139041" y="850828"/>
                  </a:lnTo>
                  <a:lnTo>
                    <a:pt x="158753" y="810412"/>
                  </a:lnTo>
                  <a:lnTo>
                    <a:pt x="179648" y="770695"/>
                  </a:lnTo>
                  <a:lnTo>
                    <a:pt x="201701" y="731703"/>
                  </a:lnTo>
                  <a:lnTo>
                    <a:pt x="224890" y="693456"/>
                  </a:lnTo>
                  <a:lnTo>
                    <a:pt x="249193" y="655979"/>
                  </a:lnTo>
                  <a:lnTo>
                    <a:pt x="274585" y="619293"/>
                  </a:lnTo>
                  <a:lnTo>
                    <a:pt x="301045" y="583423"/>
                  </a:lnTo>
                  <a:lnTo>
                    <a:pt x="328549" y="548390"/>
                  </a:lnTo>
                  <a:lnTo>
                    <a:pt x="357074" y="514218"/>
                  </a:lnTo>
                  <a:lnTo>
                    <a:pt x="386598" y="480930"/>
                  </a:lnTo>
                  <a:lnTo>
                    <a:pt x="417097" y="448549"/>
                  </a:lnTo>
                  <a:lnTo>
                    <a:pt x="448549" y="417097"/>
                  </a:lnTo>
                  <a:lnTo>
                    <a:pt x="480930" y="386598"/>
                  </a:lnTo>
                  <a:lnTo>
                    <a:pt x="514218" y="357074"/>
                  </a:lnTo>
                  <a:lnTo>
                    <a:pt x="548390" y="328549"/>
                  </a:lnTo>
                  <a:lnTo>
                    <a:pt x="583423" y="301045"/>
                  </a:lnTo>
                  <a:lnTo>
                    <a:pt x="619293" y="274585"/>
                  </a:lnTo>
                  <a:lnTo>
                    <a:pt x="655979" y="249193"/>
                  </a:lnTo>
                  <a:lnTo>
                    <a:pt x="693456" y="224890"/>
                  </a:lnTo>
                  <a:lnTo>
                    <a:pt x="731703" y="201701"/>
                  </a:lnTo>
                  <a:lnTo>
                    <a:pt x="770696" y="179648"/>
                  </a:lnTo>
                  <a:lnTo>
                    <a:pt x="810412" y="158753"/>
                  </a:lnTo>
                  <a:lnTo>
                    <a:pt x="850828" y="139041"/>
                  </a:lnTo>
                  <a:lnTo>
                    <a:pt x="891922" y="120533"/>
                  </a:lnTo>
                  <a:lnTo>
                    <a:pt x="933670" y="103253"/>
                  </a:lnTo>
                  <a:lnTo>
                    <a:pt x="976050" y="87223"/>
                  </a:lnTo>
                  <a:lnTo>
                    <a:pt x="1019038" y="72468"/>
                  </a:lnTo>
                  <a:lnTo>
                    <a:pt x="1062612" y="59008"/>
                  </a:lnTo>
                  <a:lnTo>
                    <a:pt x="1106749" y="46868"/>
                  </a:lnTo>
                  <a:lnTo>
                    <a:pt x="1151425" y="36071"/>
                  </a:lnTo>
                  <a:lnTo>
                    <a:pt x="1196619" y="26638"/>
                  </a:lnTo>
                  <a:lnTo>
                    <a:pt x="1242306" y="18594"/>
                  </a:lnTo>
                  <a:lnTo>
                    <a:pt x="1288464" y="11961"/>
                  </a:lnTo>
                  <a:lnTo>
                    <a:pt x="1335071" y="6762"/>
                  </a:lnTo>
                  <a:lnTo>
                    <a:pt x="1382102" y="3021"/>
                  </a:lnTo>
                  <a:lnTo>
                    <a:pt x="1429536" y="759"/>
                  </a:lnTo>
                  <a:lnTo>
                    <a:pt x="1477349" y="0"/>
                  </a:lnTo>
                  <a:lnTo>
                    <a:pt x="1528358" y="879"/>
                  </a:lnTo>
                  <a:lnTo>
                    <a:pt x="1579144" y="3508"/>
                  </a:lnTo>
                  <a:lnTo>
                    <a:pt x="1629667" y="7868"/>
                  </a:lnTo>
                  <a:lnTo>
                    <a:pt x="1679885" y="13943"/>
                  </a:lnTo>
                  <a:lnTo>
                    <a:pt x="1729758" y="21715"/>
                  </a:lnTo>
                  <a:lnTo>
                    <a:pt x="1779246" y="31169"/>
                  </a:lnTo>
                  <a:lnTo>
                    <a:pt x="1828306" y="42286"/>
                  </a:lnTo>
                  <a:lnTo>
                    <a:pt x="1876900" y="55051"/>
                  </a:lnTo>
                  <a:lnTo>
                    <a:pt x="1924985" y="69446"/>
                  </a:lnTo>
                  <a:lnTo>
                    <a:pt x="1972521" y="85455"/>
                  </a:lnTo>
                  <a:lnTo>
                    <a:pt x="2019468" y="103060"/>
                  </a:lnTo>
                  <a:lnTo>
                    <a:pt x="2065784" y="122245"/>
                  </a:lnTo>
                  <a:lnTo>
                    <a:pt x="2111429" y="142992"/>
                  </a:lnTo>
                  <a:lnTo>
                    <a:pt x="2156362" y="165286"/>
                  </a:lnTo>
                  <a:lnTo>
                    <a:pt x="2200542" y="189108"/>
                  </a:lnTo>
                  <a:lnTo>
                    <a:pt x="2243929" y="214443"/>
                  </a:lnTo>
                  <a:lnTo>
                    <a:pt x="2286481" y="241273"/>
                  </a:lnTo>
                  <a:lnTo>
                    <a:pt x="2328159" y="269581"/>
                  </a:lnTo>
                  <a:lnTo>
                    <a:pt x="2368920" y="299350"/>
                  </a:lnTo>
                  <a:lnTo>
                    <a:pt x="2408726" y="330564"/>
                  </a:lnTo>
                  <a:lnTo>
                    <a:pt x="2447533" y="363206"/>
                  </a:lnTo>
                  <a:lnTo>
                    <a:pt x="2485303" y="397259"/>
                  </a:lnTo>
                  <a:lnTo>
                    <a:pt x="2521994" y="432705"/>
                  </a:lnTo>
                  <a:lnTo>
                    <a:pt x="2557441" y="469396"/>
                  </a:lnTo>
                  <a:lnTo>
                    <a:pt x="2591493" y="507166"/>
                  </a:lnTo>
                  <a:lnTo>
                    <a:pt x="2624135" y="545974"/>
                  </a:lnTo>
                  <a:lnTo>
                    <a:pt x="2655349" y="585779"/>
                  </a:lnTo>
                  <a:lnTo>
                    <a:pt x="2685119" y="626540"/>
                  </a:lnTo>
                  <a:lnTo>
                    <a:pt x="2713427" y="668218"/>
                  </a:lnTo>
                  <a:lnTo>
                    <a:pt x="2740256" y="710770"/>
                  </a:lnTo>
                  <a:lnTo>
                    <a:pt x="2765591" y="754157"/>
                  </a:lnTo>
                  <a:lnTo>
                    <a:pt x="2789413" y="798337"/>
                  </a:lnTo>
                  <a:lnTo>
                    <a:pt x="2811707" y="843270"/>
                  </a:lnTo>
                  <a:lnTo>
                    <a:pt x="2832454" y="888915"/>
                  </a:lnTo>
                  <a:lnTo>
                    <a:pt x="2851639" y="935231"/>
                  </a:lnTo>
                  <a:lnTo>
                    <a:pt x="2869244" y="982178"/>
                  </a:lnTo>
                  <a:lnTo>
                    <a:pt x="2885253" y="1029714"/>
                  </a:lnTo>
                  <a:lnTo>
                    <a:pt x="2899648" y="1077799"/>
                  </a:lnTo>
                  <a:lnTo>
                    <a:pt x="2912413" y="1126393"/>
                  </a:lnTo>
                  <a:lnTo>
                    <a:pt x="2923530" y="1175453"/>
                  </a:lnTo>
                  <a:lnTo>
                    <a:pt x="2932984" y="1224941"/>
                  </a:lnTo>
                  <a:lnTo>
                    <a:pt x="2940756" y="1274814"/>
                  </a:lnTo>
                  <a:lnTo>
                    <a:pt x="2946831" y="1325032"/>
                  </a:lnTo>
                  <a:lnTo>
                    <a:pt x="2951191" y="1375555"/>
                  </a:lnTo>
                  <a:lnTo>
                    <a:pt x="2953820" y="1426341"/>
                  </a:lnTo>
                  <a:lnTo>
                    <a:pt x="2954699" y="1477349"/>
                  </a:lnTo>
                  <a:lnTo>
                    <a:pt x="2953940" y="1525163"/>
                  </a:lnTo>
                  <a:lnTo>
                    <a:pt x="2951678" y="1572596"/>
                  </a:lnTo>
                  <a:lnTo>
                    <a:pt x="2947937" y="1619628"/>
                  </a:lnTo>
                  <a:lnTo>
                    <a:pt x="2942738" y="1666235"/>
                  </a:lnTo>
                  <a:lnTo>
                    <a:pt x="2936105" y="1712393"/>
                  </a:lnTo>
                  <a:lnTo>
                    <a:pt x="2928061" y="1758080"/>
                  </a:lnTo>
                  <a:lnTo>
                    <a:pt x="2918628" y="1803274"/>
                  </a:lnTo>
                  <a:lnTo>
                    <a:pt x="2907831" y="1847950"/>
                  </a:lnTo>
                  <a:lnTo>
                    <a:pt x="2895691" y="1892087"/>
                  </a:lnTo>
                  <a:lnTo>
                    <a:pt x="2882231" y="1935661"/>
                  </a:lnTo>
                  <a:lnTo>
                    <a:pt x="2867476" y="1978649"/>
                  </a:lnTo>
                  <a:lnTo>
                    <a:pt x="2851446" y="2021029"/>
                  </a:lnTo>
                  <a:lnTo>
                    <a:pt x="2834166" y="2062777"/>
                  </a:lnTo>
                  <a:lnTo>
                    <a:pt x="2815658" y="2103871"/>
                  </a:lnTo>
                  <a:lnTo>
                    <a:pt x="2795946" y="2144287"/>
                  </a:lnTo>
                  <a:lnTo>
                    <a:pt x="2775051" y="2184004"/>
                  </a:lnTo>
                  <a:lnTo>
                    <a:pt x="2752998" y="2222996"/>
                  </a:lnTo>
                  <a:lnTo>
                    <a:pt x="2729809" y="2261243"/>
                  </a:lnTo>
                  <a:lnTo>
                    <a:pt x="2705506" y="2298720"/>
                  </a:lnTo>
                  <a:lnTo>
                    <a:pt x="2680114" y="2335406"/>
                  </a:lnTo>
                  <a:lnTo>
                    <a:pt x="2653654" y="2371276"/>
                  </a:lnTo>
                  <a:lnTo>
                    <a:pt x="2626150" y="2406309"/>
                  </a:lnTo>
                  <a:lnTo>
                    <a:pt x="2597625" y="2440481"/>
                  </a:lnTo>
                  <a:lnTo>
                    <a:pt x="2568101" y="2473769"/>
                  </a:lnTo>
                  <a:lnTo>
                    <a:pt x="2537602" y="2506150"/>
                  </a:lnTo>
                  <a:lnTo>
                    <a:pt x="2506150" y="2537602"/>
                  </a:lnTo>
                  <a:lnTo>
                    <a:pt x="2473769" y="2568101"/>
                  </a:lnTo>
                  <a:lnTo>
                    <a:pt x="2440481" y="2597625"/>
                  </a:lnTo>
                  <a:lnTo>
                    <a:pt x="2406309" y="2626150"/>
                  </a:lnTo>
                  <a:lnTo>
                    <a:pt x="2371276" y="2653654"/>
                  </a:lnTo>
                  <a:lnTo>
                    <a:pt x="2335406" y="2680114"/>
                  </a:lnTo>
                  <a:lnTo>
                    <a:pt x="2298721" y="2705506"/>
                  </a:lnTo>
                  <a:lnTo>
                    <a:pt x="2261243" y="2729809"/>
                  </a:lnTo>
                  <a:lnTo>
                    <a:pt x="2222996" y="2752998"/>
                  </a:lnTo>
                  <a:lnTo>
                    <a:pt x="2184004" y="2775051"/>
                  </a:lnTo>
                  <a:lnTo>
                    <a:pt x="2144288" y="2795946"/>
                  </a:lnTo>
                  <a:lnTo>
                    <a:pt x="2103871" y="2815658"/>
                  </a:lnTo>
                  <a:lnTo>
                    <a:pt x="2062777" y="2834166"/>
                  </a:lnTo>
                  <a:lnTo>
                    <a:pt x="2021029" y="2851446"/>
                  </a:lnTo>
                  <a:lnTo>
                    <a:pt x="1978649" y="2867475"/>
                  </a:lnTo>
                  <a:lnTo>
                    <a:pt x="1935661" y="2882231"/>
                  </a:lnTo>
                  <a:lnTo>
                    <a:pt x="1892087" y="2895691"/>
                  </a:lnTo>
                  <a:lnTo>
                    <a:pt x="1847950" y="2907831"/>
                  </a:lnTo>
                  <a:lnTo>
                    <a:pt x="1803274" y="2918628"/>
                  </a:lnTo>
                  <a:lnTo>
                    <a:pt x="1758080" y="2928061"/>
                  </a:lnTo>
                  <a:lnTo>
                    <a:pt x="1712393" y="2936105"/>
                  </a:lnTo>
                  <a:lnTo>
                    <a:pt x="1666235" y="2942738"/>
                  </a:lnTo>
                  <a:lnTo>
                    <a:pt x="1619628" y="2947937"/>
                  </a:lnTo>
                  <a:lnTo>
                    <a:pt x="1572597" y="2951678"/>
                  </a:lnTo>
                  <a:lnTo>
                    <a:pt x="1525163" y="2953940"/>
                  </a:lnTo>
                  <a:lnTo>
                    <a:pt x="1477349" y="2954699"/>
                  </a:lnTo>
                  <a:close/>
                </a:path>
              </a:pathLst>
            </a:custGeom>
            <a:solidFill>
              <a:srgbClr val="B7B7B7"/>
            </a:solidFill>
          </p:spPr>
          <p:txBody>
            <a:bodyPr wrap="square" lIns="0" tIns="0" rIns="0" bIns="0" rtlCol="0"/>
            <a:lstStyle/>
            <a:p>
              <a:endParaRPr/>
            </a:p>
          </p:txBody>
        </p:sp>
        <p:sp>
          <p:nvSpPr>
            <p:cNvPr id="9" name="object 9"/>
            <p:cNvSpPr/>
            <p:nvPr/>
          </p:nvSpPr>
          <p:spPr>
            <a:xfrm>
              <a:off x="2465125" y="2159489"/>
              <a:ext cx="1506855" cy="1506855"/>
            </a:xfrm>
            <a:custGeom>
              <a:avLst/>
              <a:gdLst/>
              <a:ahLst/>
              <a:cxnLst/>
              <a:rect l="l" t="t" r="r" b="b"/>
              <a:pathLst>
                <a:path w="1506854" h="1506854">
                  <a:moveTo>
                    <a:pt x="753299" y="1506599"/>
                  </a:moveTo>
                  <a:lnTo>
                    <a:pt x="705660" y="1505117"/>
                  </a:lnTo>
                  <a:lnTo>
                    <a:pt x="658807" y="1500730"/>
                  </a:lnTo>
                  <a:lnTo>
                    <a:pt x="612830" y="1493526"/>
                  </a:lnTo>
                  <a:lnTo>
                    <a:pt x="567817" y="1483593"/>
                  </a:lnTo>
                  <a:lnTo>
                    <a:pt x="523857" y="1471019"/>
                  </a:lnTo>
                  <a:lnTo>
                    <a:pt x="481036" y="1455894"/>
                  </a:lnTo>
                  <a:lnTo>
                    <a:pt x="439444" y="1438304"/>
                  </a:lnTo>
                  <a:lnTo>
                    <a:pt x="399169" y="1418338"/>
                  </a:lnTo>
                  <a:lnTo>
                    <a:pt x="360300" y="1396085"/>
                  </a:lnTo>
                  <a:lnTo>
                    <a:pt x="322923" y="1371633"/>
                  </a:lnTo>
                  <a:lnTo>
                    <a:pt x="287128" y="1345070"/>
                  </a:lnTo>
                  <a:lnTo>
                    <a:pt x="253003" y="1316484"/>
                  </a:lnTo>
                  <a:lnTo>
                    <a:pt x="220636" y="1285963"/>
                  </a:lnTo>
                  <a:lnTo>
                    <a:pt x="190115" y="1253596"/>
                  </a:lnTo>
                  <a:lnTo>
                    <a:pt x="161529" y="1219471"/>
                  </a:lnTo>
                  <a:lnTo>
                    <a:pt x="134966" y="1183676"/>
                  </a:lnTo>
                  <a:lnTo>
                    <a:pt x="110513" y="1146299"/>
                  </a:lnTo>
                  <a:lnTo>
                    <a:pt x="88260" y="1107430"/>
                  </a:lnTo>
                  <a:lnTo>
                    <a:pt x="68295" y="1067155"/>
                  </a:lnTo>
                  <a:lnTo>
                    <a:pt x="50705" y="1025563"/>
                  </a:lnTo>
                  <a:lnTo>
                    <a:pt x="35579" y="982742"/>
                  </a:lnTo>
                  <a:lnTo>
                    <a:pt x="23006" y="938782"/>
                  </a:lnTo>
                  <a:lnTo>
                    <a:pt x="13073" y="893769"/>
                  </a:lnTo>
                  <a:lnTo>
                    <a:pt x="5869" y="847792"/>
                  </a:lnTo>
                  <a:lnTo>
                    <a:pt x="1482" y="800939"/>
                  </a:lnTo>
                  <a:lnTo>
                    <a:pt x="0" y="753299"/>
                  </a:lnTo>
                  <a:lnTo>
                    <a:pt x="1482" y="705660"/>
                  </a:lnTo>
                  <a:lnTo>
                    <a:pt x="5869" y="658807"/>
                  </a:lnTo>
                  <a:lnTo>
                    <a:pt x="13073" y="612830"/>
                  </a:lnTo>
                  <a:lnTo>
                    <a:pt x="23006" y="567817"/>
                  </a:lnTo>
                  <a:lnTo>
                    <a:pt x="35579" y="523857"/>
                  </a:lnTo>
                  <a:lnTo>
                    <a:pt x="50705" y="481036"/>
                  </a:lnTo>
                  <a:lnTo>
                    <a:pt x="68295" y="439444"/>
                  </a:lnTo>
                  <a:lnTo>
                    <a:pt x="88260" y="399169"/>
                  </a:lnTo>
                  <a:lnTo>
                    <a:pt x="110513" y="360299"/>
                  </a:lnTo>
                  <a:lnTo>
                    <a:pt x="134966" y="322923"/>
                  </a:lnTo>
                  <a:lnTo>
                    <a:pt x="161529" y="287128"/>
                  </a:lnTo>
                  <a:lnTo>
                    <a:pt x="190115" y="253003"/>
                  </a:lnTo>
                  <a:lnTo>
                    <a:pt x="220636" y="220636"/>
                  </a:lnTo>
                  <a:lnTo>
                    <a:pt x="253003" y="190115"/>
                  </a:lnTo>
                  <a:lnTo>
                    <a:pt x="287128" y="161529"/>
                  </a:lnTo>
                  <a:lnTo>
                    <a:pt x="322923" y="134966"/>
                  </a:lnTo>
                  <a:lnTo>
                    <a:pt x="360300" y="110513"/>
                  </a:lnTo>
                  <a:lnTo>
                    <a:pt x="399169" y="88260"/>
                  </a:lnTo>
                  <a:lnTo>
                    <a:pt x="439444" y="68295"/>
                  </a:lnTo>
                  <a:lnTo>
                    <a:pt x="481036" y="50705"/>
                  </a:lnTo>
                  <a:lnTo>
                    <a:pt x="523857" y="35579"/>
                  </a:lnTo>
                  <a:lnTo>
                    <a:pt x="567817" y="23006"/>
                  </a:lnTo>
                  <a:lnTo>
                    <a:pt x="612830" y="13073"/>
                  </a:lnTo>
                  <a:lnTo>
                    <a:pt x="658807" y="5869"/>
                  </a:lnTo>
                  <a:lnTo>
                    <a:pt x="705660" y="1482"/>
                  </a:lnTo>
                  <a:lnTo>
                    <a:pt x="753299" y="0"/>
                  </a:lnTo>
                  <a:lnTo>
                    <a:pt x="803052" y="1643"/>
                  </a:lnTo>
                  <a:lnTo>
                    <a:pt x="852316" y="6532"/>
                  </a:lnTo>
                  <a:lnTo>
                    <a:pt x="900947" y="14608"/>
                  </a:lnTo>
                  <a:lnTo>
                    <a:pt x="948798" y="25808"/>
                  </a:lnTo>
                  <a:lnTo>
                    <a:pt x="995723" y="40073"/>
                  </a:lnTo>
                  <a:lnTo>
                    <a:pt x="1041575" y="57341"/>
                  </a:lnTo>
                  <a:lnTo>
                    <a:pt x="1086208" y="77553"/>
                  </a:lnTo>
                  <a:lnTo>
                    <a:pt x="1129475" y="100647"/>
                  </a:lnTo>
                  <a:lnTo>
                    <a:pt x="1171231" y="126563"/>
                  </a:lnTo>
                  <a:lnTo>
                    <a:pt x="1211328" y="155240"/>
                  </a:lnTo>
                  <a:lnTo>
                    <a:pt x="1249621" y="186618"/>
                  </a:lnTo>
                  <a:lnTo>
                    <a:pt x="1285963" y="220636"/>
                  </a:lnTo>
                  <a:lnTo>
                    <a:pt x="1319981" y="256978"/>
                  </a:lnTo>
                  <a:lnTo>
                    <a:pt x="1351359" y="295271"/>
                  </a:lnTo>
                  <a:lnTo>
                    <a:pt x="1380036" y="335368"/>
                  </a:lnTo>
                  <a:lnTo>
                    <a:pt x="1405952" y="377124"/>
                  </a:lnTo>
                  <a:lnTo>
                    <a:pt x="1429046" y="420391"/>
                  </a:lnTo>
                  <a:lnTo>
                    <a:pt x="1449258" y="465024"/>
                  </a:lnTo>
                  <a:lnTo>
                    <a:pt x="1466526" y="510876"/>
                  </a:lnTo>
                  <a:lnTo>
                    <a:pt x="1480791" y="557801"/>
                  </a:lnTo>
                  <a:lnTo>
                    <a:pt x="1491991" y="605652"/>
                  </a:lnTo>
                  <a:lnTo>
                    <a:pt x="1500067" y="654283"/>
                  </a:lnTo>
                  <a:lnTo>
                    <a:pt x="1504956" y="703547"/>
                  </a:lnTo>
                  <a:lnTo>
                    <a:pt x="1506599" y="753299"/>
                  </a:lnTo>
                  <a:lnTo>
                    <a:pt x="1505117" y="800939"/>
                  </a:lnTo>
                  <a:lnTo>
                    <a:pt x="1500730" y="847792"/>
                  </a:lnTo>
                  <a:lnTo>
                    <a:pt x="1493526" y="893769"/>
                  </a:lnTo>
                  <a:lnTo>
                    <a:pt x="1483593" y="938782"/>
                  </a:lnTo>
                  <a:lnTo>
                    <a:pt x="1471020" y="982742"/>
                  </a:lnTo>
                  <a:lnTo>
                    <a:pt x="1455894" y="1025563"/>
                  </a:lnTo>
                  <a:lnTo>
                    <a:pt x="1438304" y="1067155"/>
                  </a:lnTo>
                  <a:lnTo>
                    <a:pt x="1418339" y="1107430"/>
                  </a:lnTo>
                  <a:lnTo>
                    <a:pt x="1396086" y="1146299"/>
                  </a:lnTo>
                  <a:lnTo>
                    <a:pt x="1371633" y="1183676"/>
                  </a:lnTo>
                  <a:lnTo>
                    <a:pt x="1345070" y="1219471"/>
                  </a:lnTo>
                  <a:lnTo>
                    <a:pt x="1316484" y="1253596"/>
                  </a:lnTo>
                  <a:lnTo>
                    <a:pt x="1285963" y="1285963"/>
                  </a:lnTo>
                  <a:lnTo>
                    <a:pt x="1253596" y="1316484"/>
                  </a:lnTo>
                  <a:lnTo>
                    <a:pt x="1219471" y="1345070"/>
                  </a:lnTo>
                  <a:lnTo>
                    <a:pt x="1183676" y="1371633"/>
                  </a:lnTo>
                  <a:lnTo>
                    <a:pt x="1146299" y="1396085"/>
                  </a:lnTo>
                  <a:lnTo>
                    <a:pt x="1107430" y="1418338"/>
                  </a:lnTo>
                  <a:lnTo>
                    <a:pt x="1067155" y="1438304"/>
                  </a:lnTo>
                  <a:lnTo>
                    <a:pt x="1025563" y="1455894"/>
                  </a:lnTo>
                  <a:lnTo>
                    <a:pt x="982742" y="1471019"/>
                  </a:lnTo>
                  <a:lnTo>
                    <a:pt x="938782" y="1483593"/>
                  </a:lnTo>
                  <a:lnTo>
                    <a:pt x="893769" y="1493526"/>
                  </a:lnTo>
                  <a:lnTo>
                    <a:pt x="847792" y="1500730"/>
                  </a:lnTo>
                  <a:lnTo>
                    <a:pt x="800939" y="1505117"/>
                  </a:lnTo>
                  <a:lnTo>
                    <a:pt x="753299" y="1506599"/>
                  </a:lnTo>
                  <a:close/>
                </a:path>
              </a:pathLst>
            </a:custGeom>
            <a:solidFill>
              <a:srgbClr val="FA8C00"/>
            </a:solidFill>
          </p:spPr>
          <p:txBody>
            <a:bodyPr wrap="square" lIns="0" tIns="0" rIns="0" bIns="0" rtlCol="0"/>
            <a:lstStyle/>
            <a:p>
              <a:endParaRPr/>
            </a:p>
          </p:txBody>
        </p:sp>
      </p:grpSp>
      <p:sp>
        <p:nvSpPr>
          <p:cNvPr id="10" name="object 10"/>
          <p:cNvSpPr txBox="1"/>
          <p:nvPr/>
        </p:nvSpPr>
        <p:spPr>
          <a:xfrm>
            <a:off x="4597025" y="2422035"/>
            <a:ext cx="2540000" cy="939800"/>
          </a:xfrm>
          <a:prstGeom prst="rect">
            <a:avLst/>
          </a:prstGeom>
        </p:spPr>
        <p:txBody>
          <a:bodyPr vert="horz" wrap="square" lIns="0" tIns="12700" rIns="0" bIns="0" rtlCol="0">
            <a:spAutoFit/>
          </a:bodyPr>
          <a:lstStyle/>
          <a:p>
            <a:pPr marL="12700" marR="5080" indent="228600">
              <a:lnSpc>
                <a:spcPct val="100000"/>
              </a:lnSpc>
              <a:spcBef>
                <a:spcPts val="100"/>
              </a:spcBef>
            </a:pPr>
            <a:r>
              <a:rPr sz="3000" spc="-5" dirty="0">
                <a:solidFill>
                  <a:srgbClr val="FFFFFF"/>
                </a:solidFill>
                <a:latin typeface="Courier New"/>
                <a:cs typeface="Courier New"/>
              </a:rPr>
              <a:t>Bilan des </a:t>
            </a:r>
            <a:r>
              <a:rPr sz="3000" spc="-1789" dirty="0">
                <a:solidFill>
                  <a:srgbClr val="FFFFFF"/>
                </a:solidFill>
                <a:latin typeface="Courier New"/>
                <a:cs typeface="Courier New"/>
              </a:rPr>
              <a:t> </a:t>
            </a:r>
            <a:r>
              <a:rPr sz="3000" spc="-5" dirty="0">
                <a:solidFill>
                  <a:srgbClr val="FFFFFF"/>
                </a:solidFill>
                <a:latin typeface="Courier New"/>
                <a:cs typeface="Courier New"/>
              </a:rPr>
              <a:t>compétences</a:t>
            </a:r>
            <a:endParaRPr sz="3000">
              <a:latin typeface="Courier New"/>
              <a:cs typeface="Courier New"/>
            </a:endParaRPr>
          </a:p>
        </p:txBody>
      </p:sp>
      <p:sp>
        <p:nvSpPr>
          <p:cNvPr id="11" name="object 11"/>
          <p:cNvSpPr/>
          <p:nvPr/>
        </p:nvSpPr>
        <p:spPr>
          <a:xfrm>
            <a:off x="7718079" y="2394636"/>
            <a:ext cx="1012825" cy="1012825"/>
          </a:xfrm>
          <a:custGeom>
            <a:avLst/>
            <a:gdLst/>
            <a:ahLst/>
            <a:cxnLst/>
            <a:rect l="l" t="t" r="r" b="b"/>
            <a:pathLst>
              <a:path w="1012825" h="1012825">
                <a:moveTo>
                  <a:pt x="506249" y="1012199"/>
                </a:moveTo>
                <a:lnTo>
                  <a:pt x="457494" y="1009883"/>
                </a:lnTo>
                <a:lnTo>
                  <a:pt x="410050" y="1003074"/>
                </a:lnTo>
                <a:lnTo>
                  <a:pt x="364129" y="991985"/>
                </a:lnTo>
                <a:lnTo>
                  <a:pt x="319944" y="976828"/>
                </a:lnTo>
                <a:lnTo>
                  <a:pt x="277707" y="957815"/>
                </a:lnTo>
                <a:lnTo>
                  <a:pt x="237629" y="935158"/>
                </a:lnTo>
                <a:lnTo>
                  <a:pt x="199923" y="909069"/>
                </a:lnTo>
                <a:lnTo>
                  <a:pt x="164802" y="879761"/>
                </a:lnTo>
                <a:lnTo>
                  <a:pt x="132477" y="847446"/>
                </a:lnTo>
                <a:lnTo>
                  <a:pt x="103160" y="812335"/>
                </a:lnTo>
                <a:lnTo>
                  <a:pt x="77064" y="774640"/>
                </a:lnTo>
                <a:lnTo>
                  <a:pt x="54400" y="734574"/>
                </a:lnTo>
                <a:lnTo>
                  <a:pt x="35382" y="692349"/>
                </a:lnTo>
                <a:lnTo>
                  <a:pt x="20220" y="648177"/>
                </a:lnTo>
                <a:lnTo>
                  <a:pt x="9128" y="602270"/>
                </a:lnTo>
                <a:lnTo>
                  <a:pt x="2317" y="554840"/>
                </a:lnTo>
                <a:lnTo>
                  <a:pt x="0" y="506099"/>
                </a:lnTo>
                <a:lnTo>
                  <a:pt x="2317" y="457359"/>
                </a:lnTo>
                <a:lnTo>
                  <a:pt x="9128" y="409929"/>
                </a:lnTo>
                <a:lnTo>
                  <a:pt x="20220" y="364022"/>
                </a:lnTo>
                <a:lnTo>
                  <a:pt x="35382" y="319850"/>
                </a:lnTo>
                <a:lnTo>
                  <a:pt x="54400" y="277625"/>
                </a:lnTo>
                <a:lnTo>
                  <a:pt x="77064" y="237559"/>
                </a:lnTo>
                <a:lnTo>
                  <a:pt x="103160" y="199864"/>
                </a:lnTo>
                <a:lnTo>
                  <a:pt x="132477" y="164753"/>
                </a:lnTo>
                <a:lnTo>
                  <a:pt x="164802" y="132438"/>
                </a:lnTo>
                <a:lnTo>
                  <a:pt x="199923" y="103129"/>
                </a:lnTo>
                <a:lnTo>
                  <a:pt x="237629" y="77041"/>
                </a:lnTo>
                <a:lnTo>
                  <a:pt x="277707" y="54384"/>
                </a:lnTo>
                <a:lnTo>
                  <a:pt x="319944" y="35371"/>
                </a:lnTo>
                <a:lnTo>
                  <a:pt x="364129" y="20214"/>
                </a:lnTo>
                <a:lnTo>
                  <a:pt x="410050" y="9125"/>
                </a:lnTo>
                <a:lnTo>
                  <a:pt x="457494" y="2316"/>
                </a:lnTo>
                <a:lnTo>
                  <a:pt x="506249" y="0"/>
                </a:lnTo>
                <a:lnTo>
                  <a:pt x="556286" y="2476"/>
                </a:lnTo>
                <a:lnTo>
                  <a:pt x="605475" y="9814"/>
                </a:lnTo>
                <a:lnTo>
                  <a:pt x="653485" y="21876"/>
                </a:lnTo>
                <a:lnTo>
                  <a:pt x="699983" y="38524"/>
                </a:lnTo>
                <a:lnTo>
                  <a:pt x="744638" y="59621"/>
                </a:lnTo>
                <a:lnTo>
                  <a:pt x="787117" y="85030"/>
                </a:lnTo>
                <a:lnTo>
                  <a:pt x="827089" y="114613"/>
                </a:lnTo>
                <a:lnTo>
                  <a:pt x="864222" y="148233"/>
                </a:lnTo>
                <a:lnTo>
                  <a:pt x="897852" y="185355"/>
                </a:lnTo>
                <a:lnTo>
                  <a:pt x="927444" y="225315"/>
                </a:lnTo>
                <a:lnTo>
                  <a:pt x="952860" y="267782"/>
                </a:lnTo>
                <a:lnTo>
                  <a:pt x="973964" y="312424"/>
                </a:lnTo>
                <a:lnTo>
                  <a:pt x="990617" y="358908"/>
                </a:lnTo>
                <a:lnTo>
                  <a:pt x="1002682" y="406903"/>
                </a:lnTo>
                <a:lnTo>
                  <a:pt x="1010022" y="456078"/>
                </a:lnTo>
                <a:lnTo>
                  <a:pt x="1012499" y="506099"/>
                </a:lnTo>
                <a:lnTo>
                  <a:pt x="1010182" y="554840"/>
                </a:lnTo>
                <a:lnTo>
                  <a:pt x="1003371" y="602270"/>
                </a:lnTo>
                <a:lnTo>
                  <a:pt x="992279" y="648177"/>
                </a:lnTo>
                <a:lnTo>
                  <a:pt x="977117" y="692349"/>
                </a:lnTo>
                <a:lnTo>
                  <a:pt x="958099" y="734574"/>
                </a:lnTo>
                <a:lnTo>
                  <a:pt x="935435" y="774640"/>
                </a:lnTo>
                <a:lnTo>
                  <a:pt x="909339" y="812335"/>
                </a:lnTo>
                <a:lnTo>
                  <a:pt x="880022" y="847446"/>
                </a:lnTo>
                <a:lnTo>
                  <a:pt x="847697" y="879761"/>
                </a:lnTo>
                <a:lnTo>
                  <a:pt x="812576" y="909069"/>
                </a:lnTo>
                <a:lnTo>
                  <a:pt x="774870" y="935158"/>
                </a:lnTo>
                <a:lnTo>
                  <a:pt x="734792" y="957815"/>
                </a:lnTo>
                <a:lnTo>
                  <a:pt x="692555" y="976828"/>
                </a:lnTo>
                <a:lnTo>
                  <a:pt x="648370" y="991985"/>
                </a:lnTo>
                <a:lnTo>
                  <a:pt x="602449" y="1003074"/>
                </a:lnTo>
                <a:lnTo>
                  <a:pt x="555005" y="1009883"/>
                </a:lnTo>
                <a:lnTo>
                  <a:pt x="506249" y="1012199"/>
                </a:lnTo>
                <a:close/>
              </a:path>
            </a:pathLst>
          </a:custGeom>
          <a:solidFill>
            <a:srgbClr val="FA8C00"/>
          </a:solidFill>
        </p:spPr>
        <p:txBody>
          <a:bodyPr wrap="square" lIns="0" tIns="0" rIns="0" bIns="0" rtlCol="0"/>
          <a:lstStyle/>
          <a:p>
            <a:endParaRPr/>
          </a:p>
        </p:txBody>
      </p:sp>
      <p:sp>
        <p:nvSpPr>
          <p:cNvPr id="12" name="object 12"/>
          <p:cNvSpPr txBox="1"/>
          <p:nvPr/>
        </p:nvSpPr>
        <p:spPr>
          <a:xfrm>
            <a:off x="7964051" y="2781458"/>
            <a:ext cx="520700"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FFFFFF"/>
                </a:solidFill>
                <a:latin typeface="Courier New"/>
                <a:cs typeface="Courier New"/>
              </a:rPr>
              <a:t>Stage</a:t>
            </a:r>
            <a:endParaRPr sz="1300">
              <a:latin typeface="Courier New"/>
              <a:cs typeface="Courier New"/>
            </a:endParaRPr>
          </a:p>
        </p:txBody>
      </p:sp>
      <p:sp>
        <p:nvSpPr>
          <p:cNvPr id="13" name="object 13"/>
          <p:cNvSpPr txBox="1"/>
          <p:nvPr/>
        </p:nvSpPr>
        <p:spPr>
          <a:xfrm>
            <a:off x="2568047" y="2681321"/>
            <a:ext cx="1214120" cy="423545"/>
          </a:xfrm>
          <a:prstGeom prst="rect">
            <a:avLst/>
          </a:prstGeom>
        </p:spPr>
        <p:txBody>
          <a:bodyPr vert="horz" wrap="square" lIns="0" tIns="10795" rIns="0" bIns="0" rtlCol="0">
            <a:spAutoFit/>
          </a:bodyPr>
          <a:lstStyle/>
          <a:p>
            <a:pPr marL="259715" marR="5080" indent="-247650">
              <a:lnSpc>
                <a:spcPct val="101000"/>
              </a:lnSpc>
              <a:spcBef>
                <a:spcPts val="85"/>
              </a:spcBef>
            </a:pPr>
            <a:r>
              <a:rPr sz="1300" spc="-5" dirty="0">
                <a:solidFill>
                  <a:srgbClr val="FFFFFF"/>
                </a:solidFill>
                <a:latin typeface="Courier New"/>
                <a:cs typeface="Courier New"/>
              </a:rPr>
              <a:t>Présentation  des</a:t>
            </a:r>
            <a:r>
              <a:rPr sz="1300" spc="-25" dirty="0">
                <a:solidFill>
                  <a:srgbClr val="FFFFFF"/>
                </a:solidFill>
                <a:latin typeface="Courier New"/>
                <a:cs typeface="Courier New"/>
              </a:rPr>
              <a:t> </a:t>
            </a:r>
            <a:r>
              <a:rPr sz="1300" spc="-5" dirty="0">
                <a:solidFill>
                  <a:srgbClr val="FFFFFF"/>
                </a:solidFill>
                <a:latin typeface="Courier New"/>
                <a:cs typeface="Courier New"/>
              </a:rPr>
              <a:t>SAE</a:t>
            </a:r>
            <a:endParaRPr sz="1300">
              <a:latin typeface="Courier New"/>
              <a:cs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725" y="2372795"/>
            <a:ext cx="7359015" cy="939800"/>
          </a:xfrm>
          <a:prstGeom prst="rect">
            <a:avLst/>
          </a:prstGeom>
        </p:spPr>
        <p:txBody>
          <a:bodyPr vert="horz" wrap="square" lIns="0" tIns="12700" rIns="0" bIns="0" rtlCol="0">
            <a:spAutoFit/>
          </a:bodyPr>
          <a:lstStyle/>
          <a:p>
            <a:pPr marL="12700">
              <a:lnSpc>
                <a:spcPct val="100000"/>
              </a:lnSpc>
              <a:spcBef>
                <a:spcPts val="100"/>
              </a:spcBef>
            </a:pPr>
            <a:r>
              <a:rPr sz="6000" spc="305" dirty="0">
                <a:solidFill>
                  <a:srgbClr val="FFFAF0"/>
                </a:solidFill>
              </a:rPr>
              <a:t>Bilan</a:t>
            </a:r>
            <a:r>
              <a:rPr sz="6000" spc="300" dirty="0">
                <a:solidFill>
                  <a:srgbClr val="FFFAF0"/>
                </a:solidFill>
              </a:rPr>
              <a:t> </a:t>
            </a:r>
            <a:r>
              <a:rPr sz="6000" dirty="0">
                <a:solidFill>
                  <a:srgbClr val="FFFAF0"/>
                </a:solidFill>
              </a:rPr>
              <a:t>des</a:t>
            </a:r>
            <a:r>
              <a:rPr sz="6000" spc="305" dirty="0">
                <a:solidFill>
                  <a:srgbClr val="FFFAF0"/>
                </a:solidFill>
              </a:rPr>
              <a:t> </a:t>
            </a:r>
            <a:r>
              <a:rPr sz="6000" spc="-35" dirty="0">
                <a:solidFill>
                  <a:srgbClr val="FFFAF0"/>
                </a:solidFill>
              </a:rPr>
              <a:t>compétences</a:t>
            </a:r>
            <a:endParaRPr sz="6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45712" y="412017"/>
          <a:ext cx="8365486" cy="4464143"/>
        </p:xfrm>
        <a:graphic>
          <a:graphicData uri="http://schemas.openxmlformats.org/drawingml/2006/table">
            <a:tbl>
              <a:tblPr firstRow="1" bandRow="1">
                <a:tableStyleId>{2D5ABB26-0587-4C30-8999-92F81FD0307C}</a:tableStyleId>
              </a:tblPr>
              <a:tblGrid>
                <a:gridCol w="597535">
                  <a:extLst>
                    <a:ext uri="{9D8B030D-6E8A-4147-A177-3AD203B41FA5}">
                      <a16:colId xmlns:a16="http://schemas.microsoft.com/office/drawing/2014/main" val="20000"/>
                    </a:ext>
                  </a:extLst>
                </a:gridCol>
                <a:gridCol w="597535">
                  <a:extLst>
                    <a:ext uri="{9D8B030D-6E8A-4147-A177-3AD203B41FA5}">
                      <a16:colId xmlns:a16="http://schemas.microsoft.com/office/drawing/2014/main" val="20001"/>
                    </a:ext>
                  </a:extLst>
                </a:gridCol>
                <a:gridCol w="597534">
                  <a:extLst>
                    <a:ext uri="{9D8B030D-6E8A-4147-A177-3AD203B41FA5}">
                      <a16:colId xmlns:a16="http://schemas.microsoft.com/office/drawing/2014/main" val="20002"/>
                    </a:ext>
                  </a:extLst>
                </a:gridCol>
                <a:gridCol w="597535">
                  <a:extLst>
                    <a:ext uri="{9D8B030D-6E8A-4147-A177-3AD203B41FA5}">
                      <a16:colId xmlns:a16="http://schemas.microsoft.com/office/drawing/2014/main" val="20003"/>
                    </a:ext>
                  </a:extLst>
                </a:gridCol>
                <a:gridCol w="597535">
                  <a:extLst>
                    <a:ext uri="{9D8B030D-6E8A-4147-A177-3AD203B41FA5}">
                      <a16:colId xmlns:a16="http://schemas.microsoft.com/office/drawing/2014/main" val="20004"/>
                    </a:ext>
                  </a:extLst>
                </a:gridCol>
                <a:gridCol w="597535">
                  <a:extLst>
                    <a:ext uri="{9D8B030D-6E8A-4147-A177-3AD203B41FA5}">
                      <a16:colId xmlns:a16="http://schemas.microsoft.com/office/drawing/2014/main" val="20005"/>
                    </a:ext>
                  </a:extLst>
                </a:gridCol>
                <a:gridCol w="597535">
                  <a:extLst>
                    <a:ext uri="{9D8B030D-6E8A-4147-A177-3AD203B41FA5}">
                      <a16:colId xmlns:a16="http://schemas.microsoft.com/office/drawing/2014/main" val="20006"/>
                    </a:ext>
                  </a:extLst>
                </a:gridCol>
                <a:gridCol w="597535">
                  <a:extLst>
                    <a:ext uri="{9D8B030D-6E8A-4147-A177-3AD203B41FA5}">
                      <a16:colId xmlns:a16="http://schemas.microsoft.com/office/drawing/2014/main" val="20007"/>
                    </a:ext>
                  </a:extLst>
                </a:gridCol>
                <a:gridCol w="597535">
                  <a:extLst>
                    <a:ext uri="{9D8B030D-6E8A-4147-A177-3AD203B41FA5}">
                      <a16:colId xmlns:a16="http://schemas.microsoft.com/office/drawing/2014/main" val="20008"/>
                    </a:ext>
                  </a:extLst>
                </a:gridCol>
                <a:gridCol w="597535">
                  <a:extLst>
                    <a:ext uri="{9D8B030D-6E8A-4147-A177-3AD203B41FA5}">
                      <a16:colId xmlns:a16="http://schemas.microsoft.com/office/drawing/2014/main" val="20009"/>
                    </a:ext>
                  </a:extLst>
                </a:gridCol>
                <a:gridCol w="597535">
                  <a:extLst>
                    <a:ext uri="{9D8B030D-6E8A-4147-A177-3AD203B41FA5}">
                      <a16:colId xmlns:a16="http://schemas.microsoft.com/office/drawing/2014/main" val="20010"/>
                    </a:ext>
                  </a:extLst>
                </a:gridCol>
                <a:gridCol w="597534">
                  <a:extLst>
                    <a:ext uri="{9D8B030D-6E8A-4147-A177-3AD203B41FA5}">
                      <a16:colId xmlns:a16="http://schemas.microsoft.com/office/drawing/2014/main" val="20011"/>
                    </a:ext>
                  </a:extLst>
                </a:gridCol>
                <a:gridCol w="597534">
                  <a:extLst>
                    <a:ext uri="{9D8B030D-6E8A-4147-A177-3AD203B41FA5}">
                      <a16:colId xmlns:a16="http://schemas.microsoft.com/office/drawing/2014/main" val="20012"/>
                    </a:ext>
                  </a:extLst>
                </a:gridCol>
                <a:gridCol w="597534">
                  <a:extLst>
                    <a:ext uri="{9D8B030D-6E8A-4147-A177-3AD203B41FA5}">
                      <a16:colId xmlns:a16="http://schemas.microsoft.com/office/drawing/2014/main" val="20013"/>
                    </a:ext>
                  </a:extLst>
                </a:gridCol>
              </a:tblGrid>
              <a:tr h="652049">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85090">
                        <a:lnSpc>
                          <a:spcPct val="100000"/>
                        </a:lnSpc>
                        <a:spcBef>
                          <a:spcPts val="630"/>
                        </a:spcBef>
                      </a:pPr>
                      <a:r>
                        <a:rPr sz="1100" spc="-5" dirty="0">
                          <a:latin typeface="Arial MT"/>
                          <a:cs typeface="Arial MT"/>
                        </a:rPr>
                        <a:t>R1.01-  </a:t>
                      </a:r>
                      <a:r>
                        <a:rPr sz="1100" dirty="0">
                          <a:latin typeface="Arial MT"/>
                          <a:cs typeface="Arial MT"/>
                        </a:rPr>
                        <a:t>A</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85090">
                        <a:lnSpc>
                          <a:spcPct val="100000"/>
                        </a:lnSpc>
                        <a:spcBef>
                          <a:spcPts val="630"/>
                        </a:spcBef>
                      </a:pPr>
                      <a:r>
                        <a:rPr sz="1100" spc="-5" dirty="0">
                          <a:latin typeface="Arial MT"/>
                          <a:cs typeface="Arial MT"/>
                        </a:rPr>
                        <a:t>R1.01-  </a:t>
                      </a:r>
                      <a:r>
                        <a:rPr sz="1100" dirty="0">
                          <a:latin typeface="Arial MT"/>
                          <a:cs typeface="Arial MT"/>
                        </a:rPr>
                        <a:t>B</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R1.05</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R1.06</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R1.07</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R1.08</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R1.09</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R1.10</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20" dirty="0">
                          <a:latin typeface="Arial MT"/>
                          <a:cs typeface="Arial MT"/>
                        </a:rPr>
                        <a:t>R1.11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R1.12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652049">
                <a:tc>
                  <a:txBody>
                    <a:bodyPr/>
                    <a:lstStyle/>
                    <a:p>
                      <a:pPr marL="85725" marR="225425">
                        <a:lnSpc>
                          <a:spcPct val="100000"/>
                        </a:lnSpc>
                        <a:spcBef>
                          <a:spcPts val="630"/>
                        </a:spcBef>
                      </a:pPr>
                      <a:r>
                        <a:rPr sz="1100" spc="-5" dirty="0">
                          <a:latin typeface="Arial MT"/>
                          <a:cs typeface="Arial MT"/>
                        </a:rPr>
                        <a:t>SAE  1.01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r h="626999">
                <a:tc>
                  <a:txBody>
                    <a:bodyPr/>
                    <a:lstStyle/>
                    <a:p>
                      <a:pPr marL="85725" marR="225425">
                        <a:lnSpc>
                          <a:spcPct val="100000"/>
                        </a:lnSpc>
                        <a:spcBef>
                          <a:spcPts val="630"/>
                        </a:spcBef>
                      </a:pPr>
                      <a:r>
                        <a:rPr sz="1100" spc="-5" dirty="0">
                          <a:latin typeface="Arial MT"/>
                          <a:cs typeface="Arial MT"/>
                        </a:rPr>
                        <a:t>SAE  1.02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2"/>
                  </a:ext>
                </a:extLst>
              </a:tr>
              <a:tr h="626999">
                <a:tc>
                  <a:txBody>
                    <a:bodyPr/>
                    <a:lstStyle/>
                    <a:p>
                      <a:pPr marL="85725" marR="224790">
                        <a:lnSpc>
                          <a:spcPct val="100000"/>
                        </a:lnSpc>
                        <a:spcBef>
                          <a:spcPts val="630"/>
                        </a:spcBef>
                      </a:pPr>
                      <a:r>
                        <a:rPr sz="1100" spc="-5" dirty="0">
                          <a:latin typeface="Arial MT"/>
                          <a:cs typeface="Arial MT"/>
                        </a:rPr>
                        <a:t>SAE  1.03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3"/>
                  </a:ext>
                </a:extLst>
              </a:tr>
              <a:tr h="626999">
                <a:tc>
                  <a:txBody>
                    <a:bodyPr/>
                    <a:lstStyle/>
                    <a:p>
                      <a:pPr marL="85725" marR="224790">
                        <a:lnSpc>
                          <a:spcPct val="100000"/>
                        </a:lnSpc>
                        <a:spcBef>
                          <a:spcPts val="630"/>
                        </a:spcBef>
                      </a:pPr>
                      <a:r>
                        <a:rPr sz="1100" spc="-5" dirty="0">
                          <a:latin typeface="Arial MT"/>
                          <a:cs typeface="Arial MT"/>
                        </a:rPr>
                        <a:t>SAE  1.04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4"/>
                  </a:ext>
                </a:extLst>
              </a:tr>
              <a:tr h="652049">
                <a:tc>
                  <a:txBody>
                    <a:bodyPr/>
                    <a:lstStyle/>
                    <a:p>
                      <a:pPr marL="85725" marR="224790">
                        <a:lnSpc>
                          <a:spcPct val="100000"/>
                        </a:lnSpc>
                        <a:spcBef>
                          <a:spcPts val="630"/>
                        </a:spcBef>
                      </a:pPr>
                      <a:r>
                        <a:rPr sz="1100" spc="-5" dirty="0">
                          <a:latin typeface="Arial MT"/>
                          <a:cs typeface="Arial MT"/>
                        </a:rPr>
                        <a:t>SAE  1.05</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5"/>
                  </a:ext>
                </a:extLst>
              </a:tr>
              <a:tr h="626999">
                <a:tc>
                  <a:txBody>
                    <a:bodyPr/>
                    <a:lstStyle/>
                    <a:p>
                      <a:pPr marL="85725" marR="224790">
                        <a:lnSpc>
                          <a:spcPct val="100000"/>
                        </a:lnSpc>
                        <a:spcBef>
                          <a:spcPts val="630"/>
                        </a:spcBef>
                      </a:pPr>
                      <a:r>
                        <a:rPr sz="1100" spc="-5" dirty="0">
                          <a:latin typeface="Arial MT"/>
                          <a:cs typeface="Arial MT"/>
                        </a:rPr>
                        <a:t>SAE  1.06</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FFFAF0"/>
          </a:solidFill>
        </p:spPr>
        <p:txBody>
          <a:bodyPr wrap="square" lIns="0" tIns="0" rIns="0" bIns="0" rtlCol="0"/>
          <a:lstStyle/>
          <a:p>
            <a:endParaRPr/>
          </a:p>
        </p:txBody>
      </p:sp>
      <p:grpSp>
        <p:nvGrpSpPr>
          <p:cNvPr id="3" name="object 3"/>
          <p:cNvGrpSpPr/>
          <p:nvPr/>
        </p:nvGrpSpPr>
        <p:grpSpPr>
          <a:xfrm>
            <a:off x="0" y="2235693"/>
            <a:ext cx="9144000" cy="1330325"/>
            <a:chOff x="0" y="2235693"/>
            <a:chExt cx="9144000" cy="1330325"/>
          </a:xfrm>
        </p:grpSpPr>
        <p:sp>
          <p:nvSpPr>
            <p:cNvPr id="4" name="object 4"/>
            <p:cNvSpPr/>
            <p:nvPr/>
          </p:nvSpPr>
          <p:spPr>
            <a:xfrm>
              <a:off x="0" y="2891175"/>
              <a:ext cx="9144000" cy="19050"/>
            </a:xfrm>
            <a:custGeom>
              <a:avLst/>
              <a:gdLst/>
              <a:ahLst/>
              <a:cxnLst/>
              <a:rect l="l" t="t" r="r" b="b"/>
              <a:pathLst>
                <a:path w="9144000" h="19050">
                  <a:moveTo>
                    <a:pt x="0" y="19049"/>
                  </a:moveTo>
                  <a:lnTo>
                    <a:pt x="0" y="0"/>
                  </a:lnTo>
                  <a:lnTo>
                    <a:pt x="9143999" y="0"/>
                  </a:lnTo>
                  <a:lnTo>
                    <a:pt x="9143999" y="19049"/>
                  </a:lnTo>
                  <a:lnTo>
                    <a:pt x="0" y="19049"/>
                  </a:lnTo>
                  <a:close/>
                </a:path>
              </a:pathLst>
            </a:custGeom>
            <a:solidFill>
              <a:srgbClr val="00685C"/>
            </a:solidFill>
          </p:spPr>
          <p:txBody>
            <a:bodyPr wrap="square" lIns="0" tIns="0" rIns="0" bIns="0" rtlCol="0"/>
            <a:lstStyle/>
            <a:p>
              <a:endParaRPr/>
            </a:p>
          </p:txBody>
        </p:sp>
        <p:sp>
          <p:nvSpPr>
            <p:cNvPr id="5" name="object 5"/>
            <p:cNvSpPr/>
            <p:nvPr/>
          </p:nvSpPr>
          <p:spPr>
            <a:xfrm>
              <a:off x="421176" y="2235693"/>
              <a:ext cx="1330325" cy="1330325"/>
            </a:xfrm>
            <a:custGeom>
              <a:avLst/>
              <a:gdLst/>
              <a:ahLst/>
              <a:cxnLst/>
              <a:rect l="l" t="t" r="r" b="b"/>
              <a:pathLst>
                <a:path w="1330325" h="1330325">
                  <a:moveTo>
                    <a:pt x="664950" y="1329899"/>
                  </a:moveTo>
                  <a:lnTo>
                    <a:pt x="617462" y="1328230"/>
                  </a:lnTo>
                  <a:lnTo>
                    <a:pt x="570875" y="1323296"/>
                  </a:lnTo>
                  <a:lnTo>
                    <a:pt x="525302" y="1315211"/>
                  </a:lnTo>
                  <a:lnTo>
                    <a:pt x="480855" y="1304086"/>
                  </a:lnTo>
                  <a:lnTo>
                    <a:pt x="437646" y="1290035"/>
                  </a:lnTo>
                  <a:lnTo>
                    <a:pt x="395790" y="1273170"/>
                  </a:lnTo>
                  <a:lnTo>
                    <a:pt x="355396" y="1253604"/>
                  </a:lnTo>
                  <a:lnTo>
                    <a:pt x="316580" y="1231448"/>
                  </a:lnTo>
                  <a:lnTo>
                    <a:pt x="279452" y="1206816"/>
                  </a:lnTo>
                  <a:lnTo>
                    <a:pt x="244125" y="1179820"/>
                  </a:lnTo>
                  <a:lnTo>
                    <a:pt x="210712" y="1150573"/>
                  </a:lnTo>
                  <a:lnTo>
                    <a:pt x="179326" y="1119187"/>
                  </a:lnTo>
                  <a:lnTo>
                    <a:pt x="150079" y="1085774"/>
                  </a:lnTo>
                  <a:lnTo>
                    <a:pt x="123083" y="1050447"/>
                  </a:lnTo>
                  <a:lnTo>
                    <a:pt x="98451" y="1013319"/>
                  </a:lnTo>
                  <a:lnTo>
                    <a:pt x="76295" y="974503"/>
                  </a:lnTo>
                  <a:lnTo>
                    <a:pt x="56728" y="934109"/>
                  </a:lnTo>
                  <a:lnTo>
                    <a:pt x="39863" y="892253"/>
                  </a:lnTo>
                  <a:lnTo>
                    <a:pt x="25812" y="849044"/>
                  </a:lnTo>
                  <a:lnTo>
                    <a:pt x="14688" y="804598"/>
                  </a:lnTo>
                  <a:lnTo>
                    <a:pt x="6603" y="759024"/>
                  </a:lnTo>
                  <a:lnTo>
                    <a:pt x="1669" y="712438"/>
                  </a:lnTo>
                  <a:lnTo>
                    <a:pt x="0" y="664949"/>
                  </a:lnTo>
                  <a:lnTo>
                    <a:pt x="1669" y="617461"/>
                  </a:lnTo>
                  <a:lnTo>
                    <a:pt x="6603" y="570875"/>
                  </a:lnTo>
                  <a:lnTo>
                    <a:pt x="14688" y="525301"/>
                  </a:lnTo>
                  <a:lnTo>
                    <a:pt x="25812" y="480855"/>
                  </a:lnTo>
                  <a:lnTo>
                    <a:pt x="39863" y="437646"/>
                  </a:lnTo>
                  <a:lnTo>
                    <a:pt x="56728" y="395790"/>
                  </a:lnTo>
                  <a:lnTo>
                    <a:pt x="76295" y="355396"/>
                  </a:lnTo>
                  <a:lnTo>
                    <a:pt x="98451" y="316580"/>
                  </a:lnTo>
                  <a:lnTo>
                    <a:pt x="123083" y="279452"/>
                  </a:lnTo>
                  <a:lnTo>
                    <a:pt x="150079" y="244125"/>
                  </a:lnTo>
                  <a:lnTo>
                    <a:pt x="179326" y="210712"/>
                  </a:lnTo>
                  <a:lnTo>
                    <a:pt x="210712" y="179326"/>
                  </a:lnTo>
                  <a:lnTo>
                    <a:pt x="244125" y="150079"/>
                  </a:lnTo>
                  <a:lnTo>
                    <a:pt x="279452" y="123083"/>
                  </a:lnTo>
                  <a:lnTo>
                    <a:pt x="316580" y="98451"/>
                  </a:lnTo>
                  <a:lnTo>
                    <a:pt x="355396" y="76295"/>
                  </a:lnTo>
                  <a:lnTo>
                    <a:pt x="395790" y="56728"/>
                  </a:lnTo>
                  <a:lnTo>
                    <a:pt x="437646" y="39863"/>
                  </a:lnTo>
                  <a:lnTo>
                    <a:pt x="480855" y="25812"/>
                  </a:lnTo>
                  <a:lnTo>
                    <a:pt x="525302" y="14688"/>
                  </a:lnTo>
                  <a:lnTo>
                    <a:pt x="570875" y="6603"/>
                  </a:lnTo>
                  <a:lnTo>
                    <a:pt x="617462" y="1669"/>
                  </a:lnTo>
                  <a:lnTo>
                    <a:pt x="664950" y="0"/>
                  </a:lnTo>
                  <a:lnTo>
                    <a:pt x="712840" y="1725"/>
                  </a:lnTo>
                  <a:lnTo>
                    <a:pt x="760204" y="6855"/>
                  </a:lnTo>
                  <a:lnTo>
                    <a:pt x="806874" y="15319"/>
                  </a:lnTo>
                  <a:lnTo>
                    <a:pt x="852683" y="27050"/>
                  </a:lnTo>
                  <a:lnTo>
                    <a:pt x="897463" y="41976"/>
                  </a:lnTo>
                  <a:lnTo>
                    <a:pt x="941046" y="60029"/>
                  </a:lnTo>
                  <a:lnTo>
                    <a:pt x="983265" y="81139"/>
                  </a:lnTo>
                  <a:lnTo>
                    <a:pt x="1023952" y="105236"/>
                  </a:lnTo>
                  <a:lnTo>
                    <a:pt x="1062938" y="132251"/>
                  </a:lnTo>
                  <a:lnTo>
                    <a:pt x="1100057" y="162116"/>
                  </a:lnTo>
                  <a:lnTo>
                    <a:pt x="1135140" y="194759"/>
                  </a:lnTo>
                  <a:lnTo>
                    <a:pt x="1167783" y="229842"/>
                  </a:lnTo>
                  <a:lnTo>
                    <a:pt x="1197648" y="266961"/>
                  </a:lnTo>
                  <a:lnTo>
                    <a:pt x="1224663" y="305947"/>
                  </a:lnTo>
                  <a:lnTo>
                    <a:pt x="1248761" y="346634"/>
                  </a:lnTo>
                  <a:lnTo>
                    <a:pt x="1269870" y="388853"/>
                  </a:lnTo>
                  <a:lnTo>
                    <a:pt x="1287923" y="432436"/>
                  </a:lnTo>
                  <a:lnTo>
                    <a:pt x="1302849" y="477216"/>
                  </a:lnTo>
                  <a:lnTo>
                    <a:pt x="1314580" y="523025"/>
                  </a:lnTo>
                  <a:lnTo>
                    <a:pt x="1323044" y="569695"/>
                  </a:lnTo>
                  <a:lnTo>
                    <a:pt x="1328174" y="617060"/>
                  </a:lnTo>
                  <a:lnTo>
                    <a:pt x="1329899" y="664949"/>
                  </a:lnTo>
                  <a:lnTo>
                    <a:pt x="1328230" y="712438"/>
                  </a:lnTo>
                  <a:lnTo>
                    <a:pt x="1323296" y="759024"/>
                  </a:lnTo>
                  <a:lnTo>
                    <a:pt x="1315211" y="804598"/>
                  </a:lnTo>
                  <a:lnTo>
                    <a:pt x="1304086" y="849044"/>
                  </a:lnTo>
                  <a:lnTo>
                    <a:pt x="1290035" y="892253"/>
                  </a:lnTo>
                  <a:lnTo>
                    <a:pt x="1273170" y="934109"/>
                  </a:lnTo>
                  <a:lnTo>
                    <a:pt x="1253604" y="974503"/>
                  </a:lnTo>
                  <a:lnTo>
                    <a:pt x="1231448" y="1013319"/>
                  </a:lnTo>
                  <a:lnTo>
                    <a:pt x="1206816" y="1050447"/>
                  </a:lnTo>
                  <a:lnTo>
                    <a:pt x="1179820" y="1085774"/>
                  </a:lnTo>
                  <a:lnTo>
                    <a:pt x="1150573" y="1119187"/>
                  </a:lnTo>
                  <a:lnTo>
                    <a:pt x="1119187" y="1150573"/>
                  </a:lnTo>
                  <a:lnTo>
                    <a:pt x="1085774" y="1179820"/>
                  </a:lnTo>
                  <a:lnTo>
                    <a:pt x="1050447" y="1206816"/>
                  </a:lnTo>
                  <a:lnTo>
                    <a:pt x="1013319" y="1231448"/>
                  </a:lnTo>
                  <a:lnTo>
                    <a:pt x="974503" y="1253604"/>
                  </a:lnTo>
                  <a:lnTo>
                    <a:pt x="934109" y="1273170"/>
                  </a:lnTo>
                  <a:lnTo>
                    <a:pt x="892253" y="1290035"/>
                  </a:lnTo>
                  <a:lnTo>
                    <a:pt x="849044" y="1304086"/>
                  </a:lnTo>
                  <a:lnTo>
                    <a:pt x="804597" y="1315211"/>
                  </a:lnTo>
                  <a:lnTo>
                    <a:pt x="759024" y="1323296"/>
                  </a:lnTo>
                  <a:lnTo>
                    <a:pt x="712438" y="1328230"/>
                  </a:lnTo>
                  <a:lnTo>
                    <a:pt x="664950" y="1329899"/>
                  </a:lnTo>
                  <a:close/>
                </a:path>
              </a:pathLst>
            </a:custGeom>
            <a:solidFill>
              <a:srgbClr val="B7B7B7"/>
            </a:solidFill>
          </p:spPr>
          <p:txBody>
            <a:bodyPr wrap="square" lIns="0" tIns="0" rIns="0" bIns="0" rtlCol="0"/>
            <a:lstStyle/>
            <a:p>
              <a:endParaRPr/>
            </a:p>
          </p:txBody>
        </p:sp>
      </p:grpSp>
      <p:sp>
        <p:nvSpPr>
          <p:cNvPr id="6" name="object 6"/>
          <p:cNvSpPr txBox="1">
            <a:spLocks noGrp="1"/>
          </p:cNvSpPr>
          <p:nvPr>
            <p:ph type="title"/>
          </p:nvPr>
        </p:nvSpPr>
        <p:spPr>
          <a:xfrm>
            <a:off x="384725" y="504333"/>
            <a:ext cx="2785110" cy="436880"/>
          </a:xfrm>
          <a:prstGeom prst="rect">
            <a:avLst/>
          </a:prstGeom>
        </p:spPr>
        <p:txBody>
          <a:bodyPr vert="horz" wrap="square" lIns="0" tIns="12700" rIns="0" bIns="0" rtlCol="0">
            <a:spAutoFit/>
          </a:bodyPr>
          <a:lstStyle/>
          <a:p>
            <a:pPr marL="12700">
              <a:lnSpc>
                <a:spcPct val="100000"/>
              </a:lnSpc>
              <a:spcBef>
                <a:spcPts val="100"/>
              </a:spcBef>
            </a:pPr>
            <a:r>
              <a:rPr sz="2700" spc="95" dirty="0"/>
              <a:t>Table</a:t>
            </a:r>
            <a:r>
              <a:rPr sz="2700" spc="110" dirty="0"/>
              <a:t> </a:t>
            </a:r>
            <a:r>
              <a:rPr sz="2700" dirty="0"/>
              <a:t>des</a:t>
            </a:r>
            <a:r>
              <a:rPr sz="2700" spc="114" dirty="0"/>
              <a:t> </a:t>
            </a:r>
            <a:r>
              <a:rPr sz="2700" spc="30" dirty="0"/>
              <a:t>matières</a:t>
            </a:r>
            <a:endParaRPr sz="2700"/>
          </a:p>
        </p:txBody>
      </p:sp>
      <p:sp>
        <p:nvSpPr>
          <p:cNvPr id="7" name="object 7"/>
          <p:cNvSpPr txBox="1"/>
          <p:nvPr/>
        </p:nvSpPr>
        <p:spPr>
          <a:xfrm>
            <a:off x="528811" y="2681321"/>
            <a:ext cx="1115060" cy="423545"/>
          </a:xfrm>
          <a:prstGeom prst="rect">
            <a:avLst/>
          </a:prstGeom>
        </p:spPr>
        <p:txBody>
          <a:bodyPr vert="horz" wrap="square" lIns="0" tIns="10795" rIns="0" bIns="0" rtlCol="0">
            <a:spAutoFit/>
          </a:bodyPr>
          <a:lstStyle/>
          <a:p>
            <a:pPr marL="408305" marR="5080" indent="-396240">
              <a:lnSpc>
                <a:spcPct val="101000"/>
              </a:lnSpc>
              <a:spcBef>
                <a:spcPts val="85"/>
              </a:spcBef>
            </a:pPr>
            <a:r>
              <a:rPr sz="1300" spc="-5" dirty="0">
                <a:solidFill>
                  <a:srgbClr val="FFFFFF"/>
                </a:solidFill>
                <a:latin typeface="Courier New"/>
                <a:cs typeface="Courier New"/>
              </a:rPr>
              <a:t>A</a:t>
            </a:r>
            <a:r>
              <a:rPr sz="1300" spc="-35" dirty="0">
                <a:solidFill>
                  <a:srgbClr val="FFFFFF"/>
                </a:solidFill>
                <a:latin typeface="Courier New"/>
                <a:cs typeface="Courier New"/>
              </a:rPr>
              <a:t> </a:t>
            </a:r>
            <a:r>
              <a:rPr sz="1300" spc="-5" dirty="0">
                <a:solidFill>
                  <a:srgbClr val="FFFFFF"/>
                </a:solidFill>
                <a:latin typeface="Courier New"/>
                <a:cs typeface="Courier New"/>
              </a:rPr>
              <a:t>propos</a:t>
            </a:r>
            <a:r>
              <a:rPr sz="1300" spc="-35" dirty="0">
                <a:solidFill>
                  <a:srgbClr val="FFFFFF"/>
                </a:solidFill>
                <a:latin typeface="Courier New"/>
                <a:cs typeface="Courier New"/>
              </a:rPr>
              <a:t> </a:t>
            </a:r>
            <a:r>
              <a:rPr sz="1300" spc="-5" dirty="0">
                <a:solidFill>
                  <a:srgbClr val="FFFFFF"/>
                </a:solidFill>
                <a:latin typeface="Courier New"/>
                <a:cs typeface="Courier New"/>
              </a:rPr>
              <a:t>de </a:t>
            </a:r>
            <a:r>
              <a:rPr sz="1300" spc="-765" dirty="0">
                <a:solidFill>
                  <a:srgbClr val="FFFFFF"/>
                </a:solidFill>
                <a:latin typeface="Courier New"/>
                <a:cs typeface="Courier New"/>
              </a:rPr>
              <a:t> </a:t>
            </a:r>
            <a:r>
              <a:rPr sz="1300" spc="-5" dirty="0">
                <a:solidFill>
                  <a:srgbClr val="FFFFFF"/>
                </a:solidFill>
                <a:latin typeface="Courier New"/>
                <a:cs typeface="Courier New"/>
              </a:rPr>
              <a:t>moi</a:t>
            </a:r>
            <a:endParaRPr sz="1300">
              <a:latin typeface="Courier New"/>
              <a:cs typeface="Courier New"/>
            </a:endParaRPr>
          </a:p>
        </p:txBody>
      </p:sp>
      <p:sp>
        <p:nvSpPr>
          <p:cNvPr id="8" name="object 8"/>
          <p:cNvSpPr/>
          <p:nvPr/>
        </p:nvSpPr>
        <p:spPr>
          <a:xfrm>
            <a:off x="2253121" y="1423414"/>
            <a:ext cx="2955290" cy="2955290"/>
          </a:xfrm>
          <a:custGeom>
            <a:avLst/>
            <a:gdLst/>
            <a:ahLst/>
            <a:cxnLst/>
            <a:rect l="l" t="t" r="r" b="b"/>
            <a:pathLst>
              <a:path w="2955290" h="2955290">
                <a:moveTo>
                  <a:pt x="1477349" y="2954699"/>
                </a:moveTo>
                <a:lnTo>
                  <a:pt x="1429536" y="2953940"/>
                </a:lnTo>
                <a:lnTo>
                  <a:pt x="1382102" y="2951678"/>
                </a:lnTo>
                <a:lnTo>
                  <a:pt x="1335071" y="2947937"/>
                </a:lnTo>
                <a:lnTo>
                  <a:pt x="1288464" y="2942738"/>
                </a:lnTo>
                <a:lnTo>
                  <a:pt x="1242306" y="2936105"/>
                </a:lnTo>
                <a:lnTo>
                  <a:pt x="1196619" y="2928061"/>
                </a:lnTo>
                <a:lnTo>
                  <a:pt x="1151425" y="2918628"/>
                </a:lnTo>
                <a:lnTo>
                  <a:pt x="1106749" y="2907831"/>
                </a:lnTo>
                <a:lnTo>
                  <a:pt x="1062612" y="2895691"/>
                </a:lnTo>
                <a:lnTo>
                  <a:pt x="1019038" y="2882231"/>
                </a:lnTo>
                <a:lnTo>
                  <a:pt x="976050" y="2867475"/>
                </a:lnTo>
                <a:lnTo>
                  <a:pt x="933670" y="2851446"/>
                </a:lnTo>
                <a:lnTo>
                  <a:pt x="891922" y="2834166"/>
                </a:lnTo>
                <a:lnTo>
                  <a:pt x="850828" y="2815658"/>
                </a:lnTo>
                <a:lnTo>
                  <a:pt x="810411" y="2795946"/>
                </a:lnTo>
                <a:lnTo>
                  <a:pt x="770695" y="2775051"/>
                </a:lnTo>
                <a:lnTo>
                  <a:pt x="731703" y="2752998"/>
                </a:lnTo>
                <a:lnTo>
                  <a:pt x="693456" y="2729809"/>
                </a:lnTo>
                <a:lnTo>
                  <a:pt x="655979" y="2705506"/>
                </a:lnTo>
                <a:lnTo>
                  <a:pt x="619293" y="2680114"/>
                </a:lnTo>
                <a:lnTo>
                  <a:pt x="583423" y="2653654"/>
                </a:lnTo>
                <a:lnTo>
                  <a:pt x="548390" y="2626150"/>
                </a:lnTo>
                <a:lnTo>
                  <a:pt x="514218" y="2597625"/>
                </a:lnTo>
                <a:lnTo>
                  <a:pt x="480930" y="2568101"/>
                </a:lnTo>
                <a:lnTo>
                  <a:pt x="448549" y="2537602"/>
                </a:lnTo>
                <a:lnTo>
                  <a:pt x="417097" y="2506150"/>
                </a:lnTo>
                <a:lnTo>
                  <a:pt x="386598" y="2473769"/>
                </a:lnTo>
                <a:lnTo>
                  <a:pt x="357074" y="2440481"/>
                </a:lnTo>
                <a:lnTo>
                  <a:pt x="328549" y="2406309"/>
                </a:lnTo>
                <a:lnTo>
                  <a:pt x="301045" y="2371276"/>
                </a:lnTo>
                <a:lnTo>
                  <a:pt x="274585" y="2335406"/>
                </a:lnTo>
                <a:lnTo>
                  <a:pt x="249193" y="2298720"/>
                </a:lnTo>
                <a:lnTo>
                  <a:pt x="224890" y="2261243"/>
                </a:lnTo>
                <a:lnTo>
                  <a:pt x="201701" y="2222996"/>
                </a:lnTo>
                <a:lnTo>
                  <a:pt x="179648" y="2184004"/>
                </a:lnTo>
                <a:lnTo>
                  <a:pt x="158753" y="2144287"/>
                </a:lnTo>
                <a:lnTo>
                  <a:pt x="139041" y="2103871"/>
                </a:lnTo>
                <a:lnTo>
                  <a:pt x="120533" y="2062777"/>
                </a:lnTo>
                <a:lnTo>
                  <a:pt x="103253" y="2021029"/>
                </a:lnTo>
                <a:lnTo>
                  <a:pt x="87223" y="1978649"/>
                </a:lnTo>
                <a:lnTo>
                  <a:pt x="72468" y="1935661"/>
                </a:lnTo>
                <a:lnTo>
                  <a:pt x="59008" y="1892087"/>
                </a:lnTo>
                <a:lnTo>
                  <a:pt x="46868" y="1847950"/>
                </a:lnTo>
                <a:lnTo>
                  <a:pt x="36071" y="1803274"/>
                </a:lnTo>
                <a:lnTo>
                  <a:pt x="26638" y="1758080"/>
                </a:lnTo>
                <a:lnTo>
                  <a:pt x="18594" y="1712393"/>
                </a:lnTo>
                <a:lnTo>
                  <a:pt x="11961" y="1666235"/>
                </a:lnTo>
                <a:lnTo>
                  <a:pt x="6762" y="1619628"/>
                </a:lnTo>
                <a:lnTo>
                  <a:pt x="3021" y="1572596"/>
                </a:lnTo>
                <a:lnTo>
                  <a:pt x="759" y="1525163"/>
                </a:lnTo>
                <a:lnTo>
                  <a:pt x="0" y="1477349"/>
                </a:lnTo>
                <a:lnTo>
                  <a:pt x="759" y="1429536"/>
                </a:lnTo>
                <a:lnTo>
                  <a:pt x="3021" y="1382102"/>
                </a:lnTo>
                <a:lnTo>
                  <a:pt x="6762" y="1335071"/>
                </a:lnTo>
                <a:lnTo>
                  <a:pt x="11961" y="1288464"/>
                </a:lnTo>
                <a:lnTo>
                  <a:pt x="18594" y="1242306"/>
                </a:lnTo>
                <a:lnTo>
                  <a:pt x="26638" y="1196619"/>
                </a:lnTo>
                <a:lnTo>
                  <a:pt x="36071" y="1151425"/>
                </a:lnTo>
                <a:lnTo>
                  <a:pt x="46868" y="1106749"/>
                </a:lnTo>
                <a:lnTo>
                  <a:pt x="59008" y="1062612"/>
                </a:lnTo>
                <a:lnTo>
                  <a:pt x="72468" y="1019038"/>
                </a:lnTo>
                <a:lnTo>
                  <a:pt x="87223" y="976050"/>
                </a:lnTo>
                <a:lnTo>
                  <a:pt x="103253" y="933670"/>
                </a:lnTo>
                <a:lnTo>
                  <a:pt x="120533" y="891922"/>
                </a:lnTo>
                <a:lnTo>
                  <a:pt x="139041" y="850828"/>
                </a:lnTo>
                <a:lnTo>
                  <a:pt x="158753" y="810412"/>
                </a:lnTo>
                <a:lnTo>
                  <a:pt x="179648" y="770695"/>
                </a:lnTo>
                <a:lnTo>
                  <a:pt x="201701" y="731703"/>
                </a:lnTo>
                <a:lnTo>
                  <a:pt x="224890" y="693456"/>
                </a:lnTo>
                <a:lnTo>
                  <a:pt x="249193" y="655979"/>
                </a:lnTo>
                <a:lnTo>
                  <a:pt x="274585" y="619293"/>
                </a:lnTo>
                <a:lnTo>
                  <a:pt x="301045" y="583423"/>
                </a:lnTo>
                <a:lnTo>
                  <a:pt x="328549" y="548390"/>
                </a:lnTo>
                <a:lnTo>
                  <a:pt x="357074" y="514218"/>
                </a:lnTo>
                <a:lnTo>
                  <a:pt x="386598" y="480930"/>
                </a:lnTo>
                <a:lnTo>
                  <a:pt x="417097" y="448549"/>
                </a:lnTo>
                <a:lnTo>
                  <a:pt x="448549" y="417097"/>
                </a:lnTo>
                <a:lnTo>
                  <a:pt x="480930" y="386598"/>
                </a:lnTo>
                <a:lnTo>
                  <a:pt x="514218" y="357074"/>
                </a:lnTo>
                <a:lnTo>
                  <a:pt x="548390" y="328549"/>
                </a:lnTo>
                <a:lnTo>
                  <a:pt x="583423" y="301045"/>
                </a:lnTo>
                <a:lnTo>
                  <a:pt x="619293" y="274585"/>
                </a:lnTo>
                <a:lnTo>
                  <a:pt x="655979" y="249193"/>
                </a:lnTo>
                <a:lnTo>
                  <a:pt x="693456" y="224890"/>
                </a:lnTo>
                <a:lnTo>
                  <a:pt x="731703" y="201701"/>
                </a:lnTo>
                <a:lnTo>
                  <a:pt x="770695" y="179648"/>
                </a:lnTo>
                <a:lnTo>
                  <a:pt x="810411" y="158753"/>
                </a:lnTo>
                <a:lnTo>
                  <a:pt x="850828" y="139041"/>
                </a:lnTo>
                <a:lnTo>
                  <a:pt x="891922" y="120533"/>
                </a:lnTo>
                <a:lnTo>
                  <a:pt x="933670" y="103253"/>
                </a:lnTo>
                <a:lnTo>
                  <a:pt x="976050" y="87223"/>
                </a:lnTo>
                <a:lnTo>
                  <a:pt x="1019038" y="72468"/>
                </a:lnTo>
                <a:lnTo>
                  <a:pt x="1062612" y="59008"/>
                </a:lnTo>
                <a:lnTo>
                  <a:pt x="1106749" y="46868"/>
                </a:lnTo>
                <a:lnTo>
                  <a:pt x="1151425" y="36071"/>
                </a:lnTo>
                <a:lnTo>
                  <a:pt x="1196619" y="26638"/>
                </a:lnTo>
                <a:lnTo>
                  <a:pt x="1242306" y="18594"/>
                </a:lnTo>
                <a:lnTo>
                  <a:pt x="1288464" y="11961"/>
                </a:lnTo>
                <a:lnTo>
                  <a:pt x="1335071" y="6762"/>
                </a:lnTo>
                <a:lnTo>
                  <a:pt x="1382102" y="3021"/>
                </a:lnTo>
                <a:lnTo>
                  <a:pt x="1429536" y="759"/>
                </a:lnTo>
                <a:lnTo>
                  <a:pt x="1477349" y="0"/>
                </a:lnTo>
                <a:lnTo>
                  <a:pt x="1528358" y="879"/>
                </a:lnTo>
                <a:lnTo>
                  <a:pt x="1579144" y="3508"/>
                </a:lnTo>
                <a:lnTo>
                  <a:pt x="1629667" y="7868"/>
                </a:lnTo>
                <a:lnTo>
                  <a:pt x="1679885" y="13943"/>
                </a:lnTo>
                <a:lnTo>
                  <a:pt x="1729758" y="21715"/>
                </a:lnTo>
                <a:lnTo>
                  <a:pt x="1779245" y="31169"/>
                </a:lnTo>
                <a:lnTo>
                  <a:pt x="1828306" y="42286"/>
                </a:lnTo>
                <a:lnTo>
                  <a:pt x="1876899" y="55051"/>
                </a:lnTo>
                <a:lnTo>
                  <a:pt x="1924985" y="69446"/>
                </a:lnTo>
                <a:lnTo>
                  <a:pt x="1972521" y="85455"/>
                </a:lnTo>
                <a:lnTo>
                  <a:pt x="2019467" y="103060"/>
                </a:lnTo>
                <a:lnTo>
                  <a:pt x="2065784" y="122245"/>
                </a:lnTo>
                <a:lnTo>
                  <a:pt x="2111429" y="142992"/>
                </a:lnTo>
                <a:lnTo>
                  <a:pt x="2156362" y="165286"/>
                </a:lnTo>
                <a:lnTo>
                  <a:pt x="2200542" y="189108"/>
                </a:lnTo>
                <a:lnTo>
                  <a:pt x="2243929" y="214443"/>
                </a:lnTo>
                <a:lnTo>
                  <a:pt x="2286481" y="241273"/>
                </a:lnTo>
                <a:lnTo>
                  <a:pt x="2328159" y="269581"/>
                </a:lnTo>
                <a:lnTo>
                  <a:pt x="2368920" y="299350"/>
                </a:lnTo>
                <a:lnTo>
                  <a:pt x="2408726" y="330564"/>
                </a:lnTo>
                <a:lnTo>
                  <a:pt x="2447533" y="363206"/>
                </a:lnTo>
                <a:lnTo>
                  <a:pt x="2485303" y="397259"/>
                </a:lnTo>
                <a:lnTo>
                  <a:pt x="2521994" y="432705"/>
                </a:lnTo>
                <a:lnTo>
                  <a:pt x="2557440" y="469396"/>
                </a:lnTo>
                <a:lnTo>
                  <a:pt x="2591493" y="507166"/>
                </a:lnTo>
                <a:lnTo>
                  <a:pt x="2624135" y="545974"/>
                </a:lnTo>
                <a:lnTo>
                  <a:pt x="2655349" y="585779"/>
                </a:lnTo>
                <a:lnTo>
                  <a:pt x="2685118" y="626540"/>
                </a:lnTo>
                <a:lnTo>
                  <a:pt x="2713427" y="668218"/>
                </a:lnTo>
                <a:lnTo>
                  <a:pt x="2740256" y="710770"/>
                </a:lnTo>
                <a:lnTo>
                  <a:pt x="2765591" y="754157"/>
                </a:lnTo>
                <a:lnTo>
                  <a:pt x="2789413" y="798337"/>
                </a:lnTo>
                <a:lnTo>
                  <a:pt x="2811707" y="843270"/>
                </a:lnTo>
                <a:lnTo>
                  <a:pt x="2832454" y="888915"/>
                </a:lnTo>
                <a:lnTo>
                  <a:pt x="2851639" y="935231"/>
                </a:lnTo>
                <a:lnTo>
                  <a:pt x="2869244" y="982178"/>
                </a:lnTo>
                <a:lnTo>
                  <a:pt x="2885253" y="1029714"/>
                </a:lnTo>
                <a:lnTo>
                  <a:pt x="2899648" y="1077799"/>
                </a:lnTo>
                <a:lnTo>
                  <a:pt x="2912413" y="1126393"/>
                </a:lnTo>
                <a:lnTo>
                  <a:pt x="2923530" y="1175453"/>
                </a:lnTo>
                <a:lnTo>
                  <a:pt x="2932984" y="1224941"/>
                </a:lnTo>
                <a:lnTo>
                  <a:pt x="2940756" y="1274814"/>
                </a:lnTo>
                <a:lnTo>
                  <a:pt x="2946831" y="1325032"/>
                </a:lnTo>
                <a:lnTo>
                  <a:pt x="2951191" y="1375555"/>
                </a:lnTo>
                <a:lnTo>
                  <a:pt x="2953820" y="1426341"/>
                </a:lnTo>
                <a:lnTo>
                  <a:pt x="2954699" y="1477349"/>
                </a:lnTo>
                <a:lnTo>
                  <a:pt x="2953940" y="1525163"/>
                </a:lnTo>
                <a:lnTo>
                  <a:pt x="2951678" y="1572596"/>
                </a:lnTo>
                <a:lnTo>
                  <a:pt x="2947937" y="1619628"/>
                </a:lnTo>
                <a:lnTo>
                  <a:pt x="2942738" y="1666235"/>
                </a:lnTo>
                <a:lnTo>
                  <a:pt x="2936105" y="1712393"/>
                </a:lnTo>
                <a:lnTo>
                  <a:pt x="2928061" y="1758080"/>
                </a:lnTo>
                <a:lnTo>
                  <a:pt x="2918628" y="1803274"/>
                </a:lnTo>
                <a:lnTo>
                  <a:pt x="2907831" y="1847950"/>
                </a:lnTo>
                <a:lnTo>
                  <a:pt x="2895691" y="1892087"/>
                </a:lnTo>
                <a:lnTo>
                  <a:pt x="2882231" y="1935661"/>
                </a:lnTo>
                <a:lnTo>
                  <a:pt x="2867476" y="1978649"/>
                </a:lnTo>
                <a:lnTo>
                  <a:pt x="2851446" y="2021029"/>
                </a:lnTo>
                <a:lnTo>
                  <a:pt x="2834166" y="2062777"/>
                </a:lnTo>
                <a:lnTo>
                  <a:pt x="2815658" y="2103871"/>
                </a:lnTo>
                <a:lnTo>
                  <a:pt x="2795946" y="2144287"/>
                </a:lnTo>
                <a:lnTo>
                  <a:pt x="2775051" y="2184004"/>
                </a:lnTo>
                <a:lnTo>
                  <a:pt x="2752998" y="2222996"/>
                </a:lnTo>
                <a:lnTo>
                  <a:pt x="2729809" y="2261243"/>
                </a:lnTo>
                <a:lnTo>
                  <a:pt x="2705506" y="2298720"/>
                </a:lnTo>
                <a:lnTo>
                  <a:pt x="2680114" y="2335406"/>
                </a:lnTo>
                <a:lnTo>
                  <a:pt x="2653654" y="2371276"/>
                </a:lnTo>
                <a:lnTo>
                  <a:pt x="2626150" y="2406309"/>
                </a:lnTo>
                <a:lnTo>
                  <a:pt x="2597625" y="2440481"/>
                </a:lnTo>
                <a:lnTo>
                  <a:pt x="2568101" y="2473769"/>
                </a:lnTo>
                <a:lnTo>
                  <a:pt x="2537602" y="2506150"/>
                </a:lnTo>
                <a:lnTo>
                  <a:pt x="2506150" y="2537602"/>
                </a:lnTo>
                <a:lnTo>
                  <a:pt x="2473769" y="2568101"/>
                </a:lnTo>
                <a:lnTo>
                  <a:pt x="2440481" y="2597625"/>
                </a:lnTo>
                <a:lnTo>
                  <a:pt x="2406309" y="2626150"/>
                </a:lnTo>
                <a:lnTo>
                  <a:pt x="2371276" y="2653654"/>
                </a:lnTo>
                <a:lnTo>
                  <a:pt x="2335406" y="2680114"/>
                </a:lnTo>
                <a:lnTo>
                  <a:pt x="2298721" y="2705506"/>
                </a:lnTo>
                <a:lnTo>
                  <a:pt x="2261243" y="2729809"/>
                </a:lnTo>
                <a:lnTo>
                  <a:pt x="2222996" y="2752998"/>
                </a:lnTo>
                <a:lnTo>
                  <a:pt x="2184004" y="2775051"/>
                </a:lnTo>
                <a:lnTo>
                  <a:pt x="2144288" y="2795946"/>
                </a:lnTo>
                <a:lnTo>
                  <a:pt x="2103871" y="2815658"/>
                </a:lnTo>
                <a:lnTo>
                  <a:pt x="2062777" y="2834166"/>
                </a:lnTo>
                <a:lnTo>
                  <a:pt x="2021029" y="2851446"/>
                </a:lnTo>
                <a:lnTo>
                  <a:pt x="1978649" y="2867475"/>
                </a:lnTo>
                <a:lnTo>
                  <a:pt x="1935661" y="2882231"/>
                </a:lnTo>
                <a:lnTo>
                  <a:pt x="1892087" y="2895691"/>
                </a:lnTo>
                <a:lnTo>
                  <a:pt x="1847950" y="2907831"/>
                </a:lnTo>
                <a:lnTo>
                  <a:pt x="1803274" y="2918628"/>
                </a:lnTo>
                <a:lnTo>
                  <a:pt x="1758080" y="2928061"/>
                </a:lnTo>
                <a:lnTo>
                  <a:pt x="1712393" y="2936105"/>
                </a:lnTo>
                <a:lnTo>
                  <a:pt x="1666235" y="2942738"/>
                </a:lnTo>
                <a:lnTo>
                  <a:pt x="1619628" y="2947937"/>
                </a:lnTo>
                <a:lnTo>
                  <a:pt x="1572597" y="2951678"/>
                </a:lnTo>
                <a:lnTo>
                  <a:pt x="1525163" y="2953940"/>
                </a:lnTo>
                <a:lnTo>
                  <a:pt x="1477349" y="2954699"/>
                </a:lnTo>
                <a:close/>
              </a:path>
            </a:pathLst>
          </a:custGeom>
          <a:solidFill>
            <a:srgbClr val="FA8C00"/>
          </a:solidFill>
        </p:spPr>
        <p:txBody>
          <a:bodyPr wrap="square" lIns="0" tIns="0" rIns="0" bIns="0" rtlCol="0"/>
          <a:lstStyle/>
          <a:p>
            <a:endParaRPr/>
          </a:p>
        </p:txBody>
      </p:sp>
      <p:sp>
        <p:nvSpPr>
          <p:cNvPr id="9" name="object 9"/>
          <p:cNvSpPr txBox="1"/>
          <p:nvPr/>
        </p:nvSpPr>
        <p:spPr>
          <a:xfrm>
            <a:off x="2346175" y="2415509"/>
            <a:ext cx="2768600" cy="939800"/>
          </a:xfrm>
          <a:prstGeom prst="rect">
            <a:avLst/>
          </a:prstGeom>
        </p:spPr>
        <p:txBody>
          <a:bodyPr vert="horz" wrap="square" lIns="0" tIns="12700" rIns="0" bIns="0" rtlCol="0">
            <a:spAutoFit/>
          </a:bodyPr>
          <a:lstStyle/>
          <a:p>
            <a:pPr marL="583565" marR="5080" indent="-571500">
              <a:lnSpc>
                <a:spcPct val="100000"/>
              </a:lnSpc>
              <a:spcBef>
                <a:spcPts val="100"/>
              </a:spcBef>
            </a:pPr>
            <a:r>
              <a:rPr sz="3000" spc="-5" dirty="0">
                <a:solidFill>
                  <a:srgbClr val="FFFFFF"/>
                </a:solidFill>
                <a:latin typeface="Courier New"/>
                <a:cs typeface="Courier New"/>
              </a:rPr>
              <a:t>Presentation  des</a:t>
            </a:r>
            <a:r>
              <a:rPr sz="3000" spc="-30" dirty="0">
                <a:solidFill>
                  <a:srgbClr val="FFFFFF"/>
                </a:solidFill>
                <a:latin typeface="Courier New"/>
                <a:cs typeface="Courier New"/>
              </a:rPr>
              <a:t> </a:t>
            </a:r>
            <a:r>
              <a:rPr sz="3000" spc="-5" dirty="0">
                <a:solidFill>
                  <a:srgbClr val="FFFFFF"/>
                </a:solidFill>
                <a:latin typeface="Courier New"/>
                <a:cs typeface="Courier New"/>
              </a:rPr>
              <a:t>SAE</a:t>
            </a:r>
            <a:endParaRPr sz="3000">
              <a:latin typeface="Courier New"/>
              <a:cs typeface="Courier New"/>
            </a:endParaRPr>
          </a:p>
        </p:txBody>
      </p:sp>
      <p:sp>
        <p:nvSpPr>
          <p:cNvPr id="10" name="object 10"/>
          <p:cNvSpPr/>
          <p:nvPr/>
        </p:nvSpPr>
        <p:spPr>
          <a:xfrm>
            <a:off x="5709625" y="2147439"/>
            <a:ext cx="1506855" cy="1506855"/>
          </a:xfrm>
          <a:custGeom>
            <a:avLst/>
            <a:gdLst/>
            <a:ahLst/>
            <a:cxnLst/>
            <a:rect l="l" t="t" r="r" b="b"/>
            <a:pathLst>
              <a:path w="1506854" h="1506854">
                <a:moveTo>
                  <a:pt x="753299" y="1506600"/>
                </a:moveTo>
                <a:lnTo>
                  <a:pt x="705660" y="1505118"/>
                </a:lnTo>
                <a:lnTo>
                  <a:pt x="658807" y="1500731"/>
                </a:lnTo>
                <a:lnTo>
                  <a:pt x="612830" y="1493526"/>
                </a:lnTo>
                <a:lnTo>
                  <a:pt x="567817" y="1483593"/>
                </a:lnTo>
                <a:lnTo>
                  <a:pt x="523857" y="1471020"/>
                </a:lnTo>
                <a:lnTo>
                  <a:pt x="481036" y="1455894"/>
                </a:lnTo>
                <a:lnTo>
                  <a:pt x="439444" y="1438304"/>
                </a:lnTo>
                <a:lnTo>
                  <a:pt x="399170" y="1418339"/>
                </a:lnTo>
                <a:lnTo>
                  <a:pt x="360300" y="1396086"/>
                </a:lnTo>
                <a:lnTo>
                  <a:pt x="322923" y="1371633"/>
                </a:lnTo>
                <a:lnTo>
                  <a:pt x="287128" y="1345070"/>
                </a:lnTo>
                <a:lnTo>
                  <a:pt x="253003" y="1316484"/>
                </a:lnTo>
                <a:lnTo>
                  <a:pt x="220636" y="1285963"/>
                </a:lnTo>
                <a:lnTo>
                  <a:pt x="190115" y="1253596"/>
                </a:lnTo>
                <a:lnTo>
                  <a:pt x="161529" y="1219471"/>
                </a:lnTo>
                <a:lnTo>
                  <a:pt x="134966" y="1183676"/>
                </a:lnTo>
                <a:lnTo>
                  <a:pt x="110514" y="1146300"/>
                </a:lnTo>
                <a:lnTo>
                  <a:pt x="88260" y="1107430"/>
                </a:lnTo>
                <a:lnTo>
                  <a:pt x="68295" y="1067155"/>
                </a:lnTo>
                <a:lnTo>
                  <a:pt x="50705" y="1025563"/>
                </a:lnTo>
                <a:lnTo>
                  <a:pt x="35579" y="982742"/>
                </a:lnTo>
                <a:lnTo>
                  <a:pt x="23006" y="938782"/>
                </a:lnTo>
                <a:lnTo>
                  <a:pt x="13073" y="893769"/>
                </a:lnTo>
                <a:lnTo>
                  <a:pt x="5869" y="847792"/>
                </a:lnTo>
                <a:lnTo>
                  <a:pt x="1482" y="800939"/>
                </a:lnTo>
                <a:lnTo>
                  <a:pt x="0" y="753299"/>
                </a:lnTo>
                <a:lnTo>
                  <a:pt x="1482" y="705660"/>
                </a:lnTo>
                <a:lnTo>
                  <a:pt x="5869" y="658807"/>
                </a:lnTo>
                <a:lnTo>
                  <a:pt x="13073" y="612830"/>
                </a:lnTo>
                <a:lnTo>
                  <a:pt x="23006" y="567817"/>
                </a:lnTo>
                <a:lnTo>
                  <a:pt x="35579" y="523857"/>
                </a:lnTo>
                <a:lnTo>
                  <a:pt x="50705" y="481036"/>
                </a:lnTo>
                <a:lnTo>
                  <a:pt x="68295" y="439444"/>
                </a:lnTo>
                <a:lnTo>
                  <a:pt x="88260" y="399169"/>
                </a:lnTo>
                <a:lnTo>
                  <a:pt x="110514" y="360299"/>
                </a:lnTo>
                <a:lnTo>
                  <a:pt x="134966" y="322923"/>
                </a:lnTo>
                <a:lnTo>
                  <a:pt x="161529" y="287128"/>
                </a:lnTo>
                <a:lnTo>
                  <a:pt x="190115" y="253003"/>
                </a:lnTo>
                <a:lnTo>
                  <a:pt x="220636" y="220636"/>
                </a:lnTo>
                <a:lnTo>
                  <a:pt x="253003" y="190115"/>
                </a:lnTo>
                <a:lnTo>
                  <a:pt x="287128" y="161529"/>
                </a:lnTo>
                <a:lnTo>
                  <a:pt x="322923" y="134966"/>
                </a:lnTo>
                <a:lnTo>
                  <a:pt x="360300" y="110513"/>
                </a:lnTo>
                <a:lnTo>
                  <a:pt x="399170" y="88260"/>
                </a:lnTo>
                <a:lnTo>
                  <a:pt x="439444" y="68295"/>
                </a:lnTo>
                <a:lnTo>
                  <a:pt x="481036" y="50705"/>
                </a:lnTo>
                <a:lnTo>
                  <a:pt x="523857" y="35579"/>
                </a:lnTo>
                <a:lnTo>
                  <a:pt x="567817" y="23006"/>
                </a:lnTo>
                <a:lnTo>
                  <a:pt x="612830" y="13073"/>
                </a:lnTo>
                <a:lnTo>
                  <a:pt x="658807" y="5869"/>
                </a:lnTo>
                <a:lnTo>
                  <a:pt x="705660" y="1482"/>
                </a:lnTo>
                <a:lnTo>
                  <a:pt x="753299" y="0"/>
                </a:lnTo>
                <a:lnTo>
                  <a:pt x="803052" y="1643"/>
                </a:lnTo>
                <a:lnTo>
                  <a:pt x="852316" y="6532"/>
                </a:lnTo>
                <a:lnTo>
                  <a:pt x="900947" y="14608"/>
                </a:lnTo>
                <a:lnTo>
                  <a:pt x="948798" y="25808"/>
                </a:lnTo>
                <a:lnTo>
                  <a:pt x="995723" y="40073"/>
                </a:lnTo>
                <a:lnTo>
                  <a:pt x="1041575" y="57341"/>
                </a:lnTo>
                <a:lnTo>
                  <a:pt x="1086208" y="77553"/>
                </a:lnTo>
                <a:lnTo>
                  <a:pt x="1129475" y="100647"/>
                </a:lnTo>
                <a:lnTo>
                  <a:pt x="1171231" y="126563"/>
                </a:lnTo>
                <a:lnTo>
                  <a:pt x="1211328" y="155240"/>
                </a:lnTo>
                <a:lnTo>
                  <a:pt x="1249621" y="186618"/>
                </a:lnTo>
                <a:lnTo>
                  <a:pt x="1285963" y="220636"/>
                </a:lnTo>
                <a:lnTo>
                  <a:pt x="1319981" y="256978"/>
                </a:lnTo>
                <a:lnTo>
                  <a:pt x="1351359" y="295271"/>
                </a:lnTo>
                <a:lnTo>
                  <a:pt x="1380036" y="335368"/>
                </a:lnTo>
                <a:lnTo>
                  <a:pt x="1405952" y="377124"/>
                </a:lnTo>
                <a:lnTo>
                  <a:pt x="1429046" y="420391"/>
                </a:lnTo>
                <a:lnTo>
                  <a:pt x="1449258" y="465024"/>
                </a:lnTo>
                <a:lnTo>
                  <a:pt x="1466526" y="510876"/>
                </a:lnTo>
                <a:lnTo>
                  <a:pt x="1480791" y="557801"/>
                </a:lnTo>
                <a:lnTo>
                  <a:pt x="1491991" y="605652"/>
                </a:lnTo>
                <a:lnTo>
                  <a:pt x="1500067" y="654283"/>
                </a:lnTo>
                <a:lnTo>
                  <a:pt x="1504956" y="703547"/>
                </a:lnTo>
                <a:lnTo>
                  <a:pt x="1506599" y="753299"/>
                </a:lnTo>
                <a:lnTo>
                  <a:pt x="1505117" y="800939"/>
                </a:lnTo>
                <a:lnTo>
                  <a:pt x="1500730" y="847792"/>
                </a:lnTo>
                <a:lnTo>
                  <a:pt x="1493526" y="893769"/>
                </a:lnTo>
                <a:lnTo>
                  <a:pt x="1483593" y="938782"/>
                </a:lnTo>
                <a:lnTo>
                  <a:pt x="1471020" y="982742"/>
                </a:lnTo>
                <a:lnTo>
                  <a:pt x="1455894" y="1025563"/>
                </a:lnTo>
                <a:lnTo>
                  <a:pt x="1438304" y="1067155"/>
                </a:lnTo>
                <a:lnTo>
                  <a:pt x="1418339" y="1107430"/>
                </a:lnTo>
                <a:lnTo>
                  <a:pt x="1396086" y="1146300"/>
                </a:lnTo>
                <a:lnTo>
                  <a:pt x="1371633" y="1183676"/>
                </a:lnTo>
                <a:lnTo>
                  <a:pt x="1345070" y="1219471"/>
                </a:lnTo>
                <a:lnTo>
                  <a:pt x="1316484" y="1253596"/>
                </a:lnTo>
                <a:lnTo>
                  <a:pt x="1285963" y="1285963"/>
                </a:lnTo>
                <a:lnTo>
                  <a:pt x="1253596" y="1316484"/>
                </a:lnTo>
                <a:lnTo>
                  <a:pt x="1219471" y="1345070"/>
                </a:lnTo>
                <a:lnTo>
                  <a:pt x="1183676" y="1371633"/>
                </a:lnTo>
                <a:lnTo>
                  <a:pt x="1146299" y="1396086"/>
                </a:lnTo>
                <a:lnTo>
                  <a:pt x="1107430" y="1418339"/>
                </a:lnTo>
                <a:lnTo>
                  <a:pt x="1067155" y="1438304"/>
                </a:lnTo>
                <a:lnTo>
                  <a:pt x="1025563" y="1455894"/>
                </a:lnTo>
                <a:lnTo>
                  <a:pt x="982742" y="1471020"/>
                </a:lnTo>
                <a:lnTo>
                  <a:pt x="938782" y="1483593"/>
                </a:lnTo>
                <a:lnTo>
                  <a:pt x="893769" y="1493526"/>
                </a:lnTo>
                <a:lnTo>
                  <a:pt x="847792" y="1500731"/>
                </a:lnTo>
                <a:lnTo>
                  <a:pt x="800939" y="1505118"/>
                </a:lnTo>
                <a:lnTo>
                  <a:pt x="753299" y="1506600"/>
                </a:lnTo>
                <a:close/>
              </a:path>
            </a:pathLst>
          </a:custGeom>
          <a:solidFill>
            <a:srgbClr val="B7B7B7"/>
          </a:solidFill>
        </p:spPr>
        <p:txBody>
          <a:bodyPr wrap="square" lIns="0" tIns="0" rIns="0" bIns="0" rtlCol="0"/>
          <a:lstStyle/>
          <a:p>
            <a:endParaRPr/>
          </a:p>
        </p:txBody>
      </p:sp>
      <p:sp>
        <p:nvSpPr>
          <p:cNvPr id="11" name="object 11"/>
          <p:cNvSpPr txBox="1"/>
          <p:nvPr/>
        </p:nvSpPr>
        <p:spPr>
          <a:xfrm>
            <a:off x="5905761" y="2681321"/>
            <a:ext cx="1115060" cy="423545"/>
          </a:xfrm>
          <a:prstGeom prst="rect">
            <a:avLst/>
          </a:prstGeom>
        </p:spPr>
        <p:txBody>
          <a:bodyPr vert="horz" wrap="square" lIns="0" tIns="10795" rIns="0" bIns="0" rtlCol="0">
            <a:spAutoFit/>
          </a:bodyPr>
          <a:lstStyle/>
          <a:p>
            <a:pPr marL="12700" marR="5080" indent="98425">
              <a:lnSpc>
                <a:spcPct val="101000"/>
              </a:lnSpc>
              <a:spcBef>
                <a:spcPts val="85"/>
              </a:spcBef>
            </a:pPr>
            <a:r>
              <a:rPr sz="1300" spc="-5" dirty="0">
                <a:solidFill>
                  <a:srgbClr val="FFFFFF"/>
                </a:solidFill>
                <a:latin typeface="Courier New"/>
                <a:cs typeface="Courier New"/>
              </a:rPr>
              <a:t>Bilan des </a:t>
            </a:r>
            <a:r>
              <a:rPr sz="1300" spc="-770" dirty="0">
                <a:solidFill>
                  <a:srgbClr val="FFFFFF"/>
                </a:solidFill>
                <a:latin typeface="Courier New"/>
                <a:cs typeface="Courier New"/>
              </a:rPr>
              <a:t> </a:t>
            </a:r>
            <a:r>
              <a:rPr sz="1300" spc="-5" dirty="0">
                <a:solidFill>
                  <a:srgbClr val="FFFFFF"/>
                </a:solidFill>
                <a:latin typeface="Courier New"/>
                <a:cs typeface="Courier New"/>
              </a:rPr>
              <a:t>compétences</a:t>
            </a:r>
            <a:endParaRPr sz="1300">
              <a:latin typeface="Courier New"/>
              <a:cs typeface="Courier New"/>
            </a:endParaRPr>
          </a:p>
        </p:txBody>
      </p:sp>
      <p:sp>
        <p:nvSpPr>
          <p:cNvPr id="12" name="object 12"/>
          <p:cNvSpPr/>
          <p:nvPr/>
        </p:nvSpPr>
        <p:spPr>
          <a:xfrm>
            <a:off x="7718079" y="2394636"/>
            <a:ext cx="1012825" cy="1012825"/>
          </a:xfrm>
          <a:custGeom>
            <a:avLst/>
            <a:gdLst/>
            <a:ahLst/>
            <a:cxnLst/>
            <a:rect l="l" t="t" r="r" b="b"/>
            <a:pathLst>
              <a:path w="1012825" h="1012825">
                <a:moveTo>
                  <a:pt x="506249" y="1012199"/>
                </a:moveTo>
                <a:lnTo>
                  <a:pt x="457494" y="1009883"/>
                </a:lnTo>
                <a:lnTo>
                  <a:pt x="410050" y="1003074"/>
                </a:lnTo>
                <a:lnTo>
                  <a:pt x="364129" y="991985"/>
                </a:lnTo>
                <a:lnTo>
                  <a:pt x="319944" y="976828"/>
                </a:lnTo>
                <a:lnTo>
                  <a:pt x="277707" y="957815"/>
                </a:lnTo>
                <a:lnTo>
                  <a:pt x="237629" y="935158"/>
                </a:lnTo>
                <a:lnTo>
                  <a:pt x="199923" y="909069"/>
                </a:lnTo>
                <a:lnTo>
                  <a:pt x="164802" y="879761"/>
                </a:lnTo>
                <a:lnTo>
                  <a:pt x="132477" y="847446"/>
                </a:lnTo>
                <a:lnTo>
                  <a:pt x="103160" y="812335"/>
                </a:lnTo>
                <a:lnTo>
                  <a:pt x="77064" y="774640"/>
                </a:lnTo>
                <a:lnTo>
                  <a:pt x="54400" y="734574"/>
                </a:lnTo>
                <a:lnTo>
                  <a:pt x="35382" y="692349"/>
                </a:lnTo>
                <a:lnTo>
                  <a:pt x="20220" y="648177"/>
                </a:lnTo>
                <a:lnTo>
                  <a:pt x="9128" y="602270"/>
                </a:lnTo>
                <a:lnTo>
                  <a:pt x="2317" y="554840"/>
                </a:lnTo>
                <a:lnTo>
                  <a:pt x="0" y="506099"/>
                </a:lnTo>
                <a:lnTo>
                  <a:pt x="2317" y="457359"/>
                </a:lnTo>
                <a:lnTo>
                  <a:pt x="9128" y="409929"/>
                </a:lnTo>
                <a:lnTo>
                  <a:pt x="20220" y="364022"/>
                </a:lnTo>
                <a:lnTo>
                  <a:pt x="35382" y="319850"/>
                </a:lnTo>
                <a:lnTo>
                  <a:pt x="54400" y="277625"/>
                </a:lnTo>
                <a:lnTo>
                  <a:pt x="77064" y="237559"/>
                </a:lnTo>
                <a:lnTo>
                  <a:pt x="103160" y="199864"/>
                </a:lnTo>
                <a:lnTo>
                  <a:pt x="132477" y="164753"/>
                </a:lnTo>
                <a:lnTo>
                  <a:pt x="164802" y="132438"/>
                </a:lnTo>
                <a:lnTo>
                  <a:pt x="199923" y="103129"/>
                </a:lnTo>
                <a:lnTo>
                  <a:pt x="237629" y="77041"/>
                </a:lnTo>
                <a:lnTo>
                  <a:pt x="277707" y="54384"/>
                </a:lnTo>
                <a:lnTo>
                  <a:pt x="319944" y="35371"/>
                </a:lnTo>
                <a:lnTo>
                  <a:pt x="364129" y="20214"/>
                </a:lnTo>
                <a:lnTo>
                  <a:pt x="410050" y="9125"/>
                </a:lnTo>
                <a:lnTo>
                  <a:pt x="457494" y="2316"/>
                </a:lnTo>
                <a:lnTo>
                  <a:pt x="506249" y="0"/>
                </a:lnTo>
                <a:lnTo>
                  <a:pt x="556286" y="2476"/>
                </a:lnTo>
                <a:lnTo>
                  <a:pt x="605475" y="9814"/>
                </a:lnTo>
                <a:lnTo>
                  <a:pt x="653485" y="21876"/>
                </a:lnTo>
                <a:lnTo>
                  <a:pt x="699983" y="38524"/>
                </a:lnTo>
                <a:lnTo>
                  <a:pt x="744638" y="59621"/>
                </a:lnTo>
                <a:lnTo>
                  <a:pt x="787117" y="85030"/>
                </a:lnTo>
                <a:lnTo>
                  <a:pt x="827089" y="114613"/>
                </a:lnTo>
                <a:lnTo>
                  <a:pt x="864222" y="148233"/>
                </a:lnTo>
                <a:lnTo>
                  <a:pt x="897852" y="185355"/>
                </a:lnTo>
                <a:lnTo>
                  <a:pt x="927444" y="225315"/>
                </a:lnTo>
                <a:lnTo>
                  <a:pt x="952860" y="267782"/>
                </a:lnTo>
                <a:lnTo>
                  <a:pt x="973964" y="312423"/>
                </a:lnTo>
                <a:lnTo>
                  <a:pt x="990617" y="358908"/>
                </a:lnTo>
                <a:lnTo>
                  <a:pt x="1002682" y="406903"/>
                </a:lnTo>
                <a:lnTo>
                  <a:pt x="1010022" y="456078"/>
                </a:lnTo>
                <a:lnTo>
                  <a:pt x="1012499" y="506099"/>
                </a:lnTo>
                <a:lnTo>
                  <a:pt x="1010182" y="554840"/>
                </a:lnTo>
                <a:lnTo>
                  <a:pt x="1003371" y="602270"/>
                </a:lnTo>
                <a:lnTo>
                  <a:pt x="992279" y="648177"/>
                </a:lnTo>
                <a:lnTo>
                  <a:pt x="977117" y="692349"/>
                </a:lnTo>
                <a:lnTo>
                  <a:pt x="958099" y="734574"/>
                </a:lnTo>
                <a:lnTo>
                  <a:pt x="935435" y="774640"/>
                </a:lnTo>
                <a:lnTo>
                  <a:pt x="909339" y="812335"/>
                </a:lnTo>
                <a:lnTo>
                  <a:pt x="880022" y="847446"/>
                </a:lnTo>
                <a:lnTo>
                  <a:pt x="847697" y="879761"/>
                </a:lnTo>
                <a:lnTo>
                  <a:pt x="812576" y="909069"/>
                </a:lnTo>
                <a:lnTo>
                  <a:pt x="774870" y="935158"/>
                </a:lnTo>
                <a:lnTo>
                  <a:pt x="734792" y="957815"/>
                </a:lnTo>
                <a:lnTo>
                  <a:pt x="692555" y="976828"/>
                </a:lnTo>
                <a:lnTo>
                  <a:pt x="648370" y="991985"/>
                </a:lnTo>
                <a:lnTo>
                  <a:pt x="602449" y="1003074"/>
                </a:lnTo>
                <a:lnTo>
                  <a:pt x="555005" y="1009883"/>
                </a:lnTo>
                <a:lnTo>
                  <a:pt x="506249" y="1012199"/>
                </a:lnTo>
                <a:close/>
              </a:path>
            </a:pathLst>
          </a:custGeom>
          <a:solidFill>
            <a:srgbClr val="FA8C00"/>
          </a:solidFill>
        </p:spPr>
        <p:txBody>
          <a:bodyPr wrap="square" lIns="0" tIns="0" rIns="0" bIns="0" rtlCol="0"/>
          <a:lstStyle/>
          <a:p>
            <a:endParaRPr/>
          </a:p>
        </p:txBody>
      </p:sp>
      <p:sp>
        <p:nvSpPr>
          <p:cNvPr id="13" name="object 13"/>
          <p:cNvSpPr txBox="1"/>
          <p:nvPr/>
        </p:nvSpPr>
        <p:spPr>
          <a:xfrm>
            <a:off x="7964051" y="2781458"/>
            <a:ext cx="520700"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FFFFFF"/>
                </a:solidFill>
                <a:latin typeface="Courier New"/>
                <a:cs typeface="Courier New"/>
              </a:rPr>
              <a:t>Stage</a:t>
            </a:r>
            <a:endParaRPr sz="1300">
              <a:latin typeface="Courier New"/>
              <a:cs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1862" y="309832"/>
          <a:ext cx="8629645" cy="4612868"/>
        </p:xfrm>
        <a:graphic>
          <a:graphicData uri="http://schemas.openxmlformats.org/drawingml/2006/table">
            <a:tbl>
              <a:tblPr firstRow="1" bandRow="1">
                <a:tableStyleId>{2D5ABB26-0587-4C30-8999-92F81FD0307C}</a:tableStyleId>
              </a:tblPr>
              <a:tblGrid>
                <a:gridCol w="575310">
                  <a:extLst>
                    <a:ext uri="{9D8B030D-6E8A-4147-A177-3AD203B41FA5}">
                      <a16:colId xmlns:a16="http://schemas.microsoft.com/office/drawing/2014/main" val="20000"/>
                    </a:ext>
                  </a:extLst>
                </a:gridCol>
                <a:gridCol w="575310">
                  <a:extLst>
                    <a:ext uri="{9D8B030D-6E8A-4147-A177-3AD203B41FA5}">
                      <a16:colId xmlns:a16="http://schemas.microsoft.com/office/drawing/2014/main" val="20001"/>
                    </a:ext>
                  </a:extLst>
                </a:gridCol>
                <a:gridCol w="575309">
                  <a:extLst>
                    <a:ext uri="{9D8B030D-6E8A-4147-A177-3AD203B41FA5}">
                      <a16:colId xmlns:a16="http://schemas.microsoft.com/office/drawing/2014/main" val="20002"/>
                    </a:ext>
                  </a:extLst>
                </a:gridCol>
                <a:gridCol w="575310">
                  <a:extLst>
                    <a:ext uri="{9D8B030D-6E8A-4147-A177-3AD203B41FA5}">
                      <a16:colId xmlns:a16="http://schemas.microsoft.com/office/drawing/2014/main" val="20003"/>
                    </a:ext>
                  </a:extLst>
                </a:gridCol>
                <a:gridCol w="575310">
                  <a:extLst>
                    <a:ext uri="{9D8B030D-6E8A-4147-A177-3AD203B41FA5}">
                      <a16:colId xmlns:a16="http://schemas.microsoft.com/office/drawing/2014/main" val="20004"/>
                    </a:ext>
                  </a:extLst>
                </a:gridCol>
                <a:gridCol w="575310">
                  <a:extLst>
                    <a:ext uri="{9D8B030D-6E8A-4147-A177-3AD203B41FA5}">
                      <a16:colId xmlns:a16="http://schemas.microsoft.com/office/drawing/2014/main" val="20005"/>
                    </a:ext>
                  </a:extLst>
                </a:gridCol>
                <a:gridCol w="575310">
                  <a:extLst>
                    <a:ext uri="{9D8B030D-6E8A-4147-A177-3AD203B41FA5}">
                      <a16:colId xmlns:a16="http://schemas.microsoft.com/office/drawing/2014/main" val="20006"/>
                    </a:ext>
                  </a:extLst>
                </a:gridCol>
                <a:gridCol w="575310">
                  <a:extLst>
                    <a:ext uri="{9D8B030D-6E8A-4147-A177-3AD203B41FA5}">
                      <a16:colId xmlns:a16="http://schemas.microsoft.com/office/drawing/2014/main" val="20007"/>
                    </a:ext>
                  </a:extLst>
                </a:gridCol>
                <a:gridCol w="575310">
                  <a:extLst>
                    <a:ext uri="{9D8B030D-6E8A-4147-A177-3AD203B41FA5}">
                      <a16:colId xmlns:a16="http://schemas.microsoft.com/office/drawing/2014/main" val="20008"/>
                    </a:ext>
                  </a:extLst>
                </a:gridCol>
                <a:gridCol w="575310">
                  <a:extLst>
                    <a:ext uri="{9D8B030D-6E8A-4147-A177-3AD203B41FA5}">
                      <a16:colId xmlns:a16="http://schemas.microsoft.com/office/drawing/2014/main" val="20009"/>
                    </a:ext>
                  </a:extLst>
                </a:gridCol>
                <a:gridCol w="575310">
                  <a:extLst>
                    <a:ext uri="{9D8B030D-6E8A-4147-A177-3AD203B41FA5}">
                      <a16:colId xmlns:a16="http://schemas.microsoft.com/office/drawing/2014/main" val="20010"/>
                    </a:ext>
                  </a:extLst>
                </a:gridCol>
                <a:gridCol w="575309">
                  <a:extLst>
                    <a:ext uri="{9D8B030D-6E8A-4147-A177-3AD203B41FA5}">
                      <a16:colId xmlns:a16="http://schemas.microsoft.com/office/drawing/2014/main" val="20011"/>
                    </a:ext>
                  </a:extLst>
                </a:gridCol>
                <a:gridCol w="575309">
                  <a:extLst>
                    <a:ext uri="{9D8B030D-6E8A-4147-A177-3AD203B41FA5}">
                      <a16:colId xmlns:a16="http://schemas.microsoft.com/office/drawing/2014/main" val="20012"/>
                    </a:ext>
                  </a:extLst>
                </a:gridCol>
                <a:gridCol w="575309">
                  <a:extLst>
                    <a:ext uri="{9D8B030D-6E8A-4147-A177-3AD203B41FA5}">
                      <a16:colId xmlns:a16="http://schemas.microsoft.com/office/drawing/2014/main" val="20013"/>
                    </a:ext>
                  </a:extLst>
                </a:gridCol>
                <a:gridCol w="575309">
                  <a:extLst>
                    <a:ext uri="{9D8B030D-6E8A-4147-A177-3AD203B41FA5}">
                      <a16:colId xmlns:a16="http://schemas.microsoft.com/office/drawing/2014/main" val="20014"/>
                    </a:ext>
                  </a:extLst>
                </a:gridCol>
              </a:tblGrid>
              <a:tr h="779474">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R2.05</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R2.06</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R2.07</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R2.08</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spc="-5" dirty="0">
                          <a:latin typeface="Arial MT"/>
                          <a:cs typeface="Arial MT"/>
                        </a:rPr>
                        <a:t>R2.09</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R2.10</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20" dirty="0">
                          <a:latin typeface="Arial MT"/>
                          <a:cs typeface="Arial MT"/>
                        </a:rPr>
                        <a:t>R2.11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spc="-5" dirty="0">
                          <a:latin typeface="Arial MT"/>
                          <a:cs typeface="Arial MT"/>
                        </a:rPr>
                        <a:t>R2.12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R2.13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R2.14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638899">
                <a:tc>
                  <a:txBody>
                    <a:bodyPr/>
                    <a:lstStyle/>
                    <a:p>
                      <a:pPr marL="85725" marR="202565">
                        <a:lnSpc>
                          <a:spcPct val="100000"/>
                        </a:lnSpc>
                        <a:spcBef>
                          <a:spcPts val="630"/>
                        </a:spcBef>
                      </a:pPr>
                      <a:r>
                        <a:rPr sz="1100" spc="-5" dirty="0">
                          <a:latin typeface="Arial MT"/>
                          <a:cs typeface="Arial MT"/>
                        </a:rPr>
                        <a:t>SAE  2.01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r h="638899">
                <a:tc>
                  <a:txBody>
                    <a:bodyPr/>
                    <a:lstStyle/>
                    <a:p>
                      <a:pPr marL="85725" marR="202565">
                        <a:lnSpc>
                          <a:spcPct val="100000"/>
                        </a:lnSpc>
                        <a:spcBef>
                          <a:spcPts val="630"/>
                        </a:spcBef>
                      </a:pPr>
                      <a:r>
                        <a:rPr sz="1100" spc="-5" dirty="0">
                          <a:latin typeface="Arial MT"/>
                          <a:cs typeface="Arial MT"/>
                        </a:rPr>
                        <a:t>SAE  2.02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2"/>
                  </a:ext>
                </a:extLst>
              </a:tr>
              <a:tr h="638899">
                <a:tc>
                  <a:txBody>
                    <a:bodyPr/>
                    <a:lstStyle/>
                    <a:p>
                      <a:pPr marL="85725" marR="202565">
                        <a:lnSpc>
                          <a:spcPct val="100000"/>
                        </a:lnSpc>
                        <a:spcBef>
                          <a:spcPts val="630"/>
                        </a:spcBef>
                      </a:pPr>
                      <a:r>
                        <a:rPr sz="1100" spc="-5" dirty="0">
                          <a:latin typeface="Arial MT"/>
                          <a:cs typeface="Arial MT"/>
                        </a:rPr>
                        <a:t>SAE  2.03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3"/>
                  </a:ext>
                </a:extLst>
              </a:tr>
              <a:tr h="638899">
                <a:tc>
                  <a:txBody>
                    <a:bodyPr/>
                    <a:lstStyle/>
                    <a:p>
                      <a:pPr marL="85725" marR="202565">
                        <a:lnSpc>
                          <a:spcPct val="100000"/>
                        </a:lnSpc>
                        <a:spcBef>
                          <a:spcPts val="630"/>
                        </a:spcBef>
                      </a:pPr>
                      <a:r>
                        <a:rPr sz="1100" spc="-5" dirty="0">
                          <a:latin typeface="Arial MT"/>
                          <a:cs typeface="Arial MT"/>
                        </a:rPr>
                        <a:t>SAE  2.04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4"/>
                  </a:ext>
                </a:extLst>
              </a:tr>
              <a:tr h="638899">
                <a:tc>
                  <a:txBody>
                    <a:bodyPr/>
                    <a:lstStyle/>
                    <a:p>
                      <a:pPr marL="85725" marR="202565">
                        <a:lnSpc>
                          <a:spcPct val="100000"/>
                        </a:lnSpc>
                        <a:spcBef>
                          <a:spcPts val="630"/>
                        </a:spcBef>
                      </a:pPr>
                      <a:r>
                        <a:rPr sz="1100" spc="-5" dirty="0">
                          <a:latin typeface="Arial MT"/>
                          <a:cs typeface="Arial MT"/>
                        </a:rPr>
                        <a:t>SAE  2.05</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5"/>
                  </a:ext>
                </a:extLst>
              </a:tr>
              <a:tr h="638899">
                <a:tc>
                  <a:txBody>
                    <a:bodyPr/>
                    <a:lstStyle/>
                    <a:p>
                      <a:pPr marL="85725" marR="202565">
                        <a:lnSpc>
                          <a:spcPct val="100000"/>
                        </a:lnSpc>
                        <a:spcBef>
                          <a:spcPts val="630"/>
                        </a:spcBef>
                      </a:pPr>
                      <a:r>
                        <a:rPr sz="1100" spc="-5" dirty="0">
                          <a:latin typeface="Arial MT"/>
                          <a:cs typeface="Arial MT"/>
                        </a:rPr>
                        <a:t>SAE  2.06</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1862" y="309832"/>
          <a:ext cx="8629645" cy="1418373"/>
        </p:xfrm>
        <a:graphic>
          <a:graphicData uri="http://schemas.openxmlformats.org/drawingml/2006/table">
            <a:tbl>
              <a:tblPr firstRow="1" bandRow="1">
                <a:tableStyleId>{2D5ABB26-0587-4C30-8999-92F81FD0307C}</a:tableStyleId>
              </a:tblPr>
              <a:tblGrid>
                <a:gridCol w="575310">
                  <a:extLst>
                    <a:ext uri="{9D8B030D-6E8A-4147-A177-3AD203B41FA5}">
                      <a16:colId xmlns:a16="http://schemas.microsoft.com/office/drawing/2014/main" val="20000"/>
                    </a:ext>
                  </a:extLst>
                </a:gridCol>
                <a:gridCol w="575310">
                  <a:extLst>
                    <a:ext uri="{9D8B030D-6E8A-4147-A177-3AD203B41FA5}">
                      <a16:colId xmlns:a16="http://schemas.microsoft.com/office/drawing/2014/main" val="20001"/>
                    </a:ext>
                  </a:extLst>
                </a:gridCol>
                <a:gridCol w="575309">
                  <a:extLst>
                    <a:ext uri="{9D8B030D-6E8A-4147-A177-3AD203B41FA5}">
                      <a16:colId xmlns:a16="http://schemas.microsoft.com/office/drawing/2014/main" val="20002"/>
                    </a:ext>
                  </a:extLst>
                </a:gridCol>
                <a:gridCol w="575310">
                  <a:extLst>
                    <a:ext uri="{9D8B030D-6E8A-4147-A177-3AD203B41FA5}">
                      <a16:colId xmlns:a16="http://schemas.microsoft.com/office/drawing/2014/main" val="20003"/>
                    </a:ext>
                  </a:extLst>
                </a:gridCol>
                <a:gridCol w="575310">
                  <a:extLst>
                    <a:ext uri="{9D8B030D-6E8A-4147-A177-3AD203B41FA5}">
                      <a16:colId xmlns:a16="http://schemas.microsoft.com/office/drawing/2014/main" val="20004"/>
                    </a:ext>
                  </a:extLst>
                </a:gridCol>
                <a:gridCol w="575310">
                  <a:extLst>
                    <a:ext uri="{9D8B030D-6E8A-4147-A177-3AD203B41FA5}">
                      <a16:colId xmlns:a16="http://schemas.microsoft.com/office/drawing/2014/main" val="20005"/>
                    </a:ext>
                  </a:extLst>
                </a:gridCol>
                <a:gridCol w="575310">
                  <a:extLst>
                    <a:ext uri="{9D8B030D-6E8A-4147-A177-3AD203B41FA5}">
                      <a16:colId xmlns:a16="http://schemas.microsoft.com/office/drawing/2014/main" val="20006"/>
                    </a:ext>
                  </a:extLst>
                </a:gridCol>
                <a:gridCol w="575310">
                  <a:extLst>
                    <a:ext uri="{9D8B030D-6E8A-4147-A177-3AD203B41FA5}">
                      <a16:colId xmlns:a16="http://schemas.microsoft.com/office/drawing/2014/main" val="20007"/>
                    </a:ext>
                  </a:extLst>
                </a:gridCol>
                <a:gridCol w="575310">
                  <a:extLst>
                    <a:ext uri="{9D8B030D-6E8A-4147-A177-3AD203B41FA5}">
                      <a16:colId xmlns:a16="http://schemas.microsoft.com/office/drawing/2014/main" val="20008"/>
                    </a:ext>
                  </a:extLst>
                </a:gridCol>
                <a:gridCol w="575310">
                  <a:extLst>
                    <a:ext uri="{9D8B030D-6E8A-4147-A177-3AD203B41FA5}">
                      <a16:colId xmlns:a16="http://schemas.microsoft.com/office/drawing/2014/main" val="20009"/>
                    </a:ext>
                  </a:extLst>
                </a:gridCol>
                <a:gridCol w="575310">
                  <a:extLst>
                    <a:ext uri="{9D8B030D-6E8A-4147-A177-3AD203B41FA5}">
                      <a16:colId xmlns:a16="http://schemas.microsoft.com/office/drawing/2014/main" val="20010"/>
                    </a:ext>
                  </a:extLst>
                </a:gridCol>
                <a:gridCol w="575309">
                  <a:extLst>
                    <a:ext uri="{9D8B030D-6E8A-4147-A177-3AD203B41FA5}">
                      <a16:colId xmlns:a16="http://schemas.microsoft.com/office/drawing/2014/main" val="20011"/>
                    </a:ext>
                  </a:extLst>
                </a:gridCol>
                <a:gridCol w="575309">
                  <a:extLst>
                    <a:ext uri="{9D8B030D-6E8A-4147-A177-3AD203B41FA5}">
                      <a16:colId xmlns:a16="http://schemas.microsoft.com/office/drawing/2014/main" val="20012"/>
                    </a:ext>
                  </a:extLst>
                </a:gridCol>
                <a:gridCol w="575309">
                  <a:extLst>
                    <a:ext uri="{9D8B030D-6E8A-4147-A177-3AD203B41FA5}">
                      <a16:colId xmlns:a16="http://schemas.microsoft.com/office/drawing/2014/main" val="20013"/>
                    </a:ext>
                  </a:extLst>
                </a:gridCol>
                <a:gridCol w="575309">
                  <a:extLst>
                    <a:ext uri="{9D8B030D-6E8A-4147-A177-3AD203B41FA5}">
                      <a16:colId xmlns:a16="http://schemas.microsoft.com/office/drawing/2014/main" val="20014"/>
                    </a:ext>
                  </a:extLst>
                </a:gridCol>
              </a:tblGrid>
              <a:tr h="779474">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R3.05</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R3.06</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R3.07</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R3.08</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spc="-5" dirty="0">
                          <a:latin typeface="Arial MT"/>
                          <a:cs typeface="Arial MT"/>
                        </a:rPr>
                        <a:t>R3.09</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R3.10</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20" dirty="0">
                          <a:latin typeface="Arial MT"/>
                          <a:cs typeface="Arial MT"/>
                        </a:rPr>
                        <a:t>R3.11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spc="-5" dirty="0">
                          <a:latin typeface="Arial MT"/>
                          <a:cs typeface="Arial MT"/>
                        </a:rPr>
                        <a:t>R3.12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R3.13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R3.14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638899">
                <a:tc>
                  <a:txBody>
                    <a:bodyPr/>
                    <a:lstStyle/>
                    <a:p>
                      <a:pPr marL="85725" marR="202565">
                        <a:lnSpc>
                          <a:spcPct val="100000"/>
                        </a:lnSpc>
                        <a:spcBef>
                          <a:spcPts val="630"/>
                        </a:spcBef>
                      </a:pPr>
                      <a:r>
                        <a:rPr sz="1100" spc="-5" dirty="0">
                          <a:latin typeface="Arial MT"/>
                          <a:cs typeface="Arial MT"/>
                        </a:rPr>
                        <a:t>SAE  3.01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bl>
          </a:graphicData>
        </a:graphic>
      </p:graphicFrame>
      <p:graphicFrame>
        <p:nvGraphicFramePr>
          <p:cNvPr id="3" name="object 3"/>
          <p:cNvGraphicFramePr>
            <a:graphicFrameLocks noGrp="1"/>
          </p:cNvGraphicFramePr>
          <p:nvPr/>
        </p:nvGraphicFramePr>
        <p:xfrm>
          <a:off x="308062" y="2519632"/>
          <a:ext cx="7479027" cy="1418373"/>
        </p:xfrm>
        <a:graphic>
          <a:graphicData uri="http://schemas.openxmlformats.org/drawingml/2006/table">
            <a:tbl>
              <a:tblPr firstRow="1" bandRow="1">
                <a:tableStyleId>{2D5ABB26-0587-4C30-8999-92F81FD0307C}</a:tableStyleId>
              </a:tblPr>
              <a:tblGrid>
                <a:gridCol w="575310">
                  <a:extLst>
                    <a:ext uri="{9D8B030D-6E8A-4147-A177-3AD203B41FA5}">
                      <a16:colId xmlns:a16="http://schemas.microsoft.com/office/drawing/2014/main" val="20000"/>
                    </a:ext>
                  </a:extLst>
                </a:gridCol>
                <a:gridCol w="575310">
                  <a:extLst>
                    <a:ext uri="{9D8B030D-6E8A-4147-A177-3AD203B41FA5}">
                      <a16:colId xmlns:a16="http://schemas.microsoft.com/office/drawing/2014/main" val="20001"/>
                    </a:ext>
                  </a:extLst>
                </a:gridCol>
                <a:gridCol w="575309">
                  <a:extLst>
                    <a:ext uri="{9D8B030D-6E8A-4147-A177-3AD203B41FA5}">
                      <a16:colId xmlns:a16="http://schemas.microsoft.com/office/drawing/2014/main" val="20002"/>
                    </a:ext>
                  </a:extLst>
                </a:gridCol>
                <a:gridCol w="575310">
                  <a:extLst>
                    <a:ext uri="{9D8B030D-6E8A-4147-A177-3AD203B41FA5}">
                      <a16:colId xmlns:a16="http://schemas.microsoft.com/office/drawing/2014/main" val="20003"/>
                    </a:ext>
                  </a:extLst>
                </a:gridCol>
                <a:gridCol w="575310">
                  <a:extLst>
                    <a:ext uri="{9D8B030D-6E8A-4147-A177-3AD203B41FA5}">
                      <a16:colId xmlns:a16="http://schemas.microsoft.com/office/drawing/2014/main" val="20004"/>
                    </a:ext>
                  </a:extLst>
                </a:gridCol>
                <a:gridCol w="575310">
                  <a:extLst>
                    <a:ext uri="{9D8B030D-6E8A-4147-A177-3AD203B41FA5}">
                      <a16:colId xmlns:a16="http://schemas.microsoft.com/office/drawing/2014/main" val="20005"/>
                    </a:ext>
                  </a:extLst>
                </a:gridCol>
                <a:gridCol w="575310">
                  <a:extLst>
                    <a:ext uri="{9D8B030D-6E8A-4147-A177-3AD203B41FA5}">
                      <a16:colId xmlns:a16="http://schemas.microsoft.com/office/drawing/2014/main" val="20006"/>
                    </a:ext>
                  </a:extLst>
                </a:gridCol>
                <a:gridCol w="575310">
                  <a:extLst>
                    <a:ext uri="{9D8B030D-6E8A-4147-A177-3AD203B41FA5}">
                      <a16:colId xmlns:a16="http://schemas.microsoft.com/office/drawing/2014/main" val="20007"/>
                    </a:ext>
                  </a:extLst>
                </a:gridCol>
                <a:gridCol w="575310">
                  <a:extLst>
                    <a:ext uri="{9D8B030D-6E8A-4147-A177-3AD203B41FA5}">
                      <a16:colId xmlns:a16="http://schemas.microsoft.com/office/drawing/2014/main" val="20008"/>
                    </a:ext>
                  </a:extLst>
                </a:gridCol>
                <a:gridCol w="575310">
                  <a:extLst>
                    <a:ext uri="{9D8B030D-6E8A-4147-A177-3AD203B41FA5}">
                      <a16:colId xmlns:a16="http://schemas.microsoft.com/office/drawing/2014/main" val="20009"/>
                    </a:ext>
                  </a:extLst>
                </a:gridCol>
                <a:gridCol w="575310">
                  <a:extLst>
                    <a:ext uri="{9D8B030D-6E8A-4147-A177-3AD203B41FA5}">
                      <a16:colId xmlns:a16="http://schemas.microsoft.com/office/drawing/2014/main" val="20010"/>
                    </a:ext>
                  </a:extLst>
                </a:gridCol>
                <a:gridCol w="575309">
                  <a:extLst>
                    <a:ext uri="{9D8B030D-6E8A-4147-A177-3AD203B41FA5}">
                      <a16:colId xmlns:a16="http://schemas.microsoft.com/office/drawing/2014/main" val="20011"/>
                    </a:ext>
                  </a:extLst>
                </a:gridCol>
                <a:gridCol w="575309">
                  <a:extLst>
                    <a:ext uri="{9D8B030D-6E8A-4147-A177-3AD203B41FA5}">
                      <a16:colId xmlns:a16="http://schemas.microsoft.com/office/drawing/2014/main" val="20012"/>
                    </a:ext>
                  </a:extLst>
                </a:gridCol>
              </a:tblGrid>
              <a:tr h="779474">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R4.03</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R4.04</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R4.05</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R4.06</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R4.07</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R4.08</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R4.09</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5" dirty="0">
                          <a:latin typeface="Arial MT"/>
                          <a:cs typeface="Arial MT"/>
                        </a:rPr>
                        <a:t>R4.10</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spc="-20" dirty="0">
                          <a:latin typeface="Arial MT"/>
                          <a:cs typeface="Arial MT"/>
                        </a:rPr>
                        <a:t>R4.11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spc="-5" dirty="0">
                          <a:latin typeface="Arial MT"/>
                          <a:cs typeface="Arial MT"/>
                        </a:rPr>
                        <a:t>R4.12</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638899">
                <a:tc>
                  <a:txBody>
                    <a:bodyPr/>
                    <a:lstStyle/>
                    <a:p>
                      <a:pPr marL="85090" marR="202565">
                        <a:lnSpc>
                          <a:spcPct val="100000"/>
                        </a:lnSpc>
                        <a:spcBef>
                          <a:spcPts val="630"/>
                        </a:spcBef>
                      </a:pPr>
                      <a:r>
                        <a:rPr sz="1100" spc="-5" dirty="0">
                          <a:latin typeface="Arial MT"/>
                          <a:cs typeface="Arial MT"/>
                        </a:rPr>
                        <a:t>SAE  4.01</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1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2337" y="158237"/>
          <a:ext cx="8864587" cy="3674668"/>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443229">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gridCol w="443230">
                  <a:extLst>
                    <a:ext uri="{9D8B030D-6E8A-4147-A177-3AD203B41FA5}">
                      <a16:colId xmlns:a16="http://schemas.microsoft.com/office/drawing/2014/main" val="20005"/>
                    </a:ext>
                  </a:extLst>
                </a:gridCol>
                <a:gridCol w="443230">
                  <a:extLst>
                    <a:ext uri="{9D8B030D-6E8A-4147-A177-3AD203B41FA5}">
                      <a16:colId xmlns:a16="http://schemas.microsoft.com/office/drawing/2014/main" val="20006"/>
                    </a:ext>
                  </a:extLst>
                </a:gridCol>
                <a:gridCol w="443229">
                  <a:extLst>
                    <a:ext uri="{9D8B030D-6E8A-4147-A177-3AD203B41FA5}">
                      <a16:colId xmlns:a16="http://schemas.microsoft.com/office/drawing/2014/main" val="20007"/>
                    </a:ext>
                  </a:extLst>
                </a:gridCol>
                <a:gridCol w="443229">
                  <a:extLst>
                    <a:ext uri="{9D8B030D-6E8A-4147-A177-3AD203B41FA5}">
                      <a16:colId xmlns:a16="http://schemas.microsoft.com/office/drawing/2014/main" val="20008"/>
                    </a:ext>
                  </a:extLst>
                </a:gridCol>
                <a:gridCol w="443229">
                  <a:extLst>
                    <a:ext uri="{9D8B030D-6E8A-4147-A177-3AD203B41FA5}">
                      <a16:colId xmlns:a16="http://schemas.microsoft.com/office/drawing/2014/main" val="20009"/>
                    </a:ext>
                  </a:extLst>
                </a:gridCol>
                <a:gridCol w="443229">
                  <a:extLst>
                    <a:ext uri="{9D8B030D-6E8A-4147-A177-3AD203B41FA5}">
                      <a16:colId xmlns:a16="http://schemas.microsoft.com/office/drawing/2014/main" val="20010"/>
                    </a:ext>
                  </a:extLst>
                </a:gridCol>
                <a:gridCol w="443229">
                  <a:extLst>
                    <a:ext uri="{9D8B030D-6E8A-4147-A177-3AD203B41FA5}">
                      <a16:colId xmlns:a16="http://schemas.microsoft.com/office/drawing/2014/main" val="20011"/>
                    </a:ext>
                  </a:extLst>
                </a:gridCol>
                <a:gridCol w="443229">
                  <a:extLst>
                    <a:ext uri="{9D8B030D-6E8A-4147-A177-3AD203B41FA5}">
                      <a16:colId xmlns:a16="http://schemas.microsoft.com/office/drawing/2014/main" val="20012"/>
                    </a:ext>
                  </a:extLst>
                </a:gridCol>
                <a:gridCol w="443229">
                  <a:extLst>
                    <a:ext uri="{9D8B030D-6E8A-4147-A177-3AD203B41FA5}">
                      <a16:colId xmlns:a16="http://schemas.microsoft.com/office/drawing/2014/main" val="20013"/>
                    </a:ext>
                  </a:extLst>
                </a:gridCol>
                <a:gridCol w="443230">
                  <a:extLst>
                    <a:ext uri="{9D8B030D-6E8A-4147-A177-3AD203B41FA5}">
                      <a16:colId xmlns:a16="http://schemas.microsoft.com/office/drawing/2014/main" val="20014"/>
                    </a:ext>
                  </a:extLst>
                </a:gridCol>
                <a:gridCol w="443229">
                  <a:extLst>
                    <a:ext uri="{9D8B030D-6E8A-4147-A177-3AD203B41FA5}">
                      <a16:colId xmlns:a16="http://schemas.microsoft.com/office/drawing/2014/main" val="20015"/>
                    </a:ext>
                  </a:extLst>
                </a:gridCol>
                <a:gridCol w="443229">
                  <a:extLst>
                    <a:ext uri="{9D8B030D-6E8A-4147-A177-3AD203B41FA5}">
                      <a16:colId xmlns:a16="http://schemas.microsoft.com/office/drawing/2014/main" val="20016"/>
                    </a:ext>
                  </a:extLst>
                </a:gridCol>
                <a:gridCol w="443229">
                  <a:extLst>
                    <a:ext uri="{9D8B030D-6E8A-4147-A177-3AD203B41FA5}">
                      <a16:colId xmlns:a16="http://schemas.microsoft.com/office/drawing/2014/main" val="20017"/>
                    </a:ext>
                  </a:extLst>
                </a:gridCol>
                <a:gridCol w="443229">
                  <a:extLst>
                    <a:ext uri="{9D8B030D-6E8A-4147-A177-3AD203B41FA5}">
                      <a16:colId xmlns:a16="http://schemas.microsoft.com/office/drawing/2014/main" val="20018"/>
                    </a:ext>
                  </a:extLst>
                </a:gridCol>
                <a:gridCol w="443229">
                  <a:extLst>
                    <a:ext uri="{9D8B030D-6E8A-4147-A177-3AD203B41FA5}">
                      <a16:colId xmlns:a16="http://schemas.microsoft.com/office/drawing/2014/main" val="20019"/>
                    </a:ext>
                  </a:extLst>
                </a:gridCol>
              </a:tblGrid>
              <a:tr h="640024">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12.0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12.0</a:t>
                      </a:r>
                      <a:endParaRPr sz="1000">
                        <a:latin typeface="Arial MT"/>
                        <a:cs typeface="Arial MT"/>
                      </a:endParaRPr>
                    </a:p>
                    <a:p>
                      <a:pPr marL="85090">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12.0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14.0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14.0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14.0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15.0</a:t>
                      </a:r>
                      <a:endParaRPr sz="1000">
                        <a:latin typeface="Arial MT"/>
                        <a:cs typeface="Arial MT"/>
                      </a:endParaRPr>
                    </a:p>
                    <a:p>
                      <a:pPr marL="85090">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15.0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15.0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16.0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16.0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505774">
                <a:tc>
                  <a:txBody>
                    <a:bodyPr/>
                    <a:lstStyle/>
                    <a:p>
                      <a:pPr marL="85725" marR="95250">
                        <a:lnSpc>
                          <a:spcPct val="100000"/>
                        </a:lnSpc>
                        <a:spcBef>
                          <a:spcPts val="635"/>
                        </a:spcBef>
                      </a:pPr>
                      <a:r>
                        <a:rPr sz="1000" spc="-5" dirty="0">
                          <a:latin typeface="Arial MT"/>
                          <a:cs typeface="Arial MT"/>
                        </a:rPr>
                        <a:t>SAE  1.01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r h="505774">
                <a:tc>
                  <a:txBody>
                    <a:bodyPr/>
                    <a:lstStyle/>
                    <a:p>
                      <a:pPr marL="85725" marR="95250">
                        <a:lnSpc>
                          <a:spcPct val="100000"/>
                        </a:lnSpc>
                        <a:spcBef>
                          <a:spcPts val="635"/>
                        </a:spcBef>
                      </a:pPr>
                      <a:r>
                        <a:rPr sz="1000" spc="-5" dirty="0">
                          <a:latin typeface="Arial MT"/>
                          <a:cs typeface="Arial MT"/>
                        </a:rPr>
                        <a:t>SAE  1.02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2"/>
                  </a:ext>
                </a:extLst>
              </a:tr>
              <a:tr h="505774">
                <a:tc>
                  <a:txBody>
                    <a:bodyPr/>
                    <a:lstStyle/>
                    <a:p>
                      <a:pPr marL="85725" marR="95250">
                        <a:lnSpc>
                          <a:spcPct val="100000"/>
                        </a:lnSpc>
                        <a:spcBef>
                          <a:spcPts val="635"/>
                        </a:spcBef>
                      </a:pPr>
                      <a:r>
                        <a:rPr sz="1000" spc="-5" dirty="0">
                          <a:latin typeface="Arial MT"/>
                          <a:cs typeface="Arial MT"/>
                        </a:rPr>
                        <a:t>SAE  1.03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3"/>
                  </a:ext>
                </a:extLst>
              </a:tr>
              <a:tr h="505774">
                <a:tc>
                  <a:txBody>
                    <a:bodyPr/>
                    <a:lstStyle/>
                    <a:p>
                      <a:pPr marL="85725" marR="95250">
                        <a:lnSpc>
                          <a:spcPct val="100000"/>
                        </a:lnSpc>
                        <a:spcBef>
                          <a:spcPts val="635"/>
                        </a:spcBef>
                      </a:pPr>
                      <a:r>
                        <a:rPr sz="1000" spc="-5" dirty="0">
                          <a:latin typeface="Arial MT"/>
                          <a:cs typeface="Arial MT"/>
                        </a:rPr>
                        <a:t>SAE  1.04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4"/>
                  </a:ext>
                </a:extLst>
              </a:tr>
              <a:tr h="505774">
                <a:tc>
                  <a:txBody>
                    <a:bodyPr/>
                    <a:lstStyle/>
                    <a:p>
                      <a:pPr marL="85725" marR="95250">
                        <a:lnSpc>
                          <a:spcPct val="100000"/>
                        </a:lnSpc>
                        <a:spcBef>
                          <a:spcPts val="635"/>
                        </a:spcBef>
                      </a:pPr>
                      <a:r>
                        <a:rPr sz="1000" spc="-5" dirty="0">
                          <a:latin typeface="Arial MT"/>
                          <a:cs typeface="Arial MT"/>
                        </a:rPr>
                        <a:t>SAE  1.05</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5"/>
                  </a:ext>
                </a:extLst>
              </a:tr>
              <a:tr h="505774">
                <a:tc>
                  <a:txBody>
                    <a:bodyPr/>
                    <a:lstStyle/>
                    <a:p>
                      <a:pPr marL="85725" marR="95885">
                        <a:lnSpc>
                          <a:spcPct val="100000"/>
                        </a:lnSpc>
                        <a:spcBef>
                          <a:spcPts val="635"/>
                        </a:spcBef>
                      </a:pPr>
                      <a:r>
                        <a:rPr sz="1000" spc="-5" dirty="0">
                          <a:latin typeface="Arial MT"/>
                          <a:cs typeface="Arial MT"/>
                        </a:rPr>
                        <a:t>SAE  1.06</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2337" y="158237"/>
          <a:ext cx="8864587" cy="3674668"/>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443229">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gridCol w="443230">
                  <a:extLst>
                    <a:ext uri="{9D8B030D-6E8A-4147-A177-3AD203B41FA5}">
                      <a16:colId xmlns:a16="http://schemas.microsoft.com/office/drawing/2014/main" val="20005"/>
                    </a:ext>
                  </a:extLst>
                </a:gridCol>
                <a:gridCol w="443230">
                  <a:extLst>
                    <a:ext uri="{9D8B030D-6E8A-4147-A177-3AD203B41FA5}">
                      <a16:colId xmlns:a16="http://schemas.microsoft.com/office/drawing/2014/main" val="20006"/>
                    </a:ext>
                  </a:extLst>
                </a:gridCol>
                <a:gridCol w="443229">
                  <a:extLst>
                    <a:ext uri="{9D8B030D-6E8A-4147-A177-3AD203B41FA5}">
                      <a16:colId xmlns:a16="http://schemas.microsoft.com/office/drawing/2014/main" val="20007"/>
                    </a:ext>
                  </a:extLst>
                </a:gridCol>
                <a:gridCol w="443229">
                  <a:extLst>
                    <a:ext uri="{9D8B030D-6E8A-4147-A177-3AD203B41FA5}">
                      <a16:colId xmlns:a16="http://schemas.microsoft.com/office/drawing/2014/main" val="20008"/>
                    </a:ext>
                  </a:extLst>
                </a:gridCol>
                <a:gridCol w="443229">
                  <a:extLst>
                    <a:ext uri="{9D8B030D-6E8A-4147-A177-3AD203B41FA5}">
                      <a16:colId xmlns:a16="http://schemas.microsoft.com/office/drawing/2014/main" val="20009"/>
                    </a:ext>
                  </a:extLst>
                </a:gridCol>
                <a:gridCol w="443229">
                  <a:extLst>
                    <a:ext uri="{9D8B030D-6E8A-4147-A177-3AD203B41FA5}">
                      <a16:colId xmlns:a16="http://schemas.microsoft.com/office/drawing/2014/main" val="20010"/>
                    </a:ext>
                  </a:extLst>
                </a:gridCol>
                <a:gridCol w="443229">
                  <a:extLst>
                    <a:ext uri="{9D8B030D-6E8A-4147-A177-3AD203B41FA5}">
                      <a16:colId xmlns:a16="http://schemas.microsoft.com/office/drawing/2014/main" val="20011"/>
                    </a:ext>
                  </a:extLst>
                </a:gridCol>
                <a:gridCol w="443229">
                  <a:extLst>
                    <a:ext uri="{9D8B030D-6E8A-4147-A177-3AD203B41FA5}">
                      <a16:colId xmlns:a16="http://schemas.microsoft.com/office/drawing/2014/main" val="20012"/>
                    </a:ext>
                  </a:extLst>
                </a:gridCol>
                <a:gridCol w="443229">
                  <a:extLst>
                    <a:ext uri="{9D8B030D-6E8A-4147-A177-3AD203B41FA5}">
                      <a16:colId xmlns:a16="http://schemas.microsoft.com/office/drawing/2014/main" val="20013"/>
                    </a:ext>
                  </a:extLst>
                </a:gridCol>
                <a:gridCol w="443230">
                  <a:extLst>
                    <a:ext uri="{9D8B030D-6E8A-4147-A177-3AD203B41FA5}">
                      <a16:colId xmlns:a16="http://schemas.microsoft.com/office/drawing/2014/main" val="20014"/>
                    </a:ext>
                  </a:extLst>
                </a:gridCol>
                <a:gridCol w="443229">
                  <a:extLst>
                    <a:ext uri="{9D8B030D-6E8A-4147-A177-3AD203B41FA5}">
                      <a16:colId xmlns:a16="http://schemas.microsoft.com/office/drawing/2014/main" val="20015"/>
                    </a:ext>
                  </a:extLst>
                </a:gridCol>
                <a:gridCol w="443229">
                  <a:extLst>
                    <a:ext uri="{9D8B030D-6E8A-4147-A177-3AD203B41FA5}">
                      <a16:colId xmlns:a16="http://schemas.microsoft.com/office/drawing/2014/main" val="20016"/>
                    </a:ext>
                  </a:extLst>
                </a:gridCol>
                <a:gridCol w="443229">
                  <a:extLst>
                    <a:ext uri="{9D8B030D-6E8A-4147-A177-3AD203B41FA5}">
                      <a16:colId xmlns:a16="http://schemas.microsoft.com/office/drawing/2014/main" val="20017"/>
                    </a:ext>
                  </a:extLst>
                </a:gridCol>
                <a:gridCol w="443229">
                  <a:extLst>
                    <a:ext uri="{9D8B030D-6E8A-4147-A177-3AD203B41FA5}">
                      <a16:colId xmlns:a16="http://schemas.microsoft.com/office/drawing/2014/main" val="20018"/>
                    </a:ext>
                  </a:extLst>
                </a:gridCol>
                <a:gridCol w="443229">
                  <a:extLst>
                    <a:ext uri="{9D8B030D-6E8A-4147-A177-3AD203B41FA5}">
                      <a16:colId xmlns:a16="http://schemas.microsoft.com/office/drawing/2014/main" val="20019"/>
                    </a:ext>
                  </a:extLst>
                </a:gridCol>
              </a:tblGrid>
              <a:tr h="640024">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11760">
                        <a:lnSpc>
                          <a:spcPct val="100000"/>
                        </a:lnSpc>
                        <a:spcBef>
                          <a:spcPts val="635"/>
                        </a:spcBef>
                      </a:pPr>
                      <a:r>
                        <a:rPr sz="1000" spc="-5" dirty="0">
                          <a:latin typeface="Arial MT"/>
                          <a:cs typeface="Arial MT"/>
                        </a:rPr>
                        <a:t>AC </a:t>
                      </a:r>
                      <a:r>
                        <a:rPr sz="1000" dirty="0">
                          <a:latin typeface="Arial MT"/>
                          <a:cs typeface="Arial MT"/>
                        </a:rPr>
                        <a:t> </a:t>
                      </a:r>
                      <a:r>
                        <a:rPr sz="1000" spc="-75" dirty="0">
                          <a:latin typeface="Arial MT"/>
                          <a:cs typeface="Arial MT"/>
                        </a:rPr>
                        <a:t>1</a:t>
                      </a:r>
                      <a:r>
                        <a:rPr sz="1000" spc="-5" dirty="0">
                          <a:latin typeface="Arial MT"/>
                          <a:cs typeface="Arial MT"/>
                        </a:rPr>
                        <a:t>1.0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12.0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12.0</a:t>
                      </a:r>
                      <a:endParaRPr sz="1000">
                        <a:latin typeface="Arial MT"/>
                        <a:cs typeface="Arial MT"/>
                      </a:endParaRPr>
                    </a:p>
                    <a:p>
                      <a:pPr marL="85090">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12.0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13.0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14.0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14.0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14.0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15.0</a:t>
                      </a:r>
                      <a:endParaRPr sz="1000">
                        <a:latin typeface="Arial MT"/>
                        <a:cs typeface="Arial MT"/>
                      </a:endParaRPr>
                    </a:p>
                    <a:p>
                      <a:pPr marL="85090">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15.0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15.0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16.0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16.0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505774">
                <a:tc>
                  <a:txBody>
                    <a:bodyPr/>
                    <a:lstStyle/>
                    <a:p>
                      <a:pPr marL="85725" marR="95250">
                        <a:lnSpc>
                          <a:spcPct val="100000"/>
                        </a:lnSpc>
                        <a:spcBef>
                          <a:spcPts val="635"/>
                        </a:spcBef>
                      </a:pPr>
                      <a:r>
                        <a:rPr sz="1000" spc="-5" dirty="0">
                          <a:latin typeface="Arial MT"/>
                          <a:cs typeface="Arial MT"/>
                        </a:rPr>
                        <a:t>SAE  2.01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r h="505774">
                <a:tc>
                  <a:txBody>
                    <a:bodyPr/>
                    <a:lstStyle/>
                    <a:p>
                      <a:pPr marL="85725" marR="95250">
                        <a:lnSpc>
                          <a:spcPct val="100000"/>
                        </a:lnSpc>
                        <a:spcBef>
                          <a:spcPts val="635"/>
                        </a:spcBef>
                      </a:pPr>
                      <a:r>
                        <a:rPr sz="1000" spc="-5" dirty="0">
                          <a:latin typeface="Arial MT"/>
                          <a:cs typeface="Arial MT"/>
                        </a:rPr>
                        <a:t>SAE  2.02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2"/>
                  </a:ext>
                </a:extLst>
              </a:tr>
              <a:tr h="505774">
                <a:tc>
                  <a:txBody>
                    <a:bodyPr/>
                    <a:lstStyle/>
                    <a:p>
                      <a:pPr marL="85725" marR="95250">
                        <a:lnSpc>
                          <a:spcPct val="100000"/>
                        </a:lnSpc>
                        <a:spcBef>
                          <a:spcPts val="635"/>
                        </a:spcBef>
                      </a:pPr>
                      <a:r>
                        <a:rPr sz="1000" spc="-5" dirty="0">
                          <a:latin typeface="Arial MT"/>
                          <a:cs typeface="Arial MT"/>
                        </a:rPr>
                        <a:t>SAE  2.03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3"/>
                  </a:ext>
                </a:extLst>
              </a:tr>
              <a:tr h="505774">
                <a:tc>
                  <a:txBody>
                    <a:bodyPr/>
                    <a:lstStyle/>
                    <a:p>
                      <a:pPr marL="85725" marR="95250">
                        <a:lnSpc>
                          <a:spcPct val="100000"/>
                        </a:lnSpc>
                        <a:spcBef>
                          <a:spcPts val="635"/>
                        </a:spcBef>
                      </a:pPr>
                      <a:r>
                        <a:rPr sz="1000" spc="-5" dirty="0">
                          <a:latin typeface="Arial MT"/>
                          <a:cs typeface="Arial MT"/>
                        </a:rPr>
                        <a:t>SAE  2.04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4"/>
                  </a:ext>
                </a:extLst>
              </a:tr>
              <a:tr h="505774">
                <a:tc>
                  <a:txBody>
                    <a:bodyPr/>
                    <a:lstStyle/>
                    <a:p>
                      <a:pPr marL="85725" marR="95250">
                        <a:lnSpc>
                          <a:spcPct val="100000"/>
                        </a:lnSpc>
                        <a:spcBef>
                          <a:spcPts val="635"/>
                        </a:spcBef>
                      </a:pPr>
                      <a:r>
                        <a:rPr sz="1000" spc="-5" dirty="0">
                          <a:latin typeface="Arial MT"/>
                          <a:cs typeface="Arial MT"/>
                        </a:rPr>
                        <a:t>SAE  2.05</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5"/>
                  </a:ext>
                </a:extLst>
              </a:tr>
              <a:tr h="505774">
                <a:tc>
                  <a:txBody>
                    <a:bodyPr/>
                    <a:lstStyle/>
                    <a:p>
                      <a:pPr marL="85725" marR="95885">
                        <a:lnSpc>
                          <a:spcPct val="100000"/>
                        </a:lnSpc>
                        <a:spcBef>
                          <a:spcPts val="635"/>
                        </a:spcBef>
                      </a:pPr>
                      <a:r>
                        <a:rPr sz="1000" spc="-5" dirty="0">
                          <a:latin typeface="Arial MT"/>
                          <a:cs typeface="Arial MT"/>
                        </a:rPr>
                        <a:t>SAE  2.06</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93422" y="169322"/>
          <a:ext cx="8864587" cy="1145799"/>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443229">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gridCol w="443230">
                  <a:extLst>
                    <a:ext uri="{9D8B030D-6E8A-4147-A177-3AD203B41FA5}">
                      <a16:colId xmlns:a16="http://schemas.microsoft.com/office/drawing/2014/main" val="20005"/>
                    </a:ext>
                  </a:extLst>
                </a:gridCol>
                <a:gridCol w="443230">
                  <a:extLst>
                    <a:ext uri="{9D8B030D-6E8A-4147-A177-3AD203B41FA5}">
                      <a16:colId xmlns:a16="http://schemas.microsoft.com/office/drawing/2014/main" val="20006"/>
                    </a:ext>
                  </a:extLst>
                </a:gridCol>
                <a:gridCol w="443229">
                  <a:extLst>
                    <a:ext uri="{9D8B030D-6E8A-4147-A177-3AD203B41FA5}">
                      <a16:colId xmlns:a16="http://schemas.microsoft.com/office/drawing/2014/main" val="20007"/>
                    </a:ext>
                  </a:extLst>
                </a:gridCol>
                <a:gridCol w="443229">
                  <a:extLst>
                    <a:ext uri="{9D8B030D-6E8A-4147-A177-3AD203B41FA5}">
                      <a16:colId xmlns:a16="http://schemas.microsoft.com/office/drawing/2014/main" val="20008"/>
                    </a:ext>
                  </a:extLst>
                </a:gridCol>
                <a:gridCol w="443229">
                  <a:extLst>
                    <a:ext uri="{9D8B030D-6E8A-4147-A177-3AD203B41FA5}">
                      <a16:colId xmlns:a16="http://schemas.microsoft.com/office/drawing/2014/main" val="20009"/>
                    </a:ext>
                  </a:extLst>
                </a:gridCol>
                <a:gridCol w="443229">
                  <a:extLst>
                    <a:ext uri="{9D8B030D-6E8A-4147-A177-3AD203B41FA5}">
                      <a16:colId xmlns:a16="http://schemas.microsoft.com/office/drawing/2014/main" val="20010"/>
                    </a:ext>
                  </a:extLst>
                </a:gridCol>
                <a:gridCol w="443229">
                  <a:extLst>
                    <a:ext uri="{9D8B030D-6E8A-4147-A177-3AD203B41FA5}">
                      <a16:colId xmlns:a16="http://schemas.microsoft.com/office/drawing/2014/main" val="20011"/>
                    </a:ext>
                  </a:extLst>
                </a:gridCol>
                <a:gridCol w="443229">
                  <a:extLst>
                    <a:ext uri="{9D8B030D-6E8A-4147-A177-3AD203B41FA5}">
                      <a16:colId xmlns:a16="http://schemas.microsoft.com/office/drawing/2014/main" val="20012"/>
                    </a:ext>
                  </a:extLst>
                </a:gridCol>
                <a:gridCol w="443229">
                  <a:extLst>
                    <a:ext uri="{9D8B030D-6E8A-4147-A177-3AD203B41FA5}">
                      <a16:colId xmlns:a16="http://schemas.microsoft.com/office/drawing/2014/main" val="20013"/>
                    </a:ext>
                  </a:extLst>
                </a:gridCol>
                <a:gridCol w="443230">
                  <a:extLst>
                    <a:ext uri="{9D8B030D-6E8A-4147-A177-3AD203B41FA5}">
                      <a16:colId xmlns:a16="http://schemas.microsoft.com/office/drawing/2014/main" val="20014"/>
                    </a:ext>
                  </a:extLst>
                </a:gridCol>
                <a:gridCol w="443229">
                  <a:extLst>
                    <a:ext uri="{9D8B030D-6E8A-4147-A177-3AD203B41FA5}">
                      <a16:colId xmlns:a16="http://schemas.microsoft.com/office/drawing/2014/main" val="20015"/>
                    </a:ext>
                  </a:extLst>
                </a:gridCol>
                <a:gridCol w="443229">
                  <a:extLst>
                    <a:ext uri="{9D8B030D-6E8A-4147-A177-3AD203B41FA5}">
                      <a16:colId xmlns:a16="http://schemas.microsoft.com/office/drawing/2014/main" val="20016"/>
                    </a:ext>
                  </a:extLst>
                </a:gridCol>
                <a:gridCol w="443229">
                  <a:extLst>
                    <a:ext uri="{9D8B030D-6E8A-4147-A177-3AD203B41FA5}">
                      <a16:colId xmlns:a16="http://schemas.microsoft.com/office/drawing/2014/main" val="20017"/>
                    </a:ext>
                  </a:extLst>
                </a:gridCol>
                <a:gridCol w="443229">
                  <a:extLst>
                    <a:ext uri="{9D8B030D-6E8A-4147-A177-3AD203B41FA5}">
                      <a16:colId xmlns:a16="http://schemas.microsoft.com/office/drawing/2014/main" val="20018"/>
                    </a:ext>
                  </a:extLst>
                </a:gridCol>
                <a:gridCol w="443229">
                  <a:extLst>
                    <a:ext uri="{9D8B030D-6E8A-4147-A177-3AD203B41FA5}">
                      <a16:colId xmlns:a16="http://schemas.microsoft.com/office/drawing/2014/main" val="20019"/>
                    </a:ext>
                  </a:extLst>
                </a:gridCol>
              </a:tblGrid>
              <a:tr h="640024">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21.0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21.0</a:t>
                      </a:r>
                      <a:endParaRPr sz="1000">
                        <a:latin typeface="Arial MT"/>
                        <a:cs typeface="Arial MT"/>
                      </a:endParaRPr>
                    </a:p>
                    <a:p>
                      <a:pPr marL="85090">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21.0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21.0</a:t>
                      </a:r>
                      <a:endParaRPr sz="1000">
                        <a:latin typeface="Arial MT"/>
                        <a:cs typeface="Arial MT"/>
                      </a:endParaRPr>
                    </a:p>
                    <a:p>
                      <a:pPr marL="85090">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090">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090">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23.0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23.0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23.0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24.0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24.0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25.0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25.0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25.0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26.0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26.0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16.0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505775">
                <a:tc>
                  <a:txBody>
                    <a:bodyPr/>
                    <a:lstStyle/>
                    <a:p>
                      <a:pPr marL="85090" marR="95250">
                        <a:lnSpc>
                          <a:spcPct val="100000"/>
                        </a:lnSpc>
                        <a:spcBef>
                          <a:spcPts val="635"/>
                        </a:spcBef>
                      </a:pPr>
                      <a:r>
                        <a:rPr sz="1000" spc="-5" dirty="0">
                          <a:latin typeface="Arial MT"/>
                          <a:cs typeface="Arial MT"/>
                        </a:rPr>
                        <a:t>SAE  3.01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bl>
          </a:graphicData>
        </a:graphic>
      </p:graphicFrame>
      <p:graphicFrame>
        <p:nvGraphicFramePr>
          <p:cNvPr id="3" name="object 3"/>
          <p:cNvGraphicFramePr>
            <a:graphicFrameLocks noGrp="1"/>
          </p:cNvGraphicFramePr>
          <p:nvPr/>
        </p:nvGraphicFramePr>
        <p:xfrm>
          <a:off x="193422" y="1998122"/>
          <a:ext cx="8864587" cy="1145798"/>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443229">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gridCol w="443230">
                  <a:extLst>
                    <a:ext uri="{9D8B030D-6E8A-4147-A177-3AD203B41FA5}">
                      <a16:colId xmlns:a16="http://schemas.microsoft.com/office/drawing/2014/main" val="20005"/>
                    </a:ext>
                  </a:extLst>
                </a:gridCol>
                <a:gridCol w="443230">
                  <a:extLst>
                    <a:ext uri="{9D8B030D-6E8A-4147-A177-3AD203B41FA5}">
                      <a16:colId xmlns:a16="http://schemas.microsoft.com/office/drawing/2014/main" val="20006"/>
                    </a:ext>
                  </a:extLst>
                </a:gridCol>
                <a:gridCol w="443229">
                  <a:extLst>
                    <a:ext uri="{9D8B030D-6E8A-4147-A177-3AD203B41FA5}">
                      <a16:colId xmlns:a16="http://schemas.microsoft.com/office/drawing/2014/main" val="20007"/>
                    </a:ext>
                  </a:extLst>
                </a:gridCol>
                <a:gridCol w="443229">
                  <a:extLst>
                    <a:ext uri="{9D8B030D-6E8A-4147-A177-3AD203B41FA5}">
                      <a16:colId xmlns:a16="http://schemas.microsoft.com/office/drawing/2014/main" val="20008"/>
                    </a:ext>
                  </a:extLst>
                </a:gridCol>
                <a:gridCol w="443229">
                  <a:extLst>
                    <a:ext uri="{9D8B030D-6E8A-4147-A177-3AD203B41FA5}">
                      <a16:colId xmlns:a16="http://schemas.microsoft.com/office/drawing/2014/main" val="20009"/>
                    </a:ext>
                  </a:extLst>
                </a:gridCol>
                <a:gridCol w="443229">
                  <a:extLst>
                    <a:ext uri="{9D8B030D-6E8A-4147-A177-3AD203B41FA5}">
                      <a16:colId xmlns:a16="http://schemas.microsoft.com/office/drawing/2014/main" val="20010"/>
                    </a:ext>
                  </a:extLst>
                </a:gridCol>
                <a:gridCol w="443229">
                  <a:extLst>
                    <a:ext uri="{9D8B030D-6E8A-4147-A177-3AD203B41FA5}">
                      <a16:colId xmlns:a16="http://schemas.microsoft.com/office/drawing/2014/main" val="20011"/>
                    </a:ext>
                  </a:extLst>
                </a:gridCol>
                <a:gridCol w="443229">
                  <a:extLst>
                    <a:ext uri="{9D8B030D-6E8A-4147-A177-3AD203B41FA5}">
                      <a16:colId xmlns:a16="http://schemas.microsoft.com/office/drawing/2014/main" val="20012"/>
                    </a:ext>
                  </a:extLst>
                </a:gridCol>
                <a:gridCol w="443229">
                  <a:extLst>
                    <a:ext uri="{9D8B030D-6E8A-4147-A177-3AD203B41FA5}">
                      <a16:colId xmlns:a16="http://schemas.microsoft.com/office/drawing/2014/main" val="20013"/>
                    </a:ext>
                  </a:extLst>
                </a:gridCol>
                <a:gridCol w="443230">
                  <a:extLst>
                    <a:ext uri="{9D8B030D-6E8A-4147-A177-3AD203B41FA5}">
                      <a16:colId xmlns:a16="http://schemas.microsoft.com/office/drawing/2014/main" val="20014"/>
                    </a:ext>
                  </a:extLst>
                </a:gridCol>
                <a:gridCol w="443229">
                  <a:extLst>
                    <a:ext uri="{9D8B030D-6E8A-4147-A177-3AD203B41FA5}">
                      <a16:colId xmlns:a16="http://schemas.microsoft.com/office/drawing/2014/main" val="20015"/>
                    </a:ext>
                  </a:extLst>
                </a:gridCol>
                <a:gridCol w="443229">
                  <a:extLst>
                    <a:ext uri="{9D8B030D-6E8A-4147-A177-3AD203B41FA5}">
                      <a16:colId xmlns:a16="http://schemas.microsoft.com/office/drawing/2014/main" val="20016"/>
                    </a:ext>
                  </a:extLst>
                </a:gridCol>
                <a:gridCol w="443229">
                  <a:extLst>
                    <a:ext uri="{9D8B030D-6E8A-4147-A177-3AD203B41FA5}">
                      <a16:colId xmlns:a16="http://schemas.microsoft.com/office/drawing/2014/main" val="20017"/>
                    </a:ext>
                  </a:extLst>
                </a:gridCol>
                <a:gridCol w="443229">
                  <a:extLst>
                    <a:ext uri="{9D8B030D-6E8A-4147-A177-3AD203B41FA5}">
                      <a16:colId xmlns:a16="http://schemas.microsoft.com/office/drawing/2014/main" val="20018"/>
                    </a:ext>
                  </a:extLst>
                </a:gridCol>
                <a:gridCol w="443229">
                  <a:extLst>
                    <a:ext uri="{9D8B030D-6E8A-4147-A177-3AD203B41FA5}">
                      <a16:colId xmlns:a16="http://schemas.microsoft.com/office/drawing/2014/main" val="20019"/>
                    </a:ext>
                  </a:extLst>
                </a:gridCol>
              </a:tblGrid>
              <a:tr h="640024">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21.0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21.0</a:t>
                      </a:r>
                      <a:endParaRPr sz="1000">
                        <a:latin typeface="Arial MT"/>
                        <a:cs typeface="Arial MT"/>
                      </a:endParaRPr>
                    </a:p>
                    <a:p>
                      <a:pPr marL="85090">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090">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090">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22.0</a:t>
                      </a:r>
                      <a:endParaRPr sz="1000">
                        <a:latin typeface="Arial MT"/>
                        <a:cs typeface="Arial MT"/>
                      </a:endParaRPr>
                    </a:p>
                    <a:p>
                      <a:pPr marL="85090">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23.0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23.0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24.0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24.0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24.0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25.0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25.0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25.0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25.0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26.0</a:t>
                      </a:r>
                      <a:endParaRPr sz="1000">
                        <a:latin typeface="Arial MT"/>
                        <a:cs typeface="Arial MT"/>
                      </a:endParaRPr>
                    </a:p>
                    <a:p>
                      <a:pPr marL="85725">
                        <a:lnSpc>
                          <a:spcPct val="100000"/>
                        </a:lnSpc>
                      </a:pPr>
                      <a:r>
                        <a:rPr sz="1000" dirty="0">
                          <a:latin typeface="Arial MT"/>
                          <a:cs typeface="Arial MT"/>
                        </a:rPr>
                        <a:t>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26.0</a:t>
                      </a:r>
                      <a:endParaRPr sz="1000">
                        <a:latin typeface="Arial MT"/>
                        <a:cs typeface="Arial MT"/>
                      </a:endParaRPr>
                    </a:p>
                    <a:p>
                      <a:pPr marL="85725">
                        <a:lnSpc>
                          <a:spcPct val="100000"/>
                        </a:lnSpc>
                      </a:pPr>
                      <a:r>
                        <a:rPr sz="1000" dirty="0">
                          <a:latin typeface="Arial MT"/>
                          <a:cs typeface="Arial MT"/>
                        </a:rPr>
                        <a:t>2</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26.0</a:t>
                      </a:r>
                      <a:endParaRPr sz="1000">
                        <a:latin typeface="Arial MT"/>
                        <a:cs typeface="Arial MT"/>
                      </a:endParaRPr>
                    </a:p>
                    <a:p>
                      <a:pPr marL="85725">
                        <a:lnSpc>
                          <a:spcPct val="100000"/>
                        </a:lnSpc>
                      </a:pPr>
                      <a:r>
                        <a:rPr sz="1000" dirty="0">
                          <a:latin typeface="Arial MT"/>
                          <a:cs typeface="Arial MT"/>
                        </a:rPr>
                        <a:t>3</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marR="102235">
                        <a:lnSpc>
                          <a:spcPct val="100000"/>
                        </a:lnSpc>
                        <a:spcBef>
                          <a:spcPts val="635"/>
                        </a:spcBef>
                      </a:pPr>
                      <a:r>
                        <a:rPr sz="1000" spc="-5" dirty="0">
                          <a:latin typeface="Arial MT"/>
                          <a:cs typeface="Arial MT"/>
                        </a:rPr>
                        <a:t>AC </a:t>
                      </a:r>
                      <a:r>
                        <a:rPr sz="1000" dirty="0">
                          <a:latin typeface="Arial MT"/>
                          <a:cs typeface="Arial MT"/>
                        </a:rPr>
                        <a:t> </a:t>
                      </a:r>
                      <a:r>
                        <a:rPr sz="1000" spc="-5" dirty="0">
                          <a:latin typeface="Arial MT"/>
                          <a:cs typeface="Arial MT"/>
                        </a:rPr>
                        <a:t>16.0</a:t>
                      </a:r>
                      <a:endParaRPr sz="1000">
                        <a:latin typeface="Arial MT"/>
                        <a:cs typeface="Arial MT"/>
                      </a:endParaRPr>
                    </a:p>
                    <a:p>
                      <a:pPr marL="85725">
                        <a:lnSpc>
                          <a:spcPct val="100000"/>
                        </a:lnSpc>
                      </a:pPr>
                      <a:r>
                        <a:rPr sz="1000" dirty="0">
                          <a:latin typeface="Arial MT"/>
                          <a:cs typeface="Arial MT"/>
                        </a:rPr>
                        <a:t>4</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0"/>
                  </a:ext>
                </a:extLst>
              </a:tr>
              <a:tr h="505774">
                <a:tc>
                  <a:txBody>
                    <a:bodyPr/>
                    <a:lstStyle/>
                    <a:p>
                      <a:pPr marL="85090" marR="95250">
                        <a:lnSpc>
                          <a:spcPct val="100000"/>
                        </a:lnSpc>
                        <a:spcBef>
                          <a:spcPts val="635"/>
                        </a:spcBef>
                      </a:pPr>
                      <a:r>
                        <a:rPr sz="1000" spc="-5" dirty="0">
                          <a:latin typeface="Arial MT"/>
                          <a:cs typeface="Arial MT"/>
                        </a:rPr>
                        <a:t>SAE  4.01</a:t>
                      </a:r>
                      <a:endParaRPr sz="1000">
                        <a:latin typeface="Arial MT"/>
                        <a:cs typeface="Arial MT"/>
                      </a:endParaRPr>
                    </a:p>
                  </a:txBody>
                  <a:tcPr marL="0" marR="0" marT="80645"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090">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a:lnSpc>
                          <a:spcPct val="100000"/>
                        </a:lnSpc>
                      </a:pPr>
                      <a:endParaRPr sz="1000">
                        <a:latin typeface="Times New Roman"/>
                        <a:cs typeface="Times New Roman"/>
                      </a:endParaRPr>
                    </a:p>
                  </a:txBody>
                  <a:tcPr marL="0" marR="0" marT="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tc>
                  <a:txBody>
                    <a:bodyPr/>
                    <a:lstStyle/>
                    <a:p>
                      <a:pPr marL="85725">
                        <a:lnSpc>
                          <a:spcPct val="100000"/>
                        </a:lnSpc>
                        <a:spcBef>
                          <a:spcPts val="630"/>
                        </a:spcBef>
                      </a:pPr>
                      <a:r>
                        <a:rPr sz="1100" dirty="0">
                          <a:latin typeface="Arial MT"/>
                          <a:cs typeface="Arial MT"/>
                        </a:rPr>
                        <a:t>Χ</a:t>
                      </a:r>
                      <a:endParaRPr sz="1100">
                        <a:latin typeface="Arial MT"/>
                        <a:cs typeface="Arial MT"/>
                      </a:endParaRPr>
                    </a:p>
                  </a:txBody>
                  <a:tcPr marL="0" marR="0" marT="80010" marB="0">
                    <a:lnL w="9525">
                      <a:solidFill>
                        <a:srgbClr val="559BD6"/>
                      </a:solidFill>
                      <a:prstDash val="solid"/>
                    </a:lnL>
                    <a:lnR w="9525">
                      <a:solidFill>
                        <a:srgbClr val="559BD6"/>
                      </a:solidFill>
                      <a:prstDash val="solid"/>
                    </a:lnR>
                    <a:lnT w="9525">
                      <a:solidFill>
                        <a:srgbClr val="559BD6"/>
                      </a:solidFill>
                      <a:prstDash val="solid"/>
                    </a:lnT>
                    <a:lnB w="9525">
                      <a:solidFill>
                        <a:srgbClr val="559BD6"/>
                      </a:solidFill>
                      <a:prstDash val="solid"/>
                    </a:lnB>
                    <a:solidFill>
                      <a:srgbClr val="F48F8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424" y="721800"/>
            <a:ext cx="8950926" cy="308184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624" y="652330"/>
            <a:ext cx="9114374" cy="35763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xfrm>
            <a:off x="152400" y="590550"/>
            <a:ext cx="6500162" cy="4167808"/>
          </a:xfrm>
          <a:prstGeom prst="rect">
            <a:avLst/>
          </a:prstGeom>
        </p:spPr>
        <p:txBody>
          <a:bodyPr vert="horz" wrap="square" lIns="0" tIns="12700" rIns="0" bIns="0" rtlCol="0">
            <a:spAutoFit/>
          </a:bodyPr>
          <a:lstStyle/>
          <a:p>
            <a:pPr marL="3213100">
              <a:lnSpc>
                <a:spcPct val="100000"/>
              </a:lnSpc>
              <a:spcBef>
                <a:spcPts val="100"/>
              </a:spcBef>
            </a:pPr>
            <a:br>
              <a:rPr lang="fr-FR" sz="5400" spc="240" dirty="0">
                <a:solidFill>
                  <a:srgbClr val="FFFAF0"/>
                </a:solidFill>
              </a:rPr>
            </a:br>
            <a:br>
              <a:rPr lang="fr-FR" sz="5400" spc="240" dirty="0">
                <a:solidFill>
                  <a:srgbClr val="FFFAF0"/>
                </a:solidFill>
              </a:rPr>
            </a:br>
            <a:r>
              <a:rPr sz="5400" spc="240" dirty="0">
                <a:solidFill>
                  <a:srgbClr val="FFFAF0"/>
                </a:solidFill>
              </a:rPr>
              <a:t>Stage</a:t>
            </a:r>
            <a:r>
              <a:rPr lang="fr-FR" sz="5400" spc="240" dirty="0">
                <a:solidFill>
                  <a:srgbClr val="FFFAF0"/>
                </a:solidFill>
              </a:rPr>
              <a:t> </a:t>
            </a:r>
            <a:br>
              <a:rPr lang="fr-FR" sz="5400" spc="240" dirty="0">
                <a:solidFill>
                  <a:srgbClr val="FFFAF0"/>
                </a:solidFill>
              </a:rPr>
            </a:br>
            <a:br>
              <a:rPr lang="fr-FR" sz="5400" spc="240" dirty="0">
                <a:solidFill>
                  <a:srgbClr val="FFFAF0"/>
                </a:solidFill>
              </a:rPr>
            </a:br>
            <a:r>
              <a:rPr lang="fr-FR" sz="5400" dirty="0"/>
              <a:t>			</a:t>
            </a:r>
            <a:endParaRPr sz="5400" dirty="0"/>
          </a:p>
        </p:txBody>
      </p:sp>
      <p:pic>
        <p:nvPicPr>
          <p:cNvPr id="1026" name="Picture 2" descr="Voies navigables de France — Wikipé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5936" y="205408"/>
            <a:ext cx="2326527" cy="1558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envenue sur la boutique de l'Université Sorbonne Paris Nord - Boutiq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09" y="3486150"/>
            <a:ext cx="3234601" cy="15231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9144000" cy="5134389"/>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chemeClr val="bg1"/>
          </a:solidFill>
        </p:spPr>
        <p:txBody>
          <a:bodyPr wrap="square" lIns="0" tIns="0" rIns="0" bIns="0" rtlCol="0"/>
          <a:lstStyle/>
          <a:p>
            <a:endParaRPr sz="1100"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76200" y="133350"/>
            <a:ext cx="8991600" cy="5339923"/>
          </a:xfrm>
          <a:prstGeom prst="rect">
            <a:avLst/>
          </a:prstGeom>
          <a:noFill/>
        </p:spPr>
        <p:txBody>
          <a:bodyPr wrap="square" rtlCol="0">
            <a:spAutoFit/>
          </a:bodyPr>
          <a:lstStyle/>
          <a:p>
            <a:pPr lvl="0"/>
            <a:r>
              <a:rPr lang="fr-FR" sz="1100" spc="240" dirty="0">
                <a:latin typeface="Times New Roman" panose="02020603050405020304" pitchFamily="18" charset="0"/>
                <a:cs typeface="Times New Roman" panose="02020603050405020304" pitchFamily="18" charset="0"/>
              </a:rPr>
              <a:t>Arrivant à terme de ma deuxième année de BUT Informatique, la réalisation d’un stage a été recommandée afin de pouvoir mettre en pratique et renforcer les compétences acquises au sein de l’IUT. J’ai eu l’occasion de réaliser mon stage au sein de VNF, l’organisme de navigation fluviale qui a succédé à l’ONN. Mon expérience professionnelle au sein de VNF m’a permis d’accroitre mes compétences, et d’être confronté à mes limites et faiblesses. Cet évènement m’a permis d’avoir un aspect critique sur moi-même et de m’</a:t>
            </a:r>
            <a:r>
              <a:rPr lang="fr-FR" sz="1100" spc="240" dirty="0" err="1">
                <a:latin typeface="Times New Roman" panose="02020603050405020304" pitchFamily="18" charset="0"/>
                <a:cs typeface="Times New Roman" panose="02020603050405020304" pitchFamily="18" charset="0"/>
              </a:rPr>
              <a:t>auto-évaluer</a:t>
            </a:r>
            <a:r>
              <a:rPr lang="fr-FR" sz="1100" spc="240" dirty="0">
                <a:latin typeface="Times New Roman" panose="02020603050405020304" pitchFamily="18" charset="0"/>
                <a:cs typeface="Times New Roman" panose="02020603050405020304" pitchFamily="18" charset="0"/>
              </a:rPr>
              <a:t>. J’ai pu constater une progression dans la prise en main des logiciels, mais également dans la résolution de problèmes. «Réaliser un développement d’application» a eu un impact majeur durant mon stage. L’une de mes missions principales fut de développer une application qui permettrait de conserver les données sur les servomoteurs, moteurs et historiques associés et de pouvoir les modifier ou en ajouter. Pour réussir cette mission, j’ai adopté de bonnes pratiques en réalisant des tests sur des sources de données dupliquées de la version originale et en récoltant l’avis du client, les besoins du client devant être respectés. Concernant la communication, elle m’a permis de requérir les informations pointilleuses pour l’aboutissement des missions et du rapport. La compréhension à l’égard des acteurs permet de bien formaliser les besoins et identifier sa faisabilité. Toutefois, les demandes du client étant parfois floues dues aux changements récurrents de leur manière de travail, le développement de l’application a parfois connu des moments vides. </a:t>
            </a:r>
          </a:p>
          <a:p>
            <a:pPr lvl="0"/>
            <a:r>
              <a:rPr lang="fr-FR" sz="1100" spc="240" dirty="0">
                <a:latin typeface="Times New Roman" panose="02020603050405020304" pitchFamily="18" charset="0"/>
                <a:cs typeface="Times New Roman" panose="02020603050405020304" pitchFamily="18" charset="0"/>
              </a:rPr>
              <a:t>Néanmoins, à travers l’entreprise, je n’ai pas pu exploiter «Optimiser des applications informatiques» et «Administrer des systèmes informatiques communicants complexes», dû au temps de stage assez bref mais également aux nombreuses missions réalisées qui n’avaient pas de rapport avec l’administration de réseaux. L’optimisation des applications informatiques m’a toutefois permis de réaliser une application accessible à tous. En effet, l’objectif de l’optimisation était d'obtenir les meilleurs résultats possibles en utilisant les </a:t>
            </a:r>
            <a:r>
              <a:rPr lang="fr-FR" sz="1100" spc="240">
                <a:latin typeface="Times New Roman" panose="02020603050405020304" pitchFamily="18" charset="0"/>
                <a:cs typeface="Times New Roman" panose="02020603050405020304" pitchFamily="18" charset="0"/>
              </a:rPr>
              <a:t>ressources disponibles. </a:t>
            </a:r>
            <a:r>
              <a:rPr lang="fr-FR" sz="1100" spc="240" dirty="0">
                <a:latin typeface="Times New Roman" panose="02020603050405020304" pitchFamily="18" charset="0"/>
                <a:cs typeface="Times New Roman" panose="02020603050405020304" pitchFamily="18" charset="0"/>
              </a:rPr>
              <a:t>Ainsi, j’ai employé un logiciel du nom de </a:t>
            </a:r>
            <a:r>
              <a:rPr lang="fr-FR" sz="1100" spc="240" dirty="0" err="1">
                <a:latin typeface="Times New Roman" panose="02020603050405020304" pitchFamily="18" charset="0"/>
                <a:cs typeface="Times New Roman" panose="02020603050405020304" pitchFamily="18" charset="0"/>
              </a:rPr>
              <a:t>PowerApps</a:t>
            </a:r>
            <a:r>
              <a:rPr lang="fr-FR" sz="1100" spc="240" dirty="0">
                <a:latin typeface="Times New Roman" panose="02020603050405020304" pitchFamily="18" charset="0"/>
                <a:cs typeface="Times New Roman" panose="02020603050405020304" pitchFamily="18" charset="0"/>
              </a:rPr>
              <a:t> pour produire une application accessible à tous. Malgré le fait qu’il s’agisse d’un logiciel à faible code, ce fut une bonne surprise. Ce logiciel étant utilisé par les Américains uniquement, l’utilisation de fonctions, pour récolter les données présentes dans une source ou bien même la mise en place du lien entre l’application et les sources (prise en compte des modifications, ajout et suppression), nécessitait des recherches en anglais. </a:t>
            </a:r>
            <a:br>
              <a:rPr lang="fr-FR" sz="1100" spc="240" dirty="0">
                <a:solidFill>
                  <a:srgbClr val="FFFAF0"/>
                </a:solidFill>
                <a:latin typeface="Times New Roman" panose="02020603050405020304" pitchFamily="18" charset="0"/>
                <a:cs typeface="Times New Roman" panose="02020603050405020304" pitchFamily="18" charset="0"/>
              </a:rPr>
            </a:br>
            <a:br>
              <a:rPr lang="fr-FR" sz="1100" spc="240" dirty="0">
                <a:solidFill>
                  <a:srgbClr val="FFFAF0"/>
                </a:solidFill>
                <a:latin typeface="Times New Roman" panose="02020603050405020304" pitchFamily="18" charset="0"/>
                <a:cs typeface="Times New Roman" panose="02020603050405020304" pitchFamily="18" charset="0"/>
              </a:rPr>
            </a:br>
            <a:r>
              <a:rPr lang="fr-FR" sz="1100" dirty="0">
                <a:solidFill>
                  <a:prstClr val="black"/>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4227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5134389"/>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sz="1100"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0" y="-1"/>
            <a:ext cx="9144000" cy="5170646"/>
          </a:xfrm>
          <a:prstGeom prst="rect">
            <a:avLst/>
          </a:prstGeom>
          <a:solidFill>
            <a:schemeClr val="bg1"/>
          </a:solidFill>
        </p:spPr>
        <p:txBody>
          <a:bodyPr wrap="square" rtlCol="0">
            <a:spAutoFit/>
          </a:bodyPr>
          <a:lstStyle/>
          <a:p>
            <a:pPr lvl="0"/>
            <a:r>
              <a:rPr lang="fr-FR" sz="1100" spc="240" dirty="0" err="1">
                <a:latin typeface="Times New Roman" panose="02020603050405020304" pitchFamily="18" charset="0"/>
                <a:cs typeface="Times New Roman" panose="02020603050405020304" pitchFamily="18" charset="0"/>
              </a:rPr>
              <a:t>PowerAutomate</a:t>
            </a:r>
            <a:r>
              <a:rPr lang="fr-FR" sz="1100" spc="240" dirty="0">
                <a:latin typeface="Times New Roman" panose="02020603050405020304" pitchFamily="18" charset="0"/>
                <a:cs typeface="Times New Roman" panose="02020603050405020304" pitchFamily="18" charset="0"/>
              </a:rPr>
              <a:t> a de même été un logiciel qui a attiré mon attention de par sa praticité, mais également sa large de gammes de possibilités. En effet, il permet d’automatiser des tâches récurrentes nécessaires pour les entreprises. Dans mon cas, il a été question d’automatiser un envoi d’emails. Le domaine fluvial fait souvent face à des défauts et les équipes de maintenances réalisent des BT afin de prévenir de ces incidents. Cependant, certains restent bloqués dans 3 phases (11</a:t>
            </a:r>
            <a:r>
              <a:rPr lang="fr-FR" sz="1100" spc="240" baseline="30000" dirty="0">
                <a:latin typeface="Times New Roman" panose="02020603050405020304" pitchFamily="18" charset="0"/>
                <a:cs typeface="Times New Roman" panose="02020603050405020304" pitchFamily="18" charset="0"/>
              </a:rPr>
              <a:t>E</a:t>
            </a:r>
            <a:r>
              <a:rPr lang="fr-FR" sz="1100" spc="240" dirty="0">
                <a:latin typeface="Times New Roman" panose="02020603050405020304" pitchFamily="18" charset="0"/>
                <a:cs typeface="Times New Roman" panose="02020603050405020304" pitchFamily="18" charset="0"/>
              </a:rPr>
              <a:t>,12M,65CRD) à cause du manque d’informations renseignées, entrainant ainsi des retards et des perturbations dans le processus de maintenance corrective et compromettant ainsi la qualité et la réactivité de l'intervention. </a:t>
            </a:r>
          </a:p>
          <a:p>
            <a:pPr lvl="0"/>
            <a:r>
              <a:rPr lang="fr-FR" sz="1100" spc="240" dirty="0">
                <a:solidFill>
                  <a:prstClr val="black"/>
                </a:solidFill>
                <a:latin typeface="Times New Roman" panose="02020603050405020304" pitchFamily="18" charset="0"/>
                <a:cs typeface="Times New Roman" panose="02020603050405020304" pitchFamily="18" charset="0"/>
              </a:rPr>
              <a:t>Travaillant en général en solitaire, je n’ai pas pu acquérir de bonnes pratiques concernant la compétence de travail en équipe informatique. Mais, cela m’a permis de renforcer ma capacité à «Conduire un projet». Les missions que j’ai dû mener à bien m’ont permis de renforcer mes capacités à résoudre un problème seul. A l’aide d’internet et de mes connaissances, j’ai surmonté un ensemble de problèmes qui ont mis en valeur mes limites, mais également ma capacité à progresser. Enfin, concernant la gestion des données de l’information, 3 sources de données SharePoint ont été usées. Ces 3 là ont été mis en place de sorte à ce qu’elles puissent avoir leur utilité, chacune. La BDD_SYNTHESE regroupe les données sur les servomoteurs et le moteur associé. La BDD_HISTORIQUE contient les informations sur l’historique associé à chaque servomoteur. Enfin, la BDD_EQUUSA comprend les renseignements sur les différents sites et ouvrages des servomoteurs possibles.</a:t>
            </a:r>
          </a:p>
          <a:p>
            <a:pPr lvl="0"/>
            <a:r>
              <a:rPr lang="fr-FR" sz="1100" spc="240" dirty="0">
                <a:solidFill>
                  <a:prstClr val="black"/>
                </a:solidFill>
                <a:latin typeface="Times New Roman" panose="02020603050405020304" pitchFamily="18" charset="0"/>
                <a:cs typeface="Times New Roman" panose="02020603050405020304" pitchFamily="18" charset="0"/>
              </a:rPr>
              <a:t>Combiner ces 3 sources afin d’avoir l’application la plus optimale dans un temps donné et pour un vaste type d’utilisateurs, a permis de mettre en place de bonnes pratiques pour gérer son temps. </a:t>
            </a:r>
          </a:p>
          <a:p>
            <a:pPr lvl="0"/>
            <a:endParaRPr lang="fr-FR" sz="1100" spc="240" dirty="0">
              <a:solidFill>
                <a:prstClr val="black"/>
              </a:solidFill>
              <a:latin typeface="Times New Roman" panose="02020603050405020304" pitchFamily="18" charset="0"/>
              <a:cs typeface="Times New Roman" panose="02020603050405020304" pitchFamily="18" charset="0"/>
            </a:endParaRPr>
          </a:p>
          <a:p>
            <a:pPr lvl="0"/>
            <a:r>
              <a:rPr lang="fr-FR" sz="1100" spc="240" dirty="0">
                <a:solidFill>
                  <a:prstClr val="black"/>
                </a:solidFill>
                <a:latin typeface="Times New Roman" panose="02020603050405020304" pitchFamily="18" charset="0"/>
                <a:cs typeface="Times New Roman" panose="02020603050405020304" pitchFamily="18" charset="0"/>
              </a:rPr>
              <a:t>Ce stage m’a permis d’acquérir les capacités pour conduire un projet, gérer des données de l’information et réaliser un développement d’application à faible code. J’ai été confronté à la prise en main de nouveaux logiciels pouvant avoir un impact capital au sein d’une entreprise. J’ai découvert de bonnes surprises comme l’importance de visiter le domaine dans lequel j’ai conçu mon application. La visite de sites d’ouvrages qui me paraissait inintéressante, m’a facilité l’appréhension des besoins du client. Les bonnes pratiques développées telles que les tests, la récolte de besoins, la rédaction d’un rapport pour chaque mission mais également d’un tutoriel d’utilisation de l’application, m’ont permis de prendre conscience de mes réalisations et de leur importance dans le futur. </a:t>
            </a:r>
          </a:p>
          <a:p>
            <a:pPr lvl="0"/>
            <a:endParaRPr lang="fr-FR" sz="1100" spc="240" dirty="0">
              <a:solidFill>
                <a:prstClr val="black"/>
              </a:solidFill>
              <a:latin typeface="Times New Roman" panose="02020603050405020304" pitchFamily="18" charset="0"/>
              <a:cs typeface="Times New Roman" panose="02020603050405020304" pitchFamily="18" charset="0"/>
            </a:endParaRPr>
          </a:p>
          <a:p>
            <a:pPr lvl="0"/>
            <a:endParaRPr lang="fr-FR" sz="1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6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725" y="2372795"/>
            <a:ext cx="7272020" cy="939800"/>
          </a:xfrm>
          <a:prstGeom prst="rect">
            <a:avLst/>
          </a:prstGeom>
        </p:spPr>
        <p:txBody>
          <a:bodyPr vert="horz" wrap="square" lIns="0" tIns="12700" rIns="0" bIns="0" rtlCol="0">
            <a:spAutoFit/>
          </a:bodyPr>
          <a:lstStyle/>
          <a:p>
            <a:pPr marL="12700">
              <a:lnSpc>
                <a:spcPct val="100000"/>
              </a:lnSpc>
              <a:spcBef>
                <a:spcPts val="100"/>
              </a:spcBef>
            </a:pPr>
            <a:r>
              <a:rPr sz="6000" spc="135" dirty="0">
                <a:solidFill>
                  <a:srgbClr val="FFFAF0"/>
                </a:solidFill>
              </a:rPr>
              <a:t>Présentation</a:t>
            </a:r>
            <a:r>
              <a:rPr sz="6000" spc="295" dirty="0">
                <a:solidFill>
                  <a:srgbClr val="FFFAF0"/>
                </a:solidFill>
              </a:rPr>
              <a:t> </a:t>
            </a:r>
            <a:r>
              <a:rPr sz="6000" dirty="0">
                <a:solidFill>
                  <a:srgbClr val="FFFAF0"/>
                </a:solidFill>
              </a:rPr>
              <a:t>des</a:t>
            </a:r>
            <a:r>
              <a:rPr sz="6000" spc="295" dirty="0">
                <a:solidFill>
                  <a:srgbClr val="FFFAF0"/>
                </a:solidFill>
              </a:rPr>
              <a:t> </a:t>
            </a:r>
            <a:r>
              <a:rPr sz="6000" spc="1045" dirty="0">
                <a:solidFill>
                  <a:srgbClr val="FFFAF0"/>
                </a:solidFill>
              </a:rPr>
              <a:t>SAE</a:t>
            </a:r>
            <a:endParaRPr sz="6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FFFAF0"/>
          </a:solidFill>
        </p:spPr>
        <p:txBody>
          <a:bodyPr wrap="square" lIns="0" tIns="0" rIns="0" bIns="0" rtlCol="0"/>
          <a:lstStyle/>
          <a:p>
            <a:endParaRPr/>
          </a:p>
        </p:txBody>
      </p:sp>
      <p:sp>
        <p:nvSpPr>
          <p:cNvPr id="3" name="object 3"/>
          <p:cNvSpPr txBox="1"/>
          <p:nvPr/>
        </p:nvSpPr>
        <p:spPr>
          <a:xfrm>
            <a:off x="73025" y="1345209"/>
            <a:ext cx="2993390" cy="762000"/>
          </a:xfrm>
          <a:prstGeom prst="rect">
            <a:avLst/>
          </a:prstGeom>
        </p:spPr>
        <p:txBody>
          <a:bodyPr vert="horz" wrap="square" lIns="0" tIns="44450" rIns="0" bIns="0" rtlCol="0">
            <a:spAutoFit/>
          </a:bodyPr>
          <a:lstStyle/>
          <a:p>
            <a:pPr marL="12700">
              <a:lnSpc>
                <a:spcPct val="100000"/>
              </a:lnSpc>
              <a:spcBef>
                <a:spcPts val="350"/>
              </a:spcBef>
            </a:pPr>
            <a:r>
              <a:rPr sz="1400" b="1" spc="180" dirty="0">
                <a:latin typeface="Calibri"/>
                <a:cs typeface="Calibri"/>
              </a:rPr>
              <a:t>SOUPRAMANIANE</a:t>
            </a:r>
            <a:r>
              <a:rPr sz="1400" b="1" spc="40" dirty="0">
                <a:latin typeface="Calibri"/>
                <a:cs typeface="Calibri"/>
              </a:rPr>
              <a:t> </a:t>
            </a:r>
            <a:r>
              <a:rPr sz="1400" b="1" spc="100" dirty="0">
                <a:latin typeface="Calibri"/>
                <a:cs typeface="Calibri"/>
              </a:rPr>
              <a:t>Cyril</a:t>
            </a:r>
            <a:endParaRPr sz="1400">
              <a:latin typeface="Calibri"/>
              <a:cs typeface="Calibri"/>
            </a:endParaRPr>
          </a:p>
          <a:p>
            <a:pPr marL="12700" marR="5080">
              <a:lnSpc>
                <a:spcPct val="114999"/>
              </a:lnSpc>
            </a:pPr>
            <a:r>
              <a:rPr sz="1400" spc="20" dirty="0">
                <a:latin typeface="Calibri"/>
                <a:cs typeface="Calibri"/>
                <a:hlinkClick r:id="rId2"/>
              </a:rPr>
              <a:t>soupramanianecyrilcontact@gmail.com </a:t>
            </a:r>
            <a:r>
              <a:rPr sz="1400" spc="10" dirty="0">
                <a:latin typeface="Calibri"/>
                <a:cs typeface="Calibri"/>
              </a:rPr>
              <a:t> </a:t>
            </a:r>
            <a:r>
              <a:rPr sz="1400" spc="100" dirty="0">
                <a:latin typeface="Calibri"/>
                <a:cs typeface="Calibri"/>
              </a:rPr>
              <a:t>06</a:t>
            </a:r>
            <a:r>
              <a:rPr sz="1400" spc="70" dirty="0">
                <a:latin typeface="Calibri"/>
                <a:cs typeface="Calibri"/>
              </a:rPr>
              <a:t> </a:t>
            </a:r>
            <a:r>
              <a:rPr sz="1400" spc="100" dirty="0">
                <a:latin typeface="Calibri"/>
                <a:cs typeface="Calibri"/>
              </a:rPr>
              <a:t>95</a:t>
            </a:r>
            <a:r>
              <a:rPr sz="1400" spc="75" dirty="0">
                <a:latin typeface="Calibri"/>
                <a:cs typeface="Calibri"/>
              </a:rPr>
              <a:t> </a:t>
            </a:r>
            <a:r>
              <a:rPr sz="1400" spc="100" dirty="0">
                <a:latin typeface="Calibri"/>
                <a:cs typeface="Calibri"/>
              </a:rPr>
              <a:t>93</a:t>
            </a:r>
            <a:r>
              <a:rPr sz="1400" spc="70" dirty="0">
                <a:latin typeface="Calibri"/>
                <a:cs typeface="Calibri"/>
              </a:rPr>
              <a:t> </a:t>
            </a:r>
            <a:r>
              <a:rPr sz="1400" spc="100" dirty="0">
                <a:latin typeface="Calibri"/>
                <a:cs typeface="Calibri"/>
              </a:rPr>
              <a:t>58</a:t>
            </a:r>
            <a:r>
              <a:rPr sz="1400" spc="75" dirty="0">
                <a:latin typeface="Calibri"/>
                <a:cs typeface="Calibri"/>
              </a:rPr>
              <a:t> </a:t>
            </a:r>
            <a:r>
              <a:rPr sz="1400" spc="100" dirty="0">
                <a:latin typeface="Calibri"/>
                <a:cs typeface="Calibri"/>
              </a:rPr>
              <a:t>89</a:t>
            </a:r>
            <a:endParaRPr sz="1400">
              <a:latin typeface="Calibri"/>
              <a:cs typeface="Calibri"/>
            </a:endParaRPr>
          </a:p>
        </p:txBody>
      </p:sp>
      <p:sp>
        <p:nvSpPr>
          <p:cNvPr id="4" name="object 4"/>
          <p:cNvSpPr txBox="1">
            <a:spLocks noGrp="1"/>
          </p:cNvSpPr>
          <p:nvPr>
            <p:ph type="title"/>
          </p:nvPr>
        </p:nvSpPr>
        <p:spPr>
          <a:xfrm>
            <a:off x="362550" y="834923"/>
            <a:ext cx="1709420" cy="391160"/>
          </a:xfrm>
          <a:prstGeom prst="rect">
            <a:avLst/>
          </a:prstGeom>
        </p:spPr>
        <p:txBody>
          <a:bodyPr vert="horz" wrap="square" lIns="0" tIns="12700" rIns="0" bIns="0" rtlCol="0">
            <a:spAutoFit/>
          </a:bodyPr>
          <a:lstStyle/>
          <a:p>
            <a:pPr marL="12700">
              <a:lnSpc>
                <a:spcPct val="100000"/>
              </a:lnSpc>
              <a:spcBef>
                <a:spcPts val="100"/>
              </a:spcBef>
            </a:pPr>
            <a:r>
              <a:rPr sz="2400" spc="20" dirty="0"/>
              <a:t>Coordonnées</a:t>
            </a:r>
            <a:endParaRPr sz="2400"/>
          </a:p>
        </p:txBody>
      </p:sp>
      <p:pic>
        <p:nvPicPr>
          <p:cNvPr id="5" name="object 5"/>
          <p:cNvPicPr/>
          <p:nvPr/>
        </p:nvPicPr>
        <p:blipFill>
          <a:blip r:embed="rId3" cstate="print"/>
          <a:stretch>
            <a:fillRect/>
          </a:stretch>
        </p:blipFill>
        <p:spPr>
          <a:xfrm>
            <a:off x="3274675" y="0"/>
            <a:ext cx="5869324" cy="51434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3" name="object 3"/>
          <p:cNvSpPr/>
          <p:nvPr/>
        </p:nvSpPr>
        <p:spPr>
          <a:xfrm>
            <a:off x="0" y="99"/>
            <a:ext cx="9144000" cy="1711960"/>
          </a:xfrm>
          <a:custGeom>
            <a:avLst/>
            <a:gdLst/>
            <a:ahLst/>
            <a:cxnLst/>
            <a:rect l="l" t="t" r="r" b="b"/>
            <a:pathLst>
              <a:path w="9144000" h="1711960">
                <a:moveTo>
                  <a:pt x="9143999" y="1711799"/>
                </a:moveTo>
                <a:lnTo>
                  <a:pt x="0" y="1711799"/>
                </a:lnTo>
                <a:lnTo>
                  <a:pt x="0" y="0"/>
                </a:lnTo>
                <a:lnTo>
                  <a:pt x="9143999" y="0"/>
                </a:lnTo>
                <a:lnTo>
                  <a:pt x="9143999" y="1711799"/>
                </a:lnTo>
                <a:close/>
              </a:path>
            </a:pathLst>
          </a:custGeom>
          <a:solidFill>
            <a:srgbClr val="26A69A"/>
          </a:solidFill>
        </p:spPr>
        <p:txBody>
          <a:bodyPr wrap="square" lIns="0" tIns="0" rIns="0" bIns="0" rtlCol="0"/>
          <a:lstStyle/>
          <a:p>
            <a:endParaRPr/>
          </a:p>
        </p:txBody>
      </p:sp>
      <p:sp>
        <p:nvSpPr>
          <p:cNvPr id="4" name="object 4"/>
          <p:cNvSpPr/>
          <p:nvPr/>
        </p:nvSpPr>
        <p:spPr>
          <a:xfrm>
            <a:off x="641934" y="3597500"/>
            <a:ext cx="390525" cy="0"/>
          </a:xfrm>
          <a:custGeom>
            <a:avLst/>
            <a:gdLst/>
            <a:ahLst/>
            <a:cxnLst/>
            <a:rect l="l" t="t" r="r" b="b"/>
            <a:pathLst>
              <a:path w="390525">
                <a:moveTo>
                  <a:pt x="0" y="0"/>
                </a:moveTo>
                <a:lnTo>
                  <a:pt x="390299" y="0"/>
                </a:lnTo>
              </a:path>
            </a:pathLst>
          </a:custGeom>
          <a:ln w="28574">
            <a:solidFill>
              <a:srgbClr val="FFFAF0"/>
            </a:solidFill>
          </a:ln>
        </p:spPr>
        <p:txBody>
          <a:bodyPr wrap="square" lIns="0" tIns="0" rIns="0" bIns="0" rtlCol="0"/>
          <a:lstStyle/>
          <a:p>
            <a:endParaRPr/>
          </a:p>
        </p:txBody>
      </p:sp>
      <p:sp>
        <p:nvSpPr>
          <p:cNvPr id="5" name="object 5"/>
          <p:cNvSpPr txBox="1"/>
          <p:nvPr/>
        </p:nvSpPr>
        <p:spPr>
          <a:xfrm>
            <a:off x="585725" y="2656259"/>
            <a:ext cx="5669915" cy="665480"/>
          </a:xfrm>
          <a:prstGeom prst="rect">
            <a:avLst/>
          </a:prstGeom>
        </p:spPr>
        <p:txBody>
          <a:bodyPr vert="horz" wrap="square" lIns="0" tIns="12700" rIns="0" bIns="0" rtlCol="0">
            <a:spAutoFit/>
          </a:bodyPr>
          <a:lstStyle/>
          <a:p>
            <a:pPr marL="12700">
              <a:lnSpc>
                <a:spcPct val="100000"/>
              </a:lnSpc>
              <a:spcBef>
                <a:spcPts val="100"/>
              </a:spcBef>
            </a:pPr>
            <a:r>
              <a:rPr sz="4200" spc="620" dirty="0">
                <a:solidFill>
                  <a:srgbClr val="FFFAF0"/>
                </a:solidFill>
                <a:latin typeface="Calibri"/>
                <a:cs typeface="Calibri"/>
              </a:rPr>
              <a:t>PREMIER</a:t>
            </a:r>
            <a:r>
              <a:rPr sz="4200" spc="165" dirty="0">
                <a:solidFill>
                  <a:srgbClr val="FFFAF0"/>
                </a:solidFill>
                <a:latin typeface="Calibri"/>
                <a:cs typeface="Calibri"/>
              </a:rPr>
              <a:t> </a:t>
            </a:r>
            <a:r>
              <a:rPr sz="4200" spc="685" dirty="0">
                <a:solidFill>
                  <a:srgbClr val="FFFAF0"/>
                </a:solidFill>
                <a:latin typeface="Calibri"/>
                <a:cs typeface="Calibri"/>
              </a:rPr>
              <a:t>SEMESTRE</a:t>
            </a:r>
            <a:endParaRPr sz="4200">
              <a:latin typeface="Calibri"/>
              <a:cs typeface="Calibri"/>
            </a:endParaRPr>
          </a:p>
        </p:txBody>
      </p:sp>
      <p:sp>
        <p:nvSpPr>
          <p:cNvPr id="6" name="object 6"/>
          <p:cNvSpPr txBox="1"/>
          <p:nvPr/>
        </p:nvSpPr>
        <p:spPr>
          <a:xfrm>
            <a:off x="585725" y="3901472"/>
            <a:ext cx="2797810" cy="391160"/>
          </a:xfrm>
          <a:prstGeom prst="rect">
            <a:avLst/>
          </a:prstGeom>
        </p:spPr>
        <p:txBody>
          <a:bodyPr vert="horz" wrap="square" lIns="0" tIns="12700" rIns="0" bIns="0" rtlCol="0">
            <a:spAutoFit/>
          </a:bodyPr>
          <a:lstStyle/>
          <a:p>
            <a:pPr marL="12700">
              <a:lnSpc>
                <a:spcPct val="100000"/>
              </a:lnSpc>
              <a:spcBef>
                <a:spcPts val="100"/>
              </a:spcBef>
            </a:pPr>
            <a:r>
              <a:rPr sz="2400" spc="170" dirty="0">
                <a:solidFill>
                  <a:srgbClr val="B7B7B7"/>
                </a:solidFill>
                <a:latin typeface="Calibri"/>
                <a:cs typeface="Calibri"/>
              </a:rPr>
              <a:t>Cyril</a:t>
            </a:r>
            <a:r>
              <a:rPr sz="2400" spc="85" dirty="0">
                <a:solidFill>
                  <a:srgbClr val="B7B7B7"/>
                </a:solidFill>
                <a:latin typeface="Calibri"/>
                <a:cs typeface="Calibri"/>
              </a:rPr>
              <a:t> </a:t>
            </a:r>
            <a:r>
              <a:rPr sz="2400" spc="45" dirty="0">
                <a:solidFill>
                  <a:srgbClr val="B7B7B7"/>
                </a:solidFill>
                <a:latin typeface="Calibri"/>
                <a:cs typeface="Calibri"/>
              </a:rPr>
              <a:t>Soupramaniane</a:t>
            </a:r>
            <a:endParaRPr sz="24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14350"/>
            <a:ext cx="2463165"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1.01</a:t>
            </a:r>
          </a:p>
          <a:p>
            <a:pPr marL="12700" marR="5080">
              <a:lnSpc>
                <a:spcPct val="100499"/>
              </a:lnSpc>
            </a:pPr>
            <a:r>
              <a:rPr spc="30" dirty="0"/>
              <a:t>Implémentation</a:t>
            </a:r>
            <a:r>
              <a:rPr spc="40" dirty="0"/>
              <a:t> </a:t>
            </a:r>
            <a:r>
              <a:rPr spc="30" dirty="0"/>
              <a:t>d’un </a:t>
            </a:r>
            <a:r>
              <a:rPr spc="-475" dirty="0"/>
              <a:t> </a:t>
            </a:r>
            <a:r>
              <a:rPr spc="10" dirty="0"/>
              <a:t>besoin</a:t>
            </a:r>
            <a:r>
              <a:rPr spc="105" dirty="0"/>
              <a:t> </a:t>
            </a:r>
            <a:r>
              <a:rPr spc="30" dirty="0"/>
              <a:t>client</a:t>
            </a:r>
          </a:p>
        </p:txBody>
      </p:sp>
      <p:sp>
        <p:nvSpPr>
          <p:cNvPr id="3" name="object 3"/>
          <p:cNvSpPr/>
          <p:nvPr/>
        </p:nvSpPr>
        <p:spPr>
          <a:xfrm>
            <a:off x="311699" y="1389599"/>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384725" y="1431891"/>
            <a:ext cx="4516755" cy="949325"/>
          </a:xfrm>
          <a:prstGeom prst="rect">
            <a:avLst/>
          </a:prstGeom>
        </p:spPr>
        <p:txBody>
          <a:bodyPr vert="horz" wrap="square" lIns="0" tIns="12700" rIns="0" bIns="0" rtlCol="0">
            <a:spAutoFit/>
          </a:bodyPr>
          <a:lstStyle/>
          <a:p>
            <a:pPr marL="12700" marR="240029">
              <a:lnSpc>
                <a:spcPct val="114999"/>
              </a:lnSpc>
              <a:spcBef>
                <a:spcPts val="100"/>
              </a:spcBef>
            </a:pPr>
            <a:r>
              <a:rPr sz="1100" spc="145" dirty="0">
                <a:latin typeface="Calibri"/>
                <a:cs typeface="Calibri"/>
              </a:rPr>
              <a:t>La</a:t>
            </a:r>
            <a:r>
              <a:rPr sz="1100" spc="50" dirty="0">
                <a:latin typeface="Calibri"/>
                <a:cs typeface="Calibri"/>
              </a:rPr>
              <a:t> </a:t>
            </a:r>
            <a:r>
              <a:rPr sz="1100" dirty="0">
                <a:latin typeface="Calibri"/>
                <a:cs typeface="Calibri"/>
              </a:rPr>
              <a:t>problématique</a:t>
            </a:r>
            <a:r>
              <a:rPr sz="1100" spc="55" dirty="0">
                <a:latin typeface="Calibri"/>
                <a:cs typeface="Calibri"/>
              </a:rPr>
              <a:t> </a:t>
            </a:r>
            <a:r>
              <a:rPr sz="1100" spc="10" dirty="0">
                <a:latin typeface="Calibri"/>
                <a:cs typeface="Calibri"/>
              </a:rPr>
              <a:t>professionnelle</a:t>
            </a:r>
            <a:r>
              <a:rPr sz="1100" spc="55" dirty="0">
                <a:latin typeface="Calibri"/>
                <a:cs typeface="Calibri"/>
              </a:rPr>
              <a:t> </a:t>
            </a:r>
            <a:r>
              <a:rPr sz="1100" spc="5" dirty="0">
                <a:latin typeface="Calibri"/>
                <a:cs typeface="Calibri"/>
              </a:rPr>
              <a:t>est</a:t>
            </a:r>
            <a:r>
              <a:rPr sz="1100" spc="55" dirty="0">
                <a:latin typeface="Calibri"/>
                <a:cs typeface="Calibri"/>
              </a:rPr>
              <a:t> </a:t>
            </a:r>
            <a:r>
              <a:rPr sz="1100" spc="30" dirty="0">
                <a:latin typeface="Calibri"/>
                <a:cs typeface="Calibri"/>
              </a:rPr>
              <a:t>la</a:t>
            </a:r>
            <a:r>
              <a:rPr sz="1100" spc="55" dirty="0">
                <a:latin typeface="Calibri"/>
                <a:cs typeface="Calibri"/>
              </a:rPr>
              <a:t> </a:t>
            </a:r>
            <a:r>
              <a:rPr sz="1100" spc="10" dirty="0">
                <a:latin typeface="Calibri"/>
                <a:cs typeface="Calibri"/>
              </a:rPr>
              <a:t>création</a:t>
            </a:r>
            <a:r>
              <a:rPr sz="1100" spc="55" dirty="0">
                <a:latin typeface="Calibri"/>
                <a:cs typeface="Calibri"/>
              </a:rPr>
              <a:t> </a:t>
            </a:r>
            <a:r>
              <a:rPr sz="1100" spc="-25" dirty="0">
                <a:latin typeface="Calibri"/>
                <a:cs typeface="Calibri"/>
              </a:rPr>
              <a:t>de</a:t>
            </a:r>
            <a:r>
              <a:rPr sz="1100" spc="55" dirty="0">
                <a:latin typeface="Calibri"/>
                <a:cs typeface="Calibri"/>
              </a:rPr>
              <a:t> </a:t>
            </a:r>
            <a:r>
              <a:rPr sz="1100" dirty="0">
                <a:latin typeface="Calibri"/>
                <a:cs typeface="Calibri"/>
              </a:rPr>
              <a:t>tout</a:t>
            </a:r>
            <a:r>
              <a:rPr sz="1100" spc="55" dirty="0">
                <a:latin typeface="Calibri"/>
                <a:cs typeface="Calibri"/>
              </a:rPr>
              <a:t> </a:t>
            </a:r>
            <a:r>
              <a:rPr sz="1100" spc="-15" dirty="0">
                <a:latin typeface="Calibri"/>
                <a:cs typeface="Calibri"/>
              </a:rPr>
              <a:t>ou</a:t>
            </a:r>
            <a:r>
              <a:rPr sz="1100" spc="55" dirty="0">
                <a:latin typeface="Calibri"/>
                <a:cs typeface="Calibri"/>
              </a:rPr>
              <a:t> </a:t>
            </a:r>
            <a:r>
              <a:rPr sz="1100" spc="15" dirty="0">
                <a:latin typeface="Calibri"/>
                <a:cs typeface="Calibri"/>
              </a:rPr>
              <a:t>partie</a:t>
            </a:r>
            <a:r>
              <a:rPr sz="1100" spc="55" dirty="0">
                <a:latin typeface="Calibri"/>
                <a:cs typeface="Calibri"/>
              </a:rPr>
              <a:t> </a:t>
            </a:r>
            <a:r>
              <a:rPr sz="1100" dirty="0">
                <a:latin typeface="Calibri"/>
                <a:cs typeface="Calibri"/>
              </a:rPr>
              <a:t>d’une </a:t>
            </a:r>
            <a:r>
              <a:rPr sz="1100" spc="-229" dirty="0">
                <a:latin typeface="Calibri"/>
                <a:cs typeface="Calibri"/>
              </a:rPr>
              <a:t> </a:t>
            </a:r>
            <a:r>
              <a:rPr sz="1100" spc="10" dirty="0">
                <a:latin typeface="Calibri"/>
                <a:cs typeface="Calibri"/>
              </a:rPr>
              <a:t>application</a:t>
            </a:r>
            <a:r>
              <a:rPr sz="1100" spc="50" dirty="0">
                <a:latin typeface="Calibri"/>
                <a:cs typeface="Calibri"/>
              </a:rPr>
              <a:t> </a:t>
            </a:r>
            <a:r>
              <a:rPr sz="1100" spc="15" dirty="0">
                <a:latin typeface="Calibri"/>
                <a:cs typeface="Calibri"/>
              </a:rPr>
              <a:t>simple.</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SAÉ</a:t>
            </a:r>
            <a:r>
              <a:rPr sz="1100" spc="60" dirty="0">
                <a:latin typeface="Calibri"/>
                <a:cs typeface="Calibri"/>
              </a:rPr>
              <a:t> </a:t>
            </a:r>
            <a:r>
              <a:rPr sz="1100" spc="-5" dirty="0">
                <a:latin typeface="Calibri"/>
                <a:cs typeface="Calibri"/>
              </a:rPr>
              <a:t>permet</a:t>
            </a:r>
            <a:r>
              <a:rPr sz="1100" spc="55" dirty="0">
                <a:latin typeface="Calibri"/>
                <a:cs typeface="Calibri"/>
              </a:rPr>
              <a:t> </a:t>
            </a:r>
            <a:r>
              <a:rPr sz="1100" spc="-10" dirty="0">
                <a:latin typeface="Calibri"/>
                <a:cs typeface="Calibri"/>
              </a:rPr>
              <a:t>une</a:t>
            </a:r>
            <a:r>
              <a:rPr sz="1100" spc="60" dirty="0">
                <a:latin typeface="Calibri"/>
                <a:cs typeface="Calibri"/>
              </a:rPr>
              <a:t> </a:t>
            </a:r>
            <a:r>
              <a:rPr sz="1100" spc="5" dirty="0">
                <a:latin typeface="Calibri"/>
                <a:cs typeface="Calibri"/>
              </a:rPr>
              <a:t>première</a:t>
            </a:r>
            <a:r>
              <a:rPr sz="1100" spc="60" dirty="0">
                <a:latin typeface="Calibri"/>
                <a:cs typeface="Calibri"/>
              </a:rPr>
              <a:t> </a:t>
            </a:r>
            <a:r>
              <a:rPr sz="1100" spc="10" dirty="0">
                <a:latin typeface="Calibri"/>
                <a:cs typeface="Calibri"/>
              </a:rPr>
              <a:t>mise</a:t>
            </a:r>
            <a:r>
              <a:rPr sz="1100" spc="55" dirty="0">
                <a:latin typeface="Calibri"/>
                <a:cs typeface="Calibri"/>
              </a:rPr>
              <a:t> </a:t>
            </a:r>
            <a:r>
              <a:rPr sz="1100" spc="-15" dirty="0">
                <a:latin typeface="Calibri"/>
                <a:cs typeface="Calibri"/>
              </a:rPr>
              <a:t>en</a:t>
            </a:r>
            <a:r>
              <a:rPr sz="1100" spc="60" dirty="0">
                <a:latin typeface="Calibri"/>
                <a:cs typeface="Calibri"/>
              </a:rPr>
              <a:t> </a:t>
            </a:r>
            <a:r>
              <a:rPr sz="1100" spc="5" dirty="0">
                <a:latin typeface="Calibri"/>
                <a:cs typeface="Calibri"/>
              </a:rPr>
              <a:t>pratique</a:t>
            </a:r>
            <a:r>
              <a:rPr sz="1100" spc="55" dirty="0">
                <a:latin typeface="Calibri"/>
                <a:cs typeface="Calibri"/>
              </a:rPr>
              <a:t> </a:t>
            </a:r>
            <a:r>
              <a:rPr sz="1100" dirty="0">
                <a:latin typeface="Calibri"/>
                <a:cs typeface="Calibri"/>
              </a:rPr>
              <a:t>du</a:t>
            </a:r>
            <a:r>
              <a:rPr sz="1100" spc="60" dirty="0">
                <a:latin typeface="Calibri"/>
                <a:cs typeface="Calibri"/>
              </a:rPr>
              <a:t> </a:t>
            </a:r>
            <a:r>
              <a:rPr sz="1100" spc="-10" dirty="0">
                <a:latin typeface="Calibri"/>
                <a:cs typeface="Calibri"/>
              </a:rPr>
              <a:t>développement</a:t>
            </a:r>
            <a:r>
              <a:rPr sz="1100" spc="60" dirty="0">
                <a:latin typeface="Calibri"/>
                <a:cs typeface="Calibri"/>
              </a:rPr>
              <a:t> </a:t>
            </a:r>
            <a:r>
              <a:rPr sz="1100" spc="10" dirty="0">
                <a:latin typeface="Calibri"/>
                <a:cs typeface="Calibri"/>
              </a:rPr>
              <a:t>autour </a:t>
            </a:r>
            <a:r>
              <a:rPr sz="1100" spc="-235" dirty="0">
                <a:latin typeface="Calibri"/>
                <a:cs typeface="Calibri"/>
              </a:rPr>
              <a:t> </a:t>
            </a:r>
            <a:r>
              <a:rPr sz="1100" spc="10" dirty="0">
                <a:latin typeface="Calibri"/>
                <a:cs typeface="Calibri"/>
              </a:rPr>
              <a:t>d’un</a:t>
            </a:r>
            <a:r>
              <a:rPr sz="1100" spc="55" dirty="0">
                <a:latin typeface="Calibri"/>
                <a:cs typeface="Calibri"/>
              </a:rPr>
              <a:t> </a:t>
            </a:r>
            <a:r>
              <a:rPr sz="1100" dirty="0">
                <a:latin typeface="Calibri"/>
                <a:cs typeface="Calibri"/>
              </a:rPr>
              <a:t>besoin</a:t>
            </a:r>
            <a:r>
              <a:rPr sz="1100" spc="60" dirty="0">
                <a:latin typeface="Calibri"/>
                <a:cs typeface="Calibri"/>
              </a:rPr>
              <a:t> </a:t>
            </a:r>
            <a:r>
              <a:rPr sz="1100" spc="15" dirty="0">
                <a:latin typeface="Calibri"/>
                <a:cs typeface="Calibri"/>
              </a:rPr>
              <a:t>client.</a:t>
            </a:r>
            <a:r>
              <a:rPr sz="1100" spc="60" dirty="0">
                <a:latin typeface="Calibri"/>
                <a:cs typeface="Calibri"/>
              </a:rPr>
              <a:t> </a:t>
            </a:r>
            <a:r>
              <a:rPr sz="1100" spc="114" dirty="0">
                <a:latin typeface="Calibri"/>
                <a:cs typeface="Calibri"/>
              </a:rPr>
              <a:t>Le</a:t>
            </a:r>
            <a:r>
              <a:rPr sz="1100" spc="55"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a</a:t>
            </a:r>
            <a:r>
              <a:rPr sz="1100" spc="60" dirty="0">
                <a:latin typeface="Calibri"/>
                <a:cs typeface="Calibri"/>
              </a:rPr>
              <a:t> </a:t>
            </a:r>
            <a:r>
              <a:rPr sz="1100" spc="-25" dirty="0">
                <a:latin typeface="Calibri"/>
                <a:cs typeface="Calibri"/>
              </a:rPr>
              <a:t>été</a:t>
            </a:r>
            <a:r>
              <a:rPr sz="1100" spc="55" dirty="0">
                <a:latin typeface="Calibri"/>
                <a:cs typeface="Calibri"/>
              </a:rPr>
              <a:t> </a:t>
            </a:r>
            <a:r>
              <a:rPr sz="1100" spc="15" dirty="0">
                <a:latin typeface="Calibri"/>
                <a:cs typeface="Calibri"/>
              </a:rPr>
              <a:t>réalisé</a:t>
            </a:r>
            <a:r>
              <a:rPr sz="1100" spc="60" dirty="0">
                <a:latin typeface="Calibri"/>
                <a:cs typeface="Calibri"/>
              </a:rPr>
              <a:t> </a:t>
            </a:r>
            <a:r>
              <a:rPr sz="1100" spc="-15" dirty="0">
                <a:latin typeface="Calibri"/>
                <a:cs typeface="Calibri"/>
              </a:rPr>
              <a:t>en</a:t>
            </a:r>
            <a:r>
              <a:rPr sz="1100" spc="60" dirty="0">
                <a:latin typeface="Calibri"/>
                <a:cs typeface="Calibri"/>
              </a:rPr>
              <a:t> </a:t>
            </a:r>
            <a:r>
              <a:rPr sz="1100" spc="-10" dirty="0">
                <a:latin typeface="Calibri"/>
                <a:cs typeface="Calibri"/>
              </a:rPr>
              <a:t>binôme</a:t>
            </a:r>
            <a:r>
              <a:rPr sz="1100" spc="60"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60" dirty="0">
                <a:latin typeface="Calibri"/>
                <a:cs typeface="Calibri"/>
              </a:rPr>
              <a:t> </a:t>
            </a:r>
            <a:r>
              <a:rPr sz="1100" spc="5" dirty="0">
                <a:latin typeface="Calibri"/>
                <a:cs typeface="Calibri"/>
              </a:rPr>
              <a:t>duré</a:t>
            </a:r>
            <a:r>
              <a:rPr sz="1100" spc="60"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p:txBody>
      </p:sp>
      <p:sp>
        <p:nvSpPr>
          <p:cNvPr id="5" name="object 5"/>
          <p:cNvSpPr txBox="1"/>
          <p:nvPr/>
        </p:nvSpPr>
        <p:spPr>
          <a:xfrm>
            <a:off x="384725" y="2507834"/>
            <a:ext cx="4704080" cy="796925"/>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60"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0" dirty="0">
                <a:latin typeface="Calibri"/>
                <a:cs typeface="Calibri"/>
              </a:rPr>
              <a:t> </a:t>
            </a:r>
            <a:r>
              <a:rPr sz="1100" spc="5" dirty="0">
                <a:latin typeface="Calibri"/>
                <a:cs typeface="Calibri"/>
              </a:rPr>
              <a:t>d’implémenter</a:t>
            </a:r>
            <a:r>
              <a:rPr sz="1100" spc="60" dirty="0">
                <a:latin typeface="Calibri"/>
                <a:cs typeface="Calibri"/>
              </a:rPr>
              <a:t> </a:t>
            </a:r>
            <a:r>
              <a:rPr sz="1100" dirty="0">
                <a:latin typeface="Calibri"/>
                <a:cs typeface="Calibri"/>
              </a:rPr>
              <a:t>des</a:t>
            </a:r>
            <a:r>
              <a:rPr sz="1100" spc="60" dirty="0">
                <a:latin typeface="Calibri"/>
                <a:cs typeface="Calibri"/>
              </a:rPr>
              <a:t> </a:t>
            </a:r>
            <a:r>
              <a:rPr sz="1100" spc="10" dirty="0">
                <a:latin typeface="Calibri"/>
                <a:cs typeface="Calibri"/>
              </a:rPr>
              <a:t>fonctions</a:t>
            </a:r>
            <a:r>
              <a:rPr sz="1100" spc="60" dirty="0">
                <a:latin typeface="Calibri"/>
                <a:cs typeface="Calibri"/>
              </a:rPr>
              <a:t> </a:t>
            </a:r>
            <a:r>
              <a:rPr sz="1100" spc="40" dirty="0">
                <a:latin typeface="Calibri"/>
                <a:cs typeface="Calibri"/>
              </a:rPr>
              <a:t>sur </a:t>
            </a:r>
            <a:r>
              <a:rPr sz="1100" spc="-229" dirty="0">
                <a:latin typeface="Calibri"/>
                <a:cs typeface="Calibri"/>
              </a:rPr>
              <a:t> </a:t>
            </a:r>
            <a:r>
              <a:rPr sz="1100" dirty="0">
                <a:latin typeface="Calibri"/>
                <a:cs typeface="Calibri"/>
              </a:rPr>
              <a:t>le</a:t>
            </a:r>
            <a:r>
              <a:rPr sz="1100" spc="60" dirty="0">
                <a:latin typeface="Calibri"/>
                <a:cs typeface="Calibri"/>
              </a:rPr>
              <a:t> </a:t>
            </a:r>
            <a:r>
              <a:rPr sz="1100" b="1" spc="10" dirty="0">
                <a:latin typeface="Calibri"/>
                <a:cs typeface="Calibri"/>
              </a:rPr>
              <a:t>codage</a:t>
            </a:r>
            <a:r>
              <a:rPr sz="1100" b="1" spc="60" dirty="0">
                <a:latin typeface="Calibri"/>
                <a:cs typeface="Calibri"/>
              </a:rPr>
              <a:t> </a:t>
            </a:r>
            <a:r>
              <a:rPr sz="1100" b="1" spc="15" dirty="0">
                <a:latin typeface="Calibri"/>
                <a:cs typeface="Calibri"/>
              </a:rPr>
              <a:t>à</a:t>
            </a:r>
            <a:r>
              <a:rPr sz="1100" b="1" spc="60" dirty="0">
                <a:latin typeface="Calibri"/>
                <a:cs typeface="Calibri"/>
              </a:rPr>
              <a:t> </a:t>
            </a:r>
            <a:r>
              <a:rPr sz="1100" b="1" spc="20" dirty="0">
                <a:latin typeface="Calibri"/>
                <a:cs typeface="Calibri"/>
              </a:rPr>
              <a:t>bit</a:t>
            </a:r>
            <a:r>
              <a:rPr sz="1100" b="1" spc="60" dirty="0">
                <a:latin typeface="Calibri"/>
                <a:cs typeface="Calibri"/>
              </a:rPr>
              <a:t> </a:t>
            </a:r>
            <a:r>
              <a:rPr sz="1100" b="1" spc="-20" dirty="0">
                <a:latin typeface="Calibri"/>
                <a:cs typeface="Calibri"/>
              </a:rPr>
              <a:t>de</a:t>
            </a:r>
            <a:r>
              <a:rPr sz="1100" b="1" spc="65" dirty="0">
                <a:latin typeface="Calibri"/>
                <a:cs typeface="Calibri"/>
              </a:rPr>
              <a:t> </a:t>
            </a:r>
            <a:r>
              <a:rPr sz="1100" b="1" spc="25" dirty="0">
                <a:latin typeface="Calibri"/>
                <a:cs typeface="Calibri"/>
              </a:rPr>
              <a:t>parité</a:t>
            </a:r>
            <a:r>
              <a:rPr sz="1100" b="1" spc="60" dirty="0">
                <a:latin typeface="Calibri"/>
                <a:cs typeface="Calibri"/>
              </a:rPr>
              <a:t> </a:t>
            </a:r>
            <a:r>
              <a:rPr sz="1100" b="1" spc="15" dirty="0">
                <a:latin typeface="Calibri"/>
                <a:cs typeface="Calibri"/>
              </a:rPr>
              <a:t>simple</a:t>
            </a:r>
            <a:r>
              <a:rPr sz="1100" b="1" spc="50" dirty="0">
                <a:latin typeface="Calibri"/>
                <a:cs typeface="Calibri"/>
              </a:rPr>
              <a:t> </a:t>
            </a:r>
            <a:r>
              <a:rPr sz="1100" spc="5" dirty="0">
                <a:latin typeface="Calibri"/>
                <a:cs typeface="Calibri"/>
              </a:rPr>
              <a:t>qui</a:t>
            </a:r>
            <a:r>
              <a:rPr sz="1100" spc="60" dirty="0">
                <a:latin typeface="Calibri"/>
                <a:cs typeface="Calibri"/>
              </a:rPr>
              <a:t> </a:t>
            </a:r>
            <a:r>
              <a:rPr sz="1100" spc="-5" dirty="0">
                <a:latin typeface="Calibri"/>
                <a:cs typeface="Calibri"/>
              </a:rPr>
              <a:t>permet</a:t>
            </a:r>
            <a:r>
              <a:rPr sz="1100" spc="65"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vériﬁer</a:t>
            </a:r>
            <a:r>
              <a:rPr sz="1100" spc="60" dirty="0">
                <a:latin typeface="Calibri"/>
                <a:cs typeface="Calibri"/>
              </a:rPr>
              <a:t> </a:t>
            </a:r>
            <a:r>
              <a:rPr sz="1100" spc="-20" dirty="0">
                <a:latin typeface="Calibri"/>
                <a:cs typeface="Calibri"/>
              </a:rPr>
              <a:t>que</a:t>
            </a:r>
            <a:r>
              <a:rPr sz="1100" spc="60" dirty="0">
                <a:latin typeface="Calibri"/>
                <a:cs typeface="Calibri"/>
              </a:rPr>
              <a:t> </a:t>
            </a:r>
            <a:r>
              <a:rPr sz="1100" spc="15" dirty="0">
                <a:latin typeface="Calibri"/>
                <a:cs typeface="Calibri"/>
              </a:rPr>
              <a:t>l'information</a:t>
            </a:r>
            <a:r>
              <a:rPr sz="1100" spc="60" dirty="0">
                <a:latin typeface="Calibri"/>
                <a:cs typeface="Calibri"/>
              </a:rPr>
              <a:t> </a:t>
            </a:r>
            <a:r>
              <a:rPr sz="1100" dirty="0">
                <a:latin typeface="Calibri"/>
                <a:cs typeface="Calibri"/>
              </a:rPr>
              <a:t>reçue </a:t>
            </a:r>
            <a:r>
              <a:rPr sz="1100" spc="5" dirty="0">
                <a:latin typeface="Calibri"/>
                <a:cs typeface="Calibri"/>
              </a:rPr>
              <a:t> </a:t>
            </a:r>
            <a:r>
              <a:rPr sz="1100" spc="15" dirty="0">
                <a:latin typeface="Calibri"/>
                <a:cs typeface="Calibri"/>
              </a:rPr>
              <a:t>n'a pas </a:t>
            </a:r>
            <a:r>
              <a:rPr sz="1100" spc="-25" dirty="0">
                <a:latin typeface="Calibri"/>
                <a:cs typeface="Calibri"/>
              </a:rPr>
              <a:t>été</a:t>
            </a:r>
            <a:r>
              <a:rPr sz="1100" spc="-20" dirty="0">
                <a:latin typeface="Calibri"/>
                <a:cs typeface="Calibri"/>
              </a:rPr>
              <a:t> </a:t>
            </a:r>
            <a:r>
              <a:rPr sz="1100" dirty="0">
                <a:latin typeface="Calibri"/>
                <a:cs typeface="Calibri"/>
              </a:rPr>
              <a:t>altérée </a:t>
            </a:r>
            <a:r>
              <a:rPr sz="1100" spc="10" dirty="0">
                <a:latin typeface="Calibri"/>
                <a:cs typeface="Calibri"/>
              </a:rPr>
              <a:t>au </a:t>
            </a:r>
            <a:r>
              <a:rPr sz="1100" spc="20" dirty="0">
                <a:latin typeface="Calibri"/>
                <a:cs typeface="Calibri"/>
              </a:rPr>
              <a:t>cours </a:t>
            </a:r>
            <a:r>
              <a:rPr sz="1100" spc="-25" dirty="0">
                <a:latin typeface="Calibri"/>
                <a:cs typeface="Calibri"/>
              </a:rPr>
              <a:t>de</a:t>
            </a:r>
            <a:r>
              <a:rPr sz="1100" spc="-20" dirty="0">
                <a:latin typeface="Calibri"/>
                <a:cs typeface="Calibri"/>
              </a:rPr>
              <a:t> </a:t>
            </a:r>
            <a:r>
              <a:rPr sz="1100" spc="30" dirty="0">
                <a:latin typeface="Calibri"/>
                <a:cs typeface="Calibri"/>
              </a:rPr>
              <a:t>la </a:t>
            </a:r>
            <a:r>
              <a:rPr sz="1100" spc="25" dirty="0">
                <a:latin typeface="Calibri"/>
                <a:cs typeface="Calibri"/>
              </a:rPr>
              <a:t>transmission </a:t>
            </a:r>
            <a:r>
              <a:rPr sz="1100" spc="-15" dirty="0">
                <a:latin typeface="Calibri"/>
                <a:cs typeface="Calibri"/>
              </a:rPr>
              <a:t>et</a:t>
            </a:r>
            <a:r>
              <a:rPr sz="1100" spc="-10" dirty="0">
                <a:latin typeface="Calibri"/>
                <a:cs typeface="Calibri"/>
              </a:rPr>
              <a:t> </a:t>
            </a:r>
            <a:r>
              <a:rPr sz="1100" dirty="0">
                <a:latin typeface="Calibri"/>
                <a:cs typeface="Calibri"/>
              </a:rPr>
              <a:t>le </a:t>
            </a:r>
            <a:r>
              <a:rPr sz="1100" b="1" spc="20" dirty="0">
                <a:latin typeface="Calibri"/>
                <a:cs typeface="Calibri"/>
              </a:rPr>
              <a:t>chiffrement </a:t>
            </a:r>
            <a:r>
              <a:rPr sz="1100" b="1" spc="-20" dirty="0">
                <a:latin typeface="Calibri"/>
                <a:cs typeface="Calibri"/>
              </a:rPr>
              <a:t>de</a:t>
            </a:r>
            <a:r>
              <a:rPr sz="1100" b="1" spc="-15" dirty="0">
                <a:latin typeface="Calibri"/>
                <a:cs typeface="Calibri"/>
              </a:rPr>
              <a:t> </a:t>
            </a:r>
            <a:r>
              <a:rPr sz="1100" b="1" spc="45" dirty="0">
                <a:latin typeface="Calibri"/>
                <a:cs typeface="Calibri"/>
              </a:rPr>
              <a:t>César </a:t>
            </a:r>
            <a:r>
              <a:rPr sz="1100" spc="5" dirty="0">
                <a:latin typeface="Calibri"/>
                <a:cs typeface="Calibri"/>
              </a:rPr>
              <a:t>qui </a:t>
            </a:r>
            <a:r>
              <a:rPr sz="1100" spc="10" dirty="0">
                <a:latin typeface="Calibri"/>
                <a:cs typeface="Calibri"/>
              </a:rPr>
              <a:t> </a:t>
            </a:r>
            <a:r>
              <a:rPr sz="1100" spc="-5" dirty="0">
                <a:latin typeface="Calibri"/>
                <a:cs typeface="Calibri"/>
              </a:rPr>
              <a:t>permet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5" dirty="0">
                <a:latin typeface="Calibri"/>
                <a:cs typeface="Calibri"/>
              </a:rPr>
              <a:t>chiffrer</a:t>
            </a:r>
            <a:r>
              <a:rPr sz="1100" spc="55" dirty="0">
                <a:latin typeface="Calibri"/>
                <a:cs typeface="Calibri"/>
              </a:rPr>
              <a:t> </a:t>
            </a:r>
            <a:r>
              <a:rPr sz="1100" spc="15" dirty="0">
                <a:latin typeface="Calibri"/>
                <a:cs typeface="Calibri"/>
              </a:rPr>
              <a:t>l'information</a:t>
            </a:r>
            <a:r>
              <a:rPr sz="1100" spc="55" dirty="0">
                <a:latin typeface="Calibri"/>
                <a:cs typeface="Calibri"/>
              </a:rPr>
              <a:t> </a:t>
            </a:r>
            <a:r>
              <a:rPr sz="1100" spc="15" dirty="0">
                <a:latin typeface="Calibri"/>
                <a:cs typeface="Calibri"/>
              </a:rPr>
              <a:t>à</a:t>
            </a:r>
            <a:r>
              <a:rPr sz="1100" spc="55" dirty="0">
                <a:latin typeface="Calibri"/>
                <a:cs typeface="Calibri"/>
              </a:rPr>
              <a:t> </a:t>
            </a:r>
            <a:r>
              <a:rPr sz="1100" spc="15" dirty="0">
                <a:latin typeface="Calibri"/>
                <a:cs typeface="Calibri"/>
              </a:rPr>
              <a:t>transmettre.</a:t>
            </a:r>
            <a:endParaRPr sz="1100">
              <a:latin typeface="Calibri"/>
              <a:cs typeface="Calibri"/>
            </a:endParaRPr>
          </a:p>
        </p:txBody>
      </p:sp>
      <p:sp>
        <p:nvSpPr>
          <p:cNvPr id="6" name="object 6"/>
          <p:cNvSpPr txBox="1"/>
          <p:nvPr/>
        </p:nvSpPr>
        <p:spPr>
          <a:xfrm>
            <a:off x="384725" y="3456525"/>
            <a:ext cx="4537710" cy="731520"/>
          </a:xfrm>
          <a:prstGeom prst="rect">
            <a:avLst/>
          </a:prstGeom>
        </p:spPr>
        <p:txBody>
          <a:bodyPr vert="horz" wrap="square" lIns="0" tIns="12700" rIns="0" bIns="0" rtlCol="0">
            <a:spAutoFit/>
          </a:bodyPr>
          <a:lstStyle/>
          <a:p>
            <a:pPr marL="12700">
              <a:lnSpc>
                <a:spcPct val="100000"/>
              </a:lnSpc>
              <a:spcBef>
                <a:spcPts val="100"/>
              </a:spcBef>
            </a:pPr>
            <a:r>
              <a:rPr sz="1100" spc="90" dirty="0">
                <a:latin typeface="Calibri"/>
                <a:cs typeface="Calibri"/>
              </a:rPr>
              <a:t>Les</a:t>
            </a:r>
            <a:r>
              <a:rPr sz="1100" spc="55" dirty="0">
                <a:latin typeface="Calibri"/>
                <a:cs typeface="Calibri"/>
              </a:rPr>
              <a:t> </a:t>
            </a:r>
            <a:r>
              <a:rPr sz="1100" spc="20" dirty="0">
                <a:latin typeface="Calibri"/>
                <a:cs typeface="Calibri"/>
              </a:rPr>
              <a:t>outils</a:t>
            </a:r>
            <a:r>
              <a:rPr sz="1100" spc="60" dirty="0">
                <a:latin typeface="Calibri"/>
                <a:cs typeface="Calibri"/>
              </a:rPr>
              <a:t> </a:t>
            </a:r>
            <a:r>
              <a:rPr sz="1100" spc="-5" dirty="0">
                <a:latin typeface="Calibri"/>
                <a:cs typeface="Calibri"/>
              </a:rPr>
              <a:t>employés</a:t>
            </a:r>
            <a:r>
              <a:rPr sz="1100" spc="55" dirty="0">
                <a:latin typeface="Calibri"/>
                <a:cs typeface="Calibri"/>
              </a:rPr>
              <a:t> </a:t>
            </a:r>
            <a:r>
              <a:rPr sz="1100" spc="5" dirty="0">
                <a:latin typeface="Calibri"/>
                <a:cs typeface="Calibri"/>
              </a:rPr>
              <a:t>étaient:</a:t>
            </a:r>
            <a:r>
              <a:rPr sz="1100" spc="60" dirty="0">
                <a:latin typeface="Calibri"/>
                <a:cs typeface="Calibri"/>
              </a:rPr>
              <a:t> </a:t>
            </a:r>
            <a:r>
              <a:rPr sz="1100" spc="30" dirty="0">
                <a:latin typeface="Calibri"/>
                <a:cs typeface="Calibri"/>
              </a:rPr>
              <a:t>Jupyter-Notebook</a:t>
            </a:r>
            <a:r>
              <a:rPr sz="1100" spc="60" dirty="0">
                <a:latin typeface="Calibri"/>
                <a:cs typeface="Calibri"/>
              </a:rPr>
              <a:t> </a:t>
            </a:r>
            <a:r>
              <a:rPr sz="1100" spc="30" dirty="0">
                <a:latin typeface="Calibri"/>
                <a:cs typeface="Calibri"/>
              </a:rPr>
              <a:t>ainsi</a:t>
            </a:r>
            <a:r>
              <a:rPr sz="1100" spc="60" dirty="0">
                <a:latin typeface="Calibri"/>
                <a:cs typeface="Calibri"/>
              </a:rPr>
              <a:t> </a:t>
            </a:r>
            <a:r>
              <a:rPr sz="1100" spc="-20" dirty="0">
                <a:latin typeface="Calibri"/>
                <a:cs typeface="Calibri"/>
              </a:rPr>
              <a:t>que</a:t>
            </a:r>
            <a:r>
              <a:rPr sz="1100" spc="60" dirty="0">
                <a:latin typeface="Calibri"/>
                <a:cs typeface="Calibri"/>
              </a:rPr>
              <a:t> </a:t>
            </a:r>
            <a:r>
              <a:rPr sz="1100" dirty="0">
                <a:latin typeface="Calibri"/>
                <a:cs typeface="Calibri"/>
              </a:rPr>
              <a:t>du</a:t>
            </a:r>
            <a:r>
              <a:rPr sz="1100" spc="55" dirty="0">
                <a:latin typeface="Calibri"/>
                <a:cs typeface="Calibri"/>
              </a:rPr>
              <a:t> </a:t>
            </a:r>
            <a:r>
              <a:rPr sz="1100" spc="40" dirty="0">
                <a:latin typeface="Calibri"/>
                <a:cs typeface="Calibri"/>
              </a:rPr>
              <a:t>Python.</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0" dirty="0">
                <a:latin typeface="Calibri"/>
                <a:cs typeface="Calibri"/>
              </a:rPr>
              <a:t> </a:t>
            </a:r>
            <a:r>
              <a:rPr sz="1100" spc="190" dirty="0">
                <a:latin typeface="Calibri"/>
                <a:cs typeface="Calibri"/>
              </a:rPr>
              <a:t>SAE</a:t>
            </a:r>
            <a:r>
              <a:rPr sz="1100" spc="55" dirty="0">
                <a:latin typeface="Calibri"/>
                <a:cs typeface="Calibri"/>
              </a:rPr>
              <a:t> </a:t>
            </a:r>
            <a:r>
              <a:rPr sz="1100" spc="15" dirty="0">
                <a:latin typeface="Calibri"/>
                <a:cs typeface="Calibri"/>
              </a:rPr>
              <a:t>a</a:t>
            </a:r>
            <a:r>
              <a:rPr sz="1100" spc="55" dirty="0">
                <a:latin typeface="Calibri"/>
                <a:cs typeface="Calibri"/>
              </a:rPr>
              <a:t> </a:t>
            </a:r>
            <a:r>
              <a:rPr sz="1100" spc="30" dirty="0">
                <a:latin typeface="Calibri"/>
                <a:cs typeface="Calibri"/>
              </a:rPr>
              <a:t>ainsi</a:t>
            </a:r>
            <a:r>
              <a:rPr sz="1100" spc="55" dirty="0">
                <a:latin typeface="Calibri"/>
                <a:cs typeface="Calibri"/>
              </a:rPr>
              <a:t> </a:t>
            </a:r>
            <a:r>
              <a:rPr sz="1100" spc="15" dirty="0">
                <a:latin typeface="Calibri"/>
                <a:cs typeface="Calibri"/>
              </a:rPr>
              <a:t>permis</a:t>
            </a:r>
            <a:r>
              <a:rPr sz="1100" spc="55" dirty="0">
                <a:latin typeface="Calibri"/>
                <a:cs typeface="Calibri"/>
              </a:rPr>
              <a:t> </a:t>
            </a:r>
            <a:r>
              <a:rPr sz="1100" spc="15" dirty="0">
                <a:latin typeface="Calibri"/>
                <a:cs typeface="Calibri"/>
              </a:rPr>
              <a:t>d'implanter</a:t>
            </a:r>
            <a:r>
              <a:rPr sz="1100" spc="55" dirty="0">
                <a:latin typeface="Calibri"/>
                <a:cs typeface="Calibri"/>
              </a:rPr>
              <a:t> </a:t>
            </a:r>
            <a:r>
              <a:rPr sz="1100" spc="10" dirty="0">
                <a:latin typeface="Calibri"/>
                <a:cs typeface="Calibri"/>
              </a:rPr>
              <a:t>différentes</a:t>
            </a:r>
            <a:r>
              <a:rPr sz="1100" spc="55" dirty="0">
                <a:latin typeface="Calibri"/>
                <a:cs typeface="Calibri"/>
              </a:rPr>
              <a:t> </a:t>
            </a:r>
            <a:r>
              <a:rPr sz="1100" spc="5" dirty="0">
                <a:latin typeface="Calibri"/>
                <a:cs typeface="Calibri"/>
              </a:rPr>
              <a:t>techniques</a:t>
            </a:r>
            <a:r>
              <a:rPr sz="1100" spc="55" dirty="0">
                <a:latin typeface="Calibri"/>
                <a:cs typeface="Calibri"/>
              </a:rPr>
              <a:t> </a:t>
            </a:r>
            <a:r>
              <a:rPr sz="1100" spc="-25" dirty="0">
                <a:latin typeface="Calibri"/>
                <a:cs typeface="Calibri"/>
              </a:rPr>
              <a:t>de</a:t>
            </a:r>
            <a:r>
              <a:rPr sz="1100" spc="55" dirty="0">
                <a:latin typeface="Calibri"/>
                <a:cs typeface="Calibri"/>
              </a:rPr>
              <a:t> </a:t>
            </a:r>
            <a:r>
              <a:rPr sz="1100" dirty="0">
                <a:latin typeface="Calibri"/>
                <a:cs typeface="Calibri"/>
              </a:rPr>
              <a:t>codage</a:t>
            </a:r>
            <a:r>
              <a:rPr sz="1100" spc="55" dirty="0">
                <a:latin typeface="Calibri"/>
                <a:cs typeface="Calibri"/>
              </a:rPr>
              <a:t> </a:t>
            </a:r>
            <a:r>
              <a:rPr sz="1100" spc="-15" dirty="0">
                <a:latin typeface="Calibri"/>
                <a:cs typeface="Calibri"/>
              </a:rPr>
              <a:t>et </a:t>
            </a:r>
            <a:r>
              <a:rPr sz="1100" spc="-10" dirty="0">
                <a:latin typeface="Calibri"/>
                <a:cs typeface="Calibri"/>
              </a:rPr>
              <a:t> </a:t>
            </a:r>
            <a:r>
              <a:rPr sz="1100" spc="-5" dirty="0">
                <a:latin typeface="Calibri"/>
                <a:cs typeface="Calibri"/>
              </a:rPr>
              <a:t>décodage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l'information</a:t>
            </a:r>
            <a:r>
              <a:rPr sz="1100" spc="60" dirty="0">
                <a:latin typeface="Calibri"/>
                <a:cs typeface="Calibri"/>
              </a:rPr>
              <a:t> </a:t>
            </a:r>
            <a:r>
              <a:rPr sz="1100" spc="-15" dirty="0">
                <a:latin typeface="Calibri"/>
                <a:cs typeface="Calibri"/>
              </a:rPr>
              <a:t>et</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5" dirty="0">
                <a:latin typeface="Calibri"/>
                <a:cs typeface="Calibri"/>
              </a:rPr>
              <a:t>les</a:t>
            </a:r>
            <a:r>
              <a:rPr sz="1100" spc="60" dirty="0">
                <a:latin typeface="Calibri"/>
                <a:cs typeface="Calibri"/>
              </a:rPr>
              <a:t> </a:t>
            </a:r>
            <a:r>
              <a:rPr sz="1100" dirty="0">
                <a:latin typeface="Calibri"/>
                <a:cs typeface="Calibri"/>
              </a:rPr>
              <a:t>employer</a:t>
            </a:r>
            <a:r>
              <a:rPr sz="1100" spc="60" dirty="0">
                <a:latin typeface="Calibri"/>
                <a:cs typeface="Calibri"/>
              </a:rPr>
              <a:t> </a:t>
            </a:r>
            <a:r>
              <a:rPr sz="1100" spc="40" dirty="0">
                <a:latin typeface="Calibri"/>
                <a:cs typeface="Calibri"/>
              </a:rPr>
              <a:t>sur</a:t>
            </a:r>
            <a:r>
              <a:rPr sz="1100" spc="60" dirty="0">
                <a:latin typeface="Calibri"/>
                <a:cs typeface="Calibri"/>
              </a:rPr>
              <a:t> </a:t>
            </a:r>
            <a:r>
              <a:rPr sz="1100" dirty="0">
                <a:latin typeface="Calibri"/>
                <a:cs typeface="Calibri"/>
              </a:rPr>
              <a:t>des</a:t>
            </a:r>
            <a:r>
              <a:rPr sz="1100" spc="60" dirty="0">
                <a:latin typeface="Calibri"/>
                <a:cs typeface="Calibri"/>
              </a:rPr>
              <a:t> </a:t>
            </a:r>
            <a:r>
              <a:rPr sz="1100" spc="20" dirty="0">
                <a:latin typeface="Calibri"/>
                <a:cs typeface="Calibri"/>
              </a:rPr>
              <a:t>ﬁchiers</a:t>
            </a:r>
            <a:r>
              <a:rPr sz="1100" spc="60" dirty="0">
                <a:latin typeface="Calibri"/>
                <a:cs typeface="Calibri"/>
              </a:rPr>
              <a:t> </a:t>
            </a:r>
            <a:r>
              <a:rPr sz="1100" spc="5" dirty="0">
                <a:latin typeface="Calibri"/>
                <a:cs typeface="Calibri"/>
              </a:rPr>
              <a:t>texte</a:t>
            </a:r>
            <a:r>
              <a:rPr sz="1100" spc="60" dirty="0">
                <a:latin typeface="Calibri"/>
                <a:cs typeface="Calibri"/>
              </a:rPr>
              <a:t> </a:t>
            </a:r>
            <a:r>
              <a:rPr sz="1100" spc="-15" dirty="0">
                <a:latin typeface="Calibri"/>
                <a:cs typeface="Calibri"/>
              </a:rPr>
              <a:t>ou</a:t>
            </a:r>
            <a:r>
              <a:rPr sz="1100" spc="60" dirty="0">
                <a:latin typeface="Calibri"/>
                <a:cs typeface="Calibri"/>
              </a:rPr>
              <a:t> </a:t>
            </a:r>
            <a:r>
              <a:rPr sz="1100" spc="145" dirty="0">
                <a:latin typeface="Calibri"/>
                <a:cs typeface="Calibri"/>
              </a:rPr>
              <a:t>JSON</a:t>
            </a:r>
            <a:endParaRPr sz="1100">
              <a:latin typeface="Calibri"/>
              <a:cs typeface="Calibri"/>
            </a:endParaRPr>
          </a:p>
        </p:txBody>
      </p:sp>
      <p:sp>
        <p:nvSpPr>
          <p:cNvPr id="7" name="object 7"/>
          <p:cNvSpPr txBox="1"/>
          <p:nvPr/>
        </p:nvSpPr>
        <p:spPr>
          <a:xfrm>
            <a:off x="5781874" y="2726363"/>
            <a:ext cx="2719070" cy="665480"/>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Arial MT"/>
                <a:cs typeface="Arial MT"/>
              </a:rPr>
              <a:t>https://drive.google.com/drive/u/0/ </a:t>
            </a:r>
            <a:r>
              <a:rPr sz="1400" spc="-380" dirty="0">
                <a:latin typeface="Arial MT"/>
                <a:cs typeface="Arial MT"/>
              </a:rPr>
              <a:t> </a:t>
            </a:r>
            <a:r>
              <a:rPr sz="1400" spc="-5" dirty="0">
                <a:latin typeface="Arial MT"/>
                <a:cs typeface="Arial MT"/>
              </a:rPr>
              <a:t>folders/1BYL2VIAxMS1jgtu4HUhjr  Q0ShgI5eL14</a:t>
            </a:r>
            <a:endParaRPr sz="14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4575" y="417550"/>
            <a:ext cx="3045460"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1.02</a:t>
            </a:r>
          </a:p>
          <a:p>
            <a:pPr marL="12700" marR="5080">
              <a:lnSpc>
                <a:spcPct val="100499"/>
              </a:lnSpc>
            </a:pPr>
            <a:r>
              <a:rPr spc="50" dirty="0"/>
              <a:t>Comparaison</a:t>
            </a:r>
            <a:r>
              <a:rPr spc="95" dirty="0"/>
              <a:t> </a:t>
            </a:r>
            <a:r>
              <a:rPr spc="20" dirty="0"/>
              <a:t>d’approches </a:t>
            </a:r>
            <a:r>
              <a:rPr spc="-475" dirty="0"/>
              <a:t> </a:t>
            </a:r>
            <a:r>
              <a:rPr spc="40" dirty="0"/>
              <a:t>algorithmiques</a:t>
            </a:r>
          </a:p>
        </p:txBody>
      </p:sp>
      <p:sp>
        <p:nvSpPr>
          <p:cNvPr id="3" name="object 3"/>
          <p:cNvSpPr/>
          <p:nvPr/>
        </p:nvSpPr>
        <p:spPr>
          <a:xfrm>
            <a:off x="3969299" y="1643600"/>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4" name="object 4"/>
          <p:cNvSpPr txBox="1"/>
          <p:nvPr/>
        </p:nvSpPr>
        <p:spPr>
          <a:xfrm>
            <a:off x="4042324" y="1685890"/>
            <a:ext cx="4649470" cy="411480"/>
          </a:xfrm>
          <a:prstGeom prst="rect">
            <a:avLst/>
          </a:prstGeom>
        </p:spPr>
        <p:txBody>
          <a:bodyPr vert="horz" wrap="square" lIns="0" tIns="12700" rIns="0" bIns="0" rtlCol="0">
            <a:spAutoFit/>
          </a:bodyPr>
          <a:lstStyle/>
          <a:p>
            <a:pPr marL="12700" marR="5080">
              <a:lnSpc>
                <a:spcPct val="114999"/>
              </a:lnSpc>
              <a:spcBef>
                <a:spcPts val="100"/>
              </a:spcBef>
            </a:pPr>
            <a:r>
              <a:rPr sz="1100" spc="145" dirty="0">
                <a:latin typeface="Calibri"/>
                <a:cs typeface="Calibri"/>
              </a:rPr>
              <a:t>La</a:t>
            </a:r>
            <a:r>
              <a:rPr sz="1100" spc="55" dirty="0">
                <a:latin typeface="Calibri"/>
                <a:cs typeface="Calibri"/>
              </a:rPr>
              <a:t> </a:t>
            </a:r>
            <a:r>
              <a:rPr sz="1100" dirty="0">
                <a:latin typeface="Calibri"/>
                <a:cs typeface="Calibri"/>
              </a:rPr>
              <a:t>problématique</a:t>
            </a:r>
            <a:r>
              <a:rPr sz="1100" spc="60" dirty="0">
                <a:latin typeface="Calibri"/>
                <a:cs typeface="Calibri"/>
              </a:rPr>
              <a:t> </a:t>
            </a:r>
            <a:r>
              <a:rPr sz="1100" spc="10" dirty="0">
                <a:latin typeface="Calibri"/>
                <a:cs typeface="Calibri"/>
              </a:rPr>
              <a:t>professionnelle</a:t>
            </a:r>
            <a:r>
              <a:rPr sz="1100" spc="60" dirty="0">
                <a:latin typeface="Calibri"/>
                <a:cs typeface="Calibri"/>
              </a:rPr>
              <a:t> </a:t>
            </a:r>
            <a:r>
              <a:rPr sz="1100" spc="5" dirty="0">
                <a:latin typeface="Calibri"/>
                <a:cs typeface="Calibri"/>
              </a:rPr>
              <a:t>est</a:t>
            </a:r>
            <a:r>
              <a:rPr sz="1100" spc="60" dirty="0">
                <a:latin typeface="Calibri"/>
                <a:cs typeface="Calibri"/>
              </a:rPr>
              <a:t> </a:t>
            </a:r>
            <a:r>
              <a:rPr sz="1100" dirty="0">
                <a:latin typeface="Calibri"/>
                <a:cs typeface="Calibri"/>
              </a:rPr>
              <a:t>le</a:t>
            </a:r>
            <a:r>
              <a:rPr sz="1100" spc="60" dirty="0">
                <a:latin typeface="Calibri"/>
                <a:cs typeface="Calibri"/>
              </a:rPr>
              <a:t> </a:t>
            </a:r>
            <a:r>
              <a:rPr sz="1100" spc="25" dirty="0">
                <a:latin typeface="Calibri"/>
                <a:cs typeface="Calibri"/>
              </a:rPr>
              <a:t>choix</a:t>
            </a:r>
            <a:r>
              <a:rPr sz="1100" spc="60" dirty="0">
                <a:latin typeface="Calibri"/>
                <a:cs typeface="Calibri"/>
              </a:rPr>
              <a:t> </a:t>
            </a:r>
            <a:r>
              <a:rPr sz="1100" dirty="0">
                <a:latin typeface="Calibri"/>
                <a:cs typeface="Calibri"/>
              </a:rPr>
              <a:t>d’une</a:t>
            </a:r>
            <a:r>
              <a:rPr sz="1100" spc="60" dirty="0">
                <a:latin typeface="Calibri"/>
                <a:cs typeface="Calibri"/>
              </a:rPr>
              <a:t> </a:t>
            </a:r>
            <a:r>
              <a:rPr sz="1100" dirty="0">
                <a:latin typeface="Calibri"/>
                <a:cs typeface="Calibri"/>
              </a:rPr>
              <a:t>approche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0" dirty="0">
                <a:latin typeface="Calibri"/>
                <a:cs typeface="Calibri"/>
              </a:rPr>
              <a:t>résolution</a:t>
            </a:r>
            <a:r>
              <a:rPr sz="1100" spc="60" dirty="0">
                <a:latin typeface="Calibri"/>
                <a:cs typeface="Calibri"/>
              </a:rPr>
              <a:t> </a:t>
            </a:r>
            <a:r>
              <a:rPr sz="1100" spc="-25" dirty="0">
                <a:latin typeface="Calibri"/>
                <a:cs typeface="Calibri"/>
              </a:rPr>
              <a:t>de </a:t>
            </a:r>
            <a:r>
              <a:rPr sz="1100" spc="-235" dirty="0">
                <a:latin typeface="Calibri"/>
                <a:cs typeface="Calibri"/>
              </a:rPr>
              <a:t> </a:t>
            </a:r>
            <a:r>
              <a:rPr sz="1100" spc="-5" dirty="0">
                <a:latin typeface="Calibri"/>
                <a:cs typeface="Calibri"/>
              </a:rPr>
              <a:t>problème.</a:t>
            </a:r>
            <a:endParaRPr sz="1100">
              <a:latin typeface="Calibri"/>
              <a:cs typeface="Calibri"/>
            </a:endParaRPr>
          </a:p>
        </p:txBody>
      </p:sp>
      <p:sp>
        <p:nvSpPr>
          <p:cNvPr id="5" name="object 5"/>
          <p:cNvSpPr txBox="1"/>
          <p:nvPr/>
        </p:nvSpPr>
        <p:spPr>
          <a:xfrm>
            <a:off x="4042324" y="2223863"/>
            <a:ext cx="4746625" cy="603885"/>
          </a:xfrm>
          <a:prstGeom prst="rect">
            <a:avLst/>
          </a:prstGeom>
        </p:spPr>
        <p:txBody>
          <a:bodyPr vert="horz" wrap="square" lIns="0" tIns="12700" rIns="0" bIns="0" rtlCol="0">
            <a:spAutoFit/>
          </a:bodyPr>
          <a:lstStyle/>
          <a:p>
            <a:pPr marL="12700" marR="5080" algn="just">
              <a:lnSpc>
                <a:spcPct val="114999"/>
              </a:lnSpc>
              <a:spcBef>
                <a:spcPts val="100"/>
              </a:spcBef>
            </a:pPr>
            <a:r>
              <a:rPr sz="1100" spc="20" dirty="0">
                <a:latin typeface="Calibri"/>
                <a:cs typeface="Calibri"/>
              </a:rPr>
              <a:t>Cette </a:t>
            </a:r>
            <a:r>
              <a:rPr sz="1100" spc="190" dirty="0">
                <a:latin typeface="Calibri"/>
                <a:cs typeface="Calibri"/>
              </a:rPr>
              <a:t>SAÉ </a:t>
            </a:r>
            <a:r>
              <a:rPr sz="1100" spc="-5" dirty="0">
                <a:latin typeface="Calibri"/>
                <a:cs typeface="Calibri"/>
              </a:rPr>
              <a:t>permet </a:t>
            </a:r>
            <a:r>
              <a:rPr sz="1100" spc="-10" dirty="0">
                <a:latin typeface="Calibri"/>
                <a:cs typeface="Calibri"/>
              </a:rPr>
              <a:t>une </a:t>
            </a:r>
            <a:r>
              <a:rPr sz="1100" spc="5" dirty="0">
                <a:latin typeface="Calibri"/>
                <a:cs typeface="Calibri"/>
              </a:rPr>
              <a:t>première </a:t>
            </a:r>
            <a:r>
              <a:rPr sz="1100" spc="10" dirty="0">
                <a:latin typeface="Calibri"/>
                <a:cs typeface="Calibri"/>
              </a:rPr>
              <a:t>réﬂexion autour </a:t>
            </a:r>
            <a:r>
              <a:rPr sz="1100" dirty="0">
                <a:latin typeface="Calibri"/>
                <a:cs typeface="Calibri"/>
              </a:rPr>
              <a:t>des </a:t>
            </a:r>
            <a:r>
              <a:rPr sz="1100" spc="25" dirty="0">
                <a:latin typeface="Calibri"/>
                <a:cs typeface="Calibri"/>
              </a:rPr>
              <a:t>stratégies </a:t>
            </a:r>
            <a:r>
              <a:rPr sz="1100" spc="20" dirty="0">
                <a:latin typeface="Calibri"/>
                <a:cs typeface="Calibri"/>
              </a:rPr>
              <a:t>algorithmiques </a:t>
            </a:r>
            <a:r>
              <a:rPr sz="1100" spc="25" dirty="0">
                <a:latin typeface="Calibri"/>
                <a:cs typeface="Calibri"/>
              </a:rPr>
              <a:t> </a:t>
            </a:r>
            <a:r>
              <a:rPr sz="1100" spc="5" dirty="0">
                <a:latin typeface="Calibri"/>
                <a:cs typeface="Calibri"/>
              </a:rPr>
              <a:t>pour résoudre </a:t>
            </a:r>
            <a:r>
              <a:rPr sz="1100" spc="10" dirty="0">
                <a:latin typeface="Calibri"/>
                <a:cs typeface="Calibri"/>
              </a:rPr>
              <a:t>un </a:t>
            </a:r>
            <a:r>
              <a:rPr sz="1100" spc="-25" dirty="0">
                <a:latin typeface="Calibri"/>
                <a:cs typeface="Calibri"/>
              </a:rPr>
              <a:t>même </a:t>
            </a:r>
            <a:r>
              <a:rPr sz="1100" spc="-5" dirty="0">
                <a:latin typeface="Calibri"/>
                <a:cs typeface="Calibri"/>
              </a:rPr>
              <a:t>problème. </a:t>
            </a:r>
            <a:r>
              <a:rPr sz="1100" spc="114" dirty="0">
                <a:latin typeface="Calibri"/>
                <a:cs typeface="Calibri"/>
              </a:rPr>
              <a:t>Le </a:t>
            </a:r>
            <a:r>
              <a:rPr sz="1100" spc="10" dirty="0">
                <a:latin typeface="Calibri"/>
                <a:cs typeface="Calibri"/>
              </a:rPr>
              <a:t>projet </a:t>
            </a:r>
            <a:r>
              <a:rPr sz="1100" spc="15" dirty="0">
                <a:latin typeface="Calibri"/>
                <a:cs typeface="Calibri"/>
              </a:rPr>
              <a:t>a </a:t>
            </a:r>
            <a:r>
              <a:rPr sz="1100" spc="-25" dirty="0">
                <a:latin typeface="Calibri"/>
                <a:cs typeface="Calibri"/>
              </a:rPr>
              <a:t>été </a:t>
            </a:r>
            <a:r>
              <a:rPr sz="1100" spc="15" dirty="0">
                <a:latin typeface="Calibri"/>
                <a:cs typeface="Calibri"/>
              </a:rPr>
              <a:t>réalisé </a:t>
            </a:r>
            <a:r>
              <a:rPr sz="1100" spc="-15" dirty="0">
                <a:latin typeface="Calibri"/>
                <a:cs typeface="Calibri"/>
              </a:rPr>
              <a:t>en </a:t>
            </a:r>
            <a:r>
              <a:rPr sz="1100" spc="-10" dirty="0">
                <a:latin typeface="Calibri"/>
                <a:cs typeface="Calibri"/>
              </a:rPr>
              <a:t>binôme </a:t>
            </a:r>
            <a:r>
              <a:rPr sz="1100" spc="-15" dirty="0">
                <a:latin typeface="Calibri"/>
                <a:cs typeface="Calibri"/>
              </a:rPr>
              <a:t>et </a:t>
            </a:r>
            <a:r>
              <a:rPr sz="1100" spc="15" dirty="0">
                <a:latin typeface="Calibri"/>
                <a:cs typeface="Calibri"/>
              </a:rPr>
              <a:t>a </a:t>
            </a:r>
            <a:r>
              <a:rPr sz="1100" spc="5" dirty="0">
                <a:latin typeface="Calibri"/>
                <a:cs typeface="Calibri"/>
              </a:rPr>
              <a:t>duré </a:t>
            </a:r>
            <a:r>
              <a:rPr sz="1100" spc="80" dirty="0">
                <a:latin typeface="Calibri"/>
                <a:cs typeface="Calibri"/>
              </a:rPr>
              <a:t>1 </a:t>
            </a:r>
            <a:r>
              <a:rPr sz="1100" spc="85" dirty="0">
                <a:latin typeface="Calibri"/>
                <a:cs typeface="Calibri"/>
              </a:rPr>
              <a:t> </a:t>
            </a:r>
            <a:r>
              <a:rPr sz="1100" spc="15" dirty="0">
                <a:latin typeface="Calibri"/>
                <a:cs typeface="Calibri"/>
              </a:rPr>
              <a:t>mois.</a:t>
            </a:r>
            <a:endParaRPr sz="1100">
              <a:latin typeface="Calibri"/>
              <a:cs typeface="Calibri"/>
            </a:endParaRPr>
          </a:p>
        </p:txBody>
      </p:sp>
      <p:sp>
        <p:nvSpPr>
          <p:cNvPr id="6" name="object 6"/>
          <p:cNvSpPr txBox="1"/>
          <p:nvPr/>
        </p:nvSpPr>
        <p:spPr>
          <a:xfrm>
            <a:off x="4042324" y="2954620"/>
            <a:ext cx="4737735" cy="796925"/>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55" dirty="0">
                <a:latin typeface="Calibri"/>
                <a:cs typeface="Calibri"/>
              </a:rPr>
              <a:t> </a:t>
            </a:r>
            <a:r>
              <a:rPr sz="1100" spc="15" dirty="0">
                <a:latin typeface="Calibri"/>
                <a:cs typeface="Calibri"/>
              </a:rPr>
              <a:t>accomplir</a:t>
            </a:r>
            <a:r>
              <a:rPr sz="1100" spc="60"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0" dirty="0">
                <a:latin typeface="Calibri"/>
                <a:cs typeface="Calibri"/>
              </a:rPr>
              <a:t> </a:t>
            </a:r>
            <a:r>
              <a:rPr sz="1100" spc="5" dirty="0">
                <a:latin typeface="Calibri"/>
                <a:cs typeface="Calibri"/>
              </a:rPr>
              <a:t>d’implémenter</a:t>
            </a:r>
            <a:r>
              <a:rPr sz="1100" spc="60" dirty="0">
                <a:latin typeface="Calibri"/>
                <a:cs typeface="Calibri"/>
              </a:rPr>
              <a:t> </a:t>
            </a:r>
            <a:r>
              <a:rPr sz="1100" dirty="0">
                <a:latin typeface="Calibri"/>
                <a:cs typeface="Calibri"/>
              </a:rPr>
              <a:t>des</a:t>
            </a:r>
            <a:r>
              <a:rPr sz="1100" spc="60" dirty="0">
                <a:latin typeface="Calibri"/>
                <a:cs typeface="Calibri"/>
              </a:rPr>
              <a:t> </a:t>
            </a:r>
            <a:r>
              <a:rPr sz="1100" spc="10" dirty="0">
                <a:latin typeface="Calibri"/>
                <a:cs typeface="Calibri"/>
              </a:rPr>
              <a:t>fonctions</a:t>
            </a:r>
            <a:r>
              <a:rPr sz="1100" spc="60" dirty="0">
                <a:latin typeface="Calibri"/>
                <a:cs typeface="Calibri"/>
              </a:rPr>
              <a:t> </a:t>
            </a:r>
            <a:r>
              <a:rPr sz="1100" spc="40" dirty="0">
                <a:latin typeface="Calibri"/>
                <a:cs typeface="Calibri"/>
              </a:rPr>
              <a:t>sur </a:t>
            </a:r>
            <a:r>
              <a:rPr sz="1100" spc="45" dirty="0">
                <a:latin typeface="Calibri"/>
                <a:cs typeface="Calibri"/>
              </a:rPr>
              <a:t> </a:t>
            </a:r>
            <a:r>
              <a:rPr sz="1100" dirty="0">
                <a:latin typeface="Calibri"/>
                <a:cs typeface="Calibri"/>
              </a:rPr>
              <a:t>le</a:t>
            </a:r>
            <a:r>
              <a:rPr sz="1100" spc="60" dirty="0">
                <a:latin typeface="Calibri"/>
                <a:cs typeface="Calibri"/>
              </a:rPr>
              <a:t> </a:t>
            </a:r>
            <a:r>
              <a:rPr sz="1100" b="1" spc="10" dirty="0">
                <a:latin typeface="Calibri"/>
                <a:cs typeface="Calibri"/>
              </a:rPr>
              <a:t>codage</a:t>
            </a:r>
            <a:r>
              <a:rPr sz="1100" b="1" spc="60" dirty="0">
                <a:latin typeface="Calibri"/>
                <a:cs typeface="Calibri"/>
              </a:rPr>
              <a:t> </a:t>
            </a:r>
            <a:r>
              <a:rPr sz="1100" b="1" spc="-10" dirty="0">
                <a:latin typeface="Calibri"/>
                <a:cs typeface="Calibri"/>
              </a:rPr>
              <a:t>et</a:t>
            </a:r>
            <a:r>
              <a:rPr sz="1100" b="1" spc="60" dirty="0">
                <a:latin typeface="Calibri"/>
                <a:cs typeface="Calibri"/>
              </a:rPr>
              <a:t> </a:t>
            </a:r>
            <a:r>
              <a:rPr sz="1100" b="1" spc="5" dirty="0">
                <a:latin typeface="Calibri"/>
                <a:cs typeface="Calibri"/>
              </a:rPr>
              <a:t>décodage</a:t>
            </a:r>
            <a:r>
              <a:rPr sz="1100" b="1" spc="60" dirty="0">
                <a:latin typeface="Calibri"/>
                <a:cs typeface="Calibri"/>
              </a:rPr>
              <a:t> </a:t>
            </a:r>
            <a:r>
              <a:rPr sz="1100" b="1" spc="95" dirty="0">
                <a:latin typeface="Calibri"/>
                <a:cs typeface="Calibri"/>
              </a:rPr>
              <a:t>d’ADN</a:t>
            </a:r>
            <a:r>
              <a:rPr sz="1100" b="1" spc="55" dirty="0">
                <a:latin typeface="Calibri"/>
                <a:cs typeface="Calibri"/>
              </a:rPr>
              <a:t> </a:t>
            </a:r>
            <a:r>
              <a:rPr sz="1100" spc="5" dirty="0">
                <a:latin typeface="Calibri"/>
                <a:cs typeface="Calibri"/>
              </a:rPr>
              <a:t>qui</a:t>
            </a:r>
            <a:r>
              <a:rPr sz="1100" spc="60" dirty="0">
                <a:latin typeface="Calibri"/>
                <a:cs typeface="Calibri"/>
              </a:rPr>
              <a:t> </a:t>
            </a:r>
            <a:r>
              <a:rPr sz="1100" spc="-5" dirty="0">
                <a:latin typeface="Calibri"/>
                <a:cs typeface="Calibri"/>
              </a:rPr>
              <a:t>permet</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10" dirty="0">
                <a:latin typeface="Calibri"/>
                <a:cs typeface="Calibri"/>
              </a:rPr>
              <a:t>retourner</a:t>
            </a:r>
            <a:r>
              <a:rPr sz="1100" spc="60" dirty="0">
                <a:latin typeface="Calibri"/>
                <a:cs typeface="Calibri"/>
              </a:rPr>
              <a:t> </a:t>
            </a:r>
            <a:r>
              <a:rPr sz="1100" spc="70" dirty="0">
                <a:latin typeface="Calibri"/>
                <a:cs typeface="Calibri"/>
              </a:rPr>
              <a:t>True</a:t>
            </a:r>
            <a:r>
              <a:rPr sz="1100" spc="60" dirty="0">
                <a:latin typeface="Calibri"/>
                <a:cs typeface="Calibri"/>
              </a:rPr>
              <a:t> </a:t>
            </a:r>
            <a:r>
              <a:rPr sz="1100" spc="45" dirty="0">
                <a:latin typeface="Calibri"/>
                <a:cs typeface="Calibri"/>
              </a:rPr>
              <a:t>si</a:t>
            </a:r>
            <a:r>
              <a:rPr sz="1100" spc="60" dirty="0">
                <a:latin typeface="Calibri"/>
                <a:cs typeface="Calibri"/>
              </a:rPr>
              <a:t> </a:t>
            </a:r>
            <a:r>
              <a:rPr sz="1100" spc="114" dirty="0">
                <a:latin typeface="Calibri"/>
                <a:cs typeface="Calibri"/>
              </a:rPr>
              <a:t>l'ARN</a:t>
            </a:r>
            <a:r>
              <a:rPr sz="1100" spc="60" dirty="0">
                <a:latin typeface="Calibri"/>
                <a:cs typeface="Calibri"/>
              </a:rPr>
              <a:t> </a:t>
            </a:r>
            <a:r>
              <a:rPr sz="1100" spc="-10" dirty="0">
                <a:latin typeface="Calibri"/>
                <a:cs typeface="Calibri"/>
              </a:rPr>
              <a:t>obtenu</a:t>
            </a:r>
            <a:r>
              <a:rPr sz="1100" spc="60" dirty="0">
                <a:latin typeface="Calibri"/>
                <a:cs typeface="Calibri"/>
              </a:rPr>
              <a:t> </a:t>
            </a:r>
            <a:r>
              <a:rPr sz="1100" spc="15" dirty="0">
                <a:latin typeface="Calibri"/>
                <a:cs typeface="Calibri"/>
              </a:rPr>
              <a:t>à </a:t>
            </a:r>
            <a:r>
              <a:rPr sz="1100" spc="-235" dirty="0">
                <a:latin typeface="Calibri"/>
                <a:cs typeface="Calibri"/>
              </a:rPr>
              <a:t> </a:t>
            </a:r>
            <a:r>
              <a:rPr sz="1100" spc="30" dirty="0">
                <a:latin typeface="Calibri"/>
                <a:cs typeface="Calibri"/>
              </a:rPr>
              <a:t>partir </a:t>
            </a:r>
            <a:r>
              <a:rPr sz="1100" spc="-25" dirty="0">
                <a:latin typeface="Calibri"/>
                <a:cs typeface="Calibri"/>
              </a:rPr>
              <a:t>de</a:t>
            </a:r>
            <a:r>
              <a:rPr sz="1100" spc="-20" dirty="0">
                <a:latin typeface="Calibri"/>
                <a:cs typeface="Calibri"/>
              </a:rPr>
              <a:t> </a:t>
            </a:r>
            <a:r>
              <a:rPr sz="1100" spc="114" dirty="0">
                <a:latin typeface="Calibri"/>
                <a:cs typeface="Calibri"/>
              </a:rPr>
              <a:t>l'ADN </a:t>
            </a:r>
            <a:r>
              <a:rPr sz="1100" spc="20" dirty="0">
                <a:latin typeface="Calibri"/>
                <a:cs typeface="Calibri"/>
              </a:rPr>
              <a:t>puis </a:t>
            </a:r>
            <a:r>
              <a:rPr sz="1100" spc="-15" dirty="0">
                <a:latin typeface="Calibri"/>
                <a:cs typeface="Calibri"/>
              </a:rPr>
              <a:t>découpé</a:t>
            </a:r>
            <a:r>
              <a:rPr sz="1100" spc="-10" dirty="0">
                <a:latin typeface="Calibri"/>
                <a:cs typeface="Calibri"/>
              </a:rPr>
              <a:t> </a:t>
            </a:r>
            <a:r>
              <a:rPr sz="1100" spc="-15" dirty="0">
                <a:latin typeface="Calibri"/>
                <a:cs typeface="Calibri"/>
              </a:rPr>
              <a:t>en</a:t>
            </a:r>
            <a:r>
              <a:rPr sz="1100" spc="-10" dirty="0">
                <a:latin typeface="Calibri"/>
                <a:cs typeface="Calibri"/>
              </a:rPr>
              <a:t> </a:t>
            </a:r>
            <a:r>
              <a:rPr sz="1100" dirty="0">
                <a:latin typeface="Calibri"/>
                <a:cs typeface="Calibri"/>
              </a:rPr>
              <a:t>codons </a:t>
            </a:r>
            <a:r>
              <a:rPr sz="1100" spc="5" dirty="0">
                <a:latin typeface="Calibri"/>
                <a:cs typeface="Calibri"/>
              </a:rPr>
              <a:t>contient </a:t>
            </a:r>
            <a:r>
              <a:rPr sz="1100" spc="-10" dirty="0">
                <a:latin typeface="Calibri"/>
                <a:cs typeface="Calibri"/>
              </a:rPr>
              <a:t>une séquence </a:t>
            </a:r>
            <a:r>
              <a:rPr sz="1100" spc="-5" dirty="0">
                <a:latin typeface="Calibri"/>
                <a:cs typeface="Calibri"/>
              </a:rPr>
              <a:t>codante </a:t>
            </a:r>
            <a:r>
              <a:rPr sz="1100" dirty="0">
                <a:latin typeface="Calibri"/>
                <a:cs typeface="Calibri"/>
              </a:rPr>
              <a:t> </a:t>
            </a:r>
            <a:r>
              <a:rPr sz="1100" spc="10" dirty="0">
                <a:latin typeface="Calibri"/>
                <a:cs typeface="Calibri"/>
              </a:rPr>
              <a:t>correspondant</a:t>
            </a:r>
            <a:r>
              <a:rPr sz="1100" spc="50" dirty="0">
                <a:latin typeface="Calibri"/>
                <a:cs typeface="Calibri"/>
              </a:rPr>
              <a:t> </a:t>
            </a:r>
            <a:r>
              <a:rPr sz="1100" spc="15" dirty="0">
                <a:latin typeface="Calibri"/>
                <a:cs typeface="Calibri"/>
              </a:rPr>
              <a:t>à</a:t>
            </a:r>
            <a:r>
              <a:rPr sz="1100" spc="55" dirty="0">
                <a:latin typeface="Calibri"/>
                <a:cs typeface="Calibri"/>
              </a:rPr>
              <a:t> </a:t>
            </a:r>
            <a:r>
              <a:rPr sz="1100" spc="30" dirty="0">
                <a:latin typeface="Calibri"/>
                <a:cs typeface="Calibri"/>
              </a:rPr>
              <a:t>la</a:t>
            </a:r>
            <a:r>
              <a:rPr sz="1100" spc="55" dirty="0">
                <a:latin typeface="Calibri"/>
                <a:cs typeface="Calibri"/>
              </a:rPr>
              <a:t> </a:t>
            </a:r>
            <a:r>
              <a:rPr sz="1100" dirty="0">
                <a:latin typeface="Calibri"/>
                <a:cs typeface="Calibri"/>
              </a:rPr>
              <a:t>molécule,</a:t>
            </a:r>
            <a:endParaRPr sz="1100">
              <a:latin typeface="Calibri"/>
              <a:cs typeface="Calibri"/>
            </a:endParaRPr>
          </a:p>
        </p:txBody>
      </p:sp>
      <p:sp>
        <p:nvSpPr>
          <p:cNvPr id="7" name="object 7"/>
          <p:cNvSpPr txBox="1"/>
          <p:nvPr/>
        </p:nvSpPr>
        <p:spPr>
          <a:xfrm>
            <a:off x="4042324" y="3903310"/>
            <a:ext cx="4389120" cy="731520"/>
          </a:xfrm>
          <a:prstGeom prst="rect">
            <a:avLst/>
          </a:prstGeom>
        </p:spPr>
        <p:txBody>
          <a:bodyPr vert="horz" wrap="square" lIns="0" tIns="12700" rIns="0" bIns="0" rtlCol="0">
            <a:spAutoFit/>
          </a:bodyPr>
          <a:lstStyle/>
          <a:p>
            <a:pPr marL="12700">
              <a:lnSpc>
                <a:spcPct val="100000"/>
              </a:lnSpc>
              <a:spcBef>
                <a:spcPts val="100"/>
              </a:spcBef>
            </a:pPr>
            <a:r>
              <a:rPr sz="1100" spc="90" dirty="0">
                <a:latin typeface="Calibri"/>
                <a:cs typeface="Calibri"/>
              </a:rPr>
              <a:t>Les</a:t>
            </a:r>
            <a:r>
              <a:rPr sz="1100" spc="55" dirty="0">
                <a:latin typeface="Calibri"/>
                <a:cs typeface="Calibri"/>
              </a:rPr>
              <a:t> </a:t>
            </a:r>
            <a:r>
              <a:rPr sz="1100" spc="20" dirty="0">
                <a:latin typeface="Calibri"/>
                <a:cs typeface="Calibri"/>
              </a:rPr>
              <a:t>outils</a:t>
            </a:r>
            <a:r>
              <a:rPr sz="1100" spc="60" dirty="0">
                <a:latin typeface="Calibri"/>
                <a:cs typeface="Calibri"/>
              </a:rPr>
              <a:t> </a:t>
            </a:r>
            <a:r>
              <a:rPr sz="1100" spc="-5" dirty="0">
                <a:latin typeface="Calibri"/>
                <a:cs typeface="Calibri"/>
              </a:rPr>
              <a:t>employés</a:t>
            </a:r>
            <a:r>
              <a:rPr sz="1100" spc="60" dirty="0">
                <a:latin typeface="Calibri"/>
                <a:cs typeface="Calibri"/>
              </a:rPr>
              <a:t> </a:t>
            </a:r>
            <a:r>
              <a:rPr sz="1100" spc="5" dirty="0">
                <a:latin typeface="Calibri"/>
                <a:cs typeface="Calibri"/>
              </a:rPr>
              <a:t>étaient:</a:t>
            </a:r>
            <a:r>
              <a:rPr sz="1100" spc="60" dirty="0">
                <a:latin typeface="Calibri"/>
                <a:cs typeface="Calibri"/>
              </a:rPr>
              <a:t> </a:t>
            </a:r>
            <a:r>
              <a:rPr sz="1100" spc="30" dirty="0">
                <a:latin typeface="Calibri"/>
                <a:cs typeface="Calibri"/>
              </a:rPr>
              <a:t>Jupyter-Notebook</a:t>
            </a:r>
            <a:r>
              <a:rPr sz="1100" spc="60" dirty="0">
                <a:latin typeface="Calibri"/>
                <a:cs typeface="Calibri"/>
              </a:rPr>
              <a:t> </a:t>
            </a:r>
            <a:r>
              <a:rPr sz="1100" spc="30" dirty="0">
                <a:latin typeface="Calibri"/>
                <a:cs typeface="Calibri"/>
              </a:rPr>
              <a:t>ainsi</a:t>
            </a:r>
            <a:r>
              <a:rPr sz="1100" spc="60" dirty="0">
                <a:latin typeface="Calibri"/>
                <a:cs typeface="Calibri"/>
              </a:rPr>
              <a:t> </a:t>
            </a:r>
            <a:r>
              <a:rPr sz="1100" spc="-20" dirty="0">
                <a:latin typeface="Calibri"/>
                <a:cs typeface="Calibri"/>
              </a:rPr>
              <a:t>que</a:t>
            </a:r>
            <a:r>
              <a:rPr sz="1100" spc="60" dirty="0">
                <a:latin typeface="Calibri"/>
                <a:cs typeface="Calibri"/>
              </a:rPr>
              <a:t> </a:t>
            </a:r>
            <a:r>
              <a:rPr sz="1100" dirty="0">
                <a:latin typeface="Calibri"/>
                <a:cs typeface="Calibri"/>
              </a:rPr>
              <a:t>du</a:t>
            </a:r>
            <a:r>
              <a:rPr sz="1100" spc="55" dirty="0">
                <a:latin typeface="Calibri"/>
                <a:cs typeface="Calibri"/>
              </a:rPr>
              <a:t> </a:t>
            </a:r>
            <a:r>
              <a:rPr sz="1100" spc="40" dirty="0">
                <a:latin typeface="Calibri"/>
                <a:cs typeface="Calibri"/>
              </a:rPr>
              <a:t>Python.</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a:t>
            </a:r>
            <a:r>
              <a:rPr sz="1100" spc="50" dirty="0">
                <a:latin typeface="Calibri"/>
                <a:cs typeface="Calibri"/>
              </a:rPr>
              <a:t> </a:t>
            </a:r>
            <a:r>
              <a:rPr sz="1100" spc="190" dirty="0">
                <a:latin typeface="Calibri"/>
                <a:cs typeface="Calibri"/>
              </a:rPr>
              <a:t>SAE</a:t>
            </a:r>
            <a:r>
              <a:rPr sz="1100" spc="55" dirty="0">
                <a:latin typeface="Calibri"/>
                <a:cs typeface="Calibri"/>
              </a:rPr>
              <a:t> </a:t>
            </a:r>
            <a:r>
              <a:rPr sz="1100" spc="15" dirty="0">
                <a:latin typeface="Calibri"/>
                <a:cs typeface="Calibri"/>
              </a:rPr>
              <a:t>a</a:t>
            </a:r>
            <a:r>
              <a:rPr sz="1100" spc="55" dirty="0">
                <a:latin typeface="Calibri"/>
                <a:cs typeface="Calibri"/>
              </a:rPr>
              <a:t> </a:t>
            </a:r>
            <a:r>
              <a:rPr sz="1100" spc="30" dirty="0">
                <a:latin typeface="Calibri"/>
                <a:cs typeface="Calibri"/>
              </a:rPr>
              <a:t>ainsi</a:t>
            </a:r>
            <a:r>
              <a:rPr sz="1100" spc="55" dirty="0">
                <a:latin typeface="Calibri"/>
                <a:cs typeface="Calibri"/>
              </a:rPr>
              <a:t> </a:t>
            </a:r>
            <a:r>
              <a:rPr sz="1100" spc="15" dirty="0">
                <a:latin typeface="Calibri"/>
                <a:cs typeface="Calibri"/>
              </a:rPr>
              <a:t>permis</a:t>
            </a:r>
            <a:r>
              <a:rPr sz="1100" spc="55" dirty="0">
                <a:latin typeface="Calibri"/>
                <a:cs typeface="Calibri"/>
              </a:rPr>
              <a:t> </a:t>
            </a:r>
            <a:r>
              <a:rPr sz="1100" spc="15" dirty="0">
                <a:latin typeface="Calibri"/>
                <a:cs typeface="Calibri"/>
              </a:rPr>
              <a:t>d'implanter</a:t>
            </a:r>
            <a:r>
              <a:rPr sz="1100" spc="55" dirty="0">
                <a:latin typeface="Calibri"/>
                <a:cs typeface="Calibri"/>
              </a:rPr>
              <a:t> </a:t>
            </a:r>
            <a:r>
              <a:rPr sz="1100" spc="10" dirty="0">
                <a:latin typeface="Calibri"/>
                <a:cs typeface="Calibri"/>
              </a:rPr>
              <a:t>différentes</a:t>
            </a:r>
            <a:r>
              <a:rPr sz="1100" spc="55" dirty="0">
                <a:latin typeface="Calibri"/>
                <a:cs typeface="Calibri"/>
              </a:rPr>
              <a:t> </a:t>
            </a:r>
            <a:r>
              <a:rPr sz="1100" spc="5" dirty="0">
                <a:latin typeface="Calibri"/>
                <a:cs typeface="Calibri"/>
              </a:rPr>
              <a:t>techniques</a:t>
            </a:r>
            <a:r>
              <a:rPr sz="1100" spc="55" dirty="0">
                <a:latin typeface="Calibri"/>
                <a:cs typeface="Calibri"/>
              </a:rPr>
              <a:t> </a:t>
            </a:r>
            <a:r>
              <a:rPr sz="1100" spc="-25" dirty="0">
                <a:latin typeface="Calibri"/>
                <a:cs typeface="Calibri"/>
              </a:rPr>
              <a:t>de</a:t>
            </a:r>
            <a:r>
              <a:rPr sz="1100" spc="55" dirty="0">
                <a:latin typeface="Calibri"/>
                <a:cs typeface="Calibri"/>
              </a:rPr>
              <a:t> </a:t>
            </a:r>
            <a:r>
              <a:rPr sz="1100" dirty="0">
                <a:latin typeface="Calibri"/>
                <a:cs typeface="Calibri"/>
              </a:rPr>
              <a:t>codage</a:t>
            </a:r>
            <a:r>
              <a:rPr sz="1100" spc="55" dirty="0">
                <a:latin typeface="Calibri"/>
                <a:cs typeface="Calibri"/>
              </a:rPr>
              <a:t> </a:t>
            </a:r>
            <a:r>
              <a:rPr sz="1100" spc="-15" dirty="0">
                <a:latin typeface="Calibri"/>
                <a:cs typeface="Calibri"/>
              </a:rPr>
              <a:t>et </a:t>
            </a:r>
            <a:r>
              <a:rPr sz="1100" spc="-229" dirty="0">
                <a:latin typeface="Calibri"/>
                <a:cs typeface="Calibri"/>
              </a:rPr>
              <a:t> </a:t>
            </a:r>
            <a:r>
              <a:rPr sz="1100" spc="-5" dirty="0">
                <a:latin typeface="Calibri"/>
                <a:cs typeface="Calibri"/>
              </a:rPr>
              <a:t>décodage</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120" dirty="0">
                <a:latin typeface="Calibri"/>
                <a:cs typeface="Calibri"/>
              </a:rPr>
              <a:t>l’ADN</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15" dirty="0">
                <a:latin typeface="Calibri"/>
                <a:cs typeface="Calibri"/>
              </a:rPr>
              <a:t>les</a:t>
            </a:r>
            <a:r>
              <a:rPr sz="1100" spc="55" dirty="0">
                <a:latin typeface="Calibri"/>
                <a:cs typeface="Calibri"/>
              </a:rPr>
              <a:t> </a:t>
            </a:r>
            <a:r>
              <a:rPr sz="1100" dirty="0">
                <a:latin typeface="Calibri"/>
                <a:cs typeface="Calibri"/>
              </a:rPr>
              <a:t>employer</a:t>
            </a:r>
            <a:r>
              <a:rPr sz="1100" spc="55" dirty="0">
                <a:latin typeface="Calibri"/>
                <a:cs typeface="Calibri"/>
              </a:rPr>
              <a:t> </a:t>
            </a:r>
            <a:r>
              <a:rPr sz="1100" spc="40" dirty="0">
                <a:latin typeface="Calibri"/>
                <a:cs typeface="Calibri"/>
              </a:rPr>
              <a:t>sur</a:t>
            </a:r>
            <a:r>
              <a:rPr sz="1100" spc="55" dirty="0">
                <a:latin typeface="Calibri"/>
                <a:cs typeface="Calibri"/>
              </a:rPr>
              <a:t> </a:t>
            </a:r>
            <a:r>
              <a:rPr sz="1100" dirty="0">
                <a:latin typeface="Calibri"/>
                <a:cs typeface="Calibri"/>
              </a:rPr>
              <a:t>des</a:t>
            </a:r>
            <a:r>
              <a:rPr sz="1100" spc="55" dirty="0">
                <a:latin typeface="Calibri"/>
                <a:cs typeface="Calibri"/>
              </a:rPr>
              <a:t> </a:t>
            </a:r>
            <a:r>
              <a:rPr sz="1100" spc="20" dirty="0">
                <a:latin typeface="Calibri"/>
                <a:cs typeface="Calibri"/>
              </a:rPr>
              <a:t>ﬁchiers</a:t>
            </a:r>
            <a:r>
              <a:rPr sz="1100" spc="55" dirty="0">
                <a:latin typeface="Calibri"/>
                <a:cs typeface="Calibri"/>
              </a:rPr>
              <a:t> </a:t>
            </a:r>
            <a:r>
              <a:rPr sz="1100" spc="5" dirty="0">
                <a:latin typeface="Calibri"/>
                <a:cs typeface="Calibri"/>
              </a:rPr>
              <a:t>texte</a:t>
            </a:r>
            <a:r>
              <a:rPr sz="1100" spc="55" dirty="0">
                <a:latin typeface="Calibri"/>
                <a:cs typeface="Calibri"/>
              </a:rPr>
              <a:t> </a:t>
            </a:r>
            <a:r>
              <a:rPr sz="1100" spc="-15" dirty="0">
                <a:latin typeface="Calibri"/>
                <a:cs typeface="Calibri"/>
              </a:rPr>
              <a:t>ou</a:t>
            </a:r>
            <a:r>
              <a:rPr sz="1100" spc="55" dirty="0">
                <a:latin typeface="Calibri"/>
                <a:cs typeface="Calibri"/>
              </a:rPr>
              <a:t> </a:t>
            </a:r>
            <a:r>
              <a:rPr sz="1100" spc="125" dirty="0">
                <a:latin typeface="Calibri"/>
                <a:cs typeface="Calibri"/>
              </a:rPr>
              <a:t>JSON.</a:t>
            </a:r>
            <a:endParaRPr sz="1100">
              <a:latin typeface="Calibri"/>
              <a:cs typeface="Calibri"/>
            </a:endParaRPr>
          </a:p>
        </p:txBody>
      </p:sp>
      <p:sp>
        <p:nvSpPr>
          <p:cNvPr id="8" name="object 8"/>
          <p:cNvSpPr txBox="1"/>
          <p:nvPr/>
        </p:nvSpPr>
        <p:spPr>
          <a:xfrm>
            <a:off x="461000" y="2726338"/>
            <a:ext cx="2709545" cy="665480"/>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Arial MT"/>
                <a:cs typeface="Arial MT"/>
              </a:rPr>
              <a:t>https://drive.google.com/drive/u/0/ </a:t>
            </a:r>
            <a:r>
              <a:rPr sz="1400" spc="-380" dirty="0">
                <a:latin typeface="Arial MT"/>
                <a:cs typeface="Arial MT"/>
              </a:rPr>
              <a:t> </a:t>
            </a:r>
            <a:r>
              <a:rPr sz="1400" spc="-5" dirty="0">
                <a:latin typeface="Arial MT"/>
                <a:cs typeface="Arial MT"/>
              </a:rPr>
              <a:t>folders/1_8DV50jZlDPLvD7PzBoJ  O9R9C0MVB0n1</a:t>
            </a:r>
            <a:endParaRPr sz="14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113766"/>
            <a:ext cx="2658110"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1.03</a:t>
            </a:r>
          </a:p>
          <a:p>
            <a:pPr marL="12700" marR="5080">
              <a:lnSpc>
                <a:spcPct val="100499"/>
              </a:lnSpc>
            </a:pPr>
            <a:r>
              <a:rPr spc="65" dirty="0"/>
              <a:t>Installation</a:t>
            </a:r>
            <a:r>
              <a:rPr spc="95" dirty="0"/>
              <a:t> </a:t>
            </a:r>
            <a:r>
              <a:rPr spc="30" dirty="0"/>
              <a:t>d’un</a:t>
            </a:r>
            <a:r>
              <a:rPr spc="100" dirty="0"/>
              <a:t> </a:t>
            </a:r>
            <a:r>
              <a:rPr spc="-5" dirty="0"/>
              <a:t>poste </a:t>
            </a:r>
            <a:r>
              <a:rPr spc="-470" dirty="0"/>
              <a:t> </a:t>
            </a:r>
            <a:r>
              <a:rPr spc="20" dirty="0"/>
              <a:t>pour</a:t>
            </a:r>
            <a:r>
              <a:rPr spc="110" dirty="0"/>
              <a:t> </a:t>
            </a:r>
            <a:r>
              <a:rPr spc="5" dirty="0"/>
              <a:t>le</a:t>
            </a:r>
          </a:p>
        </p:txBody>
      </p:sp>
      <p:sp>
        <p:nvSpPr>
          <p:cNvPr id="3" name="object 3"/>
          <p:cNvSpPr txBox="1"/>
          <p:nvPr/>
        </p:nvSpPr>
        <p:spPr>
          <a:xfrm>
            <a:off x="384725" y="1101318"/>
            <a:ext cx="1762125" cy="354965"/>
          </a:xfrm>
          <a:prstGeom prst="rect">
            <a:avLst/>
          </a:prstGeom>
        </p:spPr>
        <p:txBody>
          <a:bodyPr vert="horz" wrap="square" lIns="0" tIns="13970" rIns="0" bIns="0" rtlCol="0">
            <a:spAutoFit/>
          </a:bodyPr>
          <a:lstStyle/>
          <a:p>
            <a:pPr marL="12700">
              <a:lnSpc>
                <a:spcPct val="100000"/>
              </a:lnSpc>
              <a:spcBef>
                <a:spcPts val="110"/>
              </a:spcBef>
            </a:pPr>
            <a:r>
              <a:rPr sz="2150" spc="-15" dirty="0">
                <a:latin typeface="Calibri"/>
                <a:cs typeface="Calibri"/>
              </a:rPr>
              <a:t>développement</a:t>
            </a:r>
            <a:endParaRPr sz="2150">
              <a:latin typeface="Calibri"/>
              <a:cs typeface="Calibri"/>
            </a:endParaRPr>
          </a:p>
        </p:txBody>
      </p:sp>
      <p:sp>
        <p:nvSpPr>
          <p:cNvPr id="4" name="object 4"/>
          <p:cNvSpPr/>
          <p:nvPr/>
        </p:nvSpPr>
        <p:spPr>
          <a:xfrm>
            <a:off x="311699" y="1618199"/>
            <a:ext cx="4908550" cy="3239770"/>
          </a:xfrm>
          <a:custGeom>
            <a:avLst/>
            <a:gdLst/>
            <a:ahLst/>
            <a:cxnLst/>
            <a:rect l="l" t="t" r="r" b="b"/>
            <a:pathLst>
              <a:path w="4908550" h="3239770">
                <a:moveTo>
                  <a:pt x="4907999" y="3239699"/>
                </a:moveTo>
                <a:lnTo>
                  <a:pt x="0" y="3239699"/>
                </a:lnTo>
                <a:lnTo>
                  <a:pt x="0" y="0"/>
                </a:lnTo>
                <a:lnTo>
                  <a:pt x="4907999" y="0"/>
                </a:lnTo>
                <a:lnTo>
                  <a:pt x="4907999" y="3239699"/>
                </a:lnTo>
                <a:close/>
              </a:path>
            </a:pathLst>
          </a:custGeom>
          <a:solidFill>
            <a:srgbClr val="D9D9D9"/>
          </a:solidFill>
        </p:spPr>
        <p:txBody>
          <a:bodyPr wrap="square" lIns="0" tIns="0" rIns="0" bIns="0" rtlCol="0"/>
          <a:lstStyle/>
          <a:p>
            <a:endParaRPr/>
          </a:p>
        </p:txBody>
      </p:sp>
      <p:sp>
        <p:nvSpPr>
          <p:cNvPr id="5" name="object 5"/>
          <p:cNvSpPr txBox="1"/>
          <p:nvPr/>
        </p:nvSpPr>
        <p:spPr>
          <a:xfrm>
            <a:off x="384725" y="1660490"/>
            <a:ext cx="4643120" cy="949325"/>
          </a:xfrm>
          <a:prstGeom prst="rect">
            <a:avLst/>
          </a:prstGeom>
        </p:spPr>
        <p:txBody>
          <a:bodyPr vert="horz" wrap="square" lIns="0" tIns="12700" rIns="0" bIns="0" rtlCol="0">
            <a:spAutoFit/>
          </a:bodyPr>
          <a:lstStyle/>
          <a:p>
            <a:pPr marL="12700" marR="5080">
              <a:lnSpc>
                <a:spcPct val="114999"/>
              </a:lnSpc>
              <a:spcBef>
                <a:spcPts val="100"/>
              </a:spcBef>
            </a:pPr>
            <a:r>
              <a:rPr sz="1100" spc="145" dirty="0">
                <a:latin typeface="Calibri"/>
                <a:cs typeface="Calibri"/>
              </a:rPr>
              <a:t>La </a:t>
            </a:r>
            <a:r>
              <a:rPr sz="1100" dirty="0">
                <a:latin typeface="Calibri"/>
                <a:cs typeface="Calibri"/>
              </a:rPr>
              <a:t>problématique </a:t>
            </a:r>
            <a:r>
              <a:rPr sz="1100" spc="10" dirty="0">
                <a:latin typeface="Calibri"/>
                <a:cs typeface="Calibri"/>
              </a:rPr>
              <a:t>professionnelle </a:t>
            </a:r>
            <a:r>
              <a:rPr sz="1100" spc="5" dirty="0">
                <a:latin typeface="Calibri"/>
                <a:cs typeface="Calibri"/>
              </a:rPr>
              <a:t>est </a:t>
            </a:r>
            <a:r>
              <a:rPr sz="1100" spc="-25" dirty="0">
                <a:latin typeface="Calibri"/>
                <a:cs typeface="Calibri"/>
              </a:rPr>
              <a:t>de</a:t>
            </a:r>
            <a:r>
              <a:rPr sz="1100" spc="-20" dirty="0">
                <a:latin typeface="Calibri"/>
                <a:cs typeface="Calibri"/>
              </a:rPr>
              <a:t> </a:t>
            </a:r>
            <a:r>
              <a:rPr sz="1100" spc="15" dirty="0">
                <a:latin typeface="Calibri"/>
                <a:cs typeface="Calibri"/>
              </a:rPr>
              <a:t>préparer </a:t>
            </a:r>
            <a:r>
              <a:rPr sz="1100" spc="10" dirty="0">
                <a:latin typeface="Calibri"/>
                <a:cs typeface="Calibri"/>
              </a:rPr>
              <a:t>un </a:t>
            </a:r>
            <a:r>
              <a:rPr sz="1100" spc="-5" dirty="0">
                <a:latin typeface="Calibri"/>
                <a:cs typeface="Calibri"/>
              </a:rPr>
              <a:t>poste </a:t>
            </a:r>
            <a:r>
              <a:rPr sz="1100" spc="-25" dirty="0">
                <a:latin typeface="Calibri"/>
                <a:cs typeface="Calibri"/>
              </a:rPr>
              <a:t>de</a:t>
            </a:r>
            <a:r>
              <a:rPr sz="1100" spc="-20" dirty="0">
                <a:latin typeface="Calibri"/>
                <a:cs typeface="Calibri"/>
              </a:rPr>
              <a:t> </a:t>
            </a:r>
            <a:r>
              <a:rPr sz="1100" spc="30" dirty="0">
                <a:latin typeface="Calibri"/>
                <a:cs typeface="Calibri"/>
              </a:rPr>
              <a:t>travail </a:t>
            </a:r>
            <a:r>
              <a:rPr sz="1100" spc="5" dirty="0">
                <a:latin typeface="Calibri"/>
                <a:cs typeface="Calibri"/>
              </a:rPr>
              <a:t>pour </a:t>
            </a:r>
            <a:r>
              <a:rPr sz="1100" dirty="0">
                <a:latin typeface="Calibri"/>
                <a:cs typeface="Calibri"/>
              </a:rPr>
              <a:t>des </a:t>
            </a:r>
            <a:r>
              <a:rPr sz="1100" spc="-235" dirty="0">
                <a:latin typeface="Calibri"/>
                <a:cs typeface="Calibri"/>
              </a:rPr>
              <a:t> </a:t>
            </a:r>
            <a:r>
              <a:rPr sz="1100" spc="5" dirty="0">
                <a:latin typeface="Calibri"/>
                <a:cs typeface="Calibri"/>
              </a:rPr>
              <a:t>besoins</a:t>
            </a:r>
            <a:r>
              <a:rPr sz="1100" spc="50" dirty="0">
                <a:latin typeface="Calibri"/>
                <a:cs typeface="Calibri"/>
              </a:rPr>
              <a:t> </a:t>
            </a:r>
            <a:r>
              <a:rPr sz="1100" spc="-25" dirty="0">
                <a:latin typeface="Calibri"/>
                <a:cs typeface="Calibri"/>
              </a:rPr>
              <a:t>de</a:t>
            </a:r>
            <a:r>
              <a:rPr sz="1100" spc="55" dirty="0">
                <a:latin typeface="Calibri"/>
                <a:cs typeface="Calibri"/>
              </a:rPr>
              <a:t> </a:t>
            </a:r>
            <a:r>
              <a:rPr sz="1100" spc="-10" dirty="0">
                <a:latin typeface="Calibri"/>
                <a:cs typeface="Calibri"/>
              </a:rPr>
              <a:t>développement.</a:t>
            </a:r>
            <a:endParaRPr sz="1100">
              <a:latin typeface="Calibri"/>
              <a:cs typeface="Calibri"/>
            </a:endParaRPr>
          </a:p>
          <a:p>
            <a:pPr>
              <a:lnSpc>
                <a:spcPct val="100000"/>
              </a:lnSpc>
              <a:spcBef>
                <a:spcPts val="40"/>
              </a:spcBef>
            </a:pPr>
            <a:endParaRPr sz="950">
              <a:latin typeface="Calibri"/>
              <a:cs typeface="Calibri"/>
            </a:endParaRPr>
          </a:p>
          <a:p>
            <a:pPr marL="12700" marR="299085">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SAÉ</a:t>
            </a:r>
            <a:r>
              <a:rPr sz="1100" spc="55" dirty="0">
                <a:latin typeface="Calibri"/>
                <a:cs typeface="Calibri"/>
              </a:rPr>
              <a:t> </a:t>
            </a:r>
            <a:r>
              <a:rPr sz="1100" spc="-5" dirty="0">
                <a:latin typeface="Calibri"/>
                <a:cs typeface="Calibri"/>
              </a:rPr>
              <a:t>permet</a:t>
            </a:r>
            <a:r>
              <a:rPr sz="1100" spc="55" dirty="0">
                <a:latin typeface="Calibri"/>
                <a:cs typeface="Calibri"/>
              </a:rPr>
              <a:t> </a:t>
            </a:r>
            <a:r>
              <a:rPr sz="1100" spc="10" dirty="0">
                <a:latin typeface="Calibri"/>
                <a:cs typeface="Calibri"/>
              </a:rPr>
              <a:t>d’expérimenter</a:t>
            </a:r>
            <a:r>
              <a:rPr sz="1100" spc="55" dirty="0">
                <a:latin typeface="Calibri"/>
                <a:cs typeface="Calibri"/>
              </a:rPr>
              <a:t> </a:t>
            </a:r>
            <a:r>
              <a:rPr sz="1100" spc="15" dirty="0">
                <a:latin typeface="Calibri"/>
                <a:cs typeface="Calibri"/>
              </a:rPr>
              <a:t>les</a:t>
            </a:r>
            <a:r>
              <a:rPr sz="1100" spc="55" dirty="0">
                <a:latin typeface="Calibri"/>
                <a:cs typeface="Calibri"/>
              </a:rPr>
              <a:t> </a:t>
            </a:r>
            <a:r>
              <a:rPr sz="1100" spc="25" dirty="0">
                <a:latin typeface="Calibri"/>
                <a:cs typeface="Calibri"/>
              </a:rPr>
              <a:t>missions</a:t>
            </a:r>
            <a:r>
              <a:rPr sz="1100" spc="55" dirty="0">
                <a:latin typeface="Calibri"/>
                <a:cs typeface="Calibri"/>
              </a:rPr>
              <a:t> </a:t>
            </a:r>
            <a:r>
              <a:rPr sz="1100" spc="20" dirty="0">
                <a:latin typeface="Calibri"/>
                <a:cs typeface="Calibri"/>
              </a:rPr>
              <a:t>d’installation</a:t>
            </a:r>
            <a:r>
              <a:rPr sz="1100" spc="55"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poste</a:t>
            </a:r>
            <a:r>
              <a:rPr sz="1100" spc="55" dirty="0">
                <a:latin typeface="Calibri"/>
                <a:cs typeface="Calibri"/>
              </a:rPr>
              <a:t> </a:t>
            </a:r>
            <a:r>
              <a:rPr sz="1100" spc="-25" dirty="0">
                <a:latin typeface="Calibri"/>
                <a:cs typeface="Calibri"/>
              </a:rPr>
              <a:t>de </a:t>
            </a:r>
            <a:r>
              <a:rPr sz="1100" spc="-235" dirty="0">
                <a:latin typeface="Calibri"/>
                <a:cs typeface="Calibri"/>
              </a:rPr>
              <a:t> </a:t>
            </a:r>
            <a:r>
              <a:rPr sz="1100" spc="30" dirty="0">
                <a:latin typeface="Calibri"/>
                <a:cs typeface="Calibri"/>
              </a:rPr>
              <a:t>travail.</a:t>
            </a:r>
            <a:r>
              <a:rPr sz="1100" spc="50" dirty="0">
                <a:latin typeface="Calibri"/>
                <a:cs typeface="Calibri"/>
              </a:rPr>
              <a:t> </a:t>
            </a:r>
            <a:r>
              <a:rPr sz="1100" spc="114" dirty="0">
                <a:latin typeface="Calibri"/>
                <a:cs typeface="Calibri"/>
              </a:rPr>
              <a:t>Le</a:t>
            </a:r>
            <a:r>
              <a:rPr sz="1100" spc="55"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a</a:t>
            </a:r>
            <a:r>
              <a:rPr sz="1100" spc="55" dirty="0">
                <a:latin typeface="Calibri"/>
                <a:cs typeface="Calibri"/>
              </a:rPr>
              <a:t> </a:t>
            </a:r>
            <a:r>
              <a:rPr sz="1100" spc="-25" dirty="0">
                <a:latin typeface="Calibri"/>
                <a:cs typeface="Calibri"/>
              </a:rPr>
              <a:t>été</a:t>
            </a:r>
            <a:r>
              <a:rPr sz="1100" spc="55" dirty="0">
                <a:latin typeface="Calibri"/>
                <a:cs typeface="Calibri"/>
              </a:rPr>
              <a:t> </a:t>
            </a:r>
            <a:r>
              <a:rPr sz="1100" spc="15" dirty="0">
                <a:latin typeface="Calibri"/>
                <a:cs typeface="Calibri"/>
              </a:rPr>
              <a:t>réalisé</a:t>
            </a:r>
            <a:r>
              <a:rPr sz="1100" spc="60" dirty="0">
                <a:latin typeface="Calibri"/>
                <a:cs typeface="Calibri"/>
              </a:rPr>
              <a:t> </a:t>
            </a:r>
            <a:r>
              <a:rPr sz="1100" spc="-15" dirty="0">
                <a:latin typeface="Calibri"/>
                <a:cs typeface="Calibri"/>
              </a:rPr>
              <a:t>en</a:t>
            </a:r>
            <a:r>
              <a:rPr sz="1100" spc="55" dirty="0">
                <a:latin typeface="Calibri"/>
                <a:cs typeface="Calibri"/>
              </a:rPr>
              <a:t> </a:t>
            </a:r>
            <a:r>
              <a:rPr sz="1100" spc="20" dirty="0">
                <a:latin typeface="Calibri"/>
                <a:cs typeface="Calibri"/>
              </a:rPr>
              <a:t>individuel</a:t>
            </a:r>
            <a:r>
              <a:rPr sz="1100" spc="60"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55" dirty="0">
                <a:latin typeface="Calibri"/>
                <a:cs typeface="Calibri"/>
              </a:rPr>
              <a:t> </a:t>
            </a:r>
            <a:r>
              <a:rPr sz="1100" spc="5" dirty="0">
                <a:latin typeface="Calibri"/>
                <a:cs typeface="Calibri"/>
              </a:rPr>
              <a:t>duré</a:t>
            </a:r>
            <a:r>
              <a:rPr sz="1100" spc="60" dirty="0">
                <a:latin typeface="Calibri"/>
                <a:cs typeface="Calibri"/>
              </a:rPr>
              <a:t> </a:t>
            </a:r>
            <a:r>
              <a:rPr sz="1100" spc="80" dirty="0">
                <a:latin typeface="Calibri"/>
                <a:cs typeface="Calibri"/>
              </a:rPr>
              <a:t>1</a:t>
            </a:r>
            <a:r>
              <a:rPr sz="1100" spc="55" dirty="0">
                <a:latin typeface="Calibri"/>
                <a:cs typeface="Calibri"/>
              </a:rPr>
              <a:t> </a:t>
            </a:r>
            <a:r>
              <a:rPr sz="1100" spc="15" dirty="0">
                <a:latin typeface="Calibri"/>
                <a:cs typeface="Calibri"/>
              </a:rPr>
              <a:t>mois.</a:t>
            </a:r>
            <a:endParaRPr sz="1100">
              <a:latin typeface="Calibri"/>
              <a:cs typeface="Calibri"/>
            </a:endParaRPr>
          </a:p>
        </p:txBody>
      </p:sp>
      <p:sp>
        <p:nvSpPr>
          <p:cNvPr id="6" name="object 6"/>
          <p:cNvSpPr txBox="1"/>
          <p:nvPr/>
        </p:nvSpPr>
        <p:spPr>
          <a:xfrm>
            <a:off x="384725" y="2736435"/>
            <a:ext cx="4620260" cy="796925"/>
          </a:xfrm>
          <a:prstGeom prst="rect">
            <a:avLst/>
          </a:prstGeom>
        </p:spPr>
        <p:txBody>
          <a:bodyPr vert="horz" wrap="square" lIns="0" tIns="12700" rIns="0" bIns="0" rtlCol="0">
            <a:spAutoFit/>
          </a:bodyPr>
          <a:lstStyle/>
          <a:p>
            <a:pPr marL="12700" marR="5080">
              <a:lnSpc>
                <a:spcPct val="114999"/>
              </a:lnSpc>
              <a:spcBef>
                <a:spcPts val="100"/>
              </a:spcBef>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15" dirty="0">
                <a:latin typeface="Calibri"/>
                <a:cs typeface="Calibri"/>
              </a:rPr>
              <a:t>accomplir</a:t>
            </a:r>
            <a:r>
              <a:rPr sz="1100" spc="65" dirty="0">
                <a:latin typeface="Calibri"/>
                <a:cs typeface="Calibri"/>
              </a:rPr>
              <a:t> </a:t>
            </a:r>
            <a:r>
              <a:rPr sz="1100" dirty="0">
                <a:latin typeface="Calibri"/>
                <a:cs typeface="Calibri"/>
              </a:rPr>
              <a:t>étaient</a:t>
            </a:r>
            <a:r>
              <a:rPr sz="1100" spc="60"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60" dirty="0">
                <a:latin typeface="Calibri"/>
                <a:cs typeface="Calibri"/>
              </a:rPr>
              <a:t> </a:t>
            </a:r>
            <a:r>
              <a:rPr sz="1100" dirty="0">
                <a:latin typeface="Calibri"/>
                <a:cs typeface="Calibri"/>
              </a:rPr>
              <a:t>se</a:t>
            </a:r>
            <a:r>
              <a:rPr sz="1100" spc="65" dirty="0">
                <a:latin typeface="Calibri"/>
                <a:cs typeface="Calibri"/>
              </a:rPr>
              <a:t> </a:t>
            </a:r>
            <a:r>
              <a:rPr sz="1100" dirty="0">
                <a:latin typeface="Calibri"/>
                <a:cs typeface="Calibri"/>
              </a:rPr>
              <a:t>connecter</a:t>
            </a:r>
            <a:r>
              <a:rPr sz="1100" spc="60" dirty="0">
                <a:latin typeface="Calibri"/>
                <a:cs typeface="Calibri"/>
              </a:rPr>
              <a:t> </a:t>
            </a:r>
            <a:r>
              <a:rPr sz="1100" spc="10" dirty="0">
                <a:latin typeface="Calibri"/>
                <a:cs typeface="Calibri"/>
              </a:rPr>
              <a:t>au</a:t>
            </a:r>
            <a:r>
              <a:rPr sz="1100" spc="60" dirty="0">
                <a:latin typeface="Calibri"/>
                <a:cs typeface="Calibri"/>
              </a:rPr>
              <a:t> </a:t>
            </a:r>
            <a:r>
              <a:rPr sz="1100" spc="30" dirty="0">
                <a:latin typeface="Calibri"/>
                <a:cs typeface="Calibri"/>
              </a:rPr>
              <a:t>raspberry</a:t>
            </a:r>
            <a:r>
              <a:rPr sz="1100" spc="60" dirty="0">
                <a:latin typeface="Calibri"/>
                <a:cs typeface="Calibri"/>
              </a:rPr>
              <a:t> </a:t>
            </a:r>
            <a:r>
              <a:rPr sz="1100" spc="30" dirty="0">
                <a:latin typeface="Calibri"/>
                <a:cs typeface="Calibri"/>
              </a:rPr>
              <a:t>, </a:t>
            </a:r>
            <a:r>
              <a:rPr sz="1100" spc="-229" dirty="0">
                <a:latin typeface="Calibri"/>
                <a:cs typeface="Calibri"/>
              </a:rPr>
              <a:t> </a:t>
            </a:r>
            <a:r>
              <a:rPr sz="1100" spc="25" dirty="0">
                <a:latin typeface="Calibri"/>
                <a:cs typeface="Calibri"/>
              </a:rPr>
              <a:t>d’utiliser </a:t>
            </a:r>
            <a:r>
              <a:rPr sz="1100" spc="10" dirty="0">
                <a:latin typeface="Calibri"/>
                <a:cs typeface="Calibri"/>
              </a:rPr>
              <a:t>un écran externe relié </a:t>
            </a:r>
            <a:r>
              <a:rPr sz="1100" spc="-15" dirty="0">
                <a:latin typeface="Calibri"/>
                <a:cs typeface="Calibri"/>
              </a:rPr>
              <a:t>en</a:t>
            </a:r>
            <a:r>
              <a:rPr sz="1100" spc="-10" dirty="0">
                <a:latin typeface="Calibri"/>
                <a:cs typeface="Calibri"/>
              </a:rPr>
              <a:t> </a:t>
            </a:r>
            <a:r>
              <a:rPr sz="1100" spc="125" dirty="0">
                <a:latin typeface="Calibri"/>
                <a:cs typeface="Calibri"/>
              </a:rPr>
              <a:t>HDMI </a:t>
            </a:r>
            <a:r>
              <a:rPr sz="1100" spc="-15" dirty="0">
                <a:latin typeface="Calibri"/>
                <a:cs typeface="Calibri"/>
              </a:rPr>
              <a:t>et</a:t>
            </a:r>
            <a:r>
              <a:rPr sz="1100" spc="-10" dirty="0">
                <a:latin typeface="Calibri"/>
                <a:cs typeface="Calibri"/>
              </a:rPr>
              <a:t> </a:t>
            </a:r>
            <a:r>
              <a:rPr sz="1100" spc="25" dirty="0">
                <a:latin typeface="Calibri"/>
                <a:cs typeface="Calibri"/>
              </a:rPr>
              <a:t>d’installer </a:t>
            </a:r>
            <a:r>
              <a:rPr sz="1100" dirty="0">
                <a:latin typeface="Calibri"/>
                <a:cs typeface="Calibri"/>
              </a:rPr>
              <a:t>des </a:t>
            </a:r>
            <a:r>
              <a:rPr sz="1100" spc="20" dirty="0">
                <a:latin typeface="Calibri"/>
                <a:cs typeface="Calibri"/>
              </a:rPr>
              <a:t>outils </a:t>
            </a:r>
            <a:r>
              <a:rPr sz="1100" spc="-25" dirty="0">
                <a:latin typeface="Calibri"/>
                <a:cs typeface="Calibri"/>
              </a:rPr>
              <a:t>de </a:t>
            </a:r>
            <a:r>
              <a:rPr sz="1100" spc="-20" dirty="0">
                <a:latin typeface="Calibri"/>
                <a:cs typeface="Calibri"/>
              </a:rPr>
              <a:t> </a:t>
            </a:r>
            <a:r>
              <a:rPr sz="1100" spc="-10" dirty="0">
                <a:latin typeface="Calibri"/>
                <a:cs typeface="Calibri"/>
              </a:rPr>
              <a:t>développement</a:t>
            </a:r>
            <a:r>
              <a:rPr sz="1100" spc="55" dirty="0">
                <a:latin typeface="Calibri"/>
                <a:cs typeface="Calibri"/>
              </a:rPr>
              <a:t> </a:t>
            </a:r>
            <a:r>
              <a:rPr sz="1100" spc="5" dirty="0">
                <a:latin typeface="Calibri"/>
                <a:cs typeface="Calibri"/>
              </a:rPr>
              <a:t>pour</a:t>
            </a:r>
            <a:r>
              <a:rPr sz="1100" spc="60" dirty="0">
                <a:latin typeface="Calibri"/>
                <a:cs typeface="Calibri"/>
              </a:rPr>
              <a:t> </a:t>
            </a:r>
            <a:r>
              <a:rPr sz="1100" spc="15" dirty="0">
                <a:latin typeface="Calibri"/>
                <a:cs typeface="Calibri"/>
              </a:rPr>
              <a:t>avoir</a:t>
            </a:r>
            <a:r>
              <a:rPr sz="1100" spc="50" dirty="0">
                <a:latin typeface="Calibri"/>
                <a:cs typeface="Calibri"/>
              </a:rPr>
              <a:t> </a:t>
            </a:r>
            <a:r>
              <a:rPr sz="1100" spc="10" dirty="0">
                <a:latin typeface="Calibri"/>
                <a:cs typeface="Calibri"/>
              </a:rPr>
              <a:t>un</a:t>
            </a:r>
            <a:r>
              <a:rPr sz="1100" spc="55" dirty="0">
                <a:latin typeface="Calibri"/>
                <a:cs typeface="Calibri"/>
              </a:rPr>
              <a:t> </a:t>
            </a:r>
            <a:r>
              <a:rPr sz="1100" spc="5" dirty="0">
                <a:latin typeface="Calibri"/>
                <a:cs typeface="Calibri"/>
              </a:rPr>
              <a:t>environnement</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10" dirty="0">
                <a:latin typeface="Calibri"/>
                <a:cs typeface="Calibri"/>
              </a:rPr>
              <a:t>développement</a:t>
            </a:r>
            <a:r>
              <a:rPr sz="1100" spc="60" dirty="0">
                <a:latin typeface="Calibri"/>
                <a:cs typeface="Calibri"/>
              </a:rPr>
              <a:t> </a:t>
            </a:r>
            <a:r>
              <a:rPr sz="1100" spc="20" dirty="0">
                <a:latin typeface="Calibri"/>
                <a:cs typeface="Calibri"/>
              </a:rPr>
              <a:t>incluant</a:t>
            </a:r>
            <a:r>
              <a:rPr sz="1100" spc="55" dirty="0">
                <a:latin typeface="Calibri"/>
                <a:cs typeface="Calibri"/>
              </a:rPr>
              <a:t> </a:t>
            </a:r>
            <a:r>
              <a:rPr sz="1100" dirty="0">
                <a:latin typeface="Calibri"/>
                <a:cs typeface="Calibri"/>
              </a:rPr>
              <a:t>des </a:t>
            </a:r>
            <a:r>
              <a:rPr sz="1100" spc="5" dirty="0">
                <a:latin typeface="Calibri"/>
                <a:cs typeface="Calibri"/>
              </a:rPr>
              <a:t> </a:t>
            </a:r>
            <a:r>
              <a:rPr sz="1100" spc="15" dirty="0">
                <a:latin typeface="Calibri"/>
                <a:cs typeface="Calibri"/>
              </a:rPr>
              <a:t>compilateurs,</a:t>
            </a:r>
            <a:r>
              <a:rPr sz="1100" spc="50" dirty="0">
                <a:latin typeface="Calibri"/>
                <a:cs typeface="Calibri"/>
              </a:rPr>
              <a:t> </a:t>
            </a:r>
            <a:r>
              <a:rPr sz="1100" spc="10" dirty="0">
                <a:latin typeface="Calibri"/>
                <a:cs typeface="Calibri"/>
              </a:rPr>
              <a:t>un</a:t>
            </a:r>
            <a:r>
              <a:rPr sz="1100" spc="55" dirty="0">
                <a:latin typeface="Calibri"/>
                <a:cs typeface="Calibri"/>
              </a:rPr>
              <a:t> </a:t>
            </a:r>
            <a:r>
              <a:rPr sz="1100" spc="20" dirty="0">
                <a:latin typeface="Calibri"/>
                <a:cs typeface="Calibri"/>
              </a:rPr>
              <a:t>serveur</a:t>
            </a:r>
            <a:r>
              <a:rPr sz="1100" spc="55" dirty="0">
                <a:latin typeface="Calibri"/>
                <a:cs typeface="Calibri"/>
              </a:rPr>
              <a:t> </a:t>
            </a:r>
            <a:r>
              <a:rPr sz="1100" spc="-15" dirty="0">
                <a:latin typeface="Calibri"/>
                <a:cs typeface="Calibri"/>
              </a:rPr>
              <a:t>web</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10" dirty="0">
                <a:latin typeface="Calibri"/>
                <a:cs typeface="Calibri"/>
              </a:rPr>
              <a:t>un</a:t>
            </a:r>
            <a:r>
              <a:rPr sz="1100" spc="55" dirty="0">
                <a:latin typeface="Calibri"/>
                <a:cs typeface="Calibri"/>
              </a:rPr>
              <a:t> </a:t>
            </a:r>
            <a:r>
              <a:rPr sz="1100" spc="30" dirty="0">
                <a:latin typeface="Calibri"/>
                <a:cs typeface="Calibri"/>
              </a:rPr>
              <a:t>Système</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0" dirty="0">
                <a:latin typeface="Calibri"/>
                <a:cs typeface="Calibri"/>
              </a:rPr>
              <a:t>Gestion</a:t>
            </a:r>
            <a:r>
              <a:rPr sz="1100" spc="55" dirty="0">
                <a:latin typeface="Calibri"/>
                <a:cs typeface="Calibri"/>
              </a:rPr>
              <a:t> </a:t>
            </a:r>
            <a:r>
              <a:rPr sz="1100" spc="-25" dirty="0">
                <a:latin typeface="Calibri"/>
                <a:cs typeface="Calibri"/>
              </a:rPr>
              <a:t>de</a:t>
            </a:r>
            <a:r>
              <a:rPr sz="1100" spc="50" dirty="0">
                <a:latin typeface="Calibri"/>
                <a:cs typeface="Calibri"/>
              </a:rPr>
              <a:t> </a:t>
            </a:r>
            <a:r>
              <a:rPr sz="1100" spc="45" dirty="0">
                <a:latin typeface="Calibri"/>
                <a:cs typeface="Calibri"/>
              </a:rPr>
              <a:t>Base</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20" dirty="0">
                <a:latin typeface="Calibri"/>
                <a:cs typeface="Calibri"/>
              </a:rPr>
              <a:t>Données.</a:t>
            </a:r>
            <a:endParaRPr sz="1100">
              <a:latin typeface="Calibri"/>
              <a:cs typeface="Calibri"/>
            </a:endParaRPr>
          </a:p>
        </p:txBody>
      </p:sp>
      <p:sp>
        <p:nvSpPr>
          <p:cNvPr id="7" name="object 7"/>
          <p:cNvSpPr txBox="1"/>
          <p:nvPr/>
        </p:nvSpPr>
        <p:spPr>
          <a:xfrm>
            <a:off x="384725" y="3685125"/>
            <a:ext cx="4735830" cy="731520"/>
          </a:xfrm>
          <a:prstGeom prst="rect">
            <a:avLst/>
          </a:prstGeom>
        </p:spPr>
        <p:txBody>
          <a:bodyPr vert="horz" wrap="square" lIns="0" tIns="12700" rIns="0" bIns="0" rtlCol="0">
            <a:spAutoFit/>
          </a:bodyPr>
          <a:lstStyle/>
          <a:p>
            <a:pPr marL="12700">
              <a:lnSpc>
                <a:spcPct val="100000"/>
              </a:lnSpc>
              <a:spcBef>
                <a:spcPts val="100"/>
              </a:spcBef>
            </a:pPr>
            <a:r>
              <a:rPr sz="1100" spc="90" dirty="0">
                <a:latin typeface="Calibri"/>
                <a:cs typeface="Calibri"/>
              </a:rPr>
              <a:t>Les</a:t>
            </a:r>
            <a:r>
              <a:rPr sz="1100" spc="50" dirty="0">
                <a:latin typeface="Calibri"/>
                <a:cs typeface="Calibri"/>
              </a:rPr>
              <a:t> </a:t>
            </a:r>
            <a:r>
              <a:rPr sz="1100" spc="20" dirty="0">
                <a:latin typeface="Calibri"/>
                <a:cs typeface="Calibri"/>
              </a:rPr>
              <a:t>outils</a:t>
            </a:r>
            <a:r>
              <a:rPr sz="1100" spc="55" dirty="0">
                <a:latin typeface="Calibri"/>
                <a:cs typeface="Calibri"/>
              </a:rPr>
              <a:t> </a:t>
            </a:r>
            <a:r>
              <a:rPr sz="1100" spc="-5" dirty="0">
                <a:latin typeface="Calibri"/>
                <a:cs typeface="Calibri"/>
              </a:rPr>
              <a:t>employés</a:t>
            </a:r>
            <a:r>
              <a:rPr sz="1100" spc="50" dirty="0">
                <a:latin typeface="Calibri"/>
                <a:cs typeface="Calibri"/>
              </a:rPr>
              <a:t> </a:t>
            </a:r>
            <a:r>
              <a:rPr sz="1100" spc="5" dirty="0">
                <a:latin typeface="Calibri"/>
                <a:cs typeface="Calibri"/>
              </a:rPr>
              <a:t>étaient:</a:t>
            </a:r>
            <a:r>
              <a:rPr sz="1100" spc="55" dirty="0">
                <a:latin typeface="Calibri"/>
                <a:cs typeface="Calibri"/>
              </a:rPr>
              <a:t> </a:t>
            </a:r>
            <a:r>
              <a:rPr sz="1100" spc="65" dirty="0">
                <a:latin typeface="Calibri"/>
                <a:cs typeface="Calibri"/>
              </a:rPr>
              <a:t>Raspberry-PI,</a:t>
            </a:r>
            <a:r>
              <a:rPr sz="1100" spc="50" dirty="0">
                <a:latin typeface="Calibri"/>
                <a:cs typeface="Calibri"/>
              </a:rPr>
              <a:t> </a:t>
            </a:r>
            <a:r>
              <a:rPr sz="1100" spc="114" dirty="0">
                <a:latin typeface="Calibri"/>
                <a:cs typeface="Calibri"/>
              </a:rPr>
              <a:t>PHP,</a:t>
            </a:r>
            <a:r>
              <a:rPr sz="1100" spc="55" dirty="0">
                <a:latin typeface="Calibri"/>
                <a:cs typeface="Calibri"/>
              </a:rPr>
              <a:t> </a:t>
            </a:r>
            <a:r>
              <a:rPr sz="1100" spc="30" dirty="0">
                <a:latin typeface="Calibri"/>
                <a:cs typeface="Calibri"/>
              </a:rPr>
              <a:t>Postregsql.</a:t>
            </a:r>
            <a:endParaRPr sz="1100">
              <a:latin typeface="Calibri"/>
              <a:cs typeface="Calibri"/>
            </a:endParaRPr>
          </a:p>
          <a:p>
            <a:pPr>
              <a:lnSpc>
                <a:spcPct val="100000"/>
              </a:lnSpc>
              <a:spcBef>
                <a:spcPts val="40"/>
              </a:spcBef>
            </a:pPr>
            <a:endParaRPr sz="950">
              <a:latin typeface="Calibri"/>
              <a:cs typeface="Calibri"/>
            </a:endParaRPr>
          </a:p>
          <a:p>
            <a:pPr marL="12700" marR="5080">
              <a:lnSpc>
                <a:spcPct val="114999"/>
              </a:lnSpc>
            </a:pPr>
            <a:r>
              <a:rPr sz="1100" spc="20" dirty="0">
                <a:latin typeface="Calibri"/>
                <a:cs typeface="Calibri"/>
              </a:rPr>
              <a:t>Cette </a:t>
            </a:r>
            <a:r>
              <a:rPr sz="1100" spc="190" dirty="0">
                <a:latin typeface="Calibri"/>
                <a:cs typeface="Calibri"/>
              </a:rPr>
              <a:t>SAE </a:t>
            </a:r>
            <a:r>
              <a:rPr sz="1100" spc="15" dirty="0">
                <a:latin typeface="Calibri"/>
                <a:cs typeface="Calibri"/>
              </a:rPr>
              <a:t>a </a:t>
            </a:r>
            <a:r>
              <a:rPr sz="1100" spc="30" dirty="0">
                <a:latin typeface="Calibri"/>
                <a:cs typeface="Calibri"/>
              </a:rPr>
              <a:t>ainsi </a:t>
            </a:r>
            <a:r>
              <a:rPr sz="1100" spc="15" dirty="0">
                <a:latin typeface="Calibri"/>
                <a:cs typeface="Calibri"/>
              </a:rPr>
              <a:t>permis </a:t>
            </a:r>
            <a:r>
              <a:rPr sz="1100" spc="-25" dirty="0">
                <a:latin typeface="Calibri"/>
                <a:cs typeface="Calibri"/>
              </a:rPr>
              <a:t>de</a:t>
            </a:r>
            <a:r>
              <a:rPr sz="1100" spc="-20" dirty="0">
                <a:latin typeface="Calibri"/>
                <a:cs typeface="Calibri"/>
              </a:rPr>
              <a:t> </a:t>
            </a:r>
            <a:r>
              <a:rPr sz="1100" spc="15" dirty="0">
                <a:latin typeface="Calibri"/>
                <a:cs typeface="Calibri"/>
              </a:rPr>
              <a:t>conﬁgurer </a:t>
            </a:r>
            <a:r>
              <a:rPr sz="1100" spc="10" dirty="0">
                <a:latin typeface="Calibri"/>
                <a:cs typeface="Calibri"/>
              </a:rPr>
              <a:t>un </a:t>
            </a:r>
            <a:r>
              <a:rPr sz="1100" dirty="0">
                <a:latin typeface="Calibri"/>
                <a:cs typeface="Calibri"/>
              </a:rPr>
              <a:t>pico </a:t>
            </a:r>
            <a:r>
              <a:rPr sz="1100" spc="15" dirty="0">
                <a:latin typeface="Calibri"/>
                <a:cs typeface="Calibri"/>
              </a:rPr>
              <a:t>ordinateur </a:t>
            </a:r>
            <a:r>
              <a:rPr sz="1100" spc="-15" dirty="0">
                <a:latin typeface="Calibri"/>
                <a:cs typeface="Calibri"/>
              </a:rPr>
              <a:t>et</a:t>
            </a:r>
            <a:r>
              <a:rPr sz="1100" spc="-10" dirty="0">
                <a:latin typeface="Calibri"/>
                <a:cs typeface="Calibri"/>
              </a:rPr>
              <a:t> </a:t>
            </a:r>
            <a:r>
              <a:rPr sz="1100" spc="5" dirty="0">
                <a:latin typeface="Calibri"/>
                <a:cs typeface="Calibri"/>
              </a:rPr>
              <a:t>d’implémenter </a:t>
            </a:r>
            <a:r>
              <a:rPr sz="1100" spc="10" dirty="0">
                <a:latin typeface="Calibri"/>
                <a:cs typeface="Calibri"/>
              </a:rPr>
              <a:t>un </a:t>
            </a:r>
            <a:r>
              <a:rPr sz="1100" spc="-235" dirty="0">
                <a:latin typeface="Calibri"/>
                <a:cs typeface="Calibri"/>
              </a:rPr>
              <a:t> </a:t>
            </a:r>
            <a:r>
              <a:rPr sz="1100" spc="5" dirty="0">
                <a:latin typeface="Calibri"/>
                <a:cs typeface="Calibri"/>
              </a:rPr>
              <a:t>environnement</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10" dirty="0">
                <a:latin typeface="Calibri"/>
                <a:cs typeface="Calibri"/>
              </a:rPr>
              <a:t>développement</a:t>
            </a:r>
            <a:r>
              <a:rPr sz="1100" spc="60" dirty="0">
                <a:latin typeface="Calibri"/>
                <a:cs typeface="Calibri"/>
              </a:rPr>
              <a:t> </a:t>
            </a:r>
            <a:r>
              <a:rPr sz="1100" spc="10" dirty="0">
                <a:latin typeface="Calibri"/>
                <a:cs typeface="Calibri"/>
              </a:rPr>
              <a:t>au</a:t>
            </a:r>
            <a:r>
              <a:rPr sz="1100" spc="55" dirty="0">
                <a:latin typeface="Calibri"/>
                <a:cs typeface="Calibri"/>
              </a:rPr>
              <a:t> </a:t>
            </a:r>
            <a:r>
              <a:rPr sz="1100" spc="15" dirty="0">
                <a:latin typeface="Calibri"/>
                <a:cs typeface="Calibri"/>
              </a:rPr>
              <a:t>sein</a:t>
            </a:r>
            <a:r>
              <a:rPr sz="1100" spc="60" dirty="0">
                <a:latin typeface="Calibri"/>
                <a:cs typeface="Calibri"/>
              </a:rPr>
              <a:t> </a:t>
            </a:r>
            <a:r>
              <a:rPr sz="1100" spc="10" dirty="0">
                <a:latin typeface="Calibri"/>
                <a:cs typeface="Calibri"/>
              </a:rPr>
              <a:t>d’un</a:t>
            </a:r>
            <a:r>
              <a:rPr sz="1100" spc="55" dirty="0">
                <a:latin typeface="Calibri"/>
                <a:cs typeface="Calibri"/>
              </a:rPr>
              <a:t> </a:t>
            </a:r>
            <a:r>
              <a:rPr sz="1100" spc="-5" dirty="0">
                <a:latin typeface="Calibri"/>
                <a:cs typeface="Calibri"/>
              </a:rPr>
              <a:t>poste</a:t>
            </a:r>
            <a:r>
              <a:rPr sz="1100" spc="60" dirty="0">
                <a:latin typeface="Calibri"/>
                <a:cs typeface="Calibri"/>
              </a:rPr>
              <a:t> </a:t>
            </a:r>
            <a:r>
              <a:rPr sz="1100" spc="-25" dirty="0">
                <a:latin typeface="Calibri"/>
                <a:cs typeface="Calibri"/>
              </a:rPr>
              <a:t>de</a:t>
            </a:r>
            <a:r>
              <a:rPr sz="1100" spc="55" dirty="0">
                <a:latin typeface="Calibri"/>
                <a:cs typeface="Calibri"/>
              </a:rPr>
              <a:t> </a:t>
            </a:r>
            <a:r>
              <a:rPr sz="1100" spc="15" dirty="0">
                <a:latin typeface="Calibri"/>
                <a:cs typeface="Calibri"/>
              </a:rPr>
              <a:t>conﬁguration.</a:t>
            </a:r>
            <a:endParaRPr sz="1100">
              <a:latin typeface="Calibri"/>
              <a:cs typeface="Calibri"/>
            </a:endParaRPr>
          </a:p>
        </p:txBody>
      </p:sp>
      <p:sp>
        <p:nvSpPr>
          <p:cNvPr id="8" name="object 8"/>
          <p:cNvSpPr txBox="1"/>
          <p:nvPr/>
        </p:nvSpPr>
        <p:spPr>
          <a:xfrm>
            <a:off x="5704275" y="2637663"/>
            <a:ext cx="2643505" cy="66548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https://drive.google.com/drive/u/0</a:t>
            </a:r>
            <a:endParaRPr sz="1400">
              <a:latin typeface="Arial MT"/>
              <a:cs typeface="Arial MT"/>
            </a:endParaRPr>
          </a:p>
          <a:p>
            <a:pPr marL="12700" marR="79375">
              <a:lnSpc>
                <a:spcPct val="100000"/>
              </a:lnSpc>
            </a:pPr>
            <a:r>
              <a:rPr sz="1400" spc="-10" dirty="0">
                <a:latin typeface="Arial MT"/>
                <a:cs typeface="Arial MT"/>
              </a:rPr>
              <a:t>/folders/1Joi-eDGvEYa1A75kh2I </a:t>
            </a:r>
            <a:r>
              <a:rPr sz="1400" spc="-375" dirty="0">
                <a:latin typeface="Arial MT"/>
                <a:cs typeface="Arial MT"/>
              </a:rPr>
              <a:t> </a:t>
            </a:r>
            <a:r>
              <a:rPr sz="1400" spc="-5" dirty="0">
                <a:latin typeface="Arial MT"/>
                <a:cs typeface="Arial MT"/>
              </a:rPr>
              <a:t>9kky9CFQXGzPl</a:t>
            </a:r>
            <a:endParaRPr sz="14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4575" y="417550"/>
            <a:ext cx="2700020" cy="1013460"/>
          </a:xfrm>
          <a:prstGeom prst="rect">
            <a:avLst/>
          </a:prstGeom>
        </p:spPr>
        <p:txBody>
          <a:bodyPr vert="horz" wrap="square" lIns="0" tIns="13970" rIns="0" bIns="0" rtlCol="0">
            <a:spAutoFit/>
          </a:bodyPr>
          <a:lstStyle/>
          <a:p>
            <a:pPr marL="12700">
              <a:lnSpc>
                <a:spcPct val="100000"/>
              </a:lnSpc>
              <a:spcBef>
                <a:spcPts val="110"/>
              </a:spcBef>
            </a:pPr>
            <a:r>
              <a:rPr spc="380" dirty="0"/>
              <a:t>SAE</a:t>
            </a:r>
            <a:r>
              <a:rPr spc="75" dirty="0"/>
              <a:t> </a:t>
            </a:r>
            <a:r>
              <a:rPr spc="135" dirty="0"/>
              <a:t>1.04</a:t>
            </a:r>
          </a:p>
          <a:p>
            <a:pPr marL="12700" marR="5080">
              <a:lnSpc>
                <a:spcPct val="100499"/>
              </a:lnSpc>
            </a:pPr>
            <a:r>
              <a:rPr spc="60" dirty="0"/>
              <a:t>Création</a:t>
            </a:r>
            <a:r>
              <a:rPr spc="90" dirty="0"/>
              <a:t> </a:t>
            </a:r>
            <a:r>
              <a:rPr spc="10" dirty="0"/>
              <a:t>d’une</a:t>
            </a:r>
            <a:r>
              <a:rPr spc="95" dirty="0"/>
              <a:t> </a:t>
            </a:r>
            <a:r>
              <a:rPr spc="5" dirty="0"/>
              <a:t>base</a:t>
            </a:r>
            <a:r>
              <a:rPr spc="95" dirty="0"/>
              <a:t> </a:t>
            </a:r>
            <a:r>
              <a:rPr spc="-40" dirty="0"/>
              <a:t>de </a:t>
            </a:r>
            <a:r>
              <a:rPr spc="-475" dirty="0"/>
              <a:t> </a:t>
            </a:r>
            <a:r>
              <a:rPr spc="-10" dirty="0"/>
              <a:t>données</a:t>
            </a:r>
          </a:p>
        </p:txBody>
      </p:sp>
      <p:sp>
        <p:nvSpPr>
          <p:cNvPr id="3" name="object 3"/>
          <p:cNvSpPr txBox="1"/>
          <p:nvPr/>
        </p:nvSpPr>
        <p:spPr>
          <a:xfrm>
            <a:off x="3969299" y="1643600"/>
            <a:ext cx="4908550" cy="3239770"/>
          </a:xfrm>
          <a:prstGeom prst="rect">
            <a:avLst/>
          </a:prstGeom>
          <a:solidFill>
            <a:srgbClr val="D9D9D9"/>
          </a:solidFill>
        </p:spPr>
        <p:txBody>
          <a:bodyPr vert="horz" wrap="square" lIns="0" tIns="80010" rIns="0" bIns="0" rtlCol="0">
            <a:spAutoFit/>
          </a:bodyPr>
          <a:lstStyle/>
          <a:p>
            <a:pPr marL="85725">
              <a:lnSpc>
                <a:spcPct val="100000"/>
              </a:lnSpc>
              <a:spcBef>
                <a:spcPts val="630"/>
              </a:spcBef>
            </a:pPr>
            <a:r>
              <a:rPr sz="1100" spc="145" dirty="0">
                <a:latin typeface="Calibri"/>
                <a:cs typeface="Calibri"/>
              </a:rPr>
              <a:t>La</a:t>
            </a:r>
            <a:r>
              <a:rPr sz="1100" spc="55" dirty="0">
                <a:latin typeface="Calibri"/>
                <a:cs typeface="Calibri"/>
              </a:rPr>
              <a:t> </a:t>
            </a:r>
            <a:r>
              <a:rPr sz="1100" dirty="0">
                <a:latin typeface="Calibri"/>
                <a:cs typeface="Calibri"/>
              </a:rPr>
              <a:t>problématique</a:t>
            </a:r>
            <a:r>
              <a:rPr sz="1100" spc="55" dirty="0">
                <a:latin typeface="Calibri"/>
                <a:cs typeface="Calibri"/>
              </a:rPr>
              <a:t> </a:t>
            </a:r>
            <a:r>
              <a:rPr sz="1100" spc="10" dirty="0">
                <a:latin typeface="Calibri"/>
                <a:cs typeface="Calibri"/>
              </a:rPr>
              <a:t>professionnelle</a:t>
            </a:r>
            <a:r>
              <a:rPr sz="1100" spc="55" dirty="0">
                <a:latin typeface="Calibri"/>
                <a:cs typeface="Calibri"/>
              </a:rPr>
              <a:t> </a:t>
            </a:r>
            <a:r>
              <a:rPr sz="1100" spc="5" dirty="0">
                <a:latin typeface="Calibri"/>
                <a:cs typeface="Calibri"/>
              </a:rPr>
              <a:t>est</a:t>
            </a:r>
            <a:r>
              <a:rPr sz="1100" spc="60" dirty="0">
                <a:latin typeface="Calibri"/>
                <a:cs typeface="Calibri"/>
              </a:rPr>
              <a:t> </a:t>
            </a:r>
            <a:r>
              <a:rPr sz="1100" spc="30" dirty="0">
                <a:latin typeface="Calibri"/>
                <a:cs typeface="Calibri"/>
              </a:rPr>
              <a:t>la</a:t>
            </a:r>
            <a:r>
              <a:rPr sz="1100" spc="55" dirty="0">
                <a:latin typeface="Calibri"/>
                <a:cs typeface="Calibri"/>
              </a:rPr>
              <a:t> </a:t>
            </a:r>
            <a:r>
              <a:rPr sz="1100" spc="10" dirty="0">
                <a:latin typeface="Calibri"/>
                <a:cs typeface="Calibri"/>
              </a:rPr>
              <a:t>création</a:t>
            </a:r>
            <a:r>
              <a:rPr sz="1100" spc="55" dirty="0">
                <a:latin typeface="Calibri"/>
                <a:cs typeface="Calibri"/>
              </a:rPr>
              <a:t> </a:t>
            </a:r>
            <a:r>
              <a:rPr sz="1100" dirty="0">
                <a:latin typeface="Calibri"/>
                <a:cs typeface="Calibri"/>
              </a:rPr>
              <a:t>d’une</a:t>
            </a:r>
            <a:r>
              <a:rPr sz="1100" spc="60" dirty="0">
                <a:latin typeface="Calibri"/>
                <a:cs typeface="Calibri"/>
              </a:rPr>
              <a:t> </a:t>
            </a:r>
            <a:r>
              <a:rPr sz="1100" dirty="0">
                <a:latin typeface="Calibri"/>
                <a:cs typeface="Calibri"/>
              </a:rPr>
              <a:t>base</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5" dirty="0">
                <a:latin typeface="Calibri"/>
                <a:cs typeface="Calibri"/>
              </a:rPr>
              <a:t>données.</a:t>
            </a:r>
            <a:endParaRPr sz="1100">
              <a:latin typeface="Calibri"/>
              <a:cs typeface="Calibri"/>
            </a:endParaRPr>
          </a:p>
          <a:p>
            <a:pPr>
              <a:lnSpc>
                <a:spcPct val="100000"/>
              </a:lnSpc>
              <a:spcBef>
                <a:spcPts val="40"/>
              </a:spcBef>
            </a:pPr>
            <a:endParaRPr sz="950">
              <a:latin typeface="Calibri"/>
              <a:cs typeface="Calibri"/>
            </a:endParaRPr>
          </a:p>
          <a:p>
            <a:pPr marL="85725" marR="88265">
              <a:lnSpc>
                <a:spcPct val="114999"/>
              </a:lnSpc>
            </a:pPr>
            <a:r>
              <a:rPr sz="1100" spc="20" dirty="0">
                <a:latin typeface="Calibri"/>
                <a:cs typeface="Calibri"/>
              </a:rPr>
              <a:t>Cette</a:t>
            </a:r>
            <a:r>
              <a:rPr sz="1100" spc="60" dirty="0">
                <a:latin typeface="Calibri"/>
                <a:cs typeface="Calibri"/>
              </a:rPr>
              <a:t> </a:t>
            </a:r>
            <a:r>
              <a:rPr sz="1100" spc="190" dirty="0">
                <a:latin typeface="Calibri"/>
                <a:cs typeface="Calibri"/>
              </a:rPr>
              <a:t>SAÉ</a:t>
            </a:r>
            <a:r>
              <a:rPr sz="1100" spc="60" dirty="0">
                <a:latin typeface="Calibri"/>
                <a:cs typeface="Calibri"/>
              </a:rPr>
              <a:t> </a:t>
            </a:r>
            <a:r>
              <a:rPr sz="1100" spc="-5" dirty="0">
                <a:latin typeface="Calibri"/>
                <a:cs typeface="Calibri"/>
              </a:rPr>
              <a:t>permet</a:t>
            </a:r>
            <a:r>
              <a:rPr sz="1100" spc="60" dirty="0">
                <a:latin typeface="Calibri"/>
                <a:cs typeface="Calibri"/>
              </a:rPr>
              <a:t> </a:t>
            </a:r>
            <a:r>
              <a:rPr sz="1100" spc="10" dirty="0">
                <a:latin typeface="Calibri"/>
                <a:cs typeface="Calibri"/>
              </a:rPr>
              <a:t>un</a:t>
            </a:r>
            <a:r>
              <a:rPr sz="1100" spc="60" dirty="0">
                <a:latin typeface="Calibri"/>
                <a:cs typeface="Calibri"/>
              </a:rPr>
              <a:t> </a:t>
            </a:r>
            <a:r>
              <a:rPr sz="1100" spc="10" dirty="0">
                <a:latin typeface="Calibri"/>
                <a:cs typeface="Calibri"/>
              </a:rPr>
              <a:t>premier</a:t>
            </a:r>
            <a:r>
              <a:rPr sz="1100" spc="65" dirty="0">
                <a:latin typeface="Calibri"/>
                <a:cs typeface="Calibri"/>
              </a:rPr>
              <a:t> </a:t>
            </a:r>
            <a:r>
              <a:rPr sz="1100" spc="5" dirty="0">
                <a:latin typeface="Calibri"/>
                <a:cs typeface="Calibri"/>
              </a:rPr>
              <a:t>contact</a:t>
            </a:r>
            <a:r>
              <a:rPr sz="1100" spc="60" dirty="0">
                <a:latin typeface="Calibri"/>
                <a:cs typeface="Calibri"/>
              </a:rPr>
              <a:t> </a:t>
            </a:r>
            <a:r>
              <a:rPr sz="1100" spc="-5" dirty="0">
                <a:latin typeface="Calibri"/>
                <a:cs typeface="Calibri"/>
              </a:rPr>
              <a:t>avec</a:t>
            </a:r>
            <a:r>
              <a:rPr sz="1100" spc="60" dirty="0">
                <a:latin typeface="Calibri"/>
                <a:cs typeface="Calibri"/>
              </a:rPr>
              <a:t> </a:t>
            </a:r>
            <a:r>
              <a:rPr sz="1100" spc="30" dirty="0">
                <a:latin typeface="Calibri"/>
                <a:cs typeface="Calibri"/>
              </a:rPr>
              <a:t>la</a:t>
            </a:r>
            <a:r>
              <a:rPr sz="1100" spc="60" dirty="0">
                <a:latin typeface="Calibri"/>
                <a:cs typeface="Calibri"/>
              </a:rPr>
              <a:t> </a:t>
            </a:r>
            <a:r>
              <a:rPr sz="1100" spc="20" dirty="0">
                <a:latin typeface="Calibri"/>
                <a:cs typeface="Calibri"/>
              </a:rPr>
              <a:t>formalisation</a:t>
            </a:r>
            <a:r>
              <a:rPr sz="1100" spc="65" dirty="0">
                <a:latin typeface="Calibri"/>
                <a:cs typeface="Calibri"/>
              </a:rPr>
              <a:t> </a:t>
            </a:r>
            <a:r>
              <a:rPr sz="1100" spc="-15" dirty="0">
                <a:latin typeface="Calibri"/>
                <a:cs typeface="Calibri"/>
              </a:rPr>
              <a:t>et</a:t>
            </a:r>
            <a:r>
              <a:rPr sz="1100" spc="40" dirty="0">
                <a:latin typeface="Calibri"/>
                <a:cs typeface="Calibri"/>
              </a:rPr>
              <a:t> </a:t>
            </a:r>
            <a:r>
              <a:rPr sz="1100" spc="5" dirty="0">
                <a:latin typeface="Calibri"/>
                <a:cs typeface="Calibri"/>
              </a:rPr>
              <a:t>l’implémentation </a:t>
            </a:r>
            <a:r>
              <a:rPr sz="1100" spc="-235" dirty="0">
                <a:latin typeface="Calibri"/>
                <a:cs typeface="Calibri"/>
              </a:rPr>
              <a:t> </a:t>
            </a:r>
            <a:r>
              <a:rPr sz="1100" dirty="0">
                <a:latin typeface="Calibri"/>
                <a:cs typeface="Calibri"/>
              </a:rPr>
              <a:t>d’une</a:t>
            </a:r>
            <a:r>
              <a:rPr sz="1100" spc="55" dirty="0">
                <a:latin typeface="Calibri"/>
                <a:cs typeface="Calibri"/>
              </a:rPr>
              <a:t> </a:t>
            </a:r>
            <a:r>
              <a:rPr sz="1100" dirty="0">
                <a:latin typeface="Calibri"/>
                <a:cs typeface="Calibri"/>
              </a:rPr>
              <a:t>base</a:t>
            </a:r>
            <a:r>
              <a:rPr sz="1100" spc="60" dirty="0">
                <a:latin typeface="Calibri"/>
                <a:cs typeface="Calibri"/>
              </a:rPr>
              <a:t> </a:t>
            </a:r>
            <a:r>
              <a:rPr sz="1100" spc="-25" dirty="0">
                <a:latin typeface="Calibri"/>
                <a:cs typeface="Calibri"/>
              </a:rPr>
              <a:t>de</a:t>
            </a:r>
            <a:r>
              <a:rPr sz="1100" spc="60" dirty="0">
                <a:latin typeface="Calibri"/>
                <a:cs typeface="Calibri"/>
              </a:rPr>
              <a:t> </a:t>
            </a:r>
            <a:r>
              <a:rPr sz="1100" spc="-5" dirty="0">
                <a:latin typeface="Calibri"/>
                <a:cs typeface="Calibri"/>
              </a:rPr>
              <a:t>données.</a:t>
            </a:r>
            <a:r>
              <a:rPr sz="1100" spc="50" dirty="0">
                <a:latin typeface="Calibri"/>
                <a:cs typeface="Calibri"/>
              </a:rPr>
              <a:t> </a:t>
            </a:r>
            <a:r>
              <a:rPr sz="1100" spc="114" dirty="0">
                <a:latin typeface="Calibri"/>
                <a:cs typeface="Calibri"/>
              </a:rPr>
              <a:t>Le</a:t>
            </a:r>
            <a:r>
              <a:rPr sz="1100" spc="60" dirty="0">
                <a:latin typeface="Calibri"/>
                <a:cs typeface="Calibri"/>
              </a:rPr>
              <a:t> </a:t>
            </a:r>
            <a:r>
              <a:rPr sz="1100" spc="10" dirty="0">
                <a:latin typeface="Calibri"/>
                <a:cs typeface="Calibri"/>
              </a:rPr>
              <a:t>projet</a:t>
            </a:r>
            <a:r>
              <a:rPr sz="1100" spc="60" dirty="0">
                <a:latin typeface="Calibri"/>
                <a:cs typeface="Calibri"/>
              </a:rPr>
              <a:t> </a:t>
            </a:r>
            <a:r>
              <a:rPr sz="1100" spc="15" dirty="0">
                <a:latin typeface="Calibri"/>
                <a:cs typeface="Calibri"/>
              </a:rPr>
              <a:t>a</a:t>
            </a:r>
            <a:r>
              <a:rPr sz="1100" spc="60" dirty="0">
                <a:latin typeface="Calibri"/>
                <a:cs typeface="Calibri"/>
              </a:rPr>
              <a:t> </a:t>
            </a:r>
            <a:r>
              <a:rPr sz="1100" spc="-25" dirty="0">
                <a:latin typeface="Calibri"/>
                <a:cs typeface="Calibri"/>
              </a:rPr>
              <a:t>été</a:t>
            </a:r>
            <a:r>
              <a:rPr sz="1100" spc="55" dirty="0">
                <a:latin typeface="Calibri"/>
                <a:cs typeface="Calibri"/>
              </a:rPr>
              <a:t> </a:t>
            </a:r>
            <a:r>
              <a:rPr sz="1100" spc="15" dirty="0">
                <a:latin typeface="Calibri"/>
                <a:cs typeface="Calibri"/>
              </a:rPr>
              <a:t>réalisé</a:t>
            </a:r>
            <a:r>
              <a:rPr sz="1100" spc="60" dirty="0">
                <a:latin typeface="Calibri"/>
                <a:cs typeface="Calibri"/>
              </a:rPr>
              <a:t> </a:t>
            </a:r>
            <a:r>
              <a:rPr sz="1100" spc="-15" dirty="0">
                <a:latin typeface="Calibri"/>
                <a:cs typeface="Calibri"/>
              </a:rPr>
              <a:t>en</a:t>
            </a:r>
            <a:r>
              <a:rPr sz="1100" spc="60" dirty="0">
                <a:latin typeface="Calibri"/>
                <a:cs typeface="Calibri"/>
              </a:rPr>
              <a:t> </a:t>
            </a:r>
            <a:r>
              <a:rPr sz="1100" spc="-10" dirty="0">
                <a:latin typeface="Calibri"/>
                <a:cs typeface="Calibri"/>
              </a:rPr>
              <a:t>binôme</a:t>
            </a:r>
            <a:r>
              <a:rPr sz="1100" spc="60" dirty="0">
                <a:latin typeface="Calibri"/>
                <a:cs typeface="Calibri"/>
              </a:rPr>
              <a:t> </a:t>
            </a:r>
            <a:r>
              <a:rPr sz="1100" spc="-15" dirty="0">
                <a:latin typeface="Calibri"/>
                <a:cs typeface="Calibri"/>
              </a:rPr>
              <a:t>et</a:t>
            </a:r>
            <a:r>
              <a:rPr sz="1100" spc="55" dirty="0">
                <a:latin typeface="Calibri"/>
                <a:cs typeface="Calibri"/>
              </a:rPr>
              <a:t> </a:t>
            </a:r>
            <a:r>
              <a:rPr sz="1100" spc="15" dirty="0">
                <a:latin typeface="Calibri"/>
                <a:cs typeface="Calibri"/>
              </a:rPr>
              <a:t>a</a:t>
            </a:r>
            <a:r>
              <a:rPr sz="1100" spc="60" dirty="0">
                <a:latin typeface="Calibri"/>
                <a:cs typeface="Calibri"/>
              </a:rPr>
              <a:t> </a:t>
            </a:r>
            <a:r>
              <a:rPr sz="1100" spc="5" dirty="0">
                <a:latin typeface="Calibri"/>
                <a:cs typeface="Calibri"/>
              </a:rPr>
              <a:t>duré</a:t>
            </a:r>
            <a:r>
              <a:rPr sz="1100" spc="60" dirty="0">
                <a:latin typeface="Calibri"/>
                <a:cs typeface="Calibri"/>
              </a:rPr>
              <a:t> </a:t>
            </a:r>
            <a:r>
              <a:rPr sz="1100" spc="80" dirty="0">
                <a:latin typeface="Calibri"/>
                <a:cs typeface="Calibri"/>
              </a:rPr>
              <a:t>2</a:t>
            </a:r>
            <a:r>
              <a:rPr sz="1100" spc="60" dirty="0">
                <a:latin typeface="Calibri"/>
                <a:cs typeface="Calibri"/>
              </a:rPr>
              <a:t> </a:t>
            </a:r>
            <a:r>
              <a:rPr sz="1100" spc="15" dirty="0">
                <a:latin typeface="Calibri"/>
                <a:cs typeface="Calibri"/>
              </a:rPr>
              <a:t>mois.</a:t>
            </a:r>
            <a:endParaRPr sz="1100">
              <a:latin typeface="Calibri"/>
              <a:cs typeface="Calibri"/>
            </a:endParaRPr>
          </a:p>
          <a:p>
            <a:pPr>
              <a:lnSpc>
                <a:spcPct val="100000"/>
              </a:lnSpc>
              <a:spcBef>
                <a:spcPts val="40"/>
              </a:spcBef>
            </a:pPr>
            <a:endParaRPr sz="950">
              <a:latin typeface="Calibri"/>
              <a:cs typeface="Calibri"/>
            </a:endParaRPr>
          </a:p>
          <a:p>
            <a:pPr marL="85725" marR="217170">
              <a:lnSpc>
                <a:spcPct val="114999"/>
              </a:lnSpc>
            </a:pPr>
            <a:r>
              <a:rPr sz="1100" spc="90" dirty="0">
                <a:latin typeface="Calibri"/>
                <a:cs typeface="Calibri"/>
              </a:rPr>
              <a:t>Les</a:t>
            </a:r>
            <a:r>
              <a:rPr sz="1100" spc="60" dirty="0">
                <a:latin typeface="Calibri"/>
                <a:cs typeface="Calibri"/>
              </a:rPr>
              <a:t> </a:t>
            </a:r>
            <a:r>
              <a:rPr sz="1100" spc="10" dirty="0">
                <a:latin typeface="Calibri"/>
                <a:cs typeface="Calibri"/>
              </a:rPr>
              <a:t>tâches</a:t>
            </a:r>
            <a:r>
              <a:rPr sz="1100" spc="60" dirty="0">
                <a:latin typeface="Calibri"/>
                <a:cs typeface="Calibri"/>
              </a:rPr>
              <a:t> </a:t>
            </a:r>
            <a:r>
              <a:rPr sz="1100" spc="15" dirty="0">
                <a:latin typeface="Calibri"/>
                <a:cs typeface="Calibri"/>
              </a:rPr>
              <a:t>à</a:t>
            </a:r>
            <a:r>
              <a:rPr sz="1100" spc="65" dirty="0">
                <a:latin typeface="Calibri"/>
                <a:cs typeface="Calibri"/>
              </a:rPr>
              <a:t> </a:t>
            </a:r>
            <a:r>
              <a:rPr sz="1100" spc="15" dirty="0">
                <a:latin typeface="Calibri"/>
                <a:cs typeface="Calibri"/>
              </a:rPr>
              <a:t>accomplir</a:t>
            </a:r>
            <a:r>
              <a:rPr sz="1100" spc="60" dirty="0">
                <a:latin typeface="Calibri"/>
                <a:cs typeface="Calibri"/>
              </a:rPr>
              <a:t> </a:t>
            </a:r>
            <a:r>
              <a:rPr sz="1100" dirty="0">
                <a:latin typeface="Calibri"/>
                <a:cs typeface="Calibri"/>
              </a:rPr>
              <a:t>étaient</a:t>
            </a:r>
            <a:r>
              <a:rPr sz="1100" spc="65" dirty="0">
                <a:latin typeface="Calibri"/>
                <a:cs typeface="Calibri"/>
              </a:rPr>
              <a:t> </a:t>
            </a:r>
            <a:r>
              <a:rPr sz="1100" spc="10" dirty="0">
                <a:latin typeface="Calibri"/>
                <a:cs typeface="Calibri"/>
              </a:rPr>
              <a:t>principalement</a:t>
            </a:r>
            <a:r>
              <a:rPr sz="1100" spc="60" dirty="0">
                <a:latin typeface="Calibri"/>
                <a:cs typeface="Calibri"/>
              </a:rPr>
              <a:t> </a:t>
            </a:r>
            <a:r>
              <a:rPr sz="1100" spc="-25" dirty="0">
                <a:latin typeface="Calibri"/>
                <a:cs typeface="Calibri"/>
              </a:rPr>
              <a:t>de</a:t>
            </a:r>
            <a:r>
              <a:rPr sz="1100" spc="65" dirty="0">
                <a:latin typeface="Calibri"/>
                <a:cs typeface="Calibri"/>
              </a:rPr>
              <a:t> </a:t>
            </a:r>
            <a:r>
              <a:rPr sz="1100" spc="10" dirty="0">
                <a:latin typeface="Calibri"/>
                <a:cs typeface="Calibri"/>
              </a:rPr>
              <a:t>créer</a:t>
            </a:r>
            <a:r>
              <a:rPr sz="1100" spc="60" dirty="0">
                <a:latin typeface="Calibri"/>
                <a:cs typeface="Calibri"/>
              </a:rPr>
              <a:t> </a:t>
            </a:r>
            <a:r>
              <a:rPr sz="1100" spc="15" dirty="0">
                <a:latin typeface="Calibri"/>
                <a:cs typeface="Calibri"/>
              </a:rPr>
              <a:t>les</a:t>
            </a:r>
            <a:r>
              <a:rPr sz="1100" spc="65" dirty="0">
                <a:latin typeface="Calibri"/>
                <a:cs typeface="Calibri"/>
              </a:rPr>
              <a:t> </a:t>
            </a:r>
            <a:r>
              <a:rPr sz="1100" spc="10" dirty="0">
                <a:latin typeface="Calibri"/>
                <a:cs typeface="Calibri"/>
              </a:rPr>
              <a:t>tables</a:t>
            </a:r>
            <a:r>
              <a:rPr sz="1100" spc="60" dirty="0">
                <a:latin typeface="Calibri"/>
                <a:cs typeface="Calibri"/>
              </a:rPr>
              <a:t> </a:t>
            </a:r>
            <a:r>
              <a:rPr sz="1100" spc="15" dirty="0">
                <a:latin typeface="Calibri"/>
                <a:cs typeface="Calibri"/>
              </a:rPr>
              <a:t>nécessaires, </a:t>
            </a:r>
            <a:r>
              <a:rPr sz="1100" spc="-229" dirty="0">
                <a:latin typeface="Calibri"/>
                <a:cs typeface="Calibri"/>
              </a:rPr>
              <a:t> </a:t>
            </a:r>
            <a:r>
              <a:rPr sz="1100" spc="-25" dirty="0">
                <a:latin typeface="Calibri"/>
                <a:cs typeface="Calibri"/>
              </a:rPr>
              <a:t>de</a:t>
            </a:r>
            <a:r>
              <a:rPr sz="1100" spc="55" dirty="0">
                <a:latin typeface="Calibri"/>
                <a:cs typeface="Calibri"/>
              </a:rPr>
              <a:t> </a:t>
            </a:r>
            <a:r>
              <a:rPr sz="1100" spc="15" dirty="0">
                <a:latin typeface="Calibri"/>
                <a:cs typeface="Calibri"/>
              </a:rPr>
              <a:t>les</a:t>
            </a:r>
            <a:r>
              <a:rPr sz="1100" spc="55" dirty="0">
                <a:latin typeface="Calibri"/>
                <a:cs typeface="Calibri"/>
              </a:rPr>
              <a:t> </a:t>
            </a:r>
            <a:r>
              <a:rPr sz="1100" spc="10" dirty="0">
                <a:latin typeface="Calibri"/>
                <a:cs typeface="Calibri"/>
              </a:rPr>
              <a:t>alimenter</a:t>
            </a:r>
            <a:r>
              <a:rPr sz="1100" spc="55" dirty="0">
                <a:latin typeface="Calibri"/>
                <a:cs typeface="Calibri"/>
              </a:rPr>
              <a:t> </a:t>
            </a:r>
            <a:r>
              <a:rPr sz="1100" spc="-5" dirty="0">
                <a:latin typeface="Calibri"/>
                <a:cs typeface="Calibri"/>
              </a:rPr>
              <a:t>avec</a:t>
            </a:r>
            <a:r>
              <a:rPr sz="1100" spc="60" dirty="0">
                <a:latin typeface="Calibri"/>
                <a:cs typeface="Calibri"/>
              </a:rPr>
              <a:t> </a:t>
            </a:r>
            <a:r>
              <a:rPr sz="1100" dirty="0">
                <a:latin typeface="Calibri"/>
                <a:cs typeface="Calibri"/>
              </a:rPr>
              <a:t>le</a:t>
            </a:r>
            <a:r>
              <a:rPr sz="1100" spc="55" dirty="0">
                <a:latin typeface="Calibri"/>
                <a:cs typeface="Calibri"/>
              </a:rPr>
              <a:t> </a:t>
            </a:r>
            <a:r>
              <a:rPr sz="1100" spc="15" dirty="0">
                <a:latin typeface="Calibri"/>
                <a:cs typeface="Calibri"/>
              </a:rPr>
              <a:t>ﬁchier</a:t>
            </a:r>
            <a:r>
              <a:rPr sz="1100" spc="55" dirty="0">
                <a:latin typeface="Calibri"/>
                <a:cs typeface="Calibri"/>
              </a:rPr>
              <a:t> </a:t>
            </a:r>
            <a:r>
              <a:rPr sz="1100" spc="45" dirty="0">
                <a:latin typeface="Calibri"/>
                <a:cs typeface="Calibri"/>
              </a:rPr>
              <a:t>csv</a:t>
            </a:r>
            <a:r>
              <a:rPr sz="1100" spc="60" dirty="0">
                <a:latin typeface="Calibri"/>
                <a:cs typeface="Calibri"/>
              </a:rPr>
              <a:t> </a:t>
            </a:r>
            <a:r>
              <a:rPr sz="1100" spc="-15" dirty="0">
                <a:latin typeface="Calibri"/>
                <a:cs typeface="Calibri"/>
              </a:rPr>
              <a:t>et</a:t>
            </a:r>
            <a:r>
              <a:rPr sz="1100" spc="40" dirty="0">
                <a:latin typeface="Calibri"/>
                <a:cs typeface="Calibri"/>
              </a:rPr>
              <a:t> </a:t>
            </a:r>
            <a:r>
              <a:rPr sz="1100" spc="-25" dirty="0">
                <a:latin typeface="Calibri"/>
                <a:cs typeface="Calibri"/>
              </a:rPr>
              <a:t>de</a:t>
            </a:r>
            <a:r>
              <a:rPr sz="1100" spc="55" dirty="0">
                <a:latin typeface="Calibri"/>
                <a:cs typeface="Calibri"/>
              </a:rPr>
              <a:t> </a:t>
            </a:r>
            <a:r>
              <a:rPr sz="1100" spc="10" dirty="0">
                <a:latin typeface="Calibri"/>
                <a:cs typeface="Calibri"/>
              </a:rPr>
              <a:t>créer</a:t>
            </a:r>
            <a:r>
              <a:rPr sz="1100" spc="55" dirty="0">
                <a:latin typeface="Calibri"/>
                <a:cs typeface="Calibri"/>
              </a:rPr>
              <a:t> </a:t>
            </a:r>
            <a:r>
              <a:rPr sz="1100" dirty="0">
                <a:latin typeface="Calibri"/>
                <a:cs typeface="Calibri"/>
              </a:rPr>
              <a:t>des</a:t>
            </a:r>
            <a:r>
              <a:rPr sz="1100" spc="60" dirty="0">
                <a:latin typeface="Calibri"/>
                <a:cs typeface="Calibri"/>
              </a:rPr>
              <a:t> </a:t>
            </a:r>
            <a:r>
              <a:rPr sz="1100" spc="-5" dirty="0">
                <a:latin typeface="Calibri"/>
                <a:cs typeface="Calibri"/>
              </a:rPr>
              <a:t>requêtes</a:t>
            </a:r>
            <a:r>
              <a:rPr sz="1100" spc="55" dirty="0">
                <a:latin typeface="Calibri"/>
                <a:cs typeface="Calibri"/>
              </a:rPr>
              <a:t> </a:t>
            </a:r>
            <a:r>
              <a:rPr sz="1100" spc="160" dirty="0">
                <a:latin typeface="Calibri"/>
                <a:cs typeface="Calibri"/>
              </a:rPr>
              <a:t>SQL</a:t>
            </a:r>
            <a:r>
              <a:rPr sz="1100" spc="55" dirty="0">
                <a:latin typeface="Calibri"/>
                <a:cs typeface="Calibri"/>
              </a:rPr>
              <a:t> </a:t>
            </a:r>
            <a:r>
              <a:rPr sz="1100" spc="10" dirty="0">
                <a:latin typeface="Calibri"/>
                <a:cs typeface="Calibri"/>
              </a:rPr>
              <a:t>aﬁn </a:t>
            </a:r>
            <a:r>
              <a:rPr sz="1100" spc="15" dirty="0">
                <a:latin typeface="Calibri"/>
                <a:cs typeface="Calibri"/>
              </a:rPr>
              <a:t> </a:t>
            </a:r>
            <a:r>
              <a:rPr sz="1100" spc="20" dirty="0">
                <a:latin typeface="Calibri"/>
                <a:cs typeface="Calibri"/>
              </a:rPr>
              <a:t>d'interroger</a:t>
            </a:r>
            <a:r>
              <a:rPr sz="1100" spc="50" dirty="0">
                <a:latin typeface="Calibri"/>
                <a:cs typeface="Calibri"/>
              </a:rPr>
              <a:t> </a:t>
            </a:r>
            <a:r>
              <a:rPr sz="1100" spc="30" dirty="0">
                <a:latin typeface="Calibri"/>
                <a:cs typeface="Calibri"/>
              </a:rPr>
              <a:t>la</a:t>
            </a:r>
            <a:r>
              <a:rPr sz="1100" spc="55" dirty="0">
                <a:latin typeface="Calibri"/>
                <a:cs typeface="Calibri"/>
              </a:rPr>
              <a:t> </a:t>
            </a:r>
            <a:r>
              <a:rPr sz="1100" dirty="0">
                <a:latin typeface="Calibri"/>
                <a:cs typeface="Calibri"/>
              </a:rPr>
              <a:t>base</a:t>
            </a:r>
            <a:r>
              <a:rPr sz="1100" spc="55" dirty="0">
                <a:latin typeface="Calibri"/>
                <a:cs typeface="Calibri"/>
              </a:rPr>
              <a:t> </a:t>
            </a:r>
            <a:r>
              <a:rPr sz="1100" spc="-25" dirty="0">
                <a:latin typeface="Calibri"/>
                <a:cs typeface="Calibri"/>
              </a:rPr>
              <a:t>de</a:t>
            </a:r>
            <a:r>
              <a:rPr sz="1100" spc="55" dirty="0">
                <a:latin typeface="Calibri"/>
                <a:cs typeface="Calibri"/>
              </a:rPr>
              <a:t> </a:t>
            </a:r>
            <a:r>
              <a:rPr sz="1100" spc="-10" dirty="0">
                <a:latin typeface="Calibri"/>
                <a:cs typeface="Calibri"/>
              </a:rPr>
              <a:t>données</a:t>
            </a:r>
            <a:r>
              <a:rPr sz="1100" spc="55" dirty="0">
                <a:latin typeface="Calibri"/>
                <a:cs typeface="Calibri"/>
              </a:rPr>
              <a:t> </a:t>
            </a:r>
            <a:r>
              <a:rPr sz="1100" spc="-15" dirty="0">
                <a:latin typeface="Calibri"/>
                <a:cs typeface="Calibri"/>
              </a:rPr>
              <a:t>et</a:t>
            </a:r>
            <a:r>
              <a:rPr sz="1100" spc="55" dirty="0">
                <a:latin typeface="Calibri"/>
                <a:cs typeface="Calibri"/>
              </a:rPr>
              <a:t> </a:t>
            </a:r>
            <a:r>
              <a:rPr sz="1100" spc="35" dirty="0">
                <a:latin typeface="Calibri"/>
                <a:cs typeface="Calibri"/>
              </a:rPr>
              <a:t>visualiser</a:t>
            </a:r>
            <a:r>
              <a:rPr sz="1100" spc="55" dirty="0">
                <a:latin typeface="Calibri"/>
                <a:cs typeface="Calibri"/>
              </a:rPr>
              <a:t> </a:t>
            </a:r>
            <a:r>
              <a:rPr sz="1100" spc="15" dirty="0">
                <a:latin typeface="Calibri"/>
                <a:cs typeface="Calibri"/>
              </a:rPr>
              <a:t>les</a:t>
            </a:r>
            <a:r>
              <a:rPr sz="1100" spc="55" dirty="0">
                <a:latin typeface="Calibri"/>
                <a:cs typeface="Calibri"/>
              </a:rPr>
              <a:t> </a:t>
            </a:r>
            <a:r>
              <a:rPr sz="1100" spc="25" dirty="0">
                <a:latin typeface="Calibri"/>
                <a:cs typeface="Calibri"/>
              </a:rPr>
              <a:t>résultats.</a:t>
            </a:r>
            <a:endParaRPr sz="1100">
              <a:latin typeface="Calibri"/>
              <a:cs typeface="Calibri"/>
            </a:endParaRPr>
          </a:p>
          <a:p>
            <a:pPr>
              <a:lnSpc>
                <a:spcPct val="100000"/>
              </a:lnSpc>
              <a:spcBef>
                <a:spcPts val="55"/>
              </a:spcBef>
            </a:pPr>
            <a:endParaRPr sz="1100">
              <a:latin typeface="Calibri"/>
              <a:cs typeface="Calibri"/>
            </a:endParaRPr>
          </a:p>
          <a:p>
            <a:pPr marL="85725">
              <a:lnSpc>
                <a:spcPct val="100000"/>
              </a:lnSpc>
            </a:pPr>
            <a:r>
              <a:rPr sz="1100" spc="90" dirty="0">
                <a:latin typeface="Calibri"/>
                <a:cs typeface="Calibri"/>
              </a:rPr>
              <a:t>Les</a:t>
            </a:r>
            <a:r>
              <a:rPr sz="1100" spc="55" dirty="0">
                <a:latin typeface="Calibri"/>
                <a:cs typeface="Calibri"/>
              </a:rPr>
              <a:t> </a:t>
            </a:r>
            <a:r>
              <a:rPr sz="1100" spc="20" dirty="0">
                <a:latin typeface="Calibri"/>
                <a:cs typeface="Calibri"/>
              </a:rPr>
              <a:t>outils</a:t>
            </a:r>
            <a:r>
              <a:rPr sz="1100" spc="60" dirty="0">
                <a:latin typeface="Calibri"/>
                <a:cs typeface="Calibri"/>
              </a:rPr>
              <a:t> </a:t>
            </a:r>
            <a:r>
              <a:rPr sz="1100" spc="-5" dirty="0">
                <a:latin typeface="Calibri"/>
                <a:cs typeface="Calibri"/>
              </a:rPr>
              <a:t>employés</a:t>
            </a:r>
            <a:r>
              <a:rPr sz="1100" spc="55" dirty="0">
                <a:latin typeface="Calibri"/>
                <a:cs typeface="Calibri"/>
              </a:rPr>
              <a:t> </a:t>
            </a:r>
            <a:r>
              <a:rPr sz="1100" spc="5" dirty="0">
                <a:latin typeface="Calibri"/>
                <a:cs typeface="Calibri"/>
              </a:rPr>
              <a:t>étaient:</a:t>
            </a:r>
            <a:r>
              <a:rPr sz="1100" spc="60" dirty="0">
                <a:latin typeface="Calibri"/>
                <a:cs typeface="Calibri"/>
              </a:rPr>
              <a:t> </a:t>
            </a:r>
            <a:r>
              <a:rPr sz="1100" spc="30" dirty="0">
                <a:latin typeface="Calibri"/>
                <a:cs typeface="Calibri"/>
              </a:rPr>
              <a:t>Jupyter-Notebook</a:t>
            </a:r>
            <a:r>
              <a:rPr sz="1100" spc="55" dirty="0">
                <a:latin typeface="Calibri"/>
                <a:cs typeface="Calibri"/>
              </a:rPr>
              <a:t> </a:t>
            </a:r>
            <a:r>
              <a:rPr sz="1100" spc="30" dirty="0">
                <a:latin typeface="Calibri"/>
                <a:cs typeface="Calibri"/>
              </a:rPr>
              <a:t>ainsi</a:t>
            </a:r>
            <a:r>
              <a:rPr sz="1100" spc="60" dirty="0">
                <a:latin typeface="Calibri"/>
                <a:cs typeface="Calibri"/>
              </a:rPr>
              <a:t> </a:t>
            </a:r>
            <a:r>
              <a:rPr sz="1100" spc="-20" dirty="0">
                <a:latin typeface="Calibri"/>
                <a:cs typeface="Calibri"/>
              </a:rPr>
              <a:t>que</a:t>
            </a:r>
            <a:r>
              <a:rPr sz="1100" spc="55" dirty="0">
                <a:latin typeface="Calibri"/>
                <a:cs typeface="Calibri"/>
              </a:rPr>
              <a:t> </a:t>
            </a:r>
            <a:r>
              <a:rPr sz="1100" dirty="0">
                <a:latin typeface="Calibri"/>
                <a:cs typeface="Calibri"/>
              </a:rPr>
              <a:t>du</a:t>
            </a:r>
            <a:r>
              <a:rPr sz="1100" spc="60" dirty="0">
                <a:latin typeface="Calibri"/>
                <a:cs typeface="Calibri"/>
              </a:rPr>
              <a:t> </a:t>
            </a:r>
            <a:r>
              <a:rPr sz="1100" spc="30" dirty="0">
                <a:latin typeface="Calibri"/>
                <a:cs typeface="Calibri"/>
              </a:rPr>
              <a:t>Postgresql.</a:t>
            </a:r>
            <a:endParaRPr sz="1100">
              <a:latin typeface="Calibri"/>
              <a:cs typeface="Calibri"/>
            </a:endParaRPr>
          </a:p>
          <a:p>
            <a:pPr>
              <a:lnSpc>
                <a:spcPct val="100000"/>
              </a:lnSpc>
              <a:spcBef>
                <a:spcPts val="40"/>
              </a:spcBef>
            </a:pPr>
            <a:endParaRPr sz="950">
              <a:latin typeface="Calibri"/>
              <a:cs typeface="Calibri"/>
            </a:endParaRPr>
          </a:p>
          <a:p>
            <a:pPr marL="85725" marR="191135">
              <a:lnSpc>
                <a:spcPct val="114999"/>
              </a:lnSpc>
            </a:pPr>
            <a:r>
              <a:rPr sz="1100" spc="20" dirty="0">
                <a:latin typeface="Calibri"/>
                <a:cs typeface="Calibri"/>
              </a:rPr>
              <a:t>Cette</a:t>
            </a:r>
            <a:r>
              <a:rPr sz="1100" spc="55" dirty="0">
                <a:latin typeface="Calibri"/>
                <a:cs typeface="Calibri"/>
              </a:rPr>
              <a:t> </a:t>
            </a:r>
            <a:r>
              <a:rPr sz="1100" spc="190" dirty="0">
                <a:latin typeface="Calibri"/>
                <a:cs typeface="Calibri"/>
              </a:rPr>
              <a:t>SAE</a:t>
            </a:r>
            <a:r>
              <a:rPr sz="1100" spc="60" dirty="0">
                <a:latin typeface="Calibri"/>
                <a:cs typeface="Calibri"/>
              </a:rPr>
              <a:t> </a:t>
            </a:r>
            <a:r>
              <a:rPr sz="1100" spc="15" dirty="0">
                <a:latin typeface="Calibri"/>
                <a:cs typeface="Calibri"/>
              </a:rPr>
              <a:t>a</a:t>
            </a:r>
            <a:r>
              <a:rPr sz="1100" spc="60" dirty="0">
                <a:latin typeface="Calibri"/>
                <a:cs typeface="Calibri"/>
              </a:rPr>
              <a:t> </a:t>
            </a:r>
            <a:r>
              <a:rPr sz="1100" spc="30" dirty="0">
                <a:latin typeface="Calibri"/>
                <a:cs typeface="Calibri"/>
              </a:rPr>
              <a:t>ainsi</a:t>
            </a:r>
            <a:r>
              <a:rPr sz="1100" spc="60" dirty="0">
                <a:latin typeface="Calibri"/>
                <a:cs typeface="Calibri"/>
              </a:rPr>
              <a:t> </a:t>
            </a:r>
            <a:r>
              <a:rPr sz="1100" spc="15" dirty="0">
                <a:latin typeface="Calibri"/>
                <a:cs typeface="Calibri"/>
              </a:rPr>
              <a:t>permis</a:t>
            </a:r>
            <a:r>
              <a:rPr sz="1100" spc="55" dirty="0">
                <a:latin typeface="Calibri"/>
                <a:cs typeface="Calibri"/>
              </a:rPr>
              <a:t> </a:t>
            </a:r>
            <a:r>
              <a:rPr sz="1100" spc="20" dirty="0">
                <a:latin typeface="Calibri"/>
                <a:cs typeface="Calibri"/>
              </a:rPr>
              <a:t>d'interroger</a:t>
            </a:r>
            <a:r>
              <a:rPr sz="1100" spc="55" dirty="0">
                <a:latin typeface="Calibri"/>
                <a:cs typeface="Calibri"/>
              </a:rPr>
              <a:t> </a:t>
            </a:r>
            <a:r>
              <a:rPr sz="1100" spc="30" dirty="0">
                <a:latin typeface="Calibri"/>
                <a:cs typeface="Calibri"/>
              </a:rPr>
              <a:t>la</a:t>
            </a:r>
            <a:r>
              <a:rPr sz="1100" spc="60" dirty="0">
                <a:latin typeface="Calibri"/>
                <a:cs typeface="Calibri"/>
              </a:rPr>
              <a:t> </a:t>
            </a:r>
            <a:r>
              <a:rPr sz="1100" spc="170" dirty="0">
                <a:latin typeface="Calibri"/>
                <a:cs typeface="Calibri"/>
              </a:rPr>
              <a:t>BDD</a:t>
            </a:r>
            <a:r>
              <a:rPr sz="1100" spc="60" dirty="0">
                <a:latin typeface="Calibri"/>
                <a:cs typeface="Calibri"/>
              </a:rPr>
              <a:t> </a:t>
            </a:r>
            <a:r>
              <a:rPr sz="1100" spc="15" dirty="0">
                <a:latin typeface="Calibri"/>
                <a:cs typeface="Calibri"/>
              </a:rPr>
              <a:t>à</a:t>
            </a:r>
            <a:r>
              <a:rPr sz="1100" spc="60" dirty="0">
                <a:latin typeface="Calibri"/>
                <a:cs typeface="Calibri"/>
              </a:rPr>
              <a:t> </a:t>
            </a:r>
            <a:r>
              <a:rPr sz="1100" spc="20" dirty="0">
                <a:latin typeface="Calibri"/>
                <a:cs typeface="Calibri"/>
              </a:rPr>
              <a:t>travers</a:t>
            </a:r>
            <a:r>
              <a:rPr sz="1100" spc="60" dirty="0">
                <a:latin typeface="Calibri"/>
                <a:cs typeface="Calibri"/>
              </a:rPr>
              <a:t> </a:t>
            </a:r>
            <a:r>
              <a:rPr sz="1100" dirty="0">
                <a:latin typeface="Calibri"/>
                <a:cs typeface="Calibri"/>
              </a:rPr>
              <a:t>des</a:t>
            </a:r>
            <a:r>
              <a:rPr sz="1100" spc="55" dirty="0">
                <a:latin typeface="Calibri"/>
                <a:cs typeface="Calibri"/>
              </a:rPr>
              <a:t> </a:t>
            </a:r>
            <a:r>
              <a:rPr sz="1100" spc="-5" dirty="0">
                <a:latin typeface="Calibri"/>
                <a:cs typeface="Calibri"/>
              </a:rPr>
              <a:t>requetes</a:t>
            </a:r>
            <a:r>
              <a:rPr sz="1100" spc="60" dirty="0">
                <a:latin typeface="Calibri"/>
                <a:cs typeface="Calibri"/>
              </a:rPr>
              <a:t> </a:t>
            </a:r>
            <a:r>
              <a:rPr sz="1100" spc="125" dirty="0">
                <a:latin typeface="Calibri"/>
                <a:cs typeface="Calibri"/>
              </a:rPr>
              <a:t>SQL,</a:t>
            </a:r>
            <a:r>
              <a:rPr sz="1100" spc="60" dirty="0">
                <a:latin typeface="Calibri"/>
                <a:cs typeface="Calibri"/>
              </a:rPr>
              <a:t> </a:t>
            </a:r>
            <a:r>
              <a:rPr sz="1100" spc="-15" dirty="0">
                <a:latin typeface="Calibri"/>
                <a:cs typeface="Calibri"/>
              </a:rPr>
              <a:t>et </a:t>
            </a:r>
            <a:r>
              <a:rPr sz="1100" spc="-235" dirty="0">
                <a:latin typeface="Calibri"/>
                <a:cs typeface="Calibri"/>
              </a:rPr>
              <a:t> </a:t>
            </a:r>
            <a:r>
              <a:rPr sz="1100" spc="30" dirty="0">
                <a:latin typeface="Calibri"/>
                <a:cs typeface="Calibri"/>
              </a:rPr>
              <a:t>ainsi</a:t>
            </a:r>
            <a:r>
              <a:rPr sz="1100" spc="55" dirty="0">
                <a:latin typeface="Calibri"/>
                <a:cs typeface="Calibri"/>
              </a:rPr>
              <a:t> </a:t>
            </a:r>
            <a:r>
              <a:rPr sz="1100" spc="35" dirty="0">
                <a:latin typeface="Calibri"/>
                <a:cs typeface="Calibri"/>
              </a:rPr>
              <a:t>visualiser</a:t>
            </a:r>
            <a:r>
              <a:rPr sz="1100" spc="55" dirty="0">
                <a:latin typeface="Calibri"/>
                <a:cs typeface="Calibri"/>
              </a:rPr>
              <a:t> </a:t>
            </a:r>
            <a:r>
              <a:rPr sz="1100" spc="15" dirty="0">
                <a:latin typeface="Calibri"/>
                <a:cs typeface="Calibri"/>
              </a:rPr>
              <a:t>les</a:t>
            </a:r>
            <a:r>
              <a:rPr sz="1100" spc="55" dirty="0">
                <a:latin typeface="Calibri"/>
                <a:cs typeface="Calibri"/>
              </a:rPr>
              <a:t> </a:t>
            </a:r>
            <a:r>
              <a:rPr sz="1100" spc="25" dirty="0">
                <a:latin typeface="Calibri"/>
                <a:cs typeface="Calibri"/>
              </a:rPr>
              <a:t>résultats,</a:t>
            </a:r>
            <a:r>
              <a:rPr sz="1100" spc="55" dirty="0">
                <a:latin typeface="Calibri"/>
                <a:cs typeface="Calibri"/>
              </a:rPr>
              <a:t> </a:t>
            </a:r>
            <a:r>
              <a:rPr sz="1100" spc="-15" dirty="0">
                <a:latin typeface="Calibri"/>
                <a:cs typeface="Calibri"/>
              </a:rPr>
              <a:t>en</a:t>
            </a:r>
            <a:r>
              <a:rPr sz="1100" spc="55" dirty="0">
                <a:latin typeface="Calibri"/>
                <a:cs typeface="Calibri"/>
              </a:rPr>
              <a:t> </a:t>
            </a:r>
            <a:r>
              <a:rPr sz="1100" spc="10" dirty="0">
                <a:latin typeface="Calibri"/>
                <a:cs typeface="Calibri"/>
              </a:rPr>
              <a:t>important</a:t>
            </a:r>
            <a:r>
              <a:rPr sz="1100" spc="55" dirty="0">
                <a:latin typeface="Calibri"/>
                <a:cs typeface="Calibri"/>
              </a:rPr>
              <a:t> </a:t>
            </a:r>
            <a:r>
              <a:rPr sz="1100" spc="10" dirty="0">
                <a:latin typeface="Calibri"/>
                <a:cs typeface="Calibri"/>
              </a:rPr>
              <a:t>un</a:t>
            </a:r>
            <a:r>
              <a:rPr sz="1100" spc="60" dirty="0">
                <a:latin typeface="Calibri"/>
                <a:cs typeface="Calibri"/>
              </a:rPr>
              <a:t> </a:t>
            </a:r>
            <a:r>
              <a:rPr sz="1100" spc="15" dirty="0">
                <a:latin typeface="Calibri"/>
                <a:cs typeface="Calibri"/>
              </a:rPr>
              <a:t>ﬁchier</a:t>
            </a:r>
            <a:r>
              <a:rPr sz="1100" spc="55" dirty="0">
                <a:latin typeface="Calibri"/>
                <a:cs typeface="Calibri"/>
              </a:rPr>
              <a:t> </a:t>
            </a:r>
            <a:r>
              <a:rPr sz="1100" spc="40" dirty="0">
                <a:latin typeface="Calibri"/>
                <a:cs typeface="Calibri"/>
              </a:rPr>
              <a:t>csv.</a:t>
            </a:r>
            <a:endParaRPr sz="1100">
              <a:latin typeface="Calibri"/>
              <a:cs typeface="Calibri"/>
            </a:endParaRPr>
          </a:p>
        </p:txBody>
      </p:sp>
      <p:sp>
        <p:nvSpPr>
          <p:cNvPr id="4" name="object 4"/>
          <p:cNvSpPr txBox="1"/>
          <p:nvPr/>
        </p:nvSpPr>
        <p:spPr>
          <a:xfrm>
            <a:off x="483175" y="2571163"/>
            <a:ext cx="2709545" cy="665480"/>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Arial MT"/>
                <a:cs typeface="Arial MT"/>
              </a:rPr>
              <a:t>https://drive.google.com/drive/u/0/ </a:t>
            </a:r>
            <a:r>
              <a:rPr sz="1400" spc="-380" dirty="0">
                <a:latin typeface="Arial MT"/>
                <a:cs typeface="Arial MT"/>
              </a:rPr>
              <a:t> </a:t>
            </a:r>
            <a:r>
              <a:rPr sz="1400" spc="-5" dirty="0">
                <a:latin typeface="Arial MT"/>
                <a:cs typeface="Arial MT"/>
              </a:rPr>
              <a:t>folders/1dY5mK2jIr7936bBiQqBIP  LNMxTGVX-sF</a:t>
            </a:r>
            <a:endParaRPr sz="14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4126</Words>
  <Application>Microsoft Office PowerPoint</Application>
  <PresentationFormat>Affichage à l'écran (16:9)</PresentationFormat>
  <Paragraphs>713</Paragraphs>
  <Slides>40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 MT</vt:lpstr>
      <vt:lpstr>Calibri</vt:lpstr>
      <vt:lpstr>Courier New</vt:lpstr>
      <vt:lpstr>Times New Roman</vt:lpstr>
      <vt:lpstr>Office Theme</vt:lpstr>
      <vt:lpstr>Présentation PowerPoint</vt:lpstr>
      <vt:lpstr>À propos de moi</vt:lpstr>
      <vt:lpstr>Table des matières</vt:lpstr>
      <vt:lpstr>Présentation des SAE</vt:lpstr>
      <vt:lpstr>Présentation PowerPoint</vt:lpstr>
      <vt:lpstr>SAE 1.01 Implémentation d’un  besoin client</vt:lpstr>
      <vt:lpstr>SAE 1.02 Comparaison d’approches  algorithmiques</vt:lpstr>
      <vt:lpstr>SAE 1.03 Installation d’un poste  pour le</vt:lpstr>
      <vt:lpstr>SAE 1.04 Création d’une base de  données</vt:lpstr>
      <vt:lpstr>SAE 1.05 Recueil de besoins</vt:lpstr>
      <vt:lpstr>SAE 1.06 Découverte de  l’environnement économique</vt:lpstr>
      <vt:lpstr>Présentation PowerPoint</vt:lpstr>
      <vt:lpstr>Présentation PowerPoint</vt:lpstr>
      <vt:lpstr>SAE 2.01 Développement d’une  application</vt:lpstr>
      <vt:lpstr>SAE 2.02 Exploration algorithmique  d’un problème</vt:lpstr>
      <vt:lpstr>SAE 2.03 Installation de service  réseau</vt:lpstr>
      <vt:lpstr>SAE 2.04 Exploitation d’une base de  données</vt:lpstr>
      <vt:lpstr>SAE 2.05 Gestion d’un projet</vt:lpstr>
      <vt:lpstr>SAE 2.06 Organisation d’un travail d’  équipe</vt:lpstr>
      <vt:lpstr>Présentation PowerPoint</vt:lpstr>
      <vt:lpstr>Présentation PowerPoint</vt:lpstr>
      <vt:lpstr>SAE 3.01 Développement d’une  application</vt:lpstr>
      <vt:lpstr>Présentation PowerPoint</vt:lpstr>
      <vt:lpstr>Présentation PowerPoint</vt:lpstr>
      <vt:lpstr>SAE 4.01 Organisation d’un travail d’  équipe</vt:lpstr>
      <vt:lpstr>Présentation PowerPoint</vt:lpstr>
      <vt:lpstr>Présentation PowerPoint</vt:lpstr>
      <vt:lpstr>Bilan des compétences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Stage      </vt:lpstr>
      <vt:lpstr>Présentation PowerPoint</vt:lpstr>
      <vt:lpstr>Présentation PowerPoint</vt:lpstr>
      <vt:lpstr>Coordonnées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cp:lastModifiedBy>Cyril Soupramaniane</cp:lastModifiedBy>
  <cp:revision>11</cp:revision>
  <dcterms:created xsi:type="dcterms:W3CDTF">2023-06-15T08:51:17Z</dcterms:created>
  <dcterms:modified xsi:type="dcterms:W3CDTF">2023-06-15T17:43:12Z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2023-06-15T00:00:00Z</vt:filetime>
  </property>
  <property fmtid="{D5CDD505-2E9C-101B-9397-08002B2CF9AE}" pid="3" name="Creator">
    <vt:lpwstr>Google</vt:lpwstr>
  </property>
  <property fmtid="{D5CDD505-2E9C-101B-9397-08002B2CF9AE}" pid="4" name="LastSaved">
    <vt:filetime>2023-06-15T00:00:00Z</vt:filetime>
  </property>
</Properties>
</file>