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2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0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9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69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256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534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242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4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03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1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79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49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8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1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76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6782-643E-40A6-B342-F1600AB0F7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FBF38C-C1A4-4EE0-87C6-FCFEFFD15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8B8B-A575-CC76-D2D2-71814E216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825" y="309923"/>
            <a:ext cx="8833280" cy="2497244"/>
          </a:xfrm>
        </p:spPr>
        <p:txBody>
          <a:bodyPr/>
          <a:lstStyle/>
          <a:p>
            <a:r>
              <a:rPr lang="en-IN" dirty="0"/>
              <a:t>Industrial Training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B8258-B4D9-4A0A-9C83-332C99305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442" y="3679358"/>
            <a:ext cx="7766936" cy="171965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From Data to Decisions: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Internship Journey at Mastercard, Pune</a:t>
            </a:r>
            <a:endParaRPr lang="en-IN" sz="36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2200" i="1" dirty="0">
                <a:solidFill>
                  <a:schemeClr val="tx1"/>
                </a:solidFill>
              </a:rPr>
              <a:t>-SAAMIRA YASMIN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5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FDAD-0217-4EE0-4C04-ABE74CCD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8" y="294963"/>
            <a:ext cx="8596668" cy="917359"/>
          </a:xfrm>
        </p:spPr>
        <p:txBody>
          <a:bodyPr/>
          <a:lstStyle/>
          <a:p>
            <a:r>
              <a:rPr lang="en-IN" dirty="0"/>
              <a:t>PERSONAL TAKEAWAYS</a:t>
            </a:r>
          </a:p>
        </p:txBody>
      </p:sp>
      <p:pic>
        <p:nvPicPr>
          <p:cNvPr id="4098" name="Picture 2" descr="People meeting online with a video conference Vector Image">
            <a:extLst>
              <a:ext uri="{FF2B5EF4-FFF2-40B4-BE49-F238E27FC236}">
                <a16:creationId xmlns:a16="http://schemas.microsoft.com/office/drawing/2014/main" id="{9F97B29B-DC25-6A18-37FC-8C4A0DDBAA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8" t="9212" r="5753" b="17844"/>
          <a:stretch/>
        </p:blipFill>
        <p:spPr bwMode="auto">
          <a:xfrm>
            <a:off x="343693" y="1069573"/>
            <a:ext cx="3787045" cy="255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eeting Your Deadlines Is Never Easy | The Networking Nerd">
            <a:extLst>
              <a:ext uri="{FF2B5EF4-FFF2-40B4-BE49-F238E27FC236}">
                <a16:creationId xmlns:a16="http://schemas.microsoft.com/office/drawing/2014/main" id="{03ECE403-1700-10BD-6D58-B8D30BF0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92" y="954904"/>
            <a:ext cx="2860829" cy="214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3,905,946 Teamwork Images, Stock Photos &amp; Vectors | Shutterstock">
            <a:extLst>
              <a:ext uri="{FF2B5EF4-FFF2-40B4-BE49-F238E27FC236}">
                <a16:creationId xmlns:a16="http://schemas.microsoft.com/office/drawing/2014/main" id="{8714E698-7EF9-E57F-EC10-52AB43E7F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0"/>
          <a:stretch/>
        </p:blipFill>
        <p:spPr bwMode="auto">
          <a:xfrm>
            <a:off x="707380" y="4214488"/>
            <a:ext cx="2882118" cy="193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aised up clenched fist. Closeup of right male hand - raised up clenched  fist, i , #Ad, #Closeup, #male, #fist… | Hand reference, Life drawing  reference, Hand photo">
            <a:extLst>
              <a:ext uri="{FF2B5EF4-FFF2-40B4-BE49-F238E27FC236}">
                <a16:creationId xmlns:a16="http://schemas.microsoft.com/office/drawing/2014/main" id="{A6FDBC78-B047-142E-61E8-91E22B2CF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55" y="2419272"/>
            <a:ext cx="1766164" cy="26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Trendy green check mark icon in a circle. Tick icon in green, vector  illustration isolated on white background Stock Vector Image &amp; Art - Alamy">
            <a:extLst>
              <a:ext uri="{FF2B5EF4-FFF2-40B4-BE49-F238E27FC236}">
                <a16:creationId xmlns:a16="http://schemas.microsoft.com/office/drawing/2014/main" id="{7E973D79-C596-E7AA-E114-BB5036BB5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4"/>
          <a:stretch/>
        </p:blipFill>
        <p:spPr bwMode="auto">
          <a:xfrm>
            <a:off x="4873841" y="3987218"/>
            <a:ext cx="2197096" cy="216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FB7AD0-0DEB-99A2-7200-E1BED7EDFA80}"/>
              </a:ext>
            </a:extLst>
          </p:cNvPr>
          <p:cNvSpPr txBox="1"/>
          <p:nvPr/>
        </p:nvSpPr>
        <p:spPr>
          <a:xfrm>
            <a:off x="571534" y="3333955"/>
            <a:ext cx="333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Interacting with consultants from </a:t>
            </a:r>
          </a:p>
          <a:p>
            <a:r>
              <a:rPr lang="en-IN" sz="1600" dirty="0"/>
              <a:t>different nationalities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21D7-533D-74C0-6D0D-306F0CBE0B5D}"/>
              </a:ext>
            </a:extLst>
          </p:cNvPr>
          <p:cNvSpPr txBox="1"/>
          <p:nvPr/>
        </p:nvSpPr>
        <p:spPr>
          <a:xfrm>
            <a:off x="4875305" y="3095676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Meeting deadlines and </a:t>
            </a:r>
          </a:p>
          <a:p>
            <a:r>
              <a:rPr lang="en-IN" sz="1600" dirty="0"/>
              <a:t>prioritizing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47582-F899-766C-3203-760211326252}"/>
              </a:ext>
            </a:extLst>
          </p:cNvPr>
          <p:cNvSpPr txBox="1"/>
          <p:nvPr/>
        </p:nvSpPr>
        <p:spPr>
          <a:xfrm>
            <a:off x="707380" y="6149819"/>
            <a:ext cx="3062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Working in a team and learning</a:t>
            </a:r>
          </a:p>
          <a:p>
            <a:r>
              <a:rPr lang="en-IN" sz="1600" dirty="0"/>
              <a:t> from my peers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1FFA0-F174-C3E4-A989-5B38F99E03D4}"/>
              </a:ext>
            </a:extLst>
          </p:cNvPr>
          <p:cNvSpPr txBox="1"/>
          <p:nvPr/>
        </p:nvSpPr>
        <p:spPr>
          <a:xfrm>
            <a:off x="5112217" y="6272929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Simplifying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F1DF8-BBC0-ACB5-BFA1-BD47F0C88B1E}"/>
              </a:ext>
            </a:extLst>
          </p:cNvPr>
          <p:cNvSpPr txBox="1"/>
          <p:nvPr/>
        </p:nvSpPr>
        <p:spPr>
          <a:xfrm>
            <a:off x="8002555" y="5068518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Ownership of work</a:t>
            </a:r>
          </a:p>
        </p:txBody>
      </p:sp>
    </p:spTree>
    <p:extLst>
      <p:ext uri="{BB962C8B-B14F-4D97-AF65-F5344CB8AC3E}">
        <p14:creationId xmlns:p14="http://schemas.microsoft.com/office/powerpoint/2010/main" val="425961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60BF-23EC-C070-E65A-52E0AB94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225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8300-86E1-9C39-86F2-4C6442AD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DAILY ROUTINE AS AN INTERN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63C556-651D-85EB-8B6E-1D694CFAD7D8}"/>
              </a:ext>
            </a:extLst>
          </p:cNvPr>
          <p:cNvSpPr/>
          <p:nvPr/>
        </p:nvSpPr>
        <p:spPr>
          <a:xfrm>
            <a:off x="834500" y="1669250"/>
            <a:ext cx="1953088" cy="176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AD534D-ABD5-EF0D-94B1-2AFB1F2019A8}"/>
              </a:ext>
            </a:extLst>
          </p:cNvPr>
          <p:cNvSpPr/>
          <p:nvPr/>
        </p:nvSpPr>
        <p:spPr>
          <a:xfrm>
            <a:off x="6803183" y="1669250"/>
            <a:ext cx="1953088" cy="176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Catch-up with Consultants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E9FF7A-AB9C-5757-685B-D0C3536086B4}"/>
              </a:ext>
            </a:extLst>
          </p:cNvPr>
          <p:cNvSpPr/>
          <p:nvPr/>
        </p:nvSpPr>
        <p:spPr>
          <a:xfrm>
            <a:off x="3705214" y="1669250"/>
            <a:ext cx="1953088" cy="176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Checking Data Import and Dealing with Import Failures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6A75DA-45A7-FAE3-2180-5E86870109C8}"/>
              </a:ext>
            </a:extLst>
          </p:cNvPr>
          <p:cNvSpPr/>
          <p:nvPr/>
        </p:nvSpPr>
        <p:spPr>
          <a:xfrm>
            <a:off x="3705213" y="4147600"/>
            <a:ext cx="2083028" cy="176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Loading,</a:t>
            </a:r>
          </a:p>
          <a:p>
            <a:pPr algn="ctr"/>
            <a:r>
              <a:rPr lang="en-IN" dirty="0"/>
              <a:t>Troubleshooting,</a:t>
            </a:r>
          </a:p>
          <a:p>
            <a:pPr algn="ctr"/>
            <a:r>
              <a:rPr lang="en-IN" dirty="0"/>
              <a:t>SQL scripting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AEACF4-9713-24F7-3D42-96B4881E4D3E}"/>
              </a:ext>
            </a:extLst>
          </p:cNvPr>
          <p:cNvSpPr/>
          <p:nvPr/>
        </p:nvSpPr>
        <p:spPr>
          <a:xfrm>
            <a:off x="6803183" y="4147600"/>
            <a:ext cx="1953088" cy="176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Interacting with the Data and Services team</a:t>
            </a:r>
          </a:p>
        </p:txBody>
      </p:sp>
      <p:pic>
        <p:nvPicPr>
          <p:cNvPr id="5122" name="Picture 2" descr="Coffee cup icon Royalty Free Vector Image - VectorStock">
            <a:extLst>
              <a:ext uri="{FF2B5EF4-FFF2-40B4-BE49-F238E27FC236}">
                <a16:creationId xmlns:a16="http://schemas.microsoft.com/office/drawing/2014/main" id="{F6A20371-102E-4828-F6A5-62EA0AE2B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8" t="6602" r="17799" b="21942"/>
          <a:stretch/>
        </p:blipFill>
        <p:spPr bwMode="auto">
          <a:xfrm>
            <a:off x="1160816" y="1749612"/>
            <a:ext cx="1300455" cy="160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8B1FAD52-8290-0CC0-D3EE-ABDEAFB284CD}"/>
              </a:ext>
            </a:extLst>
          </p:cNvPr>
          <p:cNvSpPr/>
          <p:nvPr/>
        </p:nvSpPr>
        <p:spPr>
          <a:xfrm>
            <a:off x="2858610" y="2459115"/>
            <a:ext cx="747542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D04B3B8-B083-4CE7-0059-33CF4DB191E2}"/>
              </a:ext>
            </a:extLst>
          </p:cNvPr>
          <p:cNvSpPr/>
          <p:nvPr/>
        </p:nvSpPr>
        <p:spPr>
          <a:xfrm>
            <a:off x="5834375" y="2459115"/>
            <a:ext cx="747542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3FC6807-A3F6-DF7A-DE80-7041D94F2CDD}"/>
              </a:ext>
            </a:extLst>
          </p:cNvPr>
          <p:cNvSpPr/>
          <p:nvPr/>
        </p:nvSpPr>
        <p:spPr>
          <a:xfrm>
            <a:off x="7581530" y="3568823"/>
            <a:ext cx="372862" cy="50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12E4E48C-F8E4-4D7B-9BD5-91675A5BB519}"/>
              </a:ext>
            </a:extLst>
          </p:cNvPr>
          <p:cNvSpPr/>
          <p:nvPr/>
        </p:nvSpPr>
        <p:spPr>
          <a:xfrm>
            <a:off x="5834375" y="4864963"/>
            <a:ext cx="815000" cy="4527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8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54F6-6B0C-C002-222A-D7D52CF5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9" y="609600"/>
            <a:ext cx="8812363" cy="1320800"/>
          </a:xfrm>
        </p:spPr>
        <p:txBody>
          <a:bodyPr/>
          <a:lstStyle/>
          <a:p>
            <a:r>
              <a:rPr lang="en-IN" dirty="0"/>
              <a:t>CLIENT I – KEB HANA CARD, SOUTH KOREA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8985E8-E9D1-DB1A-950D-12FDB244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633491"/>
            <a:ext cx="8812363" cy="4407871"/>
          </a:xfrm>
        </p:spPr>
        <p:txBody>
          <a:bodyPr/>
          <a:lstStyle/>
          <a:p>
            <a:r>
              <a:rPr lang="en-IN" dirty="0"/>
              <a:t>KEB Hana Card is a Korean Credit card company owned by Hana Financial Group.</a:t>
            </a:r>
          </a:p>
          <a:p>
            <a:r>
              <a:rPr lang="en-IN" dirty="0"/>
              <a:t>KEB Hana Card has been sending data to Mastercard since 2021.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BUSINESS IMPACT</a:t>
            </a:r>
          </a:p>
          <a:p>
            <a:r>
              <a:rPr lang="en-IN" dirty="0"/>
              <a:t>Analysing different marketing campaigns across multiple channels</a:t>
            </a:r>
          </a:p>
          <a:p>
            <a:r>
              <a:rPr lang="en-IN" dirty="0"/>
              <a:t>Client level analysis</a:t>
            </a:r>
          </a:p>
          <a:p>
            <a:r>
              <a:rPr lang="en-IN" dirty="0"/>
              <a:t>Customer communication fatigue</a:t>
            </a:r>
          </a:p>
          <a:p>
            <a:r>
              <a:rPr lang="en-IN" dirty="0"/>
              <a:t>App/Service usage</a:t>
            </a:r>
          </a:p>
          <a:p>
            <a:r>
              <a:rPr lang="en-IN" dirty="0"/>
              <a:t>User </a:t>
            </a:r>
            <a:r>
              <a:rPr lang="en-IN" dirty="0" err="1"/>
              <a:t>aquisition</a:t>
            </a:r>
            <a:endParaRPr lang="en-IN" dirty="0"/>
          </a:p>
        </p:txBody>
      </p:sp>
      <p:pic>
        <p:nvPicPr>
          <p:cNvPr id="8" name="Picture 2" descr="KEB Hana Card ">
            <a:extLst>
              <a:ext uri="{FF2B5EF4-FFF2-40B4-BE49-F238E27FC236}">
                <a16:creationId xmlns:a16="http://schemas.microsoft.com/office/drawing/2014/main" id="{25FC9508-86CD-0360-52ED-ED7B8CEE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74" y="4131777"/>
            <a:ext cx="2398528" cy="239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9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277F-2BEA-60E0-F61D-63AE7E62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08" y="258438"/>
            <a:ext cx="8596668" cy="895660"/>
          </a:xfrm>
        </p:spPr>
        <p:txBody>
          <a:bodyPr/>
          <a:lstStyle/>
          <a:p>
            <a:r>
              <a:rPr lang="en-IN" dirty="0"/>
              <a:t>DEVELOPMENTS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ECA0DF-E951-FA88-A162-CF8ACC8D2C25}"/>
              </a:ext>
            </a:extLst>
          </p:cNvPr>
          <p:cNvSpPr/>
          <p:nvPr/>
        </p:nvSpPr>
        <p:spPr>
          <a:xfrm>
            <a:off x="781235" y="1403165"/>
            <a:ext cx="2512381" cy="134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Need to meet a hard deadline set by the 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63A5F6-9CFA-36A6-72E9-EB990259F3A7}"/>
              </a:ext>
            </a:extLst>
          </p:cNvPr>
          <p:cNvSpPr/>
          <p:nvPr/>
        </p:nvSpPr>
        <p:spPr>
          <a:xfrm>
            <a:off x="932155" y="2929631"/>
            <a:ext cx="2361461" cy="134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Previously all SQL scripts were written in one file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5CDF0E-ADAA-C230-1535-35E0345988ED}"/>
              </a:ext>
            </a:extLst>
          </p:cNvPr>
          <p:cNvSpPr/>
          <p:nvPr/>
        </p:nvSpPr>
        <p:spPr>
          <a:xfrm>
            <a:off x="781235" y="4456098"/>
            <a:ext cx="2595239" cy="148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was not automated since code review was pending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099207-4472-AC9D-50D2-C917AF743215}"/>
              </a:ext>
            </a:extLst>
          </p:cNvPr>
          <p:cNvSpPr/>
          <p:nvPr/>
        </p:nvSpPr>
        <p:spPr>
          <a:xfrm>
            <a:off x="4728633" y="1028577"/>
            <a:ext cx="4545367" cy="780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Updated the SQL scripts</a:t>
            </a:r>
          </a:p>
          <a:p>
            <a:pPr algn="ctr"/>
            <a:r>
              <a:rPr lang="en-IN" dirty="0"/>
              <a:t>Raw to Typed -&gt; Insert into Master-&gt; Insert into Staging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9A7878-B4C9-1F85-E560-43353FBCAFB3}"/>
              </a:ext>
            </a:extLst>
          </p:cNvPr>
          <p:cNvSpPr/>
          <p:nvPr/>
        </p:nvSpPr>
        <p:spPr>
          <a:xfrm>
            <a:off x="4741262" y="1969801"/>
            <a:ext cx="4545367" cy="780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Added Validations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9B8D41-5A2B-56BB-9BFD-1F1EA47B3F5A}"/>
              </a:ext>
            </a:extLst>
          </p:cNvPr>
          <p:cNvSpPr/>
          <p:nvPr/>
        </p:nvSpPr>
        <p:spPr>
          <a:xfrm>
            <a:off x="4741262" y="2883955"/>
            <a:ext cx="4545367" cy="780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Implemented logic according to client requirements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A10F8C-196E-D55F-65A9-8BAC110D1525}"/>
              </a:ext>
            </a:extLst>
          </p:cNvPr>
          <p:cNvSpPr/>
          <p:nvPr/>
        </p:nvSpPr>
        <p:spPr>
          <a:xfrm>
            <a:off x="4741262" y="3840962"/>
            <a:ext cx="4545367" cy="780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Created Financial sets for 6 metrics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EB5CE1-71B3-1DAC-E349-DF35E160CDD1}"/>
              </a:ext>
            </a:extLst>
          </p:cNvPr>
          <p:cNvSpPr/>
          <p:nvPr/>
        </p:nvSpPr>
        <p:spPr>
          <a:xfrm>
            <a:off x="4741262" y="4806545"/>
            <a:ext cx="4545367" cy="780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Created Data Import tasks and pushed scripts to Git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775025-082F-696B-30B0-CB6161D7A779}"/>
              </a:ext>
            </a:extLst>
          </p:cNvPr>
          <p:cNvSpPr/>
          <p:nvPr/>
        </p:nvSpPr>
        <p:spPr>
          <a:xfrm>
            <a:off x="4728633" y="5829423"/>
            <a:ext cx="4545367" cy="780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Populated the historical data along with incremental data on Data Explorer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8642A63-1E98-6930-DAD6-AD2B07A115B6}"/>
              </a:ext>
            </a:extLst>
          </p:cNvPr>
          <p:cNvCxnSpPr>
            <a:stCxn id="4" idx="6"/>
          </p:cNvCxnSpPr>
          <p:nvPr/>
        </p:nvCxnSpPr>
        <p:spPr>
          <a:xfrm flipH="1">
            <a:off x="3124940" y="2073183"/>
            <a:ext cx="168676" cy="1149411"/>
          </a:xfrm>
          <a:prstGeom prst="curvedConnector4">
            <a:avLst>
              <a:gd name="adj1" fmla="val -135526"/>
              <a:gd name="adj2" fmla="val 7914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8F374AF-F29F-EA23-06AE-128ED4F028A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0800000" flipH="1" flipV="1">
            <a:off x="932155" y="3599648"/>
            <a:ext cx="229144" cy="1073639"/>
          </a:xfrm>
          <a:prstGeom prst="curvedConnector4">
            <a:avLst>
              <a:gd name="adj1" fmla="val -99763"/>
              <a:gd name="adj2" fmla="val 71088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E50A980-A300-1573-B2BF-E581E54D7873}"/>
              </a:ext>
            </a:extLst>
          </p:cNvPr>
          <p:cNvSpPr/>
          <p:nvPr/>
        </p:nvSpPr>
        <p:spPr>
          <a:xfrm>
            <a:off x="3376474" y="3599648"/>
            <a:ext cx="1281930" cy="333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13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1FCD-F42B-8EE3-48E5-F87623F8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INSTANCE MAINTENANCE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39D420-90BC-7AEF-80FD-4406BE57BC32}"/>
              </a:ext>
            </a:extLst>
          </p:cNvPr>
          <p:cNvSpPr/>
          <p:nvPr/>
        </p:nvSpPr>
        <p:spPr>
          <a:xfrm>
            <a:off x="435746" y="1464815"/>
            <a:ext cx="2787589" cy="146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Updating existing metrics to follow best practices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4AAC2-F2D5-40C7-D349-F06A5C335721}"/>
              </a:ext>
            </a:extLst>
          </p:cNvPr>
          <p:cNvSpPr/>
          <p:nvPr/>
        </p:nvSpPr>
        <p:spPr>
          <a:xfrm>
            <a:off x="3461079" y="2722391"/>
            <a:ext cx="2787589" cy="146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Keeping track of import failures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83375-580A-E1DC-A78B-F392721EE74B}"/>
              </a:ext>
            </a:extLst>
          </p:cNvPr>
          <p:cNvSpPr/>
          <p:nvPr/>
        </p:nvSpPr>
        <p:spPr>
          <a:xfrm>
            <a:off x="6486413" y="1551031"/>
            <a:ext cx="2787589" cy="146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Loading historical data sent manually by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735D5-560A-B04B-C9E2-36813EE1A2C7}"/>
              </a:ext>
            </a:extLst>
          </p:cNvPr>
          <p:cNvSpPr/>
          <p:nvPr/>
        </p:nvSpPr>
        <p:spPr>
          <a:xfrm>
            <a:off x="5705383" y="4454028"/>
            <a:ext cx="2787589" cy="146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Troubleshooting validations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F56E08-FDCE-2F29-2AED-9C78617A5A4D}"/>
              </a:ext>
            </a:extLst>
          </p:cNvPr>
          <p:cNvSpPr/>
          <p:nvPr/>
        </p:nvSpPr>
        <p:spPr>
          <a:xfrm>
            <a:off x="1053484" y="4454029"/>
            <a:ext cx="2787589" cy="146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Adding visibility to improve data tracking across various imports</a:t>
            </a:r>
          </a:p>
        </p:txBody>
      </p:sp>
    </p:spTree>
    <p:extLst>
      <p:ext uri="{BB962C8B-B14F-4D97-AF65-F5344CB8AC3E}">
        <p14:creationId xmlns:p14="http://schemas.microsoft.com/office/powerpoint/2010/main" val="234841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DAD3-545D-93FA-D7EA-AE9EDC02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CB491-FF80-D73E-C0C1-A84E4A2A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" y="1269507"/>
            <a:ext cx="8714709" cy="520231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Created view to show last processed file date for all metrics and attributes</a:t>
            </a:r>
          </a:p>
          <a:p>
            <a:r>
              <a:rPr lang="en-IN" dirty="0"/>
              <a:t>Created one-click ready import</a:t>
            </a:r>
          </a:p>
          <a:p>
            <a:r>
              <a:rPr lang="en-IN" dirty="0"/>
              <a:t>Updated metric based on logic sent by client</a:t>
            </a:r>
          </a:p>
          <a:p>
            <a:r>
              <a:rPr lang="en-IN" dirty="0"/>
              <a:t>Added validations for typed to master and master to staging</a:t>
            </a:r>
          </a:p>
          <a:p>
            <a:r>
              <a:rPr lang="en-IN" dirty="0"/>
              <a:t>Removed duplicates</a:t>
            </a:r>
          </a:p>
          <a:p>
            <a:r>
              <a:rPr lang="en-IN" dirty="0"/>
              <a:t>Created metrics and financial tables from Data Setup</a:t>
            </a:r>
          </a:p>
          <a:p>
            <a:r>
              <a:rPr lang="en-IN" dirty="0"/>
              <a:t>Filed code review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39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89A5-E601-E5D1-5DAB-A6E11309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8381"/>
          </a:xfrm>
        </p:spPr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5EF3-6024-EB8E-84B4-9B56FFBCE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" y="1402673"/>
            <a:ext cx="8714709" cy="46386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Let’s take a look at some of the challenges that came my way….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3E94189-4AA0-8C05-86FA-AEF0B7E9FAA0}"/>
              </a:ext>
            </a:extLst>
          </p:cNvPr>
          <p:cNvSpPr/>
          <p:nvPr/>
        </p:nvSpPr>
        <p:spPr>
          <a:xfrm>
            <a:off x="781235" y="1837678"/>
            <a:ext cx="8123068" cy="135828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Mismatch between historical data and new data for opt into 1Q pay metric:</a:t>
            </a:r>
          </a:p>
          <a:p>
            <a:pPr algn="ctr"/>
            <a:r>
              <a:rPr lang="en-IN" dirty="0"/>
              <a:t>Validation failed from master to staging table</a:t>
            </a:r>
          </a:p>
          <a:p>
            <a:pPr algn="ctr"/>
            <a:r>
              <a:rPr lang="en-IN" dirty="0"/>
              <a:t>Resolved the mismatch by updating the typed scripts and maintaining similar format of data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E3E0556-4C1D-C180-7485-CC3193596FD1}"/>
              </a:ext>
            </a:extLst>
          </p:cNvPr>
          <p:cNvSpPr/>
          <p:nvPr/>
        </p:nvSpPr>
        <p:spPr>
          <a:xfrm>
            <a:off x="781235" y="3595564"/>
            <a:ext cx="8007658" cy="110083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Identified low space in Fin database using Splunk</a:t>
            </a:r>
          </a:p>
          <a:p>
            <a:pPr algn="ctr"/>
            <a:r>
              <a:rPr lang="en-IN" dirty="0"/>
              <a:t>Created the new production tables in Fin2 database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6AB6CCA-ACB1-06AE-8808-C4D2206E315D}"/>
              </a:ext>
            </a:extLst>
          </p:cNvPr>
          <p:cNvSpPr/>
          <p:nvPr/>
        </p:nvSpPr>
        <p:spPr>
          <a:xfrm>
            <a:off x="781235" y="5095997"/>
            <a:ext cx="8007658" cy="110083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IN" altLang="ko-KR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</a:endParaRPr>
          </a:p>
          <a:p>
            <a:pPr algn="ctr"/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한국 이름 다루기</a:t>
            </a:r>
            <a:r>
              <a:rPr kumimoji="0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lang="en-IN" dirty="0"/>
          </a:p>
          <a:p>
            <a:pPr algn="ctr"/>
            <a:r>
              <a:rPr lang="en-IN" dirty="0"/>
              <a:t>(Dealing with Korean names!</a:t>
            </a:r>
          </a:p>
        </p:txBody>
      </p:sp>
    </p:spTree>
    <p:extLst>
      <p:ext uri="{BB962C8B-B14F-4D97-AF65-F5344CB8AC3E}">
        <p14:creationId xmlns:p14="http://schemas.microsoft.com/office/powerpoint/2010/main" val="111273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C5A1-74BC-B68F-A4F3-4E09D740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2668"/>
          </a:xfrm>
        </p:spPr>
        <p:txBody>
          <a:bodyPr/>
          <a:lstStyle/>
          <a:p>
            <a:r>
              <a:rPr lang="en-IN" dirty="0"/>
              <a:t>CLIENT II – LATAM AIRLINES, CHILE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5024-AD42-430E-E21F-7734909A6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693"/>
            <a:ext cx="8596668" cy="456767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Latam</a:t>
            </a:r>
            <a:r>
              <a:rPr lang="en-IN" dirty="0"/>
              <a:t> Airlines is an airline based in Santiago, Chile</a:t>
            </a:r>
          </a:p>
          <a:p>
            <a:r>
              <a:rPr lang="en-IN" dirty="0"/>
              <a:t>It is one of the founders of LATAM Airlines group, Latin America’s largest airline holding company</a:t>
            </a:r>
          </a:p>
          <a:p>
            <a:r>
              <a:rPr lang="en-IN" dirty="0"/>
              <a:t>Founded on 5 March, 1929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050322A4-6549-863C-1225-EE2658694DC9}"/>
              </a:ext>
            </a:extLst>
          </p:cNvPr>
          <p:cNvSpPr/>
          <p:nvPr/>
        </p:nvSpPr>
        <p:spPr>
          <a:xfrm>
            <a:off x="809985" y="4458069"/>
            <a:ext cx="2024109" cy="140267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BCP files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F0D0F460-CE94-B829-6C1A-63A214A7DE66}"/>
              </a:ext>
            </a:extLst>
          </p:cNvPr>
          <p:cNvSpPr/>
          <p:nvPr/>
        </p:nvSpPr>
        <p:spPr>
          <a:xfrm>
            <a:off x="6957705" y="4469221"/>
            <a:ext cx="2024109" cy="140267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Dictionary, Client Questions</a:t>
            </a:r>
          </a:p>
        </p:txBody>
      </p:sp>
      <p:sp>
        <p:nvSpPr>
          <p:cNvPr id="6" name="Wave 5">
            <a:extLst>
              <a:ext uri="{FF2B5EF4-FFF2-40B4-BE49-F238E27FC236}">
                <a16:creationId xmlns:a16="http://schemas.microsoft.com/office/drawing/2014/main" id="{F147D482-FB63-2FBD-A660-339E472B6BD3}"/>
              </a:ext>
            </a:extLst>
          </p:cNvPr>
          <p:cNvSpPr/>
          <p:nvPr/>
        </p:nvSpPr>
        <p:spPr>
          <a:xfrm>
            <a:off x="3963613" y="4492101"/>
            <a:ext cx="2024109" cy="140267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Raw to Typed, Validations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C26CED4-E1B8-6BC8-4CFA-5DD7C79B0F69}"/>
              </a:ext>
            </a:extLst>
          </p:cNvPr>
          <p:cNvSpPr/>
          <p:nvPr/>
        </p:nvSpPr>
        <p:spPr>
          <a:xfrm>
            <a:off x="3102499" y="5131293"/>
            <a:ext cx="523783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5F2A977-8F82-E470-145B-54EAD4015447}"/>
              </a:ext>
            </a:extLst>
          </p:cNvPr>
          <p:cNvSpPr/>
          <p:nvPr/>
        </p:nvSpPr>
        <p:spPr>
          <a:xfrm>
            <a:off x="6141734" y="5193437"/>
            <a:ext cx="523783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Cheap flights with LATAM Airlines USA | Official Site">
            <a:extLst>
              <a:ext uri="{FF2B5EF4-FFF2-40B4-BE49-F238E27FC236}">
                <a16:creationId xmlns:a16="http://schemas.microsoft.com/office/drawing/2014/main" id="{72C985C4-0155-EA2F-F7AD-4D045F05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59" y="2700715"/>
            <a:ext cx="3867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1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6B80-2CDA-98D9-AF1D-6EC90DF2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216"/>
          </a:xfrm>
        </p:spPr>
        <p:txBody>
          <a:bodyPr/>
          <a:lstStyle/>
          <a:p>
            <a:r>
              <a:rPr lang="en-IN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815E-67B5-4F91-94D2-30FA88A8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1464817"/>
            <a:ext cx="8679198" cy="457654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2400" b="1" dirty="0"/>
              <a:t>                                        TECHNICAL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39F978-05AE-3830-E626-D92307D14E88}"/>
              </a:ext>
            </a:extLst>
          </p:cNvPr>
          <p:cNvSpPr/>
          <p:nvPr/>
        </p:nvSpPr>
        <p:spPr>
          <a:xfrm>
            <a:off x="2917999" y="1811045"/>
            <a:ext cx="4317302" cy="42303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B6A70E-47F5-93F3-0726-496E563A680A}"/>
              </a:ext>
            </a:extLst>
          </p:cNvPr>
          <p:cNvSpPr/>
          <p:nvPr/>
        </p:nvSpPr>
        <p:spPr>
          <a:xfrm>
            <a:off x="4173718" y="1257780"/>
            <a:ext cx="1818709" cy="13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functionalities like CTE to remove duplicates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10D512-A7E3-0864-8F7F-CB10AD59B997}"/>
              </a:ext>
            </a:extLst>
          </p:cNvPr>
          <p:cNvSpPr/>
          <p:nvPr/>
        </p:nvSpPr>
        <p:spPr>
          <a:xfrm>
            <a:off x="6350229" y="2658863"/>
            <a:ext cx="1818709" cy="1391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Loading historical data from staging to production archive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98F1A8-05E6-8AA3-D2B2-868E4309CA29}"/>
              </a:ext>
            </a:extLst>
          </p:cNvPr>
          <p:cNvSpPr/>
          <p:nvPr/>
        </p:nvSpPr>
        <p:spPr>
          <a:xfrm>
            <a:off x="5827182" y="5011445"/>
            <a:ext cx="1818709" cy="127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conditional run in data import tasks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EF1D0B-F98B-830F-33FD-7E6954654FA0}"/>
              </a:ext>
            </a:extLst>
          </p:cNvPr>
          <p:cNvSpPr/>
          <p:nvPr/>
        </p:nvSpPr>
        <p:spPr>
          <a:xfrm>
            <a:off x="2355009" y="4970016"/>
            <a:ext cx="1818709" cy="127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Filing code review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796ED4-CE74-32CB-8743-D2EB9BB553AC}"/>
              </a:ext>
            </a:extLst>
          </p:cNvPr>
          <p:cNvSpPr/>
          <p:nvPr/>
        </p:nvSpPr>
        <p:spPr>
          <a:xfrm>
            <a:off x="2173889" y="2658863"/>
            <a:ext cx="1818709" cy="127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Creating financial tables for metrics</a:t>
            </a:r>
          </a:p>
        </p:txBody>
      </p:sp>
    </p:spTree>
    <p:extLst>
      <p:ext uri="{BB962C8B-B14F-4D97-AF65-F5344CB8AC3E}">
        <p14:creationId xmlns:p14="http://schemas.microsoft.com/office/powerpoint/2010/main" val="12211531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457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HY그래픽M</vt:lpstr>
      <vt:lpstr>inherit</vt:lpstr>
      <vt:lpstr>Trebuchet MS</vt:lpstr>
      <vt:lpstr>Wingdings 3</vt:lpstr>
      <vt:lpstr>Facet</vt:lpstr>
      <vt:lpstr>Industrial Training Overview</vt:lpstr>
      <vt:lpstr>MY DAILY ROUTINE AS AN INTERN</vt:lpstr>
      <vt:lpstr>CLIENT I – KEB HANA CARD, SOUTH KOREA</vt:lpstr>
      <vt:lpstr>DEVELOPMENTS</vt:lpstr>
      <vt:lpstr>INSTANCE MAINTENANCE</vt:lpstr>
      <vt:lpstr>VALUE ADDITIONS</vt:lpstr>
      <vt:lpstr>CHALLENGES FACED</vt:lpstr>
      <vt:lpstr>CLIENT II – LATAM AIRLINES, CHILE</vt:lpstr>
      <vt:lpstr>LEARNINGS</vt:lpstr>
      <vt:lpstr>PERSONAL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Training Overview</dc:title>
  <dc:creator>Saamira Yasmin</dc:creator>
  <cp:lastModifiedBy>SAAMIRA YASMIN</cp:lastModifiedBy>
  <cp:revision>24</cp:revision>
  <dcterms:created xsi:type="dcterms:W3CDTF">2022-10-18T22:57:39Z</dcterms:created>
  <dcterms:modified xsi:type="dcterms:W3CDTF">2024-12-01T09:10:12Z</dcterms:modified>
</cp:coreProperties>
</file>