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7/13/2021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528507"/>
            <a:ext cx="9001462" cy="3857062"/>
          </a:xfrm>
        </p:spPr>
        <p:txBody>
          <a:bodyPr>
            <a:normAutofit/>
          </a:bodyPr>
          <a:lstStyle/>
          <a:p>
            <a:r>
              <a:rPr lang="en-IN" dirty="0">
                <a:effectLst/>
              </a:rPr>
              <a:t> </a:t>
            </a:r>
            <a:r>
              <a:rPr lang="en-IN" sz="3600" dirty="0">
                <a:effectLst/>
                <a:latin typeface="Abadi" panose="020B0604020104020204" pitchFamily="34" charset="0"/>
              </a:rPr>
              <a:t>High performance computing</a:t>
            </a:r>
            <a:br>
              <a:rPr lang="en-IN" sz="3600" dirty="0">
                <a:effectLst/>
                <a:latin typeface="Abadi" panose="020B0604020104020204" pitchFamily="34" charset="0"/>
              </a:rPr>
            </a:br>
            <a:br>
              <a:rPr lang="en-IN" sz="3600" dirty="0">
                <a:effectLst/>
                <a:latin typeface="Abadi" panose="020B0604020104020204" pitchFamily="34" charset="0"/>
              </a:rPr>
            </a:br>
            <a:r>
              <a:rPr lang="en-IN" sz="3200" dirty="0">
                <a:effectLst/>
                <a:latin typeface="Abadi" panose="020B0604020104020204" pitchFamily="34" charset="0"/>
              </a:rPr>
              <a:t>title : Social distancing monitor</a:t>
            </a:r>
            <a:br>
              <a:rPr lang="en-IN" sz="3200">
                <a:effectLst/>
                <a:latin typeface="Abadi" panose="020B0604020104020204" pitchFamily="34" charset="0"/>
              </a:rPr>
            </a:br>
            <a:endParaRPr lang="en-IN" sz="3200" dirty="0">
              <a:latin typeface="Abadi" panose="020B0604020104020204" pitchFamily="34" charset="0"/>
            </a:endParaRPr>
          </a:p>
        </p:txBody>
      </p:sp>
    </p:spTree>
    <p:extLst>
      <p:ext uri="{BB962C8B-B14F-4D97-AF65-F5344CB8AC3E}">
        <p14:creationId xmlns:p14="http://schemas.microsoft.com/office/powerpoint/2010/main" val="3570438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vino environment</a:t>
            </a:r>
          </a:p>
        </p:txBody>
      </p:sp>
      <p:pic>
        <p:nvPicPr>
          <p:cNvPr id="4" name="Content Placeholder 3"/>
          <p:cNvPicPr>
            <a:picLocks noGrp="1"/>
          </p:cNvPicPr>
          <p:nvPr>
            <p:ph idx="1"/>
          </p:nvPr>
        </p:nvPicPr>
        <p:blipFill>
          <a:blip r:embed="rId2"/>
          <a:stretch>
            <a:fillRect/>
          </a:stretch>
        </p:blipFill>
        <p:spPr>
          <a:xfrm>
            <a:off x="914400" y="1803633"/>
            <a:ext cx="10353675" cy="3663981"/>
          </a:xfrm>
          <a:prstGeom prst="rect">
            <a:avLst/>
          </a:prstGeom>
        </p:spPr>
      </p:pic>
    </p:spTree>
    <p:extLst>
      <p:ext uri="{BB962C8B-B14F-4D97-AF65-F5344CB8AC3E}">
        <p14:creationId xmlns:p14="http://schemas.microsoft.com/office/powerpoint/2010/main" val="259610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321" y="769743"/>
            <a:ext cx="10353761" cy="1326321"/>
          </a:xfrm>
        </p:spPr>
        <p:txBody>
          <a:bodyPr/>
          <a:lstStyle/>
          <a:p>
            <a:r>
              <a:rPr lang="en-IN" dirty="0">
                <a:latin typeface="Abadi" panose="020B0604020104020204" pitchFamily="34" charset="0"/>
              </a:rPr>
              <a:t>Result:</a:t>
            </a:r>
          </a:p>
        </p:txBody>
      </p:sp>
      <p:sp>
        <p:nvSpPr>
          <p:cNvPr id="3" name="Content Placeholder 2"/>
          <p:cNvSpPr>
            <a:spLocks noGrp="1"/>
          </p:cNvSpPr>
          <p:nvPr>
            <p:ph idx="1"/>
          </p:nvPr>
        </p:nvSpPr>
        <p:spPr/>
        <p:txBody>
          <a:bodyPr>
            <a:normAutofit fontScale="92500" lnSpcReduction="20000"/>
          </a:bodyPr>
          <a:lstStyle/>
          <a:p>
            <a:r>
              <a:rPr lang="en-IN" sz="3000" dirty="0">
                <a:effectLst/>
                <a:latin typeface="Abadi" panose="020B0604020104020204" pitchFamily="34" charset="0"/>
              </a:rPr>
              <a:t>Improved performance by using </a:t>
            </a:r>
            <a:r>
              <a:rPr lang="en-IN" sz="3000" dirty="0" err="1">
                <a:effectLst/>
                <a:latin typeface="Abadi" panose="020B0604020104020204" pitchFamily="34" charset="0"/>
              </a:rPr>
              <a:t>openVINO</a:t>
            </a:r>
            <a:r>
              <a:rPr lang="en-IN" sz="3000" dirty="0">
                <a:effectLst/>
                <a:latin typeface="Abadi" panose="020B0604020104020204" pitchFamily="34" charset="0"/>
              </a:rPr>
              <a:t> environment as compared to CPU. </a:t>
            </a:r>
          </a:p>
          <a:p>
            <a:r>
              <a:rPr lang="en-IN" sz="3000" dirty="0">
                <a:effectLst/>
                <a:latin typeface="Abadi" panose="020B0604020104020204" pitchFamily="34" charset="0"/>
              </a:rPr>
              <a:t>The persons are surrounded by bounding rectangular boxes. </a:t>
            </a:r>
          </a:p>
          <a:p>
            <a:r>
              <a:rPr lang="en-IN" sz="3000" dirty="0">
                <a:effectLst/>
                <a:latin typeface="Abadi" panose="020B0604020104020204" pitchFamily="34" charset="0"/>
              </a:rPr>
              <a:t>Red bounding box indicates the person is not following social distance. </a:t>
            </a:r>
          </a:p>
          <a:p>
            <a:r>
              <a:rPr lang="en-IN" sz="3000" dirty="0">
                <a:effectLst/>
                <a:latin typeface="Abadi" panose="020B0604020104020204" pitchFamily="34" charset="0"/>
              </a:rPr>
              <a:t>Green bounding box indicates the person is maintaining social distance. </a:t>
            </a:r>
          </a:p>
          <a:p>
            <a:endParaRPr lang="en-IN" dirty="0"/>
          </a:p>
        </p:txBody>
      </p:sp>
    </p:spTree>
    <p:extLst>
      <p:ext uri="{BB962C8B-B14F-4D97-AF65-F5344CB8AC3E}">
        <p14:creationId xmlns:p14="http://schemas.microsoft.com/office/powerpoint/2010/main" val="1681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6442" y="485031"/>
            <a:ext cx="10353761" cy="1419086"/>
          </a:xfrm>
        </p:spPr>
        <p:txBody>
          <a:bodyPr/>
          <a:lstStyle/>
          <a:p>
            <a:r>
              <a:rPr lang="en-IN" b="0" dirty="0">
                <a:effectLst/>
                <a:latin typeface="Abadi" panose="020B0604020104020204" pitchFamily="34" charset="0"/>
              </a:rPr>
              <a:t>Abstract:</a:t>
            </a:r>
            <a:r>
              <a:rPr lang="en-IN" b="0" dirty="0">
                <a:effectLst/>
              </a:rPr>
              <a:t> </a:t>
            </a:r>
          </a:p>
        </p:txBody>
      </p:sp>
      <p:sp>
        <p:nvSpPr>
          <p:cNvPr id="3" name="Content Placeholder 2"/>
          <p:cNvSpPr>
            <a:spLocks noGrp="1"/>
          </p:cNvSpPr>
          <p:nvPr>
            <p:ph idx="1"/>
          </p:nvPr>
        </p:nvSpPr>
        <p:spPr>
          <a:xfrm>
            <a:off x="913795" y="1466491"/>
            <a:ext cx="10353762" cy="4324709"/>
          </a:xfrm>
        </p:spPr>
        <p:txBody>
          <a:bodyPr>
            <a:normAutofit/>
          </a:bodyPr>
          <a:lstStyle/>
          <a:p>
            <a:r>
              <a:rPr lang="en-IN" sz="2400" dirty="0">
                <a:effectLst/>
                <a:latin typeface="Abadi" panose="020B0604020104020204" pitchFamily="34" charset="0"/>
              </a:rPr>
              <a:t>During this COVID-19, it is very important to maintain social distance to break the chain of virus. Through this project, we can monitor if persons are following social distancing or not. </a:t>
            </a:r>
          </a:p>
          <a:p>
            <a:r>
              <a:rPr lang="en-IN" sz="2400" dirty="0">
                <a:effectLst/>
                <a:latin typeface="Abadi" panose="020B0604020104020204" pitchFamily="34" charset="0"/>
              </a:rPr>
              <a:t>The main idea behind this project is to check the distance between the persons. </a:t>
            </a:r>
          </a:p>
          <a:p>
            <a:r>
              <a:rPr lang="en-IN" sz="2400" dirty="0">
                <a:effectLst/>
                <a:latin typeface="Abadi" panose="020B0604020104020204" pitchFamily="34" charset="0"/>
              </a:rPr>
              <a:t>This distance can be calculated using the coordinates of bounding box of the detected person. If the distance is less than a pre-defined threshold value, then it shows red which means persons are close to each other. If the distance is greater than the threshold value, then it shows green. </a:t>
            </a:r>
          </a:p>
          <a:p>
            <a:endParaRPr lang="en-IN" dirty="0"/>
          </a:p>
        </p:txBody>
      </p:sp>
    </p:spTree>
    <p:extLst>
      <p:ext uri="{BB962C8B-B14F-4D97-AF65-F5344CB8AC3E}">
        <p14:creationId xmlns:p14="http://schemas.microsoft.com/office/powerpoint/2010/main" val="42891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Abadi" panose="020B0604020104020204" pitchFamily="34" charset="0"/>
              </a:rPr>
              <a:t>Overview of the process: </a:t>
            </a:r>
            <a:endParaRPr lang="en-IN" dirty="0">
              <a:latin typeface="Abadi" panose="020B0604020104020204" pitchFamily="34" charset="0"/>
            </a:endParaRPr>
          </a:p>
        </p:txBody>
      </p:sp>
      <p:sp>
        <p:nvSpPr>
          <p:cNvPr id="3" name="Content Placeholder 2"/>
          <p:cNvSpPr>
            <a:spLocks noGrp="1"/>
          </p:cNvSpPr>
          <p:nvPr>
            <p:ph idx="1"/>
          </p:nvPr>
        </p:nvSpPr>
        <p:spPr>
          <a:xfrm>
            <a:off x="913795" y="1845578"/>
            <a:ext cx="10353762" cy="4026716"/>
          </a:xfrm>
        </p:spPr>
        <p:txBody>
          <a:bodyPr>
            <a:normAutofit/>
          </a:bodyPr>
          <a:lstStyle/>
          <a:p>
            <a:r>
              <a:rPr lang="en-IN" sz="2800" dirty="0">
                <a:effectLst/>
                <a:latin typeface="Abadi" panose="020B0604020104020204" pitchFamily="34" charset="0"/>
              </a:rPr>
              <a:t>Video is taken as input </a:t>
            </a:r>
          </a:p>
          <a:p>
            <a:r>
              <a:rPr lang="en-IN" sz="2800" dirty="0">
                <a:effectLst/>
                <a:latin typeface="Abadi" panose="020B0604020104020204" pitchFamily="34" charset="0"/>
              </a:rPr>
              <a:t>We divided our entire project into basic steps </a:t>
            </a:r>
          </a:p>
          <a:p>
            <a:r>
              <a:rPr lang="en-IN" sz="2800" dirty="0">
                <a:effectLst/>
                <a:latin typeface="Abadi" panose="020B0604020104020204" pitchFamily="34" charset="0"/>
              </a:rPr>
              <a:t>We are going to do the project using </a:t>
            </a:r>
            <a:r>
              <a:rPr lang="en-IN" sz="2800" dirty="0" err="1">
                <a:effectLst/>
                <a:latin typeface="Abadi" panose="020B0604020104020204" pitchFamily="34" charset="0"/>
              </a:rPr>
              <a:t>opencv</a:t>
            </a:r>
            <a:r>
              <a:rPr lang="en-IN" sz="2800" dirty="0">
                <a:effectLst/>
                <a:latin typeface="Abadi" panose="020B0604020104020204" pitchFamily="34" charset="0"/>
              </a:rPr>
              <a:t>-python coding. </a:t>
            </a:r>
          </a:p>
          <a:p>
            <a:r>
              <a:rPr lang="en-IN" sz="2800" dirty="0">
                <a:effectLst/>
                <a:latin typeface="Abadi" panose="020B0604020104020204" pitchFamily="34" charset="0"/>
              </a:rPr>
              <a:t>After running the code through normal Python </a:t>
            </a:r>
            <a:r>
              <a:rPr lang="en-IN" sz="2800" dirty="0" err="1">
                <a:effectLst/>
                <a:latin typeface="Abadi" panose="020B0604020104020204" pitchFamily="34" charset="0"/>
              </a:rPr>
              <a:t>environment,we</a:t>
            </a:r>
            <a:r>
              <a:rPr lang="en-IN" sz="2800" dirty="0">
                <a:effectLst/>
                <a:latin typeface="Abadi" panose="020B0604020104020204" pitchFamily="34" charset="0"/>
              </a:rPr>
              <a:t> use </a:t>
            </a:r>
            <a:r>
              <a:rPr lang="en-IN" sz="2800" dirty="0" err="1">
                <a:effectLst/>
                <a:latin typeface="Abadi" panose="020B0604020104020204" pitchFamily="34" charset="0"/>
              </a:rPr>
              <a:t>openVINO</a:t>
            </a:r>
            <a:r>
              <a:rPr lang="en-IN" sz="2800" dirty="0">
                <a:effectLst/>
                <a:latin typeface="Abadi" panose="020B0604020104020204" pitchFamily="34" charset="0"/>
              </a:rPr>
              <a:t> environment to run the code</a:t>
            </a:r>
            <a:r>
              <a:rPr lang="en-IN" sz="2800" dirty="0">
                <a:effectLst/>
              </a:rPr>
              <a:t>.</a:t>
            </a:r>
            <a:endParaRPr lang="en-IN" sz="2800" dirty="0"/>
          </a:p>
        </p:txBody>
      </p:sp>
    </p:spTree>
    <p:extLst>
      <p:ext uri="{BB962C8B-B14F-4D97-AF65-F5344CB8AC3E}">
        <p14:creationId xmlns:p14="http://schemas.microsoft.com/office/powerpoint/2010/main" val="354860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effectLst/>
                <a:latin typeface="Abadi" panose="020B0604020104020204" pitchFamily="34" charset="0"/>
              </a:rPr>
              <a:t>Step 1:Divide the input video file into frames and </a:t>
            </a:r>
            <a:r>
              <a:rPr lang="en-IN" sz="2800" dirty="0" err="1">
                <a:effectLst/>
                <a:latin typeface="Abadi" panose="020B0604020104020204" pitchFamily="34" charset="0"/>
              </a:rPr>
              <a:t>caluculate</a:t>
            </a:r>
            <a:r>
              <a:rPr lang="en-IN" sz="2800" dirty="0">
                <a:effectLst/>
                <a:latin typeface="Abadi" panose="020B0604020104020204" pitchFamily="34" charset="0"/>
              </a:rPr>
              <a:t> the fps. </a:t>
            </a:r>
            <a:endParaRPr lang="en-IN" sz="2800" dirty="0">
              <a:latin typeface="Abadi" panose="020B0604020104020204" pitchFamily="34" charset="0"/>
            </a:endParaRPr>
          </a:p>
        </p:txBody>
      </p:sp>
      <p:sp>
        <p:nvSpPr>
          <p:cNvPr id="3" name="Content Placeholder 2"/>
          <p:cNvSpPr>
            <a:spLocks noGrp="1"/>
          </p:cNvSpPr>
          <p:nvPr>
            <p:ph idx="1"/>
          </p:nvPr>
        </p:nvSpPr>
        <p:spPr/>
        <p:txBody>
          <a:bodyPr/>
          <a:lstStyle/>
          <a:p>
            <a:r>
              <a:rPr lang="en-IN" dirty="0"/>
              <a:t> </a:t>
            </a:r>
          </a:p>
        </p:txBody>
      </p:sp>
      <p:grpSp>
        <p:nvGrpSpPr>
          <p:cNvPr id="4" name="Group 3"/>
          <p:cNvGrpSpPr/>
          <p:nvPr/>
        </p:nvGrpSpPr>
        <p:grpSpPr>
          <a:xfrm>
            <a:off x="1439186" y="1781094"/>
            <a:ext cx="8484042" cy="4712854"/>
            <a:chOff x="0" y="0"/>
            <a:chExt cx="5795483" cy="4207518"/>
          </a:xfrm>
        </p:grpSpPr>
        <p:sp>
          <p:nvSpPr>
            <p:cNvPr id="5" name="Shape 1677"/>
            <p:cNvSpPr/>
            <p:nvPr/>
          </p:nvSpPr>
          <p:spPr>
            <a:xfrm>
              <a:off x="305" y="0"/>
              <a:ext cx="5734177" cy="4084955"/>
            </a:xfrm>
            <a:custGeom>
              <a:avLst/>
              <a:gdLst/>
              <a:ahLst/>
              <a:cxnLst/>
              <a:rect l="0" t="0" r="0" b="0"/>
              <a:pathLst>
                <a:path w="5734177" h="4084955">
                  <a:moveTo>
                    <a:pt x="0" y="0"/>
                  </a:moveTo>
                  <a:lnTo>
                    <a:pt x="5734177" y="0"/>
                  </a:lnTo>
                  <a:lnTo>
                    <a:pt x="5734177" y="4084955"/>
                  </a:lnTo>
                  <a:lnTo>
                    <a:pt x="0" y="4084955"/>
                  </a:lnTo>
                  <a:lnTo>
                    <a:pt x="0" y="0"/>
                  </a:lnTo>
                </a:path>
              </a:pathLst>
            </a:custGeom>
            <a:ln w="0" cap="flat">
              <a:miter lim="127000"/>
            </a:ln>
          </p:spPr>
          <p:style>
            <a:lnRef idx="0">
              <a:srgbClr val="000000">
                <a:alpha val="0"/>
              </a:srgbClr>
            </a:lnRef>
            <a:fillRef idx="1">
              <a:srgbClr val="F9F9F9"/>
            </a:fillRef>
            <a:effectRef idx="0">
              <a:scrgbClr r="0" g="0" b="0"/>
            </a:effectRef>
            <a:fontRef idx="none"/>
          </p:style>
          <p:txBody>
            <a:bodyPr/>
            <a:lstStyle/>
            <a:p>
              <a:endParaRPr lang="en-IN"/>
            </a:p>
          </p:txBody>
        </p:sp>
        <p:sp>
          <p:nvSpPr>
            <p:cNvPr id="6" name="Rectangle 5"/>
            <p:cNvSpPr/>
            <p:nvPr/>
          </p:nvSpPr>
          <p:spPr>
            <a:xfrm>
              <a:off x="5734558" y="3932936"/>
              <a:ext cx="60925" cy="274582"/>
            </a:xfrm>
            <a:prstGeom prst="rect">
              <a:avLst/>
            </a:prstGeom>
            <a:ln>
              <a:noFill/>
            </a:ln>
          </p:spPr>
          <p:txBody>
            <a:bodyPr vert="horz" lIns="0" tIns="0" rIns="0" bIns="0" rtlCol="0">
              <a:noAutofit/>
            </a:bodyPr>
            <a:lstStyle/>
            <a:p>
              <a:pPr marL="6350" indent="-6350">
                <a:lnSpc>
                  <a:spcPct val="107000"/>
                </a:lnSpc>
                <a:spcAft>
                  <a:spcPts val="800"/>
                </a:spcAft>
              </a:pPr>
              <a:r>
                <a:rPr lang="en-IN" sz="1600">
                  <a:solidFill>
                    <a:srgbClr val="030303"/>
                  </a:solidFill>
                  <a:effectLst/>
                  <a:latin typeface="Calibri" panose="020F0502020204030204" pitchFamily="34" charset="0"/>
                  <a:ea typeface="Calibri" panose="020F0502020204030204" pitchFamily="34" charset="0"/>
                </a:rPr>
                <a:t> </a:t>
              </a:r>
            </a:p>
          </p:txBody>
        </p:sp>
        <p:pic>
          <p:nvPicPr>
            <p:cNvPr id="7" name="Picture 6"/>
            <p:cNvPicPr/>
            <p:nvPr/>
          </p:nvPicPr>
          <p:blipFill>
            <a:blip r:embed="rId2"/>
            <a:stretch>
              <a:fillRect/>
            </a:stretch>
          </p:blipFill>
          <p:spPr>
            <a:xfrm>
              <a:off x="0" y="0"/>
              <a:ext cx="5731510" cy="4084320"/>
            </a:xfrm>
            <a:prstGeom prst="rect">
              <a:avLst/>
            </a:prstGeom>
          </p:spPr>
        </p:pic>
      </p:grpSp>
    </p:spTree>
    <p:extLst>
      <p:ext uri="{BB962C8B-B14F-4D97-AF65-F5344CB8AC3E}">
        <p14:creationId xmlns:p14="http://schemas.microsoft.com/office/powerpoint/2010/main" val="63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effectLst/>
                <a:latin typeface="Abadi" panose="020B0604020104020204" pitchFamily="34" charset="0"/>
              </a:rPr>
              <a:t>Step 2:Detecting the persons in the video file. </a:t>
            </a:r>
            <a:br>
              <a:rPr lang="en-IN" sz="2800" dirty="0">
                <a:effectLst/>
                <a:latin typeface="Abadi" panose="020B0604020104020204" pitchFamily="34" charset="0"/>
              </a:rPr>
            </a:br>
            <a:endParaRPr lang="en-IN" sz="2800" dirty="0">
              <a:latin typeface="Abadi" panose="020B0604020104020204" pitchFamily="34" charset="0"/>
            </a:endParaRPr>
          </a:p>
        </p:txBody>
      </p:sp>
      <p:sp>
        <p:nvSpPr>
          <p:cNvPr id="3" name="Content Placeholder 2"/>
          <p:cNvSpPr>
            <a:spLocks noGrp="1"/>
          </p:cNvSpPr>
          <p:nvPr>
            <p:ph idx="1"/>
          </p:nvPr>
        </p:nvSpPr>
        <p:spPr/>
        <p:txBody>
          <a:bodyPr/>
          <a:lstStyle/>
          <a:p>
            <a:r>
              <a:rPr lang="en-IN" dirty="0"/>
              <a:t> </a:t>
            </a:r>
          </a:p>
        </p:txBody>
      </p:sp>
      <p:grpSp>
        <p:nvGrpSpPr>
          <p:cNvPr id="4" name="Group 3"/>
          <p:cNvGrpSpPr/>
          <p:nvPr/>
        </p:nvGrpSpPr>
        <p:grpSpPr>
          <a:xfrm>
            <a:off x="1773141" y="1625820"/>
            <a:ext cx="8229600" cy="4854493"/>
            <a:chOff x="0" y="0"/>
            <a:chExt cx="5795483" cy="4072670"/>
          </a:xfrm>
        </p:grpSpPr>
        <p:sp>
          <p:nvSpPr>
            <p:cNvPr id="5" name="Shape 1678"/>
            <p:cNvSpPr/>
            <p:nvPr/>
          </p:nvSpPr>
          <p:spPr>
            <a:xfrm>
              <a:off x="305" y="788"/>
              <a:ext cx="5734177" cy="3949319"/>
            </a:xfrm>
            <a:custGeom>
              <a:avLst/>
              <a:gdLst/>
              <a:ahLst/>
              <a:cxnLst/>
              <a:rect l="0" t="0" r="0" b="0"/>
              <a:pathLst>
                <a:path w="5734177" h="3949319">
                  <a:moveTo>
                    <a:pt x="0" y="0"/>
                  </a:moveTo>
                  <a:lnTo>
                    <a:pt x="5734177" y="0"/>
                  </a:lnTo>
                  <a:lnTo>
                    <a:pt x="5734177" y="3949319"/>
                  </a:lnTo>
                  <a:lnTo>
                    <a:pt x="0" y="3949319"/>
                  </a:lnTo>
                  <a:lnTo>
                    <a:pt x="0" y="0"/>
                  </a:lnTo>
                </a:path>
              </a:pathLst>
            </a:custGeom>
            <a:ln w="0" cap="flat">
              <a:miter lim="127000"/>
            </a:ln>
          </p:spPr>
          <p:style>
            <a:lnRef idx="0">
              <a:srgbClr val="000000">
                <a:alpha val="0"/>
              </a:srgbClr>
            </a:lnRef>
            <a:fillRef idx="1">
              <a:srgbClr val="F9F9F9"/>
            </a:fillRef>
            <a:effectRef idx="0">
              <a:scrgbClr r="0" g="0" b="0"/>
            </a:effectRef>
            <a:fontRef idx="none"/>
          </p:style>
          <p:txBody>
            <a:bodyPr/>
            <a:lstStyle/>
            <a:p>
              <a:endParaRPr lang="en-IN"/>
            </a:p>
          </p:txBody>
        </p:sp>
        <p:sp>
          <p:nvSpPr>
            <p:cNvPr id="6" name="Rectangle 5"/>
            <p:cNvSpPr/>
            <p:nvPr/>
          </p:nvSpPr>
          <p:spPr>
            <a:xfrm>
              <a:off x="5734558" y="3798088"/>
              <a:ext cx="60925" cy="274582"/>
            </a:xfrm>
            <a:prstGeom prst="rect">
              <a:avLst/>
            </a:prstGeom>
            <a:ln>
              <a:noFill/>
            </a:ln>
          </p:spPr>
          <p:txBody>
            <a:bodyPr vert="horz" lIns="0" tIns="0" rIns="0" bIns="0" rtlCol="0">
              <a:noAutofit/>
            </a:bodyPr>
            <a:lstStyle/>
            <a:p>
              <a:pPr marL="6350" indent="-6350">
                <a:lnSpc>
                  <a:spcPct val="107000"/>
                </a:lnSpc>
                <a:spcAft>
                  <a:spcPts val="800"/>
                </a:spcAft>
              </a:pPr>
              <a:r>
                <a:rPr lang="en-IN" sz="1600">
                  <a:solidFill>
                    <a:srgbClr val="030303"/>
                  </a:solidFill>
                  <a:effectLst/>
                  <a:latin typeface="Calibri" panose="020F0502020204030204" pitchFamily="34" charset="0"/>
                  <a:ea typeface="Calibri" panose="020F0502020204030204" pitchFamily="34" charset="0"/>
                </a:rPr>
                <a:t> </a:t>
              </a:r>
            </a:p>
          </p:txBody>
        </p:sp>
        <p:pic>
          <p:nvPicPr>
            <p:cNvPr id="7" name="Picture 6"/>
            <p:cNvPicPr/>
            <p:nvPr/>
          </p:nvPicPr>
          <p:blipFill>
            <a:blip r:embed="rId2"/>
            <a:stretch>
              <a:fillRect/>
            </a:stretch>
          </p:blipFill>
          <p:spPr>
            <a:xfrm>
              <a:off x="0" y="0"/>
              <a:ext cx="5731510" cy="3949065"/>
            </a:xfrm>
            <a:prstGeom prst="rect">
              <a:avLst/>
            </a:prstGeom>
          </p:spPr>
        </p:pic>
      </p:grpSp>
    </p:spTree>
    <p:extLst>
      <p:ext uri="{BB962C8B-B14F-4D97-AF65-F5344CB8AC3E}">
        <p14:creationId xmlns:p14="http://schemas.microsoft.com/office/powerpoint/2010/main" val="165033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effectLst/>
                <a:latin typeface="Abadi" panose="020B0604020104020204" pitchFamily="34" charset="0"/>
              </a:rPr>
              <a:t>Step 3:Tracking the persons in the </a:t>
            </a:r>
            <a:r>
              <a:rPr lang="en-IN" sz="2800" dirty="0" err="1">
                <a:effectLst/>
                <a:latin typeface="Abadi" panose="020B0604020104020204" pitchFamily="34" charset="0"/>
              </a:rPr>
              <a:t>videofile</a:t>
            </a:r>
            <a:r>
              <a:rPr lang="en-IN" sz="2800" dirty="0">
                <a:effectLst/>
                <a:latin typeface="Abadi" panose="020B0604020104020204" pitchFamily="34" charset="0"/>
              </a:rPr>
              <a:t> by assigning an object id. </a:t>
            </a:r>
            <a:endParaRPr lang="en-IN" sz="2800" dirty="0">
              <a:latin typeface="Abadi" panose="020B0604020104020204" pitchFamily="34" charset="0"/>
            </a:endParaRPr>
          </a:p>
        </p:txBody>
      </p:sp>
      <p:sp>
        <p:nvSpPr>
          <p:cNvPr id="3" name="Content Placeholder 2"/>
          <p:cNvSpPr>
            <a:spLocks noGrp="1"/>
          </p:cNvSpPr>
          <p:nvPr>
            <p:ph idx="1"/>
          </p:nvPr>
        </p:nvSpPr>
        <p:spPr/>
        <p:txBody>
          <a:bodyPr/>
          <a:lstStyle/>
          <a:p>
            <a:r>
              <a:rPr lang="en-IN" dirty="0"/>
              <a:t> </a:t>
            </a:r>
          </a:p>
        </p:txBody>
      </p:sp>
      <p:grpSp>
        <p:nvGrpSpPr>
          <p:cNvPr id="4" name="Group 3"/>
          <p:cNvGrpSpPr/>
          <p:nvPr/>
        </p:nvGrpSpPr>
        <p:grpSpPr>
          <a:xfrm>
            <a:off x="1653871" y="1835749"/>
            <a:ext cx="8078526" cy="5022251"/>
            <a:chOff x="0" y="0"/>
            <a:chExt cx="5795483" cy="4215765"/>
          </a:xfrm>
        </p:grpSpPr>
        <p:sp>
          <p:nvSpPr>
            <p:cNvPr id="5" name="Shape 1679"/>
            <p:cNvSpPr/>
            <p:nvPr/>
          </p:nvSpPr>
          <p:spPr>
            <a:xfrm>
              <a:off x="305" y="0"/>
              <a:ext cx="5734177" cy="3703574"/>
            </a:xfrm>
            <a:custGeom>
              <a:avLst/>
              <a:gdLst/>
              <a:ahLst/>
              <a:cxnLst/>
              <a:rect l="0" t="0" r="0" b="0"/>
              <a:pathLst>
                <a:path w="5734177" h="3703574">
                  <a:moveTo>
                    <a:pt x="0" y="0"/>
                  </a:moveTo>
                  <a:lnTo>
                    <a:pt x="5734177" y="0"/>
                  </a:lnTo>
                  <a:lnTo>
                    <a:pt x="5734177" y="3703574"/>
                  </a:lnTo>
                  <a:lnTo>
                    <a:pt x="0" y="3703574"/>
                  </a:lnTo>
                  <a:lnTo>
                    <a:pt x="0" y="0"/>
                  </a:lnTo>
                </a:path>
              </a:pathLst>
            </a:custGeom>
            <a:ln w="0" cap="flat">
              <a:miter lim="127000"/>
            </a:ln>
          </p:spPr>
          <p:style>
            <a:lnRef idx="0">
              <a:srgbClr val="000000">
                <a:alpha val="0"/>
              </a:srgbClr>
            </a:lnRef>
            <a:fillRef idx="1">
              <a:srgbClr val="F9F9F9"/>
            </a:fillRef>
            <a:effectRef idx="0">
              <a:scrgbClr r="0" g="0" b="0"/>
            </a:effectRef>
            <a:fontRef idx="none"/>
          </p:style>
          <p:txBody>
            <a:bodyPr/>
            <a:lstStyle/>
            <a:p>
              <a:endParaRPr lang="en-IN"/>
            </a:p>
          </p:txBody>
        </p:sp>
        <p:sp>
          <p:nvSpPr>
            <p:cNvPr id="6" name="Rectangle 5"/>
            <p:cNvSpPr/>
            <p:nvPr/>
          </p:nvSpPr>
          <p:spPr>
            <a:xfrm>
              <a:off x="5734558" y="3551555"/>
              <a:ext cx="60925" cy="274582"/>
            </a:xfrm>
            <a:prstGeom prst="rect">
              <a:avLst/>
            </a:prstGeom>
            <a:ln>
              <a:noFill/>
            </a:ln>
          </p:spPr>
          <p:txBody>
            <a:bodyPr vert="horz" lIns="0" tIns="0" rIns="0" bIns="0" rtlCol="0">
              <a:noAutofit/>
            </a:bodyPr>
            <a:lstStyle/>
            <a:p>
              <a:pPr marL="6350" indent="-6350">
                <a:lnSpc>
                  <a:spcPct val="107000"/>
                </a:lnSpc>
                <a:spcAft>
                  <a:spcPts val="800"/>
                </a:spcAft>
              </a:pPr>
              <a:r>
                <a:rPr lang="en-IN" sz="1600">
                  <a:solidFill>
                    <a:srgbClr val="030303"/>
                  </a:solidFill>
                  <a:effectLst/>
                  <a:latin typeface="Calibri" panose="020F0502020204030204" pitchFamily="34" charset="0"/>
                  <a:ea typeface="Calibri" panose="020F0502020204030204" pitchFamily="34" charset="0"/>
                </a:rPr>
                <a:t> </a:t>
              </a:r>
            </a:p>
          </p:txBody>
        </p:sp>
        <p:pic>
          <p:nvPicPr>
            <p:cNvPr id="7" name="Picture 6"/>
            <p:cNvPicPr/>
            <p:nvPr/>
          </p:nvPicPr>
          <p:blipFill>
            <a:blip r:embed="rId2"/>
            <a:stretch>
              <a:fillRect/>
            </a:stretch>
          </p:blipFill>
          <p:spPr>
            <a:xfrm>
              <a:off x="2805684" y="3753218"/>
              <a:ext cx="395478" cy="462547"/>
            </a:xfrm>
            <a:prstGeom prst="rect">
              <a:avLst/>
            </a:prstGeom>
          </p:spPr>
        </p:pic>
        <p:pic>
          <p:nvPicPr>
            <p:cNvPr id="8" name="Picture 7"/>
            <p:cNvPicPr/>
            <p:nvPr/>
          </p:nvPicPr>
          <p:blipFill>
            <a:blip r:embed="rId3"/>
            <a:stretch>
              <a:fillRect/>
            </a:stretch>
          </p:blipFill>
          <p:spPr>
            <a:xfrm>
              <a:off x="0" y="127"/>
              <a:ext cx="5731510" cy="3703320"/>
            </a:xfrm>
            <a:prstGeom prst="rect">
              <a:avLst/>
            </a:prstGeom>
          </p:spPr>
        </p:pic>
      </p:grpSp>
    </p:spTree>
    <p:extLst>
      <p:ext uri="{BB962C8B-B14F-4D97-AF65-F5344CB8AC3E}">
        <p14:creationId xmlns:p14="http://schemas.microsoft.com/office/powerpoint/2010/main" val="24205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72" y="403639"/>
            <a:ext cx="10353761" cy="1326321"/>
          </a:xfrm>
        </p:spPr>
        <p:txBody>
          <a:bodyPr>
            <a:normAutofit/>
          </a:bodyPr>
          <a:lstStyle/>
          <a:p>
            <a:r>
              <a:rPr lang="en-IN" sz="3200" dirty="0">
                <a:effectLst/>
                <a:latin typeface="Abadi" panose="020B0604020104020204" pitchFamily="34" charset="0"/>
              </a:rPr>
              <a:t>Step 4:Writing distance constraints.</a:t>
            </a:r>
            <a:endParaRPr lang="en-IN" sz="3200" dirty="0">
              <a:latin typeface="Abadi" panose="020B0604020104020204" pitchFamily="34" charset="0"/>
            </a:endParaRPr>
          </a:p>
        </p:txBody>
      </p:sp>
      <p:sp>
        <p:nvSpPr>
          <p:cNvPr id="3" name="Content Placeholder 2"/>
          <p:cNvSpPr>
            <a:spLocks noGrp="1"/>
          </p:cNvSpPr>
          <p:nvPr>
            <p:ph idx="1"/>
          </p:nvPr>
        </p:nvSpPr>
        <p:spPr>
          <a:xfrm>
            <a:off x="913795" y="1803633"/>
            <a:ext cx="10353762" cy="3987567"/>
          </a:xfrm>
        </p:spPr>
        <p:txBody>
          <a:bodyPr>
            <a:normAutofit/>
          </a:bodyPr>
          <a:lstStyle/>
          <a:p>
            <a:r>
              <a:rPr lang="en-US" dirty="0">
                <a:effectLst/>
              </a:rPr>
              <a:t>Here we are going to monitor the social distancing between the persons, so what social distancing means is that there should be minimum distance between walking or standing nearby .So we will do inferencing over a video file and will monitor the social distance .The basic idea behind this monitoring the social distancing code is that we will detect the persons and based on the boundary box of those person we will calculate the centroid . Once we have the centroid of the particular person we are going to calculate the distance between the centroid 1 and centroid 2 which means centroid of person 1 and centroid of person 2 and if that particular distance is less than a threshold value then we will mark it as red which means the social distancing is false otherwise it will be simply green boundary box</a:t>
            </a:r>
            <a:endParaRPr lang="en-IN" dirty="0">
              <a:effectLst/>
            </a:endParaRPr>
          </a:p>
          <a:p>
            <a:endParaRPr lang="en-IN" dirty="0">
              <a:effectLst/>
            </a:endParaRPr>
          </a:p>
        </p:txBody>
      </p:sp>
    </p:spTree>
    <p:extLst>
      <p:ext uri="{BB962C8B-B14F-4D97-AF65-F5344CB8AC3E}">
        <p14:creationId xmlns:p14="http://schemas.microsoft.com/office/powerpoint/2010/main" val="195079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D17C79-B40C-4F9D-A80B-CC48CD800A27}"/>
              </a:ext>
            </a:extLst>
          </p:cNvPr>
          <p:cNvPicPr>
            <a:picLocks noGrp="1"/>
          </p:cNvPicPr>
          <p:nvPr>
            <p:ph idx="1"/>
          </p:nvPr>
        </p:nvPicPr>
        <p:blipFill>
          <a:blip r:embed="rId2"/>
          <a:stretch>
            <a:fillRect/>
          </a:stretch>
        </p:blipFill>
        <p:spPr>
          <a:xfrm>
            <a:off x="1728133" y="687896"/>
            <a:ext cx="8086986" cy="5134063"/>
          </a:xfrm>
          <a:prstGeom prst="rect">
            <a:avLst/>
          </a:prstGeom>
        </p:spPr>
      </p:pic>
    </p:spTree>
    <p:extLst>
      <p:ext uri="{BB962C8B-B14F-4D97-AF65-F5344CB8AC3E}">
        <p14:creationId xmlns:p14="http://schemas.microsoft.com/office/powerpoint/2010/main" val="108841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effectLst/>
                <a:latin typeface="Abadi" panose="020B0604020104020204" pitchFamily="34" charset="0"/>
              </a:rPr>
              <a:t>Relating the project to HPC </a:t>
            </a:r>
            <a:endParaRPr lang="en-IN" sz="3600" dirty="0">
              <a:latin typeface="Abadi" panose="020B0604020104020204" pitchFamily="34" charset="0"/>
            </a:endParaRPr>
          </a:p>
        </p:txBody>
      </p:sp>
      <p:sp>
        <p:nvSpPr>
          <p:cNvPr id="3" name="Content Placeholder 2"/>
          <p:cNvSpPr>
            <a:spLocks noGrp="1"/>
          </p:cNvSpPr>
          <p:nvPr>
            <p:ph idx="1"/>
          </p:nvPr>
        </p:nvSpPr>
        <p:spPr>
          <a:xfrm>
            <a:off x="913795" y="2096063"/>
            <a:ext cx="10353762" cy="4201369"/>
          </a:xfrm>
        </p:spPr>
        <p:txBody>
          <a:bodyPr>
            <a:normAutofit/>
          </a:bodyPr>
          <a:lstStyle/>
          <a:p>
            <a:r>
              <a:rPr lang="en-IN" dirty="0">
                <a:effectLst/>
              </a:rPr>
              <a:t>Suppose we are running this person detection code but we are not sure if it is consuming all the CPU resources effectively or not which leads to low performance. </a:t>
            </a:r>
          </a:p>
          <a:p>
            <a:r>
              <a:rPr lang="en-IN" dirty="0">
                <a:effectLst/>
              </a:rPr>
              <a:t>The FPS that we get for a video if we run person detection the code by </a:t>
            </a:r>
            <a:r>
              <a:rPr lang="en-IN" dirty="0" err="1">
                <a:effectLst/>
              </a:rPr>
              <a:t>cpu</a:t>
            </a:r>
            <a:r>
              <a:rPr lang="en-IN" dirty="0">
                <a:effectLst/>
              </a:rPr>
              <a:t> is very less which makes the project not </a:t>
            </a:r>
            <a:r>
              <a:rPr lang="en-IN" dirty="0" err="1">
                <a:effectLst/>
              </a:rPr>
              <a:t>feasible.So</a:t>
            </a:r>
            <a:r>
              <a:rPr lang="en-IN" dirty="0">
                <a:effectLst/>
              </a:rPr>
              <a:t> </a:t>
            </a:r>
            <a:r>
              <a:rPr lang="en-IN" dirty="0" err="1">
                <a:effectLst/>
              </a:rPr>
              <a:t>inorder</a:t>
            </a:r>
            <a:r>
              <a:rPr lang="en-IN" dirty="0">
                <a:effectLst/>
              </a:rPr>
              <a:t> to improve the FPS the code should be run by GPU. </a:t>
            </a:r>
          </a:p>
          <a:p>
            <a:r>
              <a:rPr lang="en-IN" b="1" dirty="0" err="1">
                <a:effectLst/>
              </a:rPr>
              <a:t>OpenVINO</a:t>
            </a:r>
            <a:r>
              <a:rPr lang="en-IN" dirty="0">
                <a:effectLst/>
              </a:rPr>
              <a:t> stands for Open Visual Inference and Neural Network Optimization. It is a toolkit provided by Intel to facilitate faster inference of deep learning models. </a:t>
            </a:r>
          </a:p>
          <a:p>
            <a:r>
              <a:rPr lang="en-IN" dirty="0">
                <a:effectLst/>
              </a:rPr>
              <a:t>We are planning to use </a:t>
            </a:r>
            <a:r>
              <a:rPr lang="en-IN" dirty="0" err="1">
                <a:effectLst/>
              </a:rPr>
              <a:t>Openvino</a:t>
            </a:r>
            <a:r>
              <a:rPr lang="en-IN" dirty="0">
                <a:effectLst/>
              </a:rPr>
              <a:t> environment which allows us to specify the hardware. </a:t>
            </a:r>
          </a:p>
          <a:p>
            <a:endParaRPr lang="en-IN" dirty="0"/>
          </a:p>
        </p:txBody>
      </p:sp>
    </p:spTree>
    <p:extLst>
      <p:ext uri="{BB962C8B-B14F-4D97-AF65-F5344CB8AC3E}">
        <p14:creationId xmlns:p14="http://schemas.microsoft.com/office/powerpoint/2010/main" val="2134049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38</TotalTime>
  <Words>533</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vt:lpstr>
      <vt:lpstr>Arial</vt:lpstr>
      <vt:lpstr>Bookman Old Style</vt:lpstr>
      <vt:lpstr>Calibri</vt:lpstr>
      <vt:lpstr>Rockwell</vt:lpstr>
      <vt:lpstr>Damask</vt:lpstr>
      <vt:lpstr> High performance computing  title : Social distancing monitor </vt:lpstr>
      <vt:lpstr>Abstract: </vt:lpstr>
      <vt:lpstr>Overview of the process: </vt:lpstr>
      <vt:lpstr>Step 1:Divide the input video file into frames and caluculate the fps. </vt:lpstr>
      <vt:lpstr>Step 2:Detecting the persons in the video file.  </vt:lpstr>
      <vt:lpstr>Step 3:Tracking the persons in the videofile by assigning an object id. </vt:lpstr>
      <vt:lpstr>Step 4:Writing distance constraints.</vt:lpstr>
      <vt:lpstr>PowerPoint Presentation</vt:lpstr>
      <vt:lpstr>Relating the project to HPC </vt:lpstr>
      <vt:lpstr>Open vino environment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computing title : Social distancing monitor  final Project review</dc:title>
  <dc:creator>saandeep Ippagunta</dc:creator>
  <cp:lastModifiedBy>saandeep Ippagunta</cp:lastModifiedBy>
  <cp:revision>5</cp:revision>
  <dcterms:created xsi:type="dcterms:W3CDTF">2020-11-08T08:32:14Z</dcterms:created>
  <dcterms:modified xsi:type="dcterms:W3CDTF">2021-07-13T03:48:53Z</dcterms:modified>
</cp:coreProperties>
</file>