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850" y="1620001"/>
            <a:ext cx="11356766" cy="929651"/>
          </a:xfrm>
          <a:ln/>
        </p:spPr>
        <p:txBody>
          <a:bodyPr/>
          <a:lstStyle>
            <a:lvl1pPr>
              <a:defRPr sz="2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95" name="Picture Placeholder 6149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038933"/>
            <a:ext cx="12193588" cy="2449181"/>
          </a:xfrm>
          <a:solidFill>
            <a:srgbClr val="F1F4F3"/>
          </a:solidFill>
        </p:spPr>
        <p:txBody>
          <a:bodyPr/>
          <a:lstStyle>
            <a:lvl1pPr marL="304800" indent="0">
              <a:spcBef>
                <a:spcPts val="0"/>
              </a:spcBef>
              <a:buNone/>
              <a:defRPr sz="1050" baseline="0"/>
            </a:lvl1pPr>
          </a:lstStyle>
          <a:p>
            <a:r>
              <a:rPr lang="en-US" noProof="0" dirty="0"/>
              <a:t>   </a:t>
            </a:r>
          </a:p>
        </p:txBody>
      </p:sp>
      <p:cxnSp>
        <p:nvCxnSpPr>
          <p:cNvPr id="61493" name="Straight Connector 61492"/>
          <p:cNvCxnSpPr/>
          <p:nvPr/>
        </p:nvCxnSpPr>
        <p:spPr bwMode="auto">
          <a:xfrm>
            <a:off x="0" y="4015267"/>
            <a:ext cx="12193588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453" y="2535377"/>
            <a:ext cx="11355079" cy="8156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[Date]</a:t>
            </a:r>
            <a:br>
              <a:rPr lang="en-US" dirty="0"/>
            </a:br>
            <a:r>
              <a:rPr lang="en-US" dirty="0"/>
              <a:t>[Name of moderator]</a:t>
            </a:r>
            <a:br>
              <a:rPr lang="en-US" dirty="0"/>
            </a:br>
            <a:r>
              <a:rPr lang="en-US" dirty="0"/>
              <a:t>[Organizational Unit]</a:t>
            </a:r>
          </a:p>
        </p:txBody>
      </p:sp>
      <p:sp>
        <p:nvSpPr>
          <p:cNvPr id="7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404337" y="3420000"/>
            <a:ext cx="11357395" cy="318423"/>
          </a:xfrm>
        </p:spPr>
        <p:txBody>
          <a:bodyPr anchor="b" anchorCtr="0"/>
          <a:lstStyle>
            <a:lvl1pPr marL="0" indent="0">
              <a:buFontTx/>
              <a:buNone/>
              <a:defRPr sz="16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[Business Unit]</a:t>
            </a:r>
          </a:p>
        </p:txBody>
      </p:sp>
      <p:pic>
        <p:nvPicPr>
          <p:cNvPr id="3" name="Z_EN_BLU">
            <a:extLst>
              <a:ext uri="{FF2B5EF4-FFF2-40B4-BE49-F238E27FC236}">
                <a16:creationId xmlns:a16="http://schemas.microsoft.com/office/drawing/2014/main" id="{E5F63577-89EC-4006-B22E-BCE1886BCA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7" y="306000"/>
            <a:ext cx="1134000" cy="731613"/>
          </a:xfrm>
          <a:prstGeom prst="rect">
            <a:avLst/>
          </a:prstGeom>
        </p:spPr>
      </p:pic>
      <p:sp>
        <p:nvSpPr>
          <p:cNvPr id="4" name="ciimagehelp">
            <a:extLst>
              <a:ext uri="{FF2B5EF4-FFF2-40B4-BE49-F238E27FC236}">
                <a16:creationId xmlns:a16="http://schemas.microsoft.com/office/drawing/2014/main" id="{5504BE80-22C2-4D1B-A114-CACA5194DADF}"/>
              </a:ext>
            </a:extLst>
          </p:cNvPr>
          <p:cNvSpPr/>
          <p:nvPr userDrawn="1"/>
        </p:nvSpPr>
        <p:spPr bwMode="auto">
          <a:xfrm>
            <a:off x="-2160000" y="3690000"/>
            <a:ext cx="1980000" cy="3168000"/>
          </a:xfrm>
          <a:prstGeom prst="homePlate">
            <a:avLst>
              <a:gd name="adj" fmla="val 12453"/>
            </a:avLst>
          </a:prstGeom>
          <a:solidFill>
            <a:srgbClr val="E7EC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18000" tIns="54000" rIns="90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To insert a Zurich picture click on the "camera"-icon in the Zurich CI toolbar and follow the instructions.</a:t>
            </a:r>
            <a:b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endParaRPr kumimoji="0" lang="en-US" sz="9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To insert a picture from your personal files, click on the "Insert Picture from File" icon here on the right.</a:t>
            </a:r>
            <a:b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Please make sure that this picture follows the Zurich core elements available on the "book"-icon in the Zurich CI toolbar.</a:t>
            </a:r>
            <a:b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endParaRPr kumimoji="0" lang="en-US" sz="9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To keep this neutral background, just leave it as it is.</a:t>
            </a:r>
            <a:b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endParaRPr kumimoji="0" lang="en-US" sz="9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Note:  this message will not be displayed in the presentation mode.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16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06454" y="2974458"/>
            <a:ext cx="10209067" cy="675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406454" y="5289551"/>
            <a:ext cx="10239651" cy="215444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b="1" dirty="0"/>
              <a:t>[Business Unit]</a:t>
            </a:r>
            <a:endParaRPr lang="en-US" dirty="0"/>
          </a:p>
        </p:txBody>
      </p:sp>
      <p:sp>
        <p:nvSpPr>
          <p:cNvPr id="4" name="Z_Web"/>
          <p:cNvSpPr>
            <a:spLocks noGrp="1"/>
          </p:cNvSpPr>
          <p:nvPr>
            <p:ph type="body" sz="quarter" idx="12" hasCustomPrompt="1"/>
          </p:nvPr>
        </p:nvSpPr>
        <p:spPr>
          <a:xfrm>
            <a:off x="406453" y="5518417"/>
            <a:ext cx="10239651" cy="215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/>
            </a:lvl1pPr>
            <a:lvl2pPr marL="266700" indent="0">
              <a:buFontTx/>
              <a:buNone/>
              <a:defRPr sz="1400"/>
            </a:lvl2pPr>
            <a:lvl3pPr marL="541337" indent="0">
              <a:buFontTx/>
              <a:buNone/>
              <a:defRPr sz="1400"/>
            </a:lvl3pPr>
            <a:lvl4pPr marL="808037" indent="0">
              <a:buFontTx/>
              <a:buNone/>
              <a:defRPr sz="1400"/>
            </a:lvl4pPr>
            <a:lvl5pPr marL="1074738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[Web address]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36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7" name="BU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609681" y="5441951"/>
            <a:ext cx="10239651" cy="215444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1" baseline="0">
                <a:latin typeface="+mn-lt"/>
              </a:defRPr>
            </a:lvl1pPr>
            <a:lvl2pPr marL="266700" indent="0">
              <a:buFontTx/>
              <a:buNone/>
              <a:defRPr sz="1800">
                <a:latin typeface="+mn-lt"/>
              </a:defRPr>
            </a:lvl2pPr>
            <a:lvl3pPr marL="541337" indent="0">
              <a:buFontTx/>
              <a:buNone/>
              <a:defRPr sz="1800">
                <a:latin typeface="+mn-lt"/>
              </a:defRPr>
            </a:lvl3pPr>
            <a:lvl4pPr marL="808037" indent="0">
              <a:buFontTx/>
              <a:buNone/>
              <a:defRPr sz="1800">
                <a:latin typeface="+mn-lt"/>
              </a:defRPr>
            </a:lvl4pPr>
            <a:lvl5pPr marL="1074738" indent="0">
              <a:buFontTx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b="1" dirty="0"/>
              <a:t>[Business Unit]</a:t>
            </a:r>
            <a:endParaRPr lang="en-US" dirty="0"/>
          </a:p>
        </p:txBody>
      </p:sp>
      <p:sp>
        <p:nvSpPr>
          <p:cNvPr id="8" name="Z_Web"/>
          <p:cNvSpPr>
            <a:spLocks noGrp="1"/>
          </p:cNvSpPr>
          <p:nvPr>
            <p:ph type="body" sz="quarter" idx="14" hasCustomPrompt="1"/>
          </p:nvPr>
        </p:nvSpPr>
        <p:spPr>
          <a:xfrm>
            <a:off x="609679" y="5670817"/>
            <a:ext cx="10239651" cy="215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/>
            </a:lvl1pPr>
            <a:lvl2pPr marL="266700" indent="0">
              <a:buFontTx/>
              <a:buNone/>
              <a:defRPr sz="1400"/>
            </a:lvl2pPr>
            <a:lvl3pPr marL="541337" indent="0">
              <a:buFontTx/>
              <a:buNone/>
              <a:defRPr sz="1400"/>
            </a:lvl3pPr>
            <a:lvl4pPr marL="808037" indent="0">
              <a:buFontTx/>
              <a:buNone/>
              <a:defRPr sz="1400"/>
            </a:lvl4pPr>
            <a:lvl5pPr marL="1074738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[Web address]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 bwMode="auto">
          <a:xfrm>
            <a:off x="406454" y="2974458"/>
            <a:ext cx="10209067" cy="67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Frutiger 45 Light" pitchFamily="34" charset="0"/>
              </a:defRPr>
            </a:lvl9pPr>
          </a:lstStyle>
          <a:p>
            <a:r>
              <a:rPr lang="en-US" sz="4800" kern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84726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71" y="1430338"/>
            <a:ext cx="11383264" cy="4959662"/>
          </a:xfrm>
        </p:spPr>
        <p:txBody>
          <a:bodyPr/>
          <a:lstStyle>
            <a:lvl5pPr marL="1346200" indent="-271463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6144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8811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21605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24272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32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71" y="1430338"/>
            <a:ext cx="11383264" cy="4965700"/>
          </a:xfrm>
        </p:spPr>
        <p:txBody>
          <a:bodyPr/>
          <a:lstStyle>
            <a:lvl1pPr marL="365125" indent="-365125">
              <a:buSzPct val="100000"/>
              <a:buFont typeface="+mj-lt"/>
              <a:buAutoNum type="arabicPeriod"/>
              <a:defRPr/>
            </a:lvl1pPr>
            <a:lvl2pPr marL="631825" indent="-266700">
              <a:defRPr/>
            </a:lvl2pPr>
            <a:lvl3pPr marL="898525" indent="-266700">
              <a:defRPr/>
            </a:lvl3pPr>
            <a:lvl4pPr marL="1163638" indent="-265113">
              <a:defRPr/>
            </a:lvl4pPr>
            <a:lvl5pPr marL="1430338" indent="-266700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6144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8811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21605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2427288" indent="-285750"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79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53" y="4237568"/>
            <a:ext cx="11380682" cy="1362075"/>
          </a:xfrm>
        </p:spPr>
        <p:txBody>
          <a:bodyPr/>
          <a:lstStyle>
            <a:lvl1pPr algn="l">
              <a:defRPr sz="2800" b="1" cap="all" baseline="0"/>
            </a:lvl1pPr>
          </a:lstStyle>
          <a:p>
            <a:r>
              <a:rPr lang="en-US" dirty="0"/>
              <a:t>[title for section header]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53" y="2616726"/>
            <a:ext cx="11380682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6076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53" y="1441446"/>
            <a:ext cx="5535808" cy="495459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6690" y="1441446"/>
            <a:ext cx="5537425" cy="495459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479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52" y="1430338"/>
            <a:ext cx="554356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52" y="2174875"/>
            <a:ext cx="5543566" cy="4206875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570" y="1430338"/>
            <a:ext cx="554356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570" y="2166408"/>
            <a:ext cx="5543566" cy="4206875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 marL="16144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800"/>
            </a:lvl6pPr>
            <a:lvl7pPr marL="18811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7pPr>
            <a:lvl8pPr marL="21605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8pPr>
            <a:lvl9pPr marL="2427288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614488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881188" marR="0" lvl="6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2160588" marR="0" lvl="7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2427288" marR="0" lvl="8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905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634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5161" y="1430338"/>
            <a:ext cx="11371974" cy="49514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668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uric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06453" y="1430338"/>
            <a:ext cx="11380682" cy="496199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8"/>
          </p:nvPr>
        </p:nvSpPr>
        <p:spPr>
          <a:xfrm>
            <a:off x="403200" y="689656"/>
            <a:ext cx="10209602" cy="39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10/22/2020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>
          <a:xfrm>
            <a:off x="11437587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A7FBD870-AC8D-48A2-8010-2835AA77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989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00" y="312739"/>
            <a:ext cx="10209602" cy="35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53" y="1430338"/>
            <a:ext cx="11383264" cy="4959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Z_EN_BLU">
            <a:extLst>
              <a:ext uri="{FF2B5EF4-FFF2-40B4-BE49-F238E27FC236}">
                <a16:creationId xmlns:a16="http://schemas.microsoft.com/office/drawing/2014/main" id="{19629740-ADF3-44F2-AE58-1506AF7D13F7}"/>
              </a:ext>
            </a:extLst>
          </p:cNvPr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87" y="306000"/>
            <a:ext cx="709200" cy="457548"/>
          </a:xfrm>
          <a:prstGeom prst="rect">
            <a:avLst/>
          </a:prstGeom>
        </p:spPr>
      </p:pic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33431" y="6565901"/>
            <a:ext cx="628731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rutiger 55 Roman" pitchFamily="34" charset="0"/>
              </a:defRPr>
            </a:lvl1pPr>
          </a:lstStyle>
          <a:p>
            <a:fld id="{A7FBD870-AC8D-48A2-8010-2835AA7792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 descr="Copyright">
            <a:extLst>
              <a:ext uri="{FF2B5EF4-FFF2-40B4-BE49-F238E27FC236}">
                <a16:creationId xmlns:a16="http://schemas.microsoft.com/office/drawing/2014/main" id="{8288E749-3CAB-4ED8-BB4B-ADAFF9C19431}"/>
              </a:ext>
            </a:extLst>
          </p:cNvPr>
          <p:cNvSpPr txBox="1"/>
          <p:nvPr userDrawn="1"/>
        </p:nvSpPr>
        <p:spPr>
          <a:xfrm>
            <a:off x="180000" y="6087032"/>
            <a:ext cx="92333" cy="302968"/>
          </a:xfrm>
          <a:prstGeom prst="rect">
            <a:avLst/>
          </a:prstGeom>
          <a:noFill/>
        </p:spPr>
        <p:txBody>
          <a:bodyPr vert="vert270" wrap="none" lIns="0" tIns="0" rIns="0" bIns="0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600" b="0" dirty="0"/>
              <a:t>© Zurich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C10E-493A-4659-9207-D485563DE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4000" y="6566401"/>
            <a:ext cx="7560001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="0">
                <a:solidFill>
                  <a:srgbClr val="000066"/>
                </a:solidFill>
                <a:latin typeface="Frutiger 55 Roman" panose="020B050303050402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8" name="citextline">
            <a:extLst>
              <a:ext uri="{FF2B5EF4-FFF2-40B4-BE49-F238E27FC236}">
                <a16:creationId xmlns:a16="http://schemas.microsoft.com/office/drawing/2014/main" id="{5741AED7-D25A-4CF7-A36B-64A5E468DB6E}"/>
              </a:ext>
            </a:extLst>
          </p:cNvPr>
          <p:cNvCxnSpPr/>
          <p:nvPr userDrawn="1"/>
        </p:nvCxnSpPr>
        <p:spPr bwMode="auto">
          <a:xfrm>
            <a:off x="403200" y="6480001"/>
            <a:ext cx="11383202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3C7B4DA-EEC2-4E0B-A207-F5E9B97A0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3200" y="6566401"/>
            <a:ext cx="1080000" cy="15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rgbClr val="000066"/>
                </a:solidFill>
                <a:latin typeface="Frutiger 55 Roman" panose="020B0503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MSIPCMContentMarking" descr="{&quot;HashCode&quot;:-1528050180,&quot;Placement&quot;:&quot;Footer&quot;}">
            <a:extLst>
              <a:ext uri="{FF2B5EF4-FFF2-40B4-BE49-F238E27FC236}">
                <a16:creationId xmlns:a16="http://schemas.microsoft.com/office/drawing/2014/main" id="{354BE2FC-8F51-4DB8-B794-EC29ACD0EF10}"/>
              </a:ext>
            </a:extLst>
          </p:cNvPr>
          <p:cNvSpPr txBox="1"/>
          <p:nvPr userDrawn="1"/>
        </p:nvSpPr>
        <p:spPr>
          <a:xfrm>
            <a:off x="0" y="6595656"/>
            <a:ext cx="13488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Frutiger 45 Light" pitchFamily="34" charset="0"/>
        </a:defRPr>
      </a:lvl9pPr>
    </p:titleStyle>
    <p:bodyStyle>
      <a:lvl1pPr marL="265113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20000"/>
        <a:buFont typeface="Symbol" pitchFamily="18" charset="2"/>
        <a:buChar char="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06450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3pPr>
      <a:lvl4pPr marL="1073150" indent="-265113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4pPr>
      <a:lvl5pPr marL="13604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2000">
          <a:solidFill>
            <a:schemeClr val="tx1"/>
          </a:solidFill>
          <a:latin typeface="Frutiger 55 Roman" pitchFamily="34" charset="0"/>
        </a:defRPr>
      </a:lvl5pPr>
      <a:lvl6pPr marL="16144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800" baseline="0">
          <a:solidFill>
            <a:schemeClr val="tx1"/>
          </a:solidFill>
          <a:latin typeface="+mj-lt"/>
        </a:defRPr>
      </a:lvl6pPr>
      <a:lvl7pPr marL="18811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800" baseline="0">
          <a:solidFill>
            <a:schemeClr val="tx1"/>
          </a:solidFill>
          <a:latin typeface="+mj-lt"/>
        </a:defRPr>
      </a:lvl7pPr>
      <a:lvl8pPr marL="21605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600" baseline="0">
          <a:solidFill>
            <a:schemeClr val="tx1"/>
          </a:solidFill>
          <a:latin typeface="+mj-lt"/>
        </a:defRPr>
      </a:lvl8pPr>
      <a:lvl9pPr marL="2427288" indent="-285750" algn="l" rtl="0" eaLnBrk="1" fontAlgn="base" hangingPunct="1">
        <a:spcBef>
          <a:spcPts val="0"/>
        </a:spcBef>
        <a:spcAft>
          <a:spcPts val="300"/>
        </a:spcAft>
        <a:buClr>
          <a:srgbClr val="000066"/>
        </a:buClr>
        <a:buSzPct val="100000"/>
        <a:buFont typeface="Frutiger 55 Roman" pitchFamily="34" charset="0"/>
        <a:buChar char="–"/>
        <a:defRPr sz="1600" baseline="0">
          <a:solidFill>
            <a:schemeClr val="tx1"/>
          </a:solidFill>
          <a:latin typeface="+mj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7AB5C2-1BFF-4766-BA21-18A6AA742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GTTT-107 – Assign Deputy Analysis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386BC7-AE8B-4FCB-A140-35C11882E7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056ED7-5BDB-431F-91E6-55BC7C636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9610E0-CD2B-4780-A6E3-E0A545B34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TCoE</a:t>
            </a:r>
            <a:r>
              <a:rPr lang="en-US" dirty="0"/>
              <a:t>, DevOps, BPM and Guidewire Team</a:t>
            </a:r>
          </a:p>
        </p:txBody>
      </p:sp>
    </p:spTree>
    <p:extLst>
      <p:ext uri="{BB962C8B-B14F-4D97-AF65-F5344CB8AC3E}">
        <p14:creationId xmlns:p14="http://schemas.microsoft.com/office/powerpoint/2010/main" val="219756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BC04A9-1D04-4700-9FA6-852580E8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8" y="1430338"/>
            <a:ext cx="10279090" cy="4959662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9C93F5-9794-403C-BBC5-75F49FD45E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New Link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A7261-283A-4B64-BF66-64E88BE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312739"/>
            <a:ext cx="10209602" cy="3590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Assign Deputy from User Info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F33C-74E0-47C6-8D09-6993B21688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A7FBD870-AC8D-48A2-8010-2835AA77921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619A4-408E-4BE1-BA69-66BA76EB2C32}"/>
              </a:ext>
            </a:extLst>
          </p:cNvPr>
          <p:cNvSpPr txBox="1"/>
          <p:nvPr/>
        </p:nvSpPr>
        <p:spPr>
          <a:xfrm>
            <a:off x="2524539" y="2822713"/>
            <a:ext cx="1490870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Assign Deputy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064C8-7035-4E46-82E1-BE795EA2F0F5}"/>
              </a:ext>
            </a:extLst>
          </p:cNvPr>
          <p:cNvSpPr txBox="1"/>
          <p:nvPr/>
        </p:nvSpPr>
        <p:spPr>
          <a:xfrm>
            <a:off x="4204252" y="2663687"/>
            <a:ext cx="4581939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600" dirty="0"/>
              <a:t>Link to open ‘User Selection’ floating window: similar to the User Creation window in Administration.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Floating window containing User Name text box, Start Date, End Date, Assign and Cancel.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FBEBE2-C0F3-4480-99F6-31244E17B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7847"/>
          <a:stretch/>
        </p:blipFill>
        <p:spPr>
          <a:xfrm>
            <a:off x="4787420" y="4354358"/>
            <a:ext cx="2910438" cy="1275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1C79DA-A6E7-4F79-AC21-8E859C79D897}"/>
              </a:ext>
            </a:extLst>
          </p:cNvPr>
          <p:cNvSpPr txBox="1"/>
          <p:nvPr/>
        </p:nvSpPr>
        <p:spPr>
          <a:xfrm>
            <a:off x="4863549" y="4427907"/>
            <a:ext cx="1490870" cy="30777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Assign Deputy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49208-3F4C-419B-B228-542EBE2D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70" y="4842989"/>
            <a:ext cx="24479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495D9-FF8A-4869-BD7F-E3E75341C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420" y="5238912"/>
            <a:ext cx="2910438" cy="95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EC2CB-CECB-44C7-859C-89924F885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420" y="6201604"/>
            <a:ext cx="2724150" cy="238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2A7794-9EE8-45DC-B82E-AEBD0389706A}"/>
              </a:ext>
            </a:extLst>
          </p:cNvPr>
          <p:cNvSpPr txBox="1"/>
          <p:nvPr/>
        </p:nvSpPr>
        <p:spPr>
          <a:xfrm>
            <a:off x="5160618" y="6182166"/>
            <a:ext cx="808382" cy="27699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</a:rPr>
              <a:t>Assign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C348D-6210-4FF0-BE78-9EE88AA41A8F}"/>
              </a:ext>
            </a:extLst>
          </p:cNvPr>
          <p:cNvSpPr txBox="1"/>
          <p:nvPr/>
        </p:nvSpPr>
        <p:spPr>
          <a:xfrm>
            <a:off x="4954541" y="5247634"/>
            <a:ext cx="1220536" cy="18466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600" dirty="0"/>
              <a:t>Deputy Start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AD212-933A-47C6-8A49-E65F75969CB2}"/>
              </a:ext>
            </a:extLst>
          </p:cNvPr>
          <p:cNvSpPr txBox="1"/>
          <p:nvPr/>
        </p:nvSpPr>
        <p:spPr>
          <a:xfrm>
            <a:off x="4954541" y="5753779"/>
            <a:ext cx="1220536" cy="18466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600" dirty="0"/>
              <a:t>Deputy End 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95929-96CD-4601-83F1-6B444E856679}"/>
              </a:ext>
            </a:extLst>
          </p:cNvPr>
          <p:cNvSpPr txBox="1"/>
          <p:nvPr/>
        </p:nvSpPr>
        <p:spPr>
          <a:xfrm>
            <a:off x="7768317" y="4578029"/>
            <a:ext cx="3396271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- Only users with a Manager role will be listed.</a:t>
            </a:r>
          </a:p>
          <a:p>
            <a:pPr algn="l"/>
            <a:r>
              <a:rPr lang="en-US" sz="1600" dirty="0"/>
              <a:t>- ‘Assign’ button displays a confirmation warning: ‘Are you sure you want to activate a Deputy role?’</a:t>
            </a:r>
          </a:p>
        </p:txBody>
      </p:sp>
    </p:spTree>
    <p:extLst>
      <p:ext uri="{BB962C8B-B14F-4D97-AF65-F5344CB8AC3E}">
        <p14:creationId xmlns:p14="http://schemas.microsoft.com/office/powerpoint/2010/main" val="261159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BC04A9-1D04-4700-9FA6-852580E8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8" y="1430338"/>
            <a:ext cx="10279090" cy="4959662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9C93F5-9794-403C-BBC5-75F49FD45E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 wrap="square" anchor="t">
            <a:norm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A7261-283A-4B64-BF66-64E88BE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312739"/>
            <a:ext cx="10209602" cy="3590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Deputy assignment outcome for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F33C-74E0-47C6-8D09-6993B21688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A7FBD870-AC8D-48A2-8010-2835AA77921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619A4-408E-4BE1-BA69-66BA76EB2C32}"/>
              </a:ext>
            </a:extLst>
          </p:cNvPr>
          <p:cNvSpPr txBox="1"/>
          <p:nvPr/>
        </p:nvSpPr>
        <p:spPr>
          <a:xfrm>
            <a:off x="2524538" y="2822713"/>
            <a:ext cx="1679713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Remove Deputy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064C8-7035-4E46-82E1-BE795EA2F0F5}"/>
              </a:ext>
            </a:extLst>
          </p:cNvPr>
          <p:cNvSpPr txBox="1"/>
          <p:nvPr/>
        </p:nvSpPr>
        <p:spPr>
          <a:xfrm>
            <a:off x="4396276" y="2791936"/>
            <a:ext cx="4581939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600" dirty="0"/>
              <a:t>Link to open a confirmation message.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Alternatively, Deputy assignment is automatically removed after the selected period expires.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FB4A2-2B1F-4E68-99F5-2E78C08544ED}"/>
              </a:ext>
            </a:extLst>
          </p:cNvPr>
          <p:cNvSpPr txBox="1"/>
          <p:nvPr/>
        </p:nvSpPr>
        <p:spPr>
          <a:xfrm>
            <a:off x="6842693" y="4083678"/>
            <a:ext cx="3563179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600" b="1" dirty="0"/>
              <a:t>NOTE:</a:t>
            </a:r>
            <a:r>
              <a:rPr lang="en-US" sz="1600" dirty="0"/>
              <a:t> During the deputy assignment, the manager is still able to operate over his/her team.</a:t>
            </a:r>
          </a:p>
        </p:txBody>
      </p:sp>
    </p:spTree>
    <p:extLst>
      <p:ext uri="{BB962C8B-B14F-4D97-AF65-F5344CB8AC3E}">
        <p14:creationId xmlns:p14="http://schemas.microsoft.com/office/powerpoint/2010/main" val="21143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BC04A9-1D04-4700-9FA6-852580E8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8" y="1430338"/>
            <a:ext cx="10279090" cy="4959662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79C93F5-9794-403C-BBC5-75F49FD45E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 wrap="square" anchor="t">
            <a:norm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A7261-283A-4B64-BF66-64E88BE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312739"/>
            <a:ext cx="10209602" cy="3590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Deputy assignment outcome for Deputy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F33C-74E0-47C6-8D09-6993B21688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A7FBD870-AC8D-48A2-8010-2835AA77921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619A4-408E-4BE1-BA69-66BA76EB2C32}"/>
              </a:ext>
            </a:extLst>
          </p:cNvPr>
          <p:cNvSpPr txBox="1"/>
          <p:nvPr/>
        </p:nvSpPr>
        <p:spPr>
          <a:xfrm>
            <a:off x="2524538" y="2822713"/>
            <a:ext cx="1679713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Assign Deputy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064C8-7035-4E46-82E1-BE795EA2F0F5}"/>
              </a:ext>
            </a:extLst>
          </p:cNvPr>
          <p:cNvSpPr txBox="1"/>
          <p:nvPr/>
        </p:nvSpPr>
        <p:spPr>
          <a:xfrm>
            <a:off x="4396276" y="2791936"/>
            <a:ext cx="4581939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600" dirty="0"/>
              <a:t>Deputy assignment only affects Deputy’s direct team.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FB4A2-2B1F-4E68-99F5-2E78C08544ED}"/>
              </a:ext>
            </a:extLst>
          </p:cNvPr>
          <p:cNvSpPr txBox="1"/>
          <p:nvPr/>
        </p:nvSpPr>
        <p:spPr>
          <a:xfrm>
            <a:off x="6842693" y="4083678"/>
            <a:ext cx="3563179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600" b="1" dirty="0"/>
              <a:t>NOTE:</a:t>
            </a:r>
            <a:r>
              <a:rPr lang="en-US" sz="1600" dirty="0"/>
              <a:t> Deputy is not allowed to remove people from another team or to add new projects to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8A7ED-68A1-4442-AAF8-8A4BBA49E056}"/>
              </a:ext>
            </a:extLst>
          </p:cNvPr>
          <p:cNvSpPr txBox="1"/>
          <p:nvPr/>
        </p:nvSpPr>
        <p:spPr>
          <a:xfrm>
            <a:off x="1394790" y="2264508"/>
            <a:ext cx="2610679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Deputy Name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2A50F-3419-4D04-BF52-09824C85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88" y="5310395"/>
            <a:ext cx="45053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09926-1C57-4F6D-856C-8EFC4330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588" y="5358020"/>
            <a:ext cx="2857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04FEAB-7A79-4B9F-9538-26F1F2A99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504" y="5710445"/>
            <a:ext cx="24765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BEA25-EE1D-4D0A-A32B-F1BA64EDA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91" y="5367959"/>
            <a:ext cx="649152" cy="2638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3E7996-F039-4E74-8022-DB363F8ED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817" y="5704237"/>
            <a:ext cx="572226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9C93F5-9794-403C-BBC5-75F49FD45E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03200" y="689656"/>
            <a:ext cx="10209602" cy="396000"/>
          </a:xfrm>
        </p:spPr>
        <p:txBody>
          <a:bodyPr wrap="square" anchor="t">
            <a:norm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A7261-283A-4B64-BF66-64E88BE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312739"/>
            <a:ext cx="10209602" cy="35902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Additional Notes /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F33C-74E0-47C6-8D09-6993B21688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37587" y="6566400"/>
            <a:ext cx="360000" cy="15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A7FBD870-AC8D-48A2-8010-2835AA77921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DD077-B753-4EF6-BBB8-4035C4D37ED7}"/>
              </a:ext>
            </a:extLst>
          </p:cNvPr>
          <p:cNvSpPr txBox="1"/>
          <p:nvPr/>
        </p:nvSpPr>
        <p:spPr>
          <a:xfrm>
            <a:off x="636104" y="1779104"/>
            <a:ext cx="10913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Team members from the ‘source’ manager will be available for Deputy in ‘Record Time’, ‘Approve Time per Month’, ‘Approve Time per Week’ and ‘Monthly Summary’ screens.</a:t>
            </a:r>
          </a:p>
          <a:p>
            <a:pPr marL="342900" indent="-342900" algn="l">
              <a:buFontTx/>
              <a:buChar char="-"/>
            </a:pP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Do we need to send an email to the assigned Deputy once the assignment is active?</a:t>
            </a:r>
          </a:p>
          <a:p>
            <a:pPr marL="342900" indent="-342900" algn="l">
              <a:buFontTx/>
              <a:buChar char="-"/>
            </a:pP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Do we need an ‘Active Deputy Assignments’ report in Administration?</a:t>
            </a:r>
          </a:p>
          <a:p>
            <a:pPr marL="342900" indent="-342900" algn="l">
              <a:buFontTx/>
              <a:buChar char="-"/>
            </a:pP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How should we handle ‘Deputy’ report? As a separate report in Monthly Summary? (In this case, as a link only visible if Deputy assignment is active). Or assigned Team Members should appear in the regular Team report?</a:t>
            </a:r>
          </a:p>
          <a:p>
            <a:pPr marL="342900" indent="-342900" algn="l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944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heme/theme1.xml><?xml version="1.0" encoding="utf-8"?>
<a:theme xmlns:a="http://schemas.openxmlformats.org/drawingml/2006/main" name="Zurich White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Zurich Font">
      <a:majorFont>
        <a:latin typeface="Frutiger 55 Roman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Z Primary and Secondary">
        <a:dk1>
          <a:srgbClr val="000066"/>
        </a:dk1>
        <a:lt1>
          <a:srgbClr val="FFFFFF"/>
        </a:lt1>
        <a:dk2>
          <a:srgbClr val="000066"/>
        </a:dk2>
        <a:lt2>
          <a:srgbClr val="009EFE"/>
        </a:lt2>
        <a:accent1>
          <a:srgbClr val="003399"/>
        </a:accent1>
        <a:accent2>
          <a:srgbClr val="97C1E3"/>
        </a:accent2>
        <a:accent3>
          <a:srgbClr val="4F90C8"/>
        </a:accent3>
        <a:accent4>
          <a:srgbClr val="D5CEB5"/>
        </a:accent4>
        <a:accent5>
          <a:srgbClr val="A89F96"/>
        </a:accent5>
        <a:accent6>
          <a:srgbClr val="E7ECEB"/>
        </a:accent6>
        <a:hlink>
          <a:srgbClr val="009EFE"/>
        </a:hlink>
        <a:folHlink>
          <a:srgbClr val="A89F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urich blue 1">
      <a:srgbClr val="003399"/>
    </a:custClr>
    <a:custClr name="Zurich blue 2">
      <a:srgbClr val="000066"/>
    </a:custClr>
    <a:custClr name="Sky blue">
      <a:srgbClr val="009EFE"/>
    </a:custClr>
    <a:custClr name="Mid blue">
      <a:srgbClr val="4F90C8"/>
    </a:custClr>
    <a:custClr name="Light blue">
      <a:srgbClr val="97C1E3"/>
    </a:custClr>
    <a:custClr name="Sand Stone">
      <a:srgbClr val="D5CEB5"/>
    </a:custClr>
    <a:custClr name="Dark stone">
      <a:srgbClr val="A89F96"/>
    </a:custClr>
    <a:custClr name="Dove">
      <a:srgbClr val="E7ECEB"/>
    </a:custClr>
    <a:custClr name="Black">
      <a:srgbClr val="000000"/>
    </a:custClr>
    <a:custClr name="White">
      <a:srgbClr val="FFFFFF"/>
    </a:custClr>
    <a:custClr name="Teal">
      <a:srgbClr val="007396"/>
    </a:custClr>
    <a:custClr name="Turquoise">
      <a:srgbClr val="00BFB3"/>
    </a:custClr>
    <a:custClr name="Lemon">
      <a:srgbClr val="E0E27C"/>
    </a:custClr>
    <a:custClr name="Orange">
      <a:srgbClr val="F69C00"/>
    </a:custClr>
    <a:custClr name="Salmon">
      <a:srgbClr val="EA635C"/>
    </a:custClr>
  </a:custClrLst>
  <a:extLst>
    <a:ext uri="{05A4C25C-085E-4340-85A3-A5531E510DB2}">
      <thm15:themeFamily xmlns:thm15="http://schemas.microsoft.com/office/thememl/2012/main" name="Pres_white_on_blue.potx" id="{288DEC7C-C08F-46F7-95A7-A0BDC472D791}" vid="{35EE0B57-A508-4074-B170-C50BFF401A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306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Frutiger 45 Light</vt:lpstr>
      <vt:lpstr>Frutiger 55 Roman</vt:lpstr>
      <vt:lpstr>Symbol</vt:lpstr>
      <vt:lpstr>Zurich White</vt:lpstr>
      <vt:lpstr>GTTT-107 – Assign Deputy Analysis</vt:lpstr>
      <vt:lpstr>Assign Deputy from User Info Screen</vt:lpstr>
      <vt:lpstr>Deputy assignment outcome for Manager</vt:lpstr>
      <vt:lpstr>Deputy assignment outcome for Deputy</vt:lpstr>
      <vt:lpstr>Additional Notes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GTTT-107 – Assign Deputy Analysis</dc:title>
  <dc:creator>Enrique Perez Navarro</dc:creator>
  <cp:lastModifiedBy>Ribas Garcia, Elliot</cp:lastModifiedBy>
  <cp:revision>16</cp:revision>
  <dcterms:created xsi:type="dcterms:W3CDTF">2020-10-22T09:11:04Z</dcterms:created>
  <dcterms:modified xsi:type="dcterms:W3CDTF">2020-10-22T14:18:01Z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8d454-5c13-4905-93be-12ec8059c842_Enabled">
    <vt:lpwstr>True</vt:lpwstr>
  </property>
  <property fmtid="{D5CDD505-2E9C-101B-9397-08002B2CF9AE}" pid="3" name="MSIP_Label_9108d454-5c13-4905-93be-12ec8059c842_SiteId">
    <vt:lpwstr>473672ba-cd07-4371-a2ae-788b4c61840e</vt:lpwstr>
  </property>
  <property fmtid="{D5CDD505-2E9C-101B-9397-08002B2CF9AE}" pid="4" name="MSIP_Label_9108d454-5c13-4905-93be-12ec8059c842_Owner">
    <vt:lpwstr>enrique.perez@zurich.com</vt:lpwstr>
  </property>
  <property fmtid="{D5CDD505-2E9C-101B-9397-08002B2CF9AE}" pid="5" name="MSIP_Label_9108d454-5c13-4905-93be-12ec8059c842_SetDate">
    <vt:lpwstr>2020-10-22T09:23:32.2976087Z</vt:lpwstr>
  </property>
  <property fmtid="{D5CDD505-2E9C-101B-9397-08002B2CF9AE}" pid="6" name="MSIP_Label_9108d454-5c13-4905-93be-12ec8059c842_Name">
    <vt:lpwstr>Internal Use Only</vt:lpwstr>
  </property>
  <property fmtid="{D5CDD505-2E9C-101B-9397-08002B2CF9AE}" pid="7" name="MSIP_Label_9108d454-5c13-4905-93be-12ec8059c842_Application">
    <vt:lpwstr>Microsoft Azure Information Protection</vt:lpwstr>
  </property>
  <property fmtid="{D5CDD505-2E9C-101B-9397-08002B2CF9AE}" pid="8" name="MSIP_Label_9108d454-5c13-4905-93be-12ec8059c842_ActionId">
    <vt:lpwstr>8023047c-bf13-484c-a58a-0d34c0b8baeb</vt:lpwstr>
  </property>
  <property fmtid="{D5CDD505-2E9C-101B-9397-08002B2CF9AE}" pid="9" name="MSIP_Label_9108d454-5c13-4905-93be-12ec8059c842_Extended_MSFT_Method">
    <vt:lpwstr>Manual</vt:lpwstr>
  </property>
  <property fmtid="{D5CDD505-2E9C-101B-9397-08002B2CF9AE}" pid="10" name="Sensitivity">
    <vt:lpwstr>Internal Use Only</vt:lpwstr>
  </property>
</Properties>
</file>