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77" r:id="rId4"/>
    <p:sldId id="257" r:id="rId5"/>
    <p:sldId id="258" r:id="rId6"/>
    <p:sldId id="259" r:id="rId7"/>
    <p:sldId id="260" r:id="rId8"/>
    <p:sldId id="256" r:id="rId9"/>
    <p:sldId id="264" r:id="rId10"/>
    <p:sldId id="265" r:id="rId11"/>
    <p:sldId id="266" r:id="rId12"/>
    <p:sldId id="271" r:id="rId13"/>
    <p:sldId id="278" r:id="rId14"/>
    <p:sldId id="279" r:id="rId15"/>
    <p:sldId id="280" r:id="rId16"/>
    <p:sldId id="281" r:id="rId17"/>
    <p:sldId id="282" r:id="rId18"/>
    <p:sldId id="273" r:id="rId19"/>
    <p:sldId id="274" r:id="rId20"/>
    <p:sldId id="275" r:id="rId21"/>
    <p:sldId id="27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12B9A-4C3C-47B9-AD6E-4E51938FDF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EE5DAA-A52F-40B1-9E37-4304B9199D28}">
      <dgm:prSet phldrT="[Text]"/>
      <dgm:spPr/>
      <dgm:t>
        <a:bodyPr/>
        <a:lstStyle/>
        <a:p>
          <a:r>
            <a:rPr lang="en-IN" dirty="0"/>
            <a:t>Data Inspection</a:t>
          </a:r>
        </a:p>
      </dgm:t>
    </dgm:pt>
    <dgm:pt modelId="{85F3A92D-B9B0-447B-BBB5-C34A98C687DB}" type="parTrans" cxnId="{818D456B-B82E-4FE2-9382-0C14F0EA0FAA}">
      <dgm:prSet/>
      <dgm:spPr/>
      <dgm:t>
        <a:bodyPr/>
        <a:lstStyle/>
        <a:p>
          <a:endParaRPr lang="en-IN"/>
        </a:p>
      </dgm:t>
    </dgm:pt>
    <dgm:pt modelId="{5251F394-736F-43D4-A199-E6707EFA4CA3}" type="sibTrans" cxnId="{818D456B-B82E-4FE2-9382-0C14F0EA0FAA}">
      <dgm:prSet/>
      <dgm:spPr/>
      <dgm:t>
        <a:bodyPr/>
        <a:lstStyle/>
        <a:p>
          <a:endParaRPr lang="en-IN"/>
        </a:p>
      </dgm:t>
    </dgm:pt>
    <dgm:pt modelId="{084C877C-F63E-45AF-A8D9-9618D9BC5F77}">
      <dgm:prSet phldrT="[Text]"/>
      <dgm:spPr/>
      <dgm:t>
        <a:bodyPr/>
        <a:lstStyle/>
        <a:p>
          <a:r>
            <a:rPr lang="en-IN" dirty="0"/>
            <a:t>Handling Missing Values</a:t>
          </a:r>
        </a:p>
      </dgm:t>
    </dgm:pt>
    <dgm:pt modelId="{659CEF0C-5652-45F1-847C-F52B3B3F8384}" type="parTrans" cxnId="{D345ABCE-6B5C-49A4-BE25-9851DC743BD9}">
      <dgm:prSet/>
      <dgm:spPr/>
      <dgm:t>
        <a:bodyPr/>
        <a:lstStyle/>
        <a:p>
          <a:endParaRPr lang="en-IN"/>
        </a:p>
      </dgm:t>
    </dgm:pt>
    <dgm:pt modelId="{9AB8C8A4-583D-4D11-9AC3-5557226DF644}" type="sibTrans" cxnId="{D345ABCE-6B5C-49A4-BE25-9851DC743BD9}">
      <dgm:prSet/>
      <dgm:spPr/>
      <dgm:t>
        <a:bodyPr/>
        <a:lstStyle/>
        <a:p>
          <a:endParaRPr lang="en-IN"/>
        </a:p>
      </dgm:t>
    </dgm:pt>
    <dgm:pt modelId="{9AA0591E-04AF-423E-87FB-F1261CCE386A}">
      <dgm:prSet phldrT="[Text]"/>
      <dgm:spPr/>
      <dgm:t>
        <a:bodyPr/>
        <a:lstStyle/>
        <a:p>
          <a:r>
            <a:rPr lang="en-IN" dirty="0"/>
            <a:t>Handling Outliers</a:t>
          </a:r>
        </a:p>
      </dgm:t>
    </dgm:pt>
    <dgm:pt modelId="{5A2C7EEE-CE37-4C46-8CCE-F55745A2A3F1}" type="parTrans" cxnId="{2954ACC0-FF7F-4A81-93EE-B2A90FB1C497}">
      <dgm:prSet/>
      <dgm:spPr/>
      <dgm:t>
        <a:bodyPr/>
        <a:lstStyle/>
        <a:p>
          <a:endParaRPr lang="en-IN"/>
        </a:p>
      </dgm:t>
    </dgm:pt>
    <dgm:pt modelId="{CFFB71F9-6303-4529-BFFF-B9B62210F57E}" type="sibTrans" cxnId="{2954ACC0-FF7F-4A81-93EE-B2A90FB1C497}">
      <dgm:prSet/>
      <dgm:spPr/>
      <dgm:t>
        <a:bodyPr/>
        <a:lstStyle/>
        <a:p>
          <a:endParaRPr lang="en-IN"/>
        </a:p>
      </dgm:t>
    </dgm:pt>
    <dgm:pt modelId="{565F2C58-8B40-4868-B646-4B1A084F07E4}">
      <dgm:prSet/>
      <dgm:spPr/>
      <dgm:t>
        <a:bodyPr/>
        <a:lstStyle/>
        <a:p>
          <a:r>
            <a:rPr lang="en-IN" dirty="0"/>
            <a:t>Standardizing Data</a:t>
          </a:r>
        </a:p>
      </dgm:t>
    </dgm:pt>
    <dgm:pt modelId="{26A70ED2-E2C2-4F39-BEE3-3DA1E5EF74FF}" type="parTrans" cxnId="{8C2DFAC2-DAF3-4CD6-AAD1-7942034AE655}">
      <dgm:prSet/>
      <dgm:spPr/>
      <dgm:t>
        <a:bodyPr/>
        <a:lstStyle/>
        <a:p>
          <a:endParaRPr lang="en-IN"/>
        </a:p>
      </dgm:t>
    </dgm:pt>
    <dgm:pt modelId="{0E81472D-7F5F-456B-8EC8-444CCFD8DFDB}" type="sibTrans" cxnId="{8C2DFAC2-DAF3-4CD6-AAD1-7942034AE655}">
      <dgm:prSet/>
      <dgm:spPr/>
      <dgm:t>
        <a:bodyPr/>
        <a:lstStyle/>
        <a:p>
          <a:endParaRPr lang="en-IN"/>
        </a:p>
      </dgm:t>
    </dgm:pt>
    <dgm:pt modelId="{6E9D47C5-E439-4971-BC23-0B84ACBA5925}">
      <dgm:prSet/>
      <dgm:spPr/>
      <dgm:t>
        <a:bodyPr/>
        <a:lstStyle/>
        <a:p>
          <a:r>
            <a:rPr lang="en-IN" dirty="0"/>
            <a:t>Handling Inconsistencies</a:t>
          </a:r>
        </a:p>
      </dgm:t>
    </dgm:pt>
    <dgm:pt modelId="{FB5F5280-E74F-42EA-B178-099260D6E8F3}" type="parTrans" cxnId="{4B278363-8170-4454-8DFC-9A94DEC1E45C}">
      <dgm:prSet/>
      <dgm:spPr/>
      <dgm:t>
        <a:bodyPr/>
        <a:lstStyle/>
        <a:p>
          <a:endParaRPr lang="en-IN"/>
        </a:p>
      </dgm:t>
    </dgm:pt>
    <dgm:pt modelId="{C6D84C18-8185-48EB-9257-838BE263D8AF}" type="sibTrans" cxnId="{4B278363-8170-4454-8DFC-9A94DEC1E45C}">
      <dgm:prSet/>
      <dgm:spPr/>
      <dgm:t>
        <a:bodyPr/>
        <a:lstStyle/>
        <a:p>
          <a:endParaRPr lang="en-IN"/>
        </a:p>
      </dgm:t>
    </dgm:pt>
    <dgm:pt modelId="{C01C3D79-64BE-468D-9869-AAD39BB445C5}" type="pres">
      <dgm:prSet presAssocID="{ADF12B9A-4C3C-47B9-AD6E-4E51938FDFAE}" presName="Name0" presStyleCnt="0">
        <dgm:presLayoutVars>
          <dgm:dir/>
          <dgm:animLvl val="lvl"/>
          <dgm:resizeHandles val="exact"/>
        </dgm:presLayoutVars>
      </dgm:prSet>
      <dgm:spPr/>
    </dgm:pt>
    <dgm:pt modelId="{6B8889A0-68C6-4B23-B800-D9C0B0B5AF4C}" type="pres">
      <dgm:prSet presAssocID="{39EE5DAA-A52F-40B1-9E37-4304B9199D2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3A37E8B-EC3B-4DFA-922B-04C3A9E40CF4}" type="pres">
      <dgm:prSet presAssocID="{5251F394-736F-43D4-A199-E6707EFA4CA3}" presName="parTxOnlySpace" presStyleCnt="0"/>
      <dgm:spPr/>
    </dgm:pt>
    <dgm:pt modelId="{917BE970-9611-46B5-A545-B99614BBA44E}" type="pres">
      <dgm:prSet presAssocID="{084C877C-F63E-45AF-A8D9-9618D9BC5F7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1054A5-C81C-4152-877C-3F8D3B17BFF4}" type="pres">
      <dgm:prSet presAssocID="{9AB8C8A4-583D-4D11-9AC3-5557226DF644}" presName="parTxOnlySpace" presStyleCnt="0"/>
      <dgm:spPr/>
    </dgm:pt>
    <dgm:pt modelId="{88CD2983-7F72-495C-94CE-C861560ECE26}" type="pres">
      <dgm:prSet presAssocID="{9AA0591E-04AF-423E-87FB-F1261CCE386A}" presName="parTxOnly" presStyleLbl="node1" presStyleIdx="2" presStyleCnt="5" custAng="0">
        <dgm:presLayoutVars>
          <dgm:chMax val="0"/>
          <dgm:chPref val="0"/>
          <dgm:bulletEnabled val="1"/>
        </dgm:presLayoutVars>
      </dgm:prSet>
      <dgm:spPr/>
    </dgm:pt>
    <dgm:pt modelId="{919BB608-4ED6-4142-B0C2-1810A5466E30}" type="pres">
      <dgm:prSet presAssocID="{CFFB71F9-6303-4529-BFFF-B9B62210F57E}" presName="parTxOnlySpace" presStyleCnt="0"/>
      <dgm:spPr/>
    </dgm:pt>
    <dgm:pt modelId="{A1881DB0-66D4-4912-9F3D-9DD4FF0FCCED}" type="pres">
      <dgm:prSet presAssocID="{565F2C58-8B40-4868-B646-4B1A084F07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E1551DF-E389-4946-BA9F-E5DEBE12D791}" type="pres">
      <dgm:prSet presAssocID="{0E81472D-7F5F-456B-8EC8-444CCFD8DFDB}" presName="parTxOnlySpace" presStyleCnt="0"/>
      <dgm:spPr/>
    </dgm:pt>
    <dgm:pt modelId="{776ED224-2B36-4C01-804E-861C98AAA6F5}" type="pres">
      <dgm:prSet presAssocID="{6E9D47C5-E439-4971-BC23-0B84ACBA5925}" presName="parTxOnly" presStyleLbl="node1" presStyleIdx="4" presStyleCnt="5" custAng="0">
        <dgm:presLayoutVars>
          <dgm:chMax val="0"/>
          <dgm:chPref val="0"/>
          <dgm:bulletEnabled val="1"/>
        </dgm:presLayoutVars>
      </dgm:prSet>
      <dgm:spPr/>
    </dgm:pt>
  </dgm:ptLst>
  <dgm:cxnLst>
    <dgm:cxn modelId="{4DBD032B-D656-47EB-85A1-33308F61E5BB}" type="presOf" srcId="{6E9D47C5-E439-4971-BC23-0B84ACBA5925}" destId="{776ED224-2B36-4C01-804E-861C98AAA6F5}" srcOrd="0" destOrd="0" presId="urn:microsoft.com/office/officeart/2005/8/layout/chevron1"/>
    <dgm:cxn modelId="{4B278363-8170-4454-8DFC-9A94DEC1E45C}" srcId="{ADF12B9A-4C3C-47B9-AD6E-4E51938FDFAE}" destId="{6E9D47C5-E439-4971-BC23-0B84ACBA5925}" srcOrd="4" destOrd="0" parTransId="{FB5F5280-E74F-42EA-B178-099260D6E8F3}" sibTransId="{C6D84C18-8185-48EB-9257-838BE263D8AF}"/>
    <dgm:cxn modelId="{818D456B-B82E-4FE2-9382-0C14F0EA0FAA}" srcId="{ADF12B9A-4C3C-47B9-AD6E-4E51938FDFAE}" destId="{39EE5DAA-A52F-40B1-9E37-4304B9199D28}" srcOrd="0" destOrd="0" parTransId="{85F3A92D-B9B0-447B-BBB5-C34A98C687DB}" sibTransId="{5251F394-736F-43D4-A199-E6707EFA4CA3}"/>
    <dgm:cxn modelId="{E40FEBA9-2988-4A3B-A31E-71F595B2AE2D}" type="presOf" srcId="{ADF12B9A-4C3C-47B9-AD6E-4E51938FDFAE}" destId="{C01C3D79-64BE-468D-9869-AAD39BB445C5}" srcOrd="0" destOrd="0" presId="urn:microsoft.com/office/officeart/2005/8/layout/chevron1"/>
    <dgm:cxn modelId="{8CE956BD-32EA-47C3-B1AA-3246248486CA}" type="presOf" srcId="{9AA0591E-04AF-423E-87FB-F1261CCE386A}" destId="{88CD2983-7F72-495C-94CE-C861560ECE26}" srcOrd="0" destOrd="0" presId="urn:microsoft.com/office/officeart/2005/8/layout/chevron1"/>
    <dgm:cxn modelId="{2954ACC0-FF7F-4A81-93EE-B2A90FB1C497}" srcId="{ADF12B9A-4C3C-47B9-AD6E-4E51938FDFAE}" destId="{9AA0591E-04AF-423E-87FB-F1261CCE386A}" srcOrd="2" destOrd="0" parTransId="{5A2C7EEE-CE37-4C46-8CCE-F55745A2A3F1}" sibTransId="{CFFB71F9-6303-4529-BFFF-B9B62210F57E}"/>
    <dgm:cxn modelId="{8C2DFAC2-DAF3-4CD6-AAD1-7942034AE655}" srcId="{ADF12B9A-4C3C-47B9-AD6E-4E51938FDFAE}" destId="{565F2C58-8B40-4868-B646-4B1A084F07E4}" srcOrd="3" destOrd="0" parTransId="{26A70ED2-E2C2-4F39-BEE3-3DA1E5EF74FF}" sibTransId="{0E81472D-7F5F-456B-8EC8-444CCFD8DFDB}"/>
    <dgm:cxn modelId="{D345ABCE-6B5C-49A4-BE25-9851DC743BD9}" srcId="{ADF12B9A-4C3C-47B9-AD6E-4E51938FDFAE}" destId="{084C877C-F63E-45AF-A8D9-9618D9BC5F77}" srcOrd="1" destOrd="0" parTransId="{659CEF0C-5652-45F1-847C-F52B3B3F8384}" sibTransId="{9AB8C8A4-583D-4D11-9AC3-5557226DF644}"/>
    <dgm:cxn modelId="{AAFBCAD7-29D3-4C1E-B732-FE98871F8A73}" type="presOf" srcId="{084C877C-F63E-45AF-A8D9-9618D9BC5F77}" destId="{917BE970-9611-46B5-A545-B99614BBA44E}" srcOrd="0" destOrd="0" presId="urn:microsoft.com/office/officeart/2005/8/layout/chevron1"/>
    <dgm:cxn modelId="{FC8BA4E7-5C93-4F40-BD90-3BE454038996}" type="presOf" srcId="{565F2C58-8B40-4868-B646-4B1A084F07E4}" destId="{A1881DB0-66D4-4912-9F3D-9DD4FF0FCCED}" srcOrd="0" destOrd="0" presId="urn:microsoft.com/office/officeart/2005/8/layout/chevron1"/>
    <dgm:cxn modelId="{B12C09E8-C33A-4CC2-8B4B-3DE217E33017}" type="presOf" srcId="{39EE5DAA-A52F-40B1-9E37-4304B9199D28}" destId="{6B8889A0-68C6-4B23-B800-D9C0B0B5AF4C}" srcOrd="0" destOrd="0" presId="urn:microsoft.com/office/officeart/2005/8/layout/chevron1"/>
    <dgm:cxn modelId="{371A1F69-2846-4070-B4ED-8EA8B456C83E}" type="presParOf" srcId="{C01C3D79-64BE-468D-9869-AAD39BB445C5}" destId="{6B8889A0-68C6-4B23-B800-D9C0B0B5AF4C}" srcOrd="0" destOrd="0" presId="urn:microsoft.com/office/officeart/2005/8/layout/chevron1"/>
    <dgm:cxn modelId="{52E57408-CAF4-4350-B057-0726AB1DF735}" type="presParOf" srcId="{C01C3D79-64BE-468D-9869-AAD39BB445C5}" destId="{93A37E8B-EC3B-4DFA-922B-04C3A9E40CF4}" srcOrd="1" destOrd="0" presId="urn:microsoft.com/office/officeart/2005/8/layout/chevron1"/>
    <dgm:cxn modelId="{2ABE7776-D71A-46ED-96F3-3657D55E408A}" type="presParOf" srcId="{C01C3D79-64BE-468D-9869-AAD39BB445C5}" destId="{917BE970-9611-46B5-A545-B99614BBA44E}" srcOrd="2" destOrd="0" presId="urn:microsoft.com/office/officeart/2005/8/layout/chevron1"/>
    <dgm:cxn modelId="{48F7574C-C3A3-4362-8FD5-3B683935AB5D}" type="presParOf" srcId="{C01C3D79-64BE-468D-9869-AAD39BB445C5}" destId="{631054A5-C81C-4152-877C-3F8D3B17BFF4}" srcOrd="3" destOrd="0" presId="urn:microsoft.com/office/officeart/2005/8/layout/chevron1"/>
    <dgm:cxn modelId="{718AF7EB-63F4-4E92-BC4F-C90F257A33D6}" type="presParOf" srcId="{C01C3D79-64BE-468D-9869-AAD39BB445C5}" destId="{88CD2983-7F72-495C-94CE-C861560ECE26}" srcOrd="4" destOrd="0" presId="urn:microsoft.com/office/officeart/2005/8/layout/chevron1"/>
    <dgm:cxn modelId="{8ED918CD-F6E9-4122-8B7D-FCE1E969AD55}" type="presParOf" srcId="{C01C3D79-64BE-468D-9869-AAD39BB445C5}" destId="{919BB608-4ED6-4142-B0C2-1810A5466E30}" srcOrd="5" destOrd="0" presId="urn:microsoft.com/office/officeart/2005/8/layout/chevron1"/>
    <dgm:cxn modelId="{F9B8B06D-C983-4EBF-8716-6823F63AA45A}" type="presParOf" srcId="{C01C3D79-64BE-468D-9869-AAD39BB445C5}" destId="{A1881DB0-66D4-4912-9F3D-9DD4FF0FCCED}" srcOrd="6" destOrd="0" presId="urn:microsoft.com/office/officeart/2005/8/layout/chevron1"/>
    <dgm:cxn modelId="{63BF6F80-0A2C-48C3-B64B-05624440B048}" type="presParOf" srcId="{C01C3D79-64BE-468D-9869-AAD39BB445C5}" destId="{EE1551DF-E389-4946-BA9F-E5DEBE12D791}" srcOrd="7" destOrd="0" presId="urn:microsoft.com/office/officeart/2005/8/layout/chevron1"/>
    <dgm:cxn modelId="{6371FAD4-51D3-494D-8FF6-C8486687C74A}" type="presParOf" srcId="{C01C3D79-64BE-468D-9869-AAD39BB445C5}" destId="{776ED224-2B36-4C01-804E-861C98AAA6F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89A0-68C6-4B23-B800-D9C0B0B5AF4C}">
      <dsp:nvSpPr>
        <dsp:cNvPr id="0" name=""/>
        <dsp:cNvSpPr/>
      </dsp:nvSpPr>
      <dsp:spPr>
        <a:xfrm>
          <a:off x="2567" y="11979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Inspection</a:t>
          </a:r>
        </a:p>
      </dsp:txBody>
      <dsp:txXfrm>
        <a:off x="459544" y="119797"/>
        <a:ext cx="1370930" cy="913953"/>
      </dsp:txXfrm>
    </dsp:sp>
    <dsp:sp modelId="{917BE970-9611-46B5-A545-B99614BBA44E}">
      <dsp:nvSpPr>
        <dsp:cNvPr id="0" name=""/>
        <dsp:cNvSpPr/>
      </dsp:nvSpPr>
      <dsp:spPr>
        <a:xfrm>
          <a:off x="2058962" y="11979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Handling Missing Values</a:t>
          </a:r>
        </a:p>
      </dsp:txBody>
      <dsp:txXfrm>
        <a:off x="2515939" y="119797"/>
        <a:ext cx="1370930" cy="913953"/>
      </dsp:txXfrm>
    </dsp:sp>
    <dsp:sp modelId="{88CD2983-7F72-495C-94CE-C861560ECE26}">
      <dsp:nvSpPr>
        <dsp:cNvPr id="0" name=""/>
        <dsp:cNvSpPr/>
      </dsp:nvSpPr>
      <dsp:spPr>
        <a:xfrm>
          <a:off x="4115358" y="11979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Handling Outliers</a:t>
          </a:r>
        </a:p>
      </dsp:txBody>
      <dsp:txXfrm>
        <a:off x="4572335" y="119797"/>
        <a:ext cx="1370930" cy="913953"/>
      </dsp:txXfrm>
    </dsp:sp>
    <dsp:sp modelId="{A1881DB0-66D4-4912-9F3D-9DD4FF0FCCED}">
      <dsp:nvSpPr>
        <dsp:cNvPr id="0" name=""/>
        <dsp:cNvSpPr/>
      </dsp:nvSpPr>
      <dsp:spPr>
        <a:xfrm>
          <a:off x="6171753" y="11979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Standardizing Data</a:t>
          </a:r>
        </a:p>
      </dsp:txBody>
      <dsp:txXfrm>
        <a:off x="6628730" y="119797"/>
        <a:ext cx="1370930" cy="913953"/>
      </dsp:txXfrm>
    </dsp:sp>
    <dsp:sp modelId="{776ED224-2B36-4C01-804E-861C98AAA6F5}">
      <dsp:nvSpPr>
        <dsp:cNvPr id="0" name=""/>
        <dsp:cNvSpPr/>
      </dsp:nvSpPr>
      <dsp:spPr>
        <a:xfrm>
          <a:off x="8228148" y="11979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Handling Inconsistencies</a:t>
          </a:r>
        </a:p>
      </dsp:txBody>
      <dsp:txXfrm>
        <a:off x="8685125" y="119797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62B5-59AD-F6BD-4673-D625FCC7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A112-BEAB-C5DB-3B77-C63DA6BC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06D4-7A67-8D78-BF45-886F7421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EFB6-160F-3656-2608-D70E6F8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5250-D56D-2316-56BF-3BB4998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8C28-36CE-98C5-EFED-E0EDF6C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C5C49-45B1-5126-50CB-42FAE2C98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DE83-3280-5790-E230-634BE378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74CC-6F8F-3192-2E20-65E64E5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C373-5A31-EA55-E227-D8F850B3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0546D-5F41-B509-B95A-CD76DE2B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1BB3F-98B3-F809-5A35-25F1A221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E7C6-06B9-6EAA-DB9D-FD1FC00D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B2F7-DEFC-A31C-8C30-771E7F1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6589-3A17-2C31-7511-1C0D206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24E-625B-D3DF-B423-C4DA9851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4830-014C-C37B-B0DA-2F6FC11B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A9B9-E9C8-4677-5A33-967B67F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3848-BA13-6724-DAE7-E371EEDC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5AAB-1132-1B1E-B022-71486AA3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29CD-C254-A04E-10E0-96D05DAB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2D49-1346-B0B4-034E-C21E4682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2DDB-F72D-5B2D-838D-AB1265C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5958-E3C5-AE80-4CF3-CB570911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C75A-8F44-8D72-2BAA-7E590E1E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77BB-C9BA-EFC3-B759-217D5E70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3F5E-2FD0-7DBE-4138-0AA47122D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FB72-8BBA-6ED8-340F-8D4A27064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C936D-7173-FFB4-2909-17763EFB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BAAD-2F13-AA61-6ECE-83ADEC0C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A5E4-26FC-947F-1786-067F30B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A82E-1C61-3410-85AC-B628A589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EB13-D96F-910C-CA5A-DB0A8DD0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8F227-780B-A1F7-6C66-C23CDE07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8ECFF-9D4B-B96C-6475-CB211F7DC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B9274-789B-6FCF-25EB-8D64CA09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BA15A-AE5C-923F-A5D5-A901CB66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5DD03-4C44-A8AF-8C03-352160A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EB54-9A05-BF82-9341-654A9AA8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4614-DD06-E67B-0BED-EFEB1FA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732CE-AE6E-7839-9038-E431201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A35E1-6EC2-8DC6-C589-5283E62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5680-DDE5-E5FF-459C-16477ACA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C46CB-DF05-6338-7A83-92D3DED1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C30BF-6710-CB79-AD91-CE01F0BB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B584-32E7-B1D0-A29A-5E51A2FE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DF8-9EA9-9BA5-02E7-1D628981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810E-DFC5-8B66-61E6-85706566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D3081-00C7-BFCC-3BD8-537247F9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2051-24EF-EF73-E030-4D8B652C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D790-242E-0C6F-C364-C0424D58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C331-A08E-0095-DEF9-7E5046C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160-BC46-6F23-F82D-4CC77D24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515BE-5631-A747-169B-6E876DF2F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A9CD-32C6-5A5F-AE18-406A15CE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50A1-A96E-D9CC-3022-607EE673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B43A-2302-D7CA-B912-2DB0221A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3636-86F9-3FED-2877-486F36F7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3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06362-270B-0DA2-FC03-519F154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105D9-6475-581E-21E3-CA852050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850F-8F9B-B56A-A2A6-E54D3CD9C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20F0-328B-4A99-A4F9-9F2C24B3046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ADA4-2A72-627B-2FBF-4E9D2D6F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643D-8005-6A05-11AC-C012D78B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9459-E0D3-47C2-BE83-5A70BD0C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618" y="4415135"/>
            <a:ext cx="2744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GoGreen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18744" r="31074" b="33276"/>
          <a:stretch/>
        </p:blipFill>
        <p:spPr>
          <a:xfrm>
            <a:off x="1290639" y="3429000"/>
            <a:ext cx="904875" cy="113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618" y="5252740"/>
            <a:ext cx="4668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ignon Pro Demi" panose="02000703030000020004" pitchFamily="2" charset="0"/>
              </a:rPr>
              <a:t>Chandradeo Prasad</a:t>
            </a:r>
          </a:p>
          <a:p>
            <a:endParaRPr lang="en-US" dirty="0">
              <a:latin typeface="Avignon Pro Demi" panose="02000703030000020004" pitchFamily="2" charset="0"/>
            </a:endParaRPr>
          </a:p>
          <a:p>
            <a:r>
              <a:rPr lang="en-US" dirty="0">
                <a:latin typeface="Avignon Pro Demi" panose="02000703030000020004" pitchFamily="2" charset="0"/>
              </a:rPr>
              <a:t>(Team Leader) ,  Front-end Programmer</a:t>
            </a:r>
          </a:p>
          <a:p>
            <a:endParaRPr lang="en-US" dirty="0">
              <a:latin typeface="Avignon Pro Demi" panose="02000703030000020004" pitchFamily="2" charset="0"/>
            </a:endParaRPr>
          </a:p>
          <a:p>
            <a:r>
              <a:rPr lang="en-US" dirty="0">
                <a:latin typeface="Avignon Pro Demi" panose="02000703030000020004" pitchFamily="2" charset="0"/>
              </a:rPr>
              <a:t>Cse2024chandradeo43@iesbpl.ac.in</a:t>
            </a:r>
            <a:endParaRPr lang="en-IN" dirty="0">
              <a:latin typeface="Avignon Pro Demi" panose="020007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14724A0-8755-3F34-0AE0-CA5DA8E0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468"/>
            <a:ext cx="10515600" cy="4951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13B3E-C77D-4F75-8DE2-6280F5B642C9}"/>
              </a:ext>
            </a:extLst>
          </p:cNvPr>
          <p:cNvSpPr txBox="1"/>
          <p:nvPr/>
        </p:nvSpPr>
        <p:spPr>
          <a:xfrm>
            <a:off x="5293659" y="293542"/>
            <a:ext cx="1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Front-end Side</a:t>
            </a:r>
          </a:p>
        </p:txBody>
      </p:sp>
    </p:spTree>
    <p:extLst>
      <p:ext uri="{BB962C8B-B14F-4D97-AF65-F5344CB8AC3E}">
        <p14:creationId xmlns:p14="http://schemas.microsoft.com/office/powerpoint/2010/main" val="38184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F025DD-6989-8E68-FED3-78C16D40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30" y="1362636"/>
            <a:ext cx="9861340" cy="513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50AA6-278B-765C-DD48-D34145BC80A6}"/>
              </a:ext>
            </a:extLst>
          </p:cNvPr>
          <p:cNvSpPr txBox="1"/>
          <p:nvPr/>
        </p:nvSpPr>
        <p:spPr>
          <a:xfrm>
            <a:off x="5472952" y="528917"/>
            <a:ext cx="124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Integration </a:t>
            </a:r>
          </a:p>
        </p:txBody>
      </p:sp>
    </p:spTree>
    <p:extLst>
      <p:ext uri="{BB962C8B-B14F-4D97-AF65-F5344CB8AC3E}">
        <p14:creationId xmlns:p14="http://schemas.microsoft.com/office/powerpoint/2010/main" val="5226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FCD58-DA2B-5787-1BEC-D5BCBEF6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2142" cy="3942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03CC9-D086-CBE4-C366-DDE4599CF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1"/>
            <a:ext cx="5869858" cy="3942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CC0D-9CA1-3311-7880-721F55110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735"/>
            <a:ext cx="6410632" cy="291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0B065-710B-BB87-15E9-7E321858B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3942735"/>
            <a:ext cx="5869858" cy="2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663" y="72775"/>
            <a:ext cx="9144000" cy="2387600"/>
          </a:xfrm>
        </p:spPr>
        <p:txBody>
          <a:bodyPr/>
          <a:lstStyle/>
          <a:p>
            <a:r>
              <a:rPr lang="en-US" u="sng" dirty="0"/>
              <a:t>COMPONENT  COST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GOOGLE CLOUD COST :Rs. 16,250/year</a:t>
            </a:r>
          </a:p>
          <a:p>
            <a:r>
              <a:rPr lang="en-US" sz="3200" dirty="0"/>
              <a:t>IBM COGNOS:- Rs. 15,000/year</a:t>
            </a:r>
          </a:p>
          <a:p>
            <a:r>
              <a:rPr lang="en-US" sz="3200" dirty="0"/>
              <a:t>TOTAL:-Rs. 31,250/year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533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5400" u="sng" dirty="0"/>
              <a:t>Implementation cost:-</a:t>
            </a:r>
            <a:endParaRPr lang="en-IN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Cost:-Rs. 1,502/year</a:t>
            </a:r>
            <a:endParaRPr lang="en-IN" dirty="0"/>
          </a:p>
          <a:p>
            <a:r>
              <a:rPr lang="en-US" dirty="0"/>
              <a:t>Server Infrastructure Development cost:-Rs. 15,000/year</a:t>
            </a:r>
          </a:p>
          <a:p>
            <a:r>
              <a:rPr lang="en-US" dirty="0"/>
              <a:t>Development Cost : - Rs. 1 Lakh </a:t>
            </a:r>
          </a:p>
          <a:p>
            <a:r>
              <a:rPr lang="en-US" dirty="0"/>
              <a:t>Total Implementation Cost:- Rs. 1,16,502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48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Total Application Cost:-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COST + COMPONENT COST +  = Rs. 1,16,502  + Rs. 31,250=Rs.1,47,752-Rs.1,50,000</a:t>
            </a:r>
          </a:p>
          <a:p>
            <a:r>
              <a:rPr lang="en-US" dirty="0"/>
              <a:t>AMC(Annual Maintenance Charge) :- 20%  OF TOTAL COST AFTER 1 YEAR FOR MAINTAINENCE.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3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Contract Based Application Cost –(yearly):-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40 % Of Implementation cost + server charge  = Rs. 60,000 + Rs. 16,250=76,250</a:t>
            </a:r>
          </a:p>
          <a:p>
            <a:endParaRPr lang="en-US" dirty="0"/>
          </a:p>
          <a:p>
            <a:r>
              <a:rPr lang="en-US" dirty="0"/>
              <a:t>NOTE:-IN YEARLY PURCHASE, WE PROVIDE  UPGRADE VERSION OF OUR APPLICATION.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37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36D8-2ED4-0453-7684-927057B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Revenue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5A0A-5363-A815-F251-C50842AC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Advertisements: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Free Basics Access Models: Offers basic features and limit access to GUIs analysis for free, to attract wide user base.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Premium Model: Introduce premium subscription plan with advance analysis of real-time update and additional functionalities as a subscription fee.</a:t>
            </a:r>
          </a:p>
          <a:p>
            <a:r>
              <a:rPr lang="en-US" dirty="0"/>
              <a:t>Marketing and Outreach: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Develop a comprehensive marketing strategy to promote your platform. Utilize digital marketing, content creation, social media, and other channels to reach your target audience.</a:t>
            </a:r>
            <a:endParaRPr lang="en-IN" dirty="0"/>
          </a:p>
          <a:p>
            <a:r>
              <a:rPr lang="en-IN" dirty="0"/>
              <a:t>Platform Charges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AE5A2-1CD5-45E1-8768-E1DE6B69323C}"/>
              </a:ext>
            </a:extLst>
          </p:cNvPr>
          <p:cNvSpPr txBox="1"/>
          <p:nvPr/>
        </p:nvSpPr>
        <p:spPr>
          <a:xfrm>
            <a:off x="4404852" y="363894"/>
            <a:ext cx="31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Monolith Vs Microservices</a:t>
            </a:r>
            <a:endParaRPr lang="en-IN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C012E-A68A-4954-B308-A668CA15DF1E}"/>
              </a:ext>
            </a:extLst>
          </p:cNvPr>
          <p:cNvSpPr txBox="1"/>
          <p:nvPr/>
        </p:nvSpPr>
        <p:spPr>
          <a:xfrm>
            <a:off x="653143" y="1362269"/>
            <a:ext cx="5442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Monolithic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monolithic architecture is a traditional approach where an entire application is built as a single, tightly integrated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monolithic application, all components (such as user interface, business logic, and data access) are tightly coupled and run as a single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a monolithic application typically involves replicating the entire application, which can be inefficient and resource-intensive.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7B1D6-5F87-437B-ACDD-33D436E4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76" y="2119268"/>
            <a:ext cx="5671091" cy="21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AE5A2-1CD5-45E1-8768-E1DE6B69323C}"/>
              </a:ext>
            </a:extLst>
          </p:cNvPr>
          <p:cNvSpPr txBox="1"/>
          <p:nvPr/>
        </p:nvSpPr>
        <p:spPr>
          <a:xfrm>
            <a:off x="4648977" y="373225"/>
            <a:ext cx="289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Monolith Vs Microservices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C012E-A68A-4954-B308-A668CA15DF1E}"/>
              </a:ext>
            </a:extLst>
          </p:cNvPr>
          <p:cNvSpPr txBox="1"/>
          <p:nvPr/>
        </p:nvSpPr>
        <p:spPr>
          <a:xfrm>
            <a:off x="6095999" y="1520890"/>
            <a:ext cx="54428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Microservices Architecture: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 is an architectural style where an application is built as a collection of small, independent services that communicate with each other through well-defined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microservice is a self-contained unit with its own specific business functionality and can be developed, deployed, and scaled independently of other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 promote flexibility, scalability, and maintainability by allowing different services to be developed and deployed independently.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E36F4-0523-4CE6-A353-4BC66E80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2176686"/>
            <a:ext cx="5442858" cy="2736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0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C61F7-1750-6496-053E-2935485B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91" y="2049719"/>
            <a:ext cx="1853300" cy="754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27433-F9C5-CB16-4A3D-FEAE50A4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22" y="2049719"/>
            <a:ext cx="1853300" cy="754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E5535C-EAE4-5A7D-98DA-863A991C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51" y="2049719"/>
            <a:ext cx="1853300" cy="75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86D48-6B96-47A2-34CE-12B942E40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280" y="2049719"/>
            <a:ext cx="1707029" cy="75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C5F9E-B666-E9CC-1CDE-BBE47A489ECA}"/>
              </a:ext>
            </a:extLst>
          </p:cNvPr>
          <p:cNvSpPr txBox="1"/>
          <p:nvPr/>
        </p:nvSpPr>
        <p:spPr>
          <a:xfrm>
            <a:off x="3201593" y="2370266"/>
            <a:ext cx="84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25AF07-C5F9-8F5D-9597-E2BA84EA2B54}"/>
              </a:ext>
            </a:extLst>
          </p:cNvPr>
          <p:cNvCxnSpPr>
            <a:cxnSpLocks/>
          </p:cNvCxnSpPr>
          <p:nvPr/>
        </p:nvCxnSpPr>
        <p:spPr>
          <a:xfrm>
            <a:off x="3239991" y="2406932"/>
            <a:ext cx="69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A07E48-2BEA-8602-9D79-1E664044E438}"/>
              </a:ext>
            </a:extLst>
          </p:cNvPr>
          <p:cNvSpPr txBox="1"/>
          <p:nvPr/>
        </p:nvSpPr>
        <p:spPr>
          <a:xfrm>
            <a:off x="3346522" y="2129933"/>
            <a:ext cx="5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1925D-3D4F-1DB1-8C59-AA0911D5D246}"/>
              </a:ext>
            </a:extLst>
          </p:cNvPr>
          <p:cNvSpPr txBox="1"/>
          <p:nvPr/>
        </p:nvSpPr>
        <p:spPr>
          <a:xfrm>
            <a:off x="5783351" y="2395089"/>
            <a:ext cx="70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F05FD-9FF1-22C7-F5AB-A1F43850E8FC}"/>
              </a:ext>
            </a:extLst>
          </p:cNvPr>
          <p:cNvSpPr txBox="1"/>
          <p:nvPr/>
        </p:nvSpPr>
        <p:spPr>
          <a:xfrm>
            <a:off x="5929851" y="2149940"/>
            <a:ext cx="5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7555E0-D3FB-5310-2A28-5A571080A537}"/>
              </a:ext>
            </a:extLst>
          </p:cNvPr>
          <p:cNvCxnSpPr/>
          <p:nvPr/>
        </p:nvCxnSpPr>
        <p:spPr>
          <a:xfrm>
            <a:off x="5823320" y="2426939"/>
            <a:ext cx="69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180039-F77A-4902-3DD8-0CFFF9C2DF79}"/>
              </a:ext>
            </a:extLst>
          </p:cNvPr>
          <p:cNvSpPr txBox="1"/>
          <p:nvPr/>
        </p:nvSpPr>
        <p:spPr>
          <a:xfrm>
            <a:off x="8392046" y="2149940"/>
            <a:ext cx="70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creating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3B92D-0FA2-17E9-2EEC-9F10DEA7DA87}"/>
              </a:ext>
            </a:extLst>
          </p:cNvPr>
          <p:cNvSpPr txBox="1"/>
          <p:nvPr/>
        </p:nvSpPr>
        <p:spPr>
          <a:xfrm>
            <a:off x="8337037" y="2426939"/>
            <a:ext cx="854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dashboard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29A386-577E-C645-6CE3-5F5537E0C158}"/>
              </a:ext>
            </a:extLst>
          </p:cNvPr>
          <p:cNvCxnSpPr/>
          <p:nvPr/>
        </p:nvCxnSpPr>
        <p:spPr>
          <a:xfrm>
            <a:off x="8368251" y="2426940"/>
            <a:ext cx="73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2C4836-7FA4-61DA-93BF-BDD9101200C3}"/>
              </a:ext>
            </a:extLst>
          </p:cNvPr>
          <p:cNvSpPr txBox="1"/>
          <p:nvPr/>
        </p:nvSpPr>
        <p:spPr>
          <a:xfrm>
            <a:off x="1249040" y="585020"/>
            <a:ext cx="443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ROADMAP: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BD7B7-A921-C899-563D-5083D499B9AB}"/>
              </a:ext>
            </a:extLst>
          </p:cNvPr>
          <p:cNvSpPr txBox="1"/>
          <p:nvPr/>
        </p:nvSpPr>
        <p:spPr>
          <a:xfrm>
            <a:off x="1329773" y="3185607"/>
            <a:ext cx="94755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Prototyping Strategies: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Data Extraction and Cleaning.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Development of Analytical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Socio-economic Analysis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Data Handling and Quality Assurance.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Accuracy models </a:t>
            </a:r>
            <a:r>
              <a:rPr lang="en-US" b="1" i="0" dirty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9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CDDA2-C454-4A36-938C-EB8E0CDA38A8}"/>
              </a:ext>
            </a:extLst>
          </p:cNvPr>
          <p:cNvSpPr txBox="1"/>
          <p:nvPr/>
        </p:nvSpPr>
        <p:spPr>
          <a:xfrm>
            <a:off x="5201265" y="177282"/>
            <a:ext cx="160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Comparison</a:t>
            </a:r>
            <a:endParaRPr lang="en-IN" sz="2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C7EE4-B248-4F94-A333-AD074D212591}"/>
              </a:ext>
            </a:extLst>
          </p:cNvPr>
          <p:cNvSpPr txBox="1"/>
          <p:nvPr/>
        </p:nvSpPr>
        <p:spPr>
          <a:xfrm>
            <a:off x="-1" y="46653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Scalability:</a:t>
            </a:r>
            <a:endParaRPr lang="en-US" dirty="0"/>
          </a:p>
          <a:p>
            <a:r>
              <a:rPr lang="en-US" dirty="0"/>
              <a:t>Monolithic applications scale by replicating the entire application, while microservices allow for independent scaling of individual services based on their specific needs.</a:t>
            </a:r>
          </a:p>
          <a:p>
            <a:endParaRPr lang="en-US" dirty="0"/>
          </a:p>
          <a:p>
            <a:r>
              <a:rPr lang="en-US" b="1" dirty="0"/>
              <a:t>Flexibility and Maintenance:</a:t>
            </a:r>
            <a:endParaRPr lang="en-US" dirty="0"/>
          </a:p>
          <a:p>
            <a:r>
              <a:rPr lang="en-US" dirty="0"/>
              <a:t>Microservices provide flexibility as each service can be developed, deployed, and maintained independently. Changes to one service do not affect others.</a:t>
            </a:r>
          </a:p>
          <a:p>
            <a:r>
              <a:rPr lang="en-US" dirty="0"/>
              <a:t>Monolithic applications may require more coordination when making changes, as all components are tightly coupled.</a:t>
            </a:r>
          </a:p>
          <a:p>
            <a:endParaRPr lang="en-US" dirty="0"/>
          </a:p>
          <a:p>
            <a:r>
              <a:rPr lang="en-US" b="1" dirty="0"/>
              <a:t>Fault Isolation:</a:t>
            </a:r>
            <a:endParaRPr lang="en-US" dirty="0"/>
          </a:p>
          <a:p>
            <a:r>
              <a:rPr lang="en-US" dirty="0"/>
              <a:t>In a monolithic architecture, a failure in one module can potentially bring down the entire application.</a:t>
            </a:r>
          </a:p>
          <a:p>
            <a:r>
              <a:rPr lang="en-US" dirty="0"/>
              <a:t>Microservices are designed for fault isolation. If one service fails, it doesn't necessarily impact the entire application.</a:t>
            </a:r>
          </a:p>
          <a:p>
            <a:endParaRPr lang="en-US" dirty="0"/>
          </a:p>
          <a:p>
            <a:r>
              <a:rPr lang="en-US" b="1" dirty="0"/>
              <a:t>Development Speed:</a:t>
            </a:r>
            <a:endParaRPr lang="en-US" dirty="0"/>
          </a:p>
          <a:p>
            <a:r>
              <a:rPr lang="en-US" dirty="0"/>
              <a:t>Microservices can allow for faster development cycles as smaller, independent teams can work on different services concurrently.</a:t>
            </a:r>
          </a:p>
          <a:p>
            <a:r>
              <a:rPr lang="en-US" dirty="0"/>
              <a:t>Monolithic applications might face challenges when multiple teams are working on the same codebase, leading to coordination and integration issues.</a:t>
            </a:r>
          </a:p>
          <a:p>
            <a:endParaRPr lang="en-US" dirty="0"/>
          </a:p>
          <a:p>
            <a:r>
              <a:rPr lang="en-US" b="1" dirty="0"/>
              <a:t>Complexity:</a:t>
            </a:r>
            <a:endParaRPr lang="en-US" dirty="0"/>
          </a:p>
          <a:p>
            <a:r>
              <a:rPr lang="en-US" dirty="0"/>
              <a:t>Microservices introduce distributed system complexities, such as service discovery, inter-service communication, and data consistency.</a:t>
            </a:r>
          </a:p>
          <a:p>
            <a:r>
              <a:rPr lang="en-US" dirty="0"/>
              <a:t>Monolithic applications are generally simpler to develop and deploy but may become complex and hard to maintain as they grow.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99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115EF-3BA1-42A4-A45E-92838DB1EF4B}"/>
              </a:ext>
            </a:extLst>
          </p:cNvPr>
          <p:cNvSpPr txBox="1"/>
          <p:nvPr/>
        </p:nvSpPr>
        <p:spPr>
          <a:xfrm>
            <a:off x="5284237" y="223935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Albertus Medium" panose="020E0602030304020303" pitchFamily="34" charset="0"/>
              </a:rPr>
              <a:t>Micro-Services</a:t>
            </a:r>
            <a:endParaRPr lang="en-IN" u="sng" dirty="0">
              <a:latin typeface="Albertus Medium" panose="020E06020303040203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895BB-081C-4538-BB6A-E3924744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223962"/>
            <a:ext cx="97726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1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8;p4">
            <a:extLst>
              <a:ext uri="{FF2B5EF4-FFF2-40B4-BE49-F238E27FC236}">
                <a16:creationId xmlns:a16="http://schemas.microsoft.com/office/drawing/2014/main" id="{22FE8CF8-9018-C505-D350-204CA2683627}"/>
              </a:ext>
            </a:extLst>
          </p:cNvPr>
          <p:cNvSpPr txBox="1">
            <a:spLocks/>
          </p:cNvSpPr>
          <p:nvPr/>
        </p:nvSpPr>
        <p:spPr>
          <a:xfrm>
            <a:off x="1046881" y="106877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Leader Name:  	       CHANDRADEO PRASAD</a:t>
            </a:r>
            <a:endParaRPr lang="en-US" sz="1200" b="1" dirty="0">
              <a:solidFill>
                <a:srgbClr val="5D7C3F"/>
              </a:solidFill>
              <a:latin typeface="Arial Black" panose="020B0A04020102020204" charset="0"/>
            </a:endParaRPr>
          </a:p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 			Stream : CSE			Year : IV 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Member 1 Name:     DIVYA KUMARI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			Stream : CSE			Year : IV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Member 2 Name:     ADITYA RAJ 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 			Stream : CSE			Year : IV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Member 3 Name:     SANIA CHARPE</a:t>
            </a:r>
            <a:endParaRPr lang="en-US" sz="1200" b="1" dirty="0">
              <a:solidFill>
                <a:srgbClr val="5D7C3F"/>
              </a:solidFill>
              <a:latin typeface="Arial Black" panose="020B0A04020102020204" charset="0"/>
            </a:endParaRP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			Stream : CSE			Year : III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Member 4 Name:     SAANVI SHUKLA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			Stream : CSE			Year : III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Arial Black" panose="020B0A04020102020204" charset="0"/>
                <a:sym typeface="+mn-ea"/>
              </a:rPr>
              <a:t>Team Member 5 Name:     SHRUTI SRIVASTAVA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Branch : </a:t>
            </a:r>
            <a:r>
              <a:rPr lang="en-US" sz="1200" b="1" dirty="0" err="1">
                <a:latin typeface="Arial Black" panose="020B0A04020102020204" charset="0"/>
                <a:sym typeface="+mn-ea"/>
              </a:rPr>
              <a:t>B.tech</a:t>
            </a:r>
            <a:r>
              <a:rPr lang="en-US" sz="1200" b="1" dirty="0">
                <a:latin typeface="Arial Black" panose="020B0A04020102020204" charset="0"/>
                <a:sym typeface="+mn-ea"/>
              </a:rPr>
              <a:t>  			Stream : CS		                  Year : Il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  <a:latin typeface="Arial Black" panose="020B0A04020102020204" charset="0"/>
                <a:sym typeface="+mn-ea"/>
              </a:rPr>
              <a:t>Team Mentor 1 Name: Prof. Vijay </a:t>
            </a:r>
            <a:r>
              <a:rPr lang="en-US" sz="1200" b="1" dirty="0" err="1">
                <a:solidFill>
                  <a:srgbClr val="804160"/>
                </a:solidFill>
                <a:latin typeface="Arial Black" panose="020B0A04020102020204" charset="0"/>
                <a:sym typeface="+mn-ea"/>
              </a:rPr>
              <a:t>Dhote</a:t>
            </a:r>
            <a:r>
              <a:rPr lang="en-US" sz="1200" b="1" dirty="0">
                <a:solidFill>
                  <a:srgbClr val="804160"/>
                </a:solidFill>
                <a:latin typeface="Arial Black" panose="020B0A04020102020204" charset="0"/>
                <a:sym typeface="+mn-ea"/>
              </a:rPr>
              <a:t>  Sir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Category (Academic) 			Expertise (ML) 			Domain Experience (5 years)    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rgbClr val="804160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804160"/>
                </a:solidFill>
                <a:latin typeface="Arial Black" panose="020B0A04020102020204" charset="0"/>
                <a:sym typeface="+mn-ea"/>
              </a:rPr>
              <a:t>Team Mentor 2 Name: Mr. Kuldeep Kr Mishra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en-US" sz="1200" b="1" dirty="0">
                <a:latin typeface="Arial Black" panose="020B0A04020102020204" charset="0"/>
                <a:sym typeface="+mn-ea"/>
              </a:rPr>
              <a:t>Category (Industry):		 	Expertise (ML) 			Domain Experience (10 years)    </a:t>
            </a:r>
            <a:endParaRPr lang="en-US" sz="1200" b="1" dirty="0">
              <a:latin typeface="Arial Black" panose="020B0A04020102020204" charset="0"/>
            </a:endParaRPr>
          </a:p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03F0C-E425-8049-C8CC-3278E1A5D271}"/>
              </a:ext>
            </a:extLst>
          </p:cNvPr>
          <p:cNvSpPr txBox="1"/>
          <p:nvPr/>
        </p:nvSpPr>
        <p:spPr>
          <a:xfrm>
            <a:off x="2915264" y="105218"/>
            <a:ext cx="544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TEAM DETAILS:</a:t>
            </a:r>
          </a:p>
        </p:txBody>
      </p:sp>
    </p:spTree>
    <p:extLst>
      <p:ext uri="{BB962C8B-B14F-4D97-AF65-F5344CB8AC3E}">
        <p14:creationId xmlns:p14="http://schemas.microsoft.com/office/powerpoint/2010/main" val="32733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D31C-28EF-13A0-3A4D-B19F5F9F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Glasgow" pitchFamily="2" charset="0"/>
                <a:ea typeface="Inter" panose="020B0502030000000004" pitchFamily="34" charset="0"/>
              </a:rPr>
              <a:t>Our Dashboard include several features</a:t>
            </a:r>
            <a:r>
              <a:rPr lang="en-US" dirty="0">
                <a:latin typeface="Glasgow" pitchFamily="2" charset="0"/>
                <a:ea typeface="Inter" panose="020B0502030000000004" pitchFamily="34" charset="0"/>
              </a:rPr>
              <a:t>:-</a:t>
            </a:r>
            <a:br>
              <a:rPr lang="en-US" dirty="0">
                <a:latin typeface="Glasgow" pitchFamily="2" charset="0"/>
                <a:ea typeface="Inter" panose="020B05020300000000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778B-F9A8-9076-11D7-2CABC43F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>
              <a:latin typeface="Glasgow" pitchFamily="2" charset="0"/>
              <a:ea typeface="Inter" panose="020B0502030000000004" pitchFamily="34" charset="0"/>
            </a:endParaRPr>
          </a:p>
          <a:p>
            <a:pPr marL="400050" indent="-400050">
              <a:buAutoNum type="romanLcParenR"/>
            </a:pPr>
            <a:r>
              <a:rPr lang="en-US" b="1" dirty="0"/>
              <a:t>Barren Land Information:</a:t>
            </a:r>
            <a:r>
              <a:rPr lang="en-US" dirty="0"/>
              <a:t> </a:t>
            </a:r>
            <a:r>
              <a:rPr lang="en-US" sz="2800" dirty="0"/>
              <a:t>Providing data on lands post-coal mining completion, helping stakeholders understand the transformation and potential for future use.</a:t>
            </a:r>
          </a:p>
          <a:p>
            <a:pPr marL="400050" indent="-400050">
              <a:buAutoNum type="romanLcParenR"/>
            </a:pPr>
            <a:endParaRPr lang="en-US" sz="2800" dirty="0"/>
          </a:p>
          <a:p>
            <a:pPr marL="400050" indent="-400050">
              <a:buAutoNum type="romanLcParenR"/>
            </a:pPr>
            <a:r>
              <a:rPr lang="en-US" b="1" dirty="0"/>
              <a:t>Coal Mine Details:</a:t>
            </a:r>
            <a:r>
              <a:rPr lang="en-US" dirty="0"/>
              <a:t> </a:t>
            </a:r>
            <a:r>
              <a:rPr lang="en-US" sz="2800" dirty="0"/>
              <a:t>Offering a detailed breakdown of areas where coal mining has been completed, aiding in land-use planning and resource allocation.</a:t>
            </a:r>
          </a:p>
          <a:p>
            <a:pPr marL="400050" indent="-400050">
              <a:buAutoNum type="romanLcParenR"/>
            </a:pPr>
            <a:endParaRPr lang="en-US" sz="2800" dirty="0"/>
          </a:p>
          <a:p>
            <a:pPr marL="400050" indent="-400050">
              <a:buAutoNum type="romanLcParenR"/>
            </a:pPr>
            <a:r>
              <a:rPr lang="en-US" b="1" dirty="0"/>
              <a:t>Geospatial Imaging:</a:t>
            </a:r>
            <a:r>
              <a:rPr lang="en-US" dirty="0"/>
              <a:t> </a:t>
            </a:r>
            <a:r>
              <a:rPr lang="en-US" sz="2800" dirty="0"/>
              <a:t>Regular geospatial imagery captured every six months provides a dynamic view of changing land conditions, facilitating informed decision-making.</a:t>
            </a:r>
            <a:endParaRPr lang="en-US" sz="2800" dirty="0">
              <a:latin typeface="Glasgow" pitchFamily="2" charset="0"/>
              <a:ea typeface="Inter" panose="020B0502030000000004" pitchFamily="34" charset="0"/>
            </a:endParaRPr>
          </a:p>
          <a:p>
            <a:pPr marL="400050" indent="-400050" algn="l">
              <a:buAutoNum type="romanLcParenR"/>
            </a:pPr>
            <a:endParaRPr lang="en-US" dirty="0">
              <a:latin typeface="Glasgow" pitchFamily="2" charset="0"/>
              <a:ea typeface="Inter" panose="020B0502030000000004" pitchFamily="34" charset="0"/>
            </a:endParaRPr>
          </a:p>
          <a:p>
            <a:pPr marL="400050" indent="-400050">
              <a:buAutoNum type="romanLcParenR"/>
            </a:pPr>
            <a:r>
              <a:rPr lang="en-US" b="1" dirty="0"/>
              <a:t>Soil Cover Percentage Analysis:</a:t>
            </a:r>
            <a:r>
              <a:rPr lang="en-US" dirty="0"/>
              <a:t> </a:t>
            </a:r>
            <a:r>
              <a:rPr lang="en-US" sz="2800" dirty="0"/>
              <a:t>Utilizing advanced techniques, we assess soil cover percentages, aiding in identifying lands suitable for agriculture beds based on predefined criteria</a:t>
            </a:r>
            <a:r>
              <a:rPr lang="en-US" sz="2800" dirty="0">
                <a:latin typeface="Glasgow" pitchFamily="2" charset="0"/>
                <a:ea typeface="Inter" panose="020B0502030000000004" pitchFamily="34" charset="0"/>
              </a:rPr>
              <a:t>.</a:t>
            </a:r>
          </a:p>
          <a:p>
            <a:pPr marL="400050" indent="-400050">
              <a:buAutoNum type="romanLcParenR"/>
            </a:pPr>
            <a:endParaRPr lang="en-US" sz="2800" dirty="0">
              <a:latin typeface="Glasgow" pitchFamily="2" charset="0"/>
              <a:ea typeface="Inter" panose="020B0502030000000004" pitchFamily="34" charset="0"/>
            </a:endParaRPr>
          </a:p>
          <a:p>
            <a:pPr marL="400050" indent="-400050">
              <a:buAutoNum type="romanLcParenR"/>
            </a:pPr>
            <a:r>
              <a:rPr lang="en-US" dirty="0">
                <a:latin typeface="Glasgow" pitchFamily="2" charset="0"/>
                <a:ea typeface="Inter" panose="020B0502030000000004" pitchFamily="34" charset="0"/>
              </a:rPr>
              <a:t>Illicit Land Occupation Analysis</a:t>
            </a:r>
            <a:r>
              <a:rPr lang="en-US" sz="2800" dirty="0">
                <a:latin typeface="Glasgow" pitchFamily="2" charset="0"/>
                <a:ea typeface="Inter" panose="020B0502030000000004" pitchFamily="34" charset="0"/>
              </a:rPr>
              <a:t>: </a:t>
            </a:r>
            <a:r>
              <a:rPr lang="en-US" sz="2800" dirty="0">
                <a:ea typeface="Inter" panose="020B0502030000000004" pitchFamily="34" charset="0"/>
              </a:rPr>
              <a:t>Investigation into the nature and extent of unauthorized land use on Coal India's properties.</a:t>
            </a:r>
          </a:p>
          <a:p>
            <a:pPr marL="400050" indent="-400050">
              <a:buAutoNum type="romanLcParenR"/>
            </a:pPr>
            <a:endParaRPr lang="en-US" sz="2800" dirty="0">
              <a:latin typeface="Glasgow" pitchFamily="2" charset="0"/>
              <a:ea typeface="Inter" panose="020B0502030000000004" pitchFamily="34" charset="0"/>
            </a:endParaRPr>
          </a:p>
          <a:p>
            <a:pPr marL="400050" indent="-400050">
              <a:buAutoNum type="romanLcParenR"/>
            </a:pPr>
            <a:r>
              <a:rPr lang="en-US" b="1" dirty="0"/>
              <a:t>Dynamic Hazard Assessment Dashboard</a:t>
            </a:r>
            <a:r>
              <a:rPr lang="en-US" sz="2800" dirty="0"/>
              <a:t>:-Development of a cutting-edge dashboard to assess the safety risks associated with barren lands, ensuring timely 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4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CAD3-BA97-5631-C061-6586431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Century Gothic" panose="020B0502020202020204" pitchFamily="34" charset="0"/>
              </a:rPr>
              <a:t>Prototype Journey: Bringing Ideas to Life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9410-3F85-5546-56F3-536F914D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06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above data given by the respected evaluators, is a Govt. Land Information System(GLIS) Data.</a:t>
            </a:r>
          </a:p>
          <a:p>
            <a:r>
              <a:rPr lang="en-IN" dirty="0"/>
              <a:t>The data works on the following parameters: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 of state, subsidiaries in state, accusation mode, district name, block name,  village name and id, government land, tenant area along with the shape-values of the length and area.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5C54E-A548-0357-41A7-C5C8BD53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1620515"/>
            <a:ext cx="952582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15B5-C8E4-4D0E-85CE-6873DF69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8647" cy="900061"/>
          </a:xfrm>
        </p:spPr>
        <p:txBody>
          <a:bodyPr/>
          <a:lstStyle/>
          <a:p>
            <a:r>
              <a:rPr lang="en-IN" dirty="0"/>
              <a:t>Data Cleaning: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85ECC3-F99D-35F8-F394-4E0684FF0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97222"/>
              </p:ext>
            </p:extLst>
          </p:nvPr>
        </p:nvGraphicFramePr>
        <p:xfrm>
          <a:off x="710380" y="1265186"/>
          <a:ext cx="10515600" cy="11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6A65924-DEA3-0085-CB4B-6C7C49E59ABC}"/>
              </a:ext>
            </a:extLst>
          </p:cNvPr>
          <p:cNvSpPr txBox="1"/>
          <p:nvPr/>
        </p:nvSpPr>
        <p:spPr>
          <a:xfrm>
            <a:off x="2611621" y="2680396"/>
            <a:ext cx="6968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Understand Data Structure: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Familiarize with GLIS geospatial data types and structure.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Data Inspection: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Identify issues like missing values, outliers, and inconsistencies.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Coordinate System Consistency: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Ensure consistent use of coordinate systems across the dataset.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Standardize Data Formats: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Standardize date formats, land use codes, and categorical variables.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Topological Checks: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Perform checks to ensure spatial relationships and integrity.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Documentation and Iterative Cleaning: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Document cleaning steps and decisions, and iterate as needed.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Quality Assurance: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Conduct quality assurance to ensure data accuracy and reliability.</a:t>
            </a:r>
          </a:p>
          <a:p>
            <a:r>
              <a:rPr lang="en-IN" dirty="0"/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16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0E9E-B3F3-D141-B79F-242570B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Machine Learning Model: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8F1B0-53D4-D01C-120D-3A326E2E1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9826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Data Collection and Exploration: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Gather historical data and explore its characteristics, addressing missing values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Feature Selection and Preprocessing: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Select relevant features and preprocess the data, handling scaling, encoding, and other quality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Data Splitting: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Split the data into a training set (e.g., 80%) and a testing set (e.g., 20%).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Model Selection and Training: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Choose a suitable machine learning algorithm and train the model on the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Model Evaluation on Training Set: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Assess the model's performance on the training set using appropriate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Model Testing and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Test the model on the unseen testing set to evaluate its generalization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Hyperparameter Tuning and 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Fine-tune model hyperparameters, deploy the final model, and consider ongoing monitoring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0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B841C-392A-FEAE-6127-CCEB6B05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13" y="152404"/>
            <a:ext cx="6538527" cy="1188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E373A-3189-2D18-1F84-78BAA853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3" y="1564041"/>
            <a:ext cx="6538526" cy="56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A12FD-7270-1AFD-531D-63ED0BD7D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3" y="2350784"/>
            <a:ext cx="6538526" cy="617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09B81-48BA-0DC6-1E7F-DA59B85FB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13" y="3116447"/>
            <a:ext cx="6538526" cy="154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5FDDF-D336-25F8-71AB-A2CC6EE8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13" y="4783375"/>
            <a:ext cx="6538527" cy="1021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3D6174-2E74-09CF-2976-E92DA6FB6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13" y="5880569"/>
            <a:ext cx="6538527" cy="825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183206-234C-78D4-5F40-EC68F198C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049" y="68443"/>
            <a:ext cx="4245908" cy="29376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25A328-E261-DDAE-4D9A-5D1F539F5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023" y="3116447"/>
            <a:ext cx="4039934" cy="22827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4BFA28-D292-FD28-8E2D-BDE39D6872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2711" y="5293959"/>
            <a:ext cx="3556584" cy="12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708" y="278272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URBAN PLANNIG DASHBOARD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736" y="2319518"/>
            <a:ext cx="9144000" cy="1655762"/>
          </a:xfrm>
        </p:spPr>
        <p:txBody>
          <a:bodyPr/>
          <a:lstStyle/>
          <a:p>
            <a:r>
              <a:rPr lang="en-US" dirty="0"/>
              <a:t>We are Creating a Smart Urban Planning Dashboard using GLIS Data which become a super tool for evidence based decision making.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8" y="3493697"/>
            <a:ext cx="5237490" cy="3209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55" y="3493697"/>
            <a:ext cx="5207299" cy="32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A079625B-BEDA-9A1A-329A-7AC5442B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44555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0362A2-CA0A-235E-330B-9313F19D1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3" y="1783181"/>
            <a:ext cx="5068958" cy="3676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2AA83-0EA0-0184-2D84-911A49BCF120}"/>
              </a:ext>
            </a:extLst>
          </p:cNvPr>
          <p:cNvSpPr txBox="1"/>
          <p:nvPr/>
        </p:nvSpPr>
        <p:spPr>
          <a:xfrm>
            <a:off x="4723562" y="170329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Dashboard Designing</a:t>
            </a:r>
          </a:p>
        </p:txBody>
      </p:sp>
    </p:spTree>
    <p:extLst>
      <p:ext uri="{BB962C8B-B14F-4D97-AF65-F5344CB8AC3E}">
        <p14:creationId xmlns:p14="http://schemas.microsoft.com/office/powerpoint/2010/main" val="15146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1362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Albertus Medium</vt:lpstr>
      <vt:lpstr>Arial</vt:lpstr>
      <vt:lpstr>Arial Black</vt:lpstr>
      <vt:lpstr>Avignon Pro Demi</vt:lpstr>
      <vt:lpstr>Calibri</vt:lpstr>
      <vt:lpstr>Calibri Light</vt:lpstr>
      <vt:lpstr>Century Gothic</vt:lpstr>
      <vt:lpstr>Glasgow</vt:lpstr>
      <vt:lpstr>Office Theme</vt:lpstr>
      <vt:lpstr>PowerPoint Presentation</vt:lpstr>
      <vt:lpstr>PowerPoint Presentation</vt:lpstr>
      <vt:lpstr>Our Dashboard include several features:- </vt:lpstr>
      <vt:lpstr>Prototype Journey: Bringing Ideas to Life</vt:lpstr>
      <vt:lpstr>Data Cleaning:</vt:lpstr>
      <vt:lpstr>Machine Learning Model:</vt:lpstr>
      <vt:lpstr>PowerPoint Presentation</vt:lpstr>
      <vt:lpstr>SMART URBAN PLANNIG DASHBOARD</vt:lpstr>
      <vt:lpstr>PowerPoint Presentation</vt:lpstr>
      <vt:lpstr>PowerPoint Presentation</vt:lpstr>
      <vt:lpstr>PowerPoint Presentation</vt:lpstr>
      <vt:lpstr>PowerPoint Presentation</vt:lpstr>
      <vt:lpstr>COMPONENT  COST</vt:lpstr>
      <vt:lpstr>  Implementation cost:-</vt:lpstr>
      <vt:lpstr>Total Application Cost:-</vt:lpstr>
      <vt:lpstr>Contract Based Application Cost –(yearly):-</vt:lpstr>
      <vt:lpstr>Revenue Model: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based on Govt. Land Information System(GLIS) Data SIH-1318</dc:title>
  <dc:creator>Naina Shukla</dc:creator>
  <cp:lastModifiedBy>Naina Shukla</cp:lastModifiedBy>
  <cp:revision>20</cp:revision>
  <dcterms:created xsi:type="dcterms:W3CDTF">2023-12-20T03:50:24Z</dcterms:created>
  <dcterms:modified xsi:type="dcterms:W3CDTF">2023-12-20T10:29:42Z</dcterms:modified>
</cp:coreProperties>
</file>