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2" r:id="rId21"/>
    <p:sldId id="276" r:id="rId22"/>
    <p:sldId id="283" r:id="rId23"/>
    <p:sldId id="277" r:id="rId24"/>
    <p:sldId id="284" r:id="rId25"/>
    <p:sldId id="279" r:id="rId26"/>
    <p:sldId id="280" r:id="rId27"/>
    <p:sldId id="281" r:id="rId28"/>
    <p:sldId id="278" r:id="rId29"/>
    <p:sldId id="285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Montserrat" panose="000005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3DCC169-3CF4-4361-81CC-485C541E421E}">
          <p14:sldIdLst>
            <p14:sldId id="256"/>
            <p14:sldId id="258"/>
            <p14:sldId id="259"/>
            <p14:sldId id="260"/>
            <p14:sldId id="261"/>
            <p14:sldId id="262"/>
            <p14:sldId id="264"/>
            <p14:sldId id="265"/>
            <p14:sldId id="263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82"/>
            <p14:sldId id="276"/>
            <p14:sldId id="283"/>
            <p14:sldId id="277"/>
            <p14:sldId id="284"/>
            <p14:sldId id="279"/>
            <p14:sldId id="280"/>
            <p14:sldId id="281"/>
            <p14:sldId id="278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0000"/>
    <a:srgbClr val="134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37" autoAdjust="0"/>
  </p:normalViewPr>
  <p:slideViewPr>
    <p:cSldViewPr snapToGrid="0">
      <p:cViewPr varScale="1">
        <p:scale>
          <a:sx n="103" d="100"/>
          <a:sy n="103" d="100"/>
        </p:scale>
        <p:origin x="1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14234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903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339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accent1">
                <a:lumMod val="45000"/>
                <a:lumOff val="55000"/>
              </a:schemeClr>
            </a:gs>
            <a:gs pos="8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452830-49D6-6755-BFC5-D7AAC03B62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02894" y="4307115"/>
            <a:ext cx="2770266" cy="836385"/>
          </a:xfrm>
          <a:prstGeom prst="rect">
            <a:avLst/>
          </a:prstGeom>
          <a:effectLst/>
        </p:spPr>
      </p:pic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0" y="166914"/>
            <a:ext cx="9144000" cy="17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u="sng" dirty="0">
                <a:solidFill>
                  <a:srgbClr val="CC0000"/>
                </a:solidFill>
                <a:latin typeface="Montserrat"/>
                <a:ea typeface="Montserrat"/>
                <a:cs typeface="Calibri" panose="020F0502020204030204" pitchFamily="34" charset="0"/>
                <a:sym typeface="Montserrat"/>
              </a:rPr>
              <a:t>CAPSTONE PROJECT</a:t>
            </a:r>
            <a:b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Calibri" panose="020F0502020204030204" pitchFamily="34" charset="0"/>
                <a:sym typeface="Montserrat"/>
              </a:rPr>
            </a:br>
            <a:r>
              <a:rPr lang="en-GB" sz="2500" i="1" u="sng" dirty="0">
                <a:solidFill>
                  <a:schemeClr val="accent2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CREDIT CARD DEFAULT PREDICTION</a:t>
            </a:r>
            <a:b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Calibri" panose="020F0502020204030204" pitchFamily="34" charset="0"/>
                <a:sym typeface="Montserrat"/>
              </a:rPr>
            </a:br>
            <a:endParaRPr lang="en-US" sz="1600" dirty="0">
              <a:solidFill>
                <a:schemeClr val="accent2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91F6D-8251-A0A3-8690-86119050C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002971"/>
            <a:ext cx="9144000" cy="3140529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Tx/>
              <a:buNone/>
            </a:pPr>
            <a:r>
              <a:rPr lang="en-US" b="1" i="1" u="sng" dirty="0">
                <a:solidFill>
                  <a:schemeClr val="accent2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PREPARED BY</a:t>
            </a:r>
          </a:p>
          <a:p>
            <a:pPr marL="114300" indent="0">
              <a:lnSpc>
                <a:spcPct val="100000"/>
              </a:lnSpc>
              <a:buClrTx/>
              <a:buNone/>
            </a:pPr>
            <a:endParaRPr lang="en-US" sz="1800" b="1" i="1" u="sng" dirty="0">
              <a:solidFill>
                <a:schemeClr val="accent2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SAAQUIB MUSTAFA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SAHIL KOLAMBKAR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RAJA CHOWDHURY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SANDIPAN DAS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RAHUL MUKHERJEE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3AA23-BF43-904A-A901-83354307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600" b="1" i="1" u="sng" dirty="0">
                <a:latin typeface="Montserrat" panose="00000500000000000000" pitchFamily="2" charset="0"/>
              </a:rPr>
              <a:t>DEFAULTER RATIO WITH RESPECT TO GENDER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CF1BC-13F0-1B6A-0891-343EDE12A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52474"/>
            <a:ext cx="9144000" cy="3991025"/>
          </a:xfrm>
          <a:noFill/>
        </p:spPr>
        <p:txBody>
          <a:bodyPr/>
          <a:lstStyle/>
          <a:p>
            <a:pPr marL="114300" indent="0"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Defaulter ratio with respect to gender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43%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Males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defaulter 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57%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Females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defaulter.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22531-421F-8BBF-84B6-686A0482F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838" y="1321794"/>
            <a:ext cx="5038725" cy="365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04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863F-8DC4-A03D-5D65-45EA0E37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200" b="1" i="1" u="sng" dirty="0">
                <a:latin typeface="Montserrat" panose="00000500000000000000" pitchFamily="2" charset="0"/>
              </a:rPr>
              <a:t>DEFAULTER RATIO WITH RESPECT TO MARITAL STATUS</a:t>
            </a:r>
            <a:endParaRPr lang="en-US" sz="2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6A3A1-2089-F8EC-8EB6-11D8DE729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52474"/>
            <a:ext cx="9144000" cy="3991025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defaulter ratio according to marital status are as follows:</a:t>
            </a:r>
          </a:p>
          <a:p>
            <a:pPr marL="114300" indent="0">
              <a:buNone/>
            </a:pP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Married :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50% </a:t>
            </a:r>
            <a:endParaRPr lang="en-US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Unmarried :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49%</a:t>
            </a:r>
            <a:endParaRPr lang="en-US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: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1%</a:t>
            </a:r>
          </a:p>
          <a:p>
            <a:pPr marL="114300" indent="0"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above calculation says that 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Married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people are more likely to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 to pay on time while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people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often pays on time.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DE6D3-4958-75B2-4D75-D6319DAB9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904" y="1793422"/>
            <a:ext cx="50482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6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F2C6DC-3F52-53F4-BDDB-AE33CA6F3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167" y="210457"/>
            <a:ext cx="6237833" cy="49330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113AF4-4549-6936-F915-B47987D0181A}"/>
              </a:ext>
            </a:extLst>
          </p:cNvPr>
          <p:cNvSpPr txBox="1"/>
          <p:nvPr/>
        </p:nvSpPr>
        <p:spPr>
          <a:xfrm>
            <a:off x="65314" y="1156026"/>
            <a:ext cx="264885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u="sng" dirty="0">
                <a:solidFill>
                  <a:srgbClr val="FF0000"/>
                </a:solidFill>
                <a:latin typeface="Montserrat" panose="00000500000000000000" pitchFamily="2" charset="0"/>
              </a:rPr>
              <a:t>HISTORY OF </a:t>
            </a:r>
          </a:p>
          <a:p>
            <a:r>
              <a:rPr lang="en-US" sz="3200" b="1" i="1" u="sng" dirty="0">
                <a:solidFill>
                  <a:srgbClr val="FF0000"/>
                </a:solidFill>
                <a:latin typeface="Montserrat" panose="00000500000000000000" pitchFamily="2" charset="0"/>
              </a:rPr>
              <a:t>BILL AMOUNT PAYMENT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674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7C15-DA30-99DC-DC48-4AC9D8192DE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314" y="1112156"/>
            <a:ext cx="2525486" cy="2175329"/>
          </a:xfrm>
        </p:spPr>
        <p:txBody>
          <a:bodyPr/>
          <a:lstStyle/>
          <a:p>
            <a:pPr algn="ctr"/>
            <a:r>
              <a:rPr lang="en-US" sz="3200" b="1" i="1" u="sng" dirty="0">
                <a:latin typeface="Montserrat" panose="00000500000000000000" pitchFamily="2" charset="0"/>
              </a:rPr>
              <a:t>HISTORY OF PAY AMOUNT PAYMENT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D290C-6E49-4421-2D2C-56ADE38A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691" y="305446"/>
            <a:ext cx="6491309" cy="48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A54C-434A-F41F-761E-7A40B672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>
                <a:latin typeface="Montserrat" panose="00000500000000000000" pitchFamily="2" charset="0"/>
              </a:rPr>
              <a:t>ALLOTMENT OF CREDIT LIMIT BALANCE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D4A87-FCF9-EBAE-9696-E85545908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52474"/>
            <a:ext cx="9144000" cy="3991025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</a:rPr>
              <a:t>Trend of limit balance is mixed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</a:rPr>
              <a:t>from age 21 to 39, it is 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</a:rPr>
              <a:t>increasing after it has declined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</a:rPr>
              <a:t>a bit but from 62 it is increasing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</a:rPr>
              <a:t>the limit has increased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</a:rPr>
              <a:t>drastically.</a:t>
            </a:r>
          </a:p>
          <a:p>
            <a:pPr marL="114300" indent="0">
              <a:buNone/>
            </a:pPr>
            <a:r>
              <a:rPr lang="en-US" i="1" u="sng" dirty="0">
                <a:solidFill>
                  <a:srgbClr val="000000"/>
                </a:solidFill>
              </a:rPr>
              <a:t>Highest balance given to the </a:t>
            </a:r>
          </a:p>
          <a:p>
            <a:pPr marL="114300" indent="0">
              <a:buNone/>
            </a:pPr>
            <a:r>
              <a:rPr lang="en-US" i="1" u="sng" dirty="0">
                <a:solidFill>
                  <a:srgbClr val="000000"/>
                </a:solidFill>
              </a:rPr>
              <a:t>age of 79.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A92DD-3DC2-D9B8-F5B2-62F209E54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904" y="1152474"/>
            <a:ext cx="5785096" cy="39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31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8D9F-AC2C-D7CC-0B58-3222F983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>
                <a:latin typeface="Montserrat" panose="00000500000000000000" pitchFamily="2" charset="0"/>
              </a:rPr>
              <a:t>MODELING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21875-E307-720B-BA55-91481ED41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688039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</a:rPr>
              <a:t>Supervised learning/Binary Classification </a:t>
            </a:r>
          </a:p>
          <a:p>
            <a:pPr marL="114300" indent="0">
              <a:buNone/>
            </a:pPr>
            <a:r>
              <a:rPr lang="en-US" b="1" u="sng" dirty="0">
                <a:solidFill>
                  <a:srgbClr val="000000"/>
                </a:solidFill>
              </a:rPr>
              <a:t>Imbalance data </a:t>
            </a:r>
            <a:r>
              <a:rPr lang="en-US" dirty="0">
                <a:solidFill>
                  <a:srgbClr val="000000"/>
                </a:solidFill>
              </a:rPr>
              <a:t>with </a:t>
            </a:r>
            <a:r>
              <a:rPr lang="en-US" b="1" dirty="0">
                <a:solidFill>
                  <a:srgbClr val="000000"/>
                </a:solidFill>
              </a:rPr>
              <a:t>78%</a:t>
            </a:r>
            <a:r>
              <a:rPr lang="en-US" dirty="0">
                <a:solidFill>
                  <a:srgbClr val="000000"/>
                </a:solidFill>
              </a:rPr>
              <a:t> non-defaulters and </a:t>
            </a:r>
            <a:r>
              <a:rPr lang="en-US" b="1" dirty="0">
                <a:solidFill>
                  <a:srgbClr val="000000"/>
                </a:solidFill>
              </a:rPr>
              <a:t>22% </a:t>
            </a:r>
            <a:r>
              <a:rPr lang="en-US" dirty="0">
                <a:solidFill>
                  <a:srgbClr val="000000"/>
                </a:solidFill>
              </a:rPr>
              <a:t>defaulters </a:t>
            </a:r>
          </a:p>
          <a:p>
            <a:pPr marL="11430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b="1" i="1" u="sng" dirty="0">
                <a:solidFill>
                  <a:srgbClr val="000000"/>
                </a:solidFill>
                <a:latin typeface="+mj-lt"/>
              </a:rPr>
              <a:t>Modeling (Machine Learning)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			</a:t>
            </a:r>
            <a:r>
              <a:rPr lang="en-US" b="1" i="1" u="sng" dirty="0">
                <a:solidFill>
                  <a:srgbClr val="000000"/>
                </a:solidFill>
                <a:latin typeface="+mj-lt"/>
              </a:rPr>
              <a:t>METRICS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			</a:t>
            </a:r>
            <a:endParaRPr lang="en-US" b="1" dirty="0">
              <a:solidFill>
                <a:srgbClr val="BDC1C6"/>
              </a:solidFill>
              <a:latin typeface="+mj-lt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Logistic Regression				1. Confusion Matrix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Support Vector Classifier			2. Accuracy Score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Decision Tree Classifier			3. Precision Score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Random Forest Classifier			4. Recall Score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+mj-lt"/>
              </a:rPr>
              <a:t>XGBoost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					5. F1 Score								6.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Roc_Auc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Score</a:t>
            </a:r>
          </a:p>
          <a:p>
            <a:pPr marL="11430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890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3380-1C78-0489-E799-80645868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>
                <a:latin typeface="Montserrat" panose="00000500000000000000" pitchFamily="2" charset="0"/>
              </a:rPr>
              <a:t>MODELLING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6D562-E78F-95A7-6970-62D690757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991025"/>
          </a:xfrm>
        </p:spPr>
        <p:txBody>
          <a:bodyPr/>
          <a:lstStyle/>
          <a:p>
            <a:r>
              <a:rPr lang="en-US" b="1" u="sng" dirty="0">
                <a:solidFill>
                  <a:srgbClr val="000000"/>
                </a:solidFill>
              </a:rPr>
              <a:t>Data Preprocessing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</a:rPr>
              <a:t>Feature selection Feature engineering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</a:rPr>
              <a:t>Train test data split(</a:t>
            </a:r>
            <a:r>
              <a:rPr lang="en-US" b="1" dirty="0">
                <a:solidFill>
                  <a:srgbClr val="000000"/>
                </a:solidFill>
              </a:rPr>
              <a:t>80%-20%</a:t>
            </a:r>
            <a:r>
              <a:rPr lang="en-US" dirty="0">
                <a:solidFill>
                  <a:srgbClr val="000000"/>
                </a:solidFill>
              </a:rPr>
              <a:t>)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</a:rPr>
              <a:t>SMOTE oversampling(Synthetic Minority Oversampling Technique) </a:t>
            </a:r>
          </a:p>
          <a:p>
            <a:r>
              <a:rPr lang="en-US" b="1" u="sng" dirty="0">
                <a:solidFill>
                  <a:srgbClr val="000000"/>
                </a:solidFill>
              </a:rPr>
              <a:t>Data Fitting and Tuning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</a:rPr>
              <a:t>Start with default model parameters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</a:rPr>
              <a:t>Hyperparameter tuning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</a:rPr>
              <a:t>Measure AUC- ROC on training data </a:t>
            </a:r>
          </a:p>
          <a:p>
            <a:r>
              <a:rPr lang="en-US" b="1" u="sng" dirty="0">
                <a:solidFill>
                  <a:srgbClr val="000000"/>
                </a:solidFill>
              </a:rPr>
              <a:t>Model Evaluation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</a:rPr>
              <a:t>Model testing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</a:rPr>
              <a:t>Precision Recall Score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</a:rPr>
              <a:t>Compare with the other models </a:t>
            </a:r>
          </a:p>
        </p:txBody>
      </p:sp>
    </p:spTree>
    <p:extLst>
      <p:ext uri="{BB962C8B-B14F-4D97-AF65-F5344CB8AC3E}">
        <p14:creationId xmlns:p14="http://schemas.microsoft.com/office/powerpoint/2010/main" val="776393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6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111F-981F-0CC7-8F52-3C6E2E75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>
                <a:latin typeface="Montserrat" panose="00000500000000000000" pitchFamily="2" charset="0"/>
              </a:rPr>
              <a:t>LOGISTIC 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60822-EF17-016C-DE2E-15345A44C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52474"/>
            <a:ext cx="9144000" cy="3991025"/>
          </a:xfrm>
        </p:spPr>
        <p:txBody>
          <a:bodyPr/>
          <a:lstStyle/>
          <a:p>
            <a:pPr marL="114300" indent="0">
              <a:buNone/>
            </a:pP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0.0,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Max_iter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50,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Penalty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none</a:t>
            </a:r>
          </a:p>
          <a:p>
            <a:pPr marL="114300" indent="0">
              <a:buNone/>
            </a:pPr>
            <a:endParaRPr lang="en-US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on test data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56%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precision on test data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36%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recall on test data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: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60%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f1 score on test data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: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56%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roc_auc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test data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: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57%</a:t>
            </a:r>
          </a:p>
          <a:p>
            <a:pPr marL="114300" indent="0"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40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7230-72D2-29ED-A1B8-F432D26B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>
                <a:latin typeface="Montserrat" panose="00000500000000000000" pitchFamily="2" charset="0"/>
              </a:rPr>
              <a:t>SUPPORT VECTOR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01971-F861-F7C3-5327-24AAA6DB8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52474"/>
            <a:ext cx="9144000" cy="3991025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/>
          <a:lstStyle/>
          <a:p>
            <a:pPr marL="114300" indent="0">
              <a:buNone/>
            </a:pP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0.5</a:t>
            </a:r>
          </a:p>
          <a:p>
            <a:pPr marL="114300" indent="0">
              <a:buNone/>
            </a:pPr>
            <a:endParaRPr lang="en-US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precision on test data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60%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recall on test data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: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69%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on test data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61%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f1 score on test data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: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64%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roc_auc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test data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: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51%</a:t>
            </a:r>
          </a:p>
        </p:txBody>
      </p:sp>
    </p:spTree>
    <p:extLst>
      <p:ext uri="{BB962C8B-B14F-4D97-AF65-F5344CB8AC3E}">
        <p14:creationId xmlns:p14="http://schemas.microsoft.com/office/powerpoint/2010/main" val="1444537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DD95-8BF8-B329-5796-F1AFE784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>
                <a:latin typeface="Montserrat" panose="00000500000000000000" pitchFamily="2" charset="0"/>
              </a:rPr>
              <a:t>DECISION TREE CLASSIFIER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344D3-7FA3-1009-C57E-348E53807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52474"/>
            <a:ext cx="9144000" cy="3991025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/>
          <a:lstStyle/>
          <a:p>
            <a:pPr marL="114300" indent="0">
              <a:buNone/>
            </a:pP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min_sample_leaf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8,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min_sample_split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 </a:t>
            </a:r>
          </a:p>
          <a:p>
            <a:pPr marL="114300" indent="0">
              <a:buNone/>
            </a:pPr>
            <a:endParaRPr lang="en-US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precision on test data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60%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recall on test data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: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69%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on test data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61%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f1 score on test data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: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64%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roc_auc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test data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: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51%</a:t>
            </a:r>
          </a:p>
        </p:txBody>
      </p:sp>
    </p:spTree>
    <p:extLst>
      <p:ext uri="{BB962C8B-B14F-4D97-AF65-F5344CB8AC3E}">
        <p14:creationId xmlns:p14="http://schemas.microsoft.com/office/powerpoint/2010/main" val="388102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accent1">
                <a:lumMod val="45000"/>
                <a:lumOff val="55000"/>
              </a:schemeClr>
            </a:gs>
            <a:gs pos="8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87406"/>
            <a:ext cx="8520600" cy="611841"/>
          </a:xfrm>
        </p:spPr>
        <p:txBody>
          <a:bodyPr/>
          <a:lstStyle/>
          <a:p>
            <a:pPr algn="ctr"/>
            <a:r>
              <a:rPr lang="en-US" sz="3200" b="1" u="sng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sym typeface="Montserrat"/>
            </a:endParaRPr>
          </a:p>
          <a:p>
            <a:pPr lvl="0"/>
            <a:endParaRPr lang="en-US" sz="2400" dirty="0">
              <a:sym typeface="Montserrat"/>
            </a:endParaRPr>
          </a:p>
          <a:p>
            <a:pPr lvl="0"/>
            <a:endParaRPr lang="en-US" sz="2400" dirty="0">
              <a:sym typeface="Montserra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7FD42-41E6-7CFB-9AE3-A4B8D96BD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90736"/>
            <a:ext cx="8520600" cy="4165355"/>
          </a:xfrm>
        </p:spPr>
        <p:txBody>
          <a:bodyPr/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SUMMARY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APPROACH OVERVIEW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BASIC EXPLORATION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EDAs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MODELING OVERVIEW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 IMPORTANCES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US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699247"/>
            <a:ext cx="9144000" cy="0"/>
          </a:xfrm>
          <a:prstGeom prst="line">
            <a:avLst/>
          </a:prstGeom>
          <a:ln w="38100" cmpd="thickThin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154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C8DE-B4A7-4738-DE5B-CE0821C0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>
                <a:latin typeface="Montserrat" panose="00000500000000000000" pitchFamily="2" charset="0"/>
              </a:rPr>
              <a:t>DECISION TREE FEATURE IMPORTANCES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2C229-E4C4-745D-7CB4-87C9D9FF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52475"/>
            <a:ext cx="9144000" cy="39910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BBF73-BD52-BAF3-A0D4-E6D6F752C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52474"/>
            <a:ext cx="9144000" cy="39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3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D4D2-7BF2-E3B1-F86C-CAD8680C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>
                <a:latin typeface="Montserrat" panose="00000500000000000000" pitchFamily="2" charset="0"/>
              </a:rPr>
              <a:t>RANDOM FOREST CLASSIFIER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09F5-B86E-0678-7780-341FFE9BD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52474"/>
            <a:ext cx="9144000" cy="3991025"/>
          </a:xfrm>
          <a:blipFill dpi="0" rotWithShape="1">
            <a:blip r:embed="rId2">
              <a:alphaModFix amt="50000"/>
            </a:blip>
            <a:srcRect/>
            <a:stretch>
              <a:fillRect l="-4000" b="-7000"/>
            </a:stretch>
          </a:blipFill>
        </p:spPr>
        <p:txBody>
          <a:bodyPr/>
          <a:lstStyle/>
          <a:p>
            <a:pPr marL="114300" indent="0">
              <a:buNone/>
            </a:pP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min_sample_leaf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1,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min_sample_split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 </a:t>
            </a:r>
          </a:p>
          <a:p>
            <a:pPr marL="114300" indent="0">
              <a:buNone/>
            </a:pPr>
            <a:endParaRPr lang="en-US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precision on test data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86%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recall on test data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: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82%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on test data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84%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f1 score on test data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: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84%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roc_auc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test data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: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84%</a:t>
            </a:r>
          </a:p>
        </p:txBody>
      </p:sp>
    </p:spTree>
    <p:extLst>
      <p:ext uri="{BB962C8B-B14F-4D97-AF65-F5344CB8AC3E}">
        <p14:creationId xmlns:p14="http://schemas.microsoft.com/office/powerpoint/2010/main" val="3147974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9003-5B50-9E6D-B337-D1A9F0A4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latin typeface="Montserrat" panose="00000500000000000000" pitchFamily="2" charset="0"/>
              </a:rPr>
              <a:t>RANDOM FOREST FEATURE IMPORTANCES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A615A-D067-E56A-7C73-3AF9A9A0A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52474"/>
            <a:ext cx="9144000" cy="39910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7658A-B61C-5115-44E4-5C533DD79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474"/>
            <a:ext cx="9144000" cy="39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43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776D-2419-47B4-4372-A19046D3C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>
                <a:latin typeface="Montserrat" panose="00000500000000000000" pitchFamily="2" charset="0"/>
              </a:rPr>
              <a:t>XGBOOST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3802B-4CAE-FE05-315D-6210BD47C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52474"/>
            <a:ext cx="9144000" cy="3991025"/>
          </a:xfrm>
          <a:blipFill dpi="0" rotWithShape="1">
            <a:blip r:embed="rId2">
              <a:alphaModFix amt="40000"/>
            </a:blip>
            <a:srcRect/>
            <a:stretch>
              <a:fillRect b="-7000"/>
            </a:stretch>
          </a:blipFill>
        </p:spPr>
        <p:txBody>
          <a:bodyPr/>
          <a:lstStyle/>
          <a:p>
            <a:pPr marL="114300" indent="0">
              <a:buNone/>
            </a:pP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0.30000000000000004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precision on test data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84%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recall on test data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: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77%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on test data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81%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f1 score on test data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: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roc_auc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test data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: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4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916E-A8C7-E801-58AF-6F38FB2F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>
                <a:latin typeface="Montserrat" panose="00000500000000000000" pitchFamily="2" charset="0"/>
              </a:rPr>
              <a:t>XGBOOST FEATURE IMPORTANCES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70909-7059-718B-0EA0-965E8711D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52474"/>
            <a:ext cx="9144000" cy="39910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F9A181-A526-7319-DB37-17E379434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2" y="1152474"/>
            <a:ext cx="9059128" cy="39910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1496818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2763-46B6-BFCB-2AC1-736CB16B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>
                <a:latin typeface="Montserrat" panose="00000500000000000000" pitchFamily="2" charset="0"/>
              </a:rPr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E22D1-65F4-74F7-E3E1-DBC2DAB129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Categorical variables present.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Huge dataset.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columns.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engineering.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a higher accuracy on the models.</a:t>
            </a:r>
          </a:p>
        </p:txBody>
      </p:sp>
    </p:spTree>
    <p:extLst>
      <p:ext uri="{BB962C8B-B14F-4D97-AF65-F5344CB8AC3E}">
        <p14:creationId xmlns:p14="http://schemas.microsoft.com/office/powerpoint/2010/main" val="2014072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C14F-B3ED-D1D0-B061-53AF7739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>
                <a:latin typeface="Montserrat" panose="00000500000000000000" pitchFamily="2" charset="0"/>
              </a:rPr>
              <a:t>PERFORMANCE OF DIFFERENT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D18D6-A494-3CA5-A475-2B7B16826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52474"/>
            <a:ext cx="9144000" cy="39910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23A16-0D7C-AC46-AA04-A73509919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474"/>
            <a:ext cx="9143999" cy="399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88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BE3F-AB25-29A2-9A9F-FA7AAA10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00" y="169254"/>
            <a:ext cx="8520600" cy="572700"/>
          </a:xfrm>
        </p:spPr>
        <p:txBody>
          <a:bodyPr/>
          <a:lstStyle/>
          <a:p>
            <a:pPr algn="ctr"/>
            <a:r>
              <a:rPr lang="en-US" b="1" i="1" u="sng" dirty="0">
                <a:latin typeface="Montserrat" panose="00000500000000000000" pitchFamily="2" charset="0"/>
              </a:rPr>
              <a:t>AUC_ROC CURVE COMPARISION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36E6E-CDCF-7E13-E570-7B10AA10B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49086"/>
            <a:ext cx="9144000" cy="42944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7B0F9A-475F-A148-39EB-A057F11E7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72" y="965936"/>
            <a:ext cx="6881456" cy="406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37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F37D-86F8-BAC8-FA6B-73DB3315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28961"/>
            <a:ext cx="8520600" cy="572700"/>
          </a:xfrm>
        </p:spPr>
        <p:txBody>
          <a:bodyPr/>
          <a:lstStyle/>
          <a:p>
            <a:pPr algn="ctr"/>
            <a:r>
              <a:rPr lang="en-US" b="1" i="1" u="sng" dirty="0">
                <a:latin typeface="Montserrat" panose="00000500000000000000" pitchFamily="2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D2839-98F3-86E2-6176-EBBC9B089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579" y="601661"/>
            <a:ext cx="8520600" cy="1092460"/>
          </a:xfrm>
        </p:spPr>
        <p:txBody>
          <a:bodyPr/>
          <a:lstStyle/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is the best algorithm for our model. Recall is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86%(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 out of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defaulters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86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be correctly caught by Random forest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 has the least recall score of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60%</a:t>
            </a:r>
          </a:p>
          <a:p>
            <a:pPr marL="114300" indent="0">
              <a:buNone/>
            </a:pP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66CA43-C4BA-42AA-8E74-A05EA58E9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342669"/>
              </p:ext>
            </p:extLst>
          </p:nvPr>
        </p:nvGraphicFramePr>
        <p:xfrm>
          <a:off x="248093" y="1694121"/>
          <a:ext cx="8658447" cy="3274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7807">
                  <a:extLst>
                    <a:ext uri="{9D8B030D-6E8A-4147-A177-3AD203B41FA5}">
                      <a16:colId xmlns:a16="http://schemas.microsoft.com/office/drawing/2014/main" val="1596818778"/>
                    </a:ext>
                  </a:extLst>
                </a:gridCol>
                <a:gridCol w="1238440">
                  <a:extLst>
                    <a:ext uri="{9D8B030D-6E8A-4147-A177-3AD203B41FA5}">
                      <a16:colId xmlns:a16="http://schemas.microsoft.com/office/drawing/2014/main" val="3158069058"/>
                    </a:ext>
                  </a:extLst>
                </a:gridCol>
                <a:gridCol w="1238440">
                  <a:extLst>
                    <a:ext uri="{9D8B030D-6E8A-4147-A177-3AD203B41FA5}">
                      <a16:colId xmlns:a16="http://schemas.microsoft.com/office/drawing/2014/main" val="478799707"/>
                    </a:ext>
                  </a:extLst>
                </a:gridCol>
                <a:gridCol w="1238440">
                  <a:extLst>
                    <a:ext uri="{9D8B030D-6E8A-4147-A177-3AD203B41FA5}">
                      <a16:colId xmlns:a16="http://schemas.microsoft.com/office/drawing/2014/main" val="261342713"/>
                    </a:ext>
                  </a:extLst>
                </a:gridCol>
                <a:gridCol w="1238440">
                  <a:extLst>
                    <a:ext uri="{9D8B030D-6E8A-4147-A177-3AD203B41FA5}">
                      <a16:colId xmlns:a16="http://schemas.microsoft.com/office/drawing/2014/main" val="3887265774"/>
                    </a:ext>
                  </a:extLst>
                </a:gridCol>
                <a:gridCol w="1238440">
                  <a:extLst>
                    <a:ext uri="{9D8B030D-6E8A-4147-A177-3AD203B41FA5}">
                      <a16:colId xmlns:a16="http://schemas.microsoft.com/office/drawing/2014/main" val="2061517984"/>
                    </a:ext>
                  </a:extLst>
                </a:gridCol>
                <a:gridCol w="1238440">
                  <a:extLst>
                    <a:ext uri="{9D8B030D-6E8A-4147-A177-3AD203B41FA5}">
                      <a16:colId xmlns:a16="http://schemas.microsoft.com/office/drawing/2014/main" val="1137632986"/>
                    </a:ext>
                  </a:extLst>
                </a:gridCol>
              </a:tblGrid>
              <a:tr h="5458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ROC_AUC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4421"/>
                  </a:ext>
                </a:extLst>
              </a:tr>
              <a:tr h="5458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</a:t>
                      </a:r>
                    </a:p>
                    <a:p>
                      <a:pPr algn="ctr"/>
                      <a:r>
                        <a:rPr lang="en-US" sz="1200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905591"/>
                  </a:ext>
                </a:extLst>
              </a:tr>
              <a:tr h="5458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69%</a:t>
                      </a:r>
                    </a:p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703284"/>
                  </a:ext>
                </a:extLst>
              </a:tr>
              <a:tr h="5458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</a:t>
                      </a:r>
                    </a:p>
                    <a:p>
                      <a:pPr algn="ctr"/>
                      <a:r>
                        <a:rPr lang="en-US" sz="1200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943206"/>
                  </a:ext>
                </a:extLst>
              </a:tr>
              <a:tr h="5458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</a:t>
                      </a:r>
                    </a:p>
                    <a:p>
                      <a:pPr algn="ctr"/>
                      <a:r>
                        <a:rPr lang="en-US" sz="1200" i="1" dirty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89233"/>
                  </a:ext>
                </a:extLst>
              </a:tr>
              <a:tr h="5458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1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1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1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1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1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46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713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69B0-9973-F1C5-EBEE-8139238B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9D18E-AA87-3035-ECA1-6DF13A2BA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761891"/>
            <a:ext cx="7754349" cy="1338147"/>
          </a:xfrm>
          <a:noFill/>
        </p:spPr>
        <p:txBody>
          <a:bodyPr/>
          <a:lstStyle/>
          <a:p>
            <a:pPr marL="114300" indent="0">
              <a:buNone/>
            </a:pPr>
            <a:r>
              <a:rPr lang="en-US" sz="6600" dirty="0">
                <a:solidFill>
                  <a:srgbClr val="FF0000"/>
                </a:solidFill>
              </a:rPr>
              <a:t>      </a:t>
            </a:r>
            <a:r>
              <a:rPr lang="en-US" sz="6600" b="1" i="1" u="sng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595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CEB0-3D6F-789F-BE0B-19D9C1173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>
                <a:latin typeface="Montserrat" panose="00000500000000000000" pitchFamily="2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6E34D-8A8A-29A4-28CE-DF4C68094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Credit card default prediction is the process of using historical data to predict whether or not a credit card holder will default on their payments in the future. Default prediction is important for both lenders and borrowers, as it can help lenders to identify high-risk customers and make better lending decisions, while helping borrowers to understand their chances of default and take steps to avoid it.</a:t>
            </a:r>
            <a:endParaRPr lang="en-US" sz="20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57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45C9-D3B0-2D8C-592E-19096F5F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>
                <a:latin typeface="Montserrat" panose="00000500000000000000" pitchFamily="2" charset="0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74751-3D5B-6A91-742A-1B214EEB5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sz="3200" dirty="0">
              <a:solidFill>
                <a:schemeClr val="accent2"/>
              </a:solidFill>
              <a:latin typeface="+mj-lt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3200" dirty="0">
              <a:solidFill>
                <a:schemeClr val="accent2"/>
              </a:solidFill>
              <a:latin typeface="+mj-lt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3200" dirty="0">
                <a:solidFill>
                  <a:schemeClr val="accent2"/>
                </a:solidFill>
                <a:latin typeface="+mj-lt"/>
                <a:cs typeface="Times New Roman" panose="02020603050405020304" pitchFamily="18" charset="0"/>
              </a:rPr>
              <a:t>Predicting whether a customer will default on his/her credit card.</a:t>
            </a:r>
          </a:p>
        </p:txBody>
      </p:sp>
    </p:spTree>
    <p:extLst>
      <p:ext uri="{BB962C8B-B14F-4D97-AF65-F5344CB8AC3E}">
        <p14:creationId xmlns:p14="http://schemas.microsoft.com/office/powerpoint/2010/main" val="177138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4660-48A9-8F4F-8522-72840F5F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i="1" u="sng" dirty="0">
                <a:latin typeface="Montserrat" panose="00000500000000000000" pitchFamily="2" charset="0"/>
              </a:rPr>
              <a:t>Data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47590-9E9B-E3EB-2A67-D03C93D54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X1 -Amount of credit limit(includes individual as well as family credit) 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X2 -Gender 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X3 -Education 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X4 -Marital Status 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X5 -Age 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X6 to X11 -History of past payments from April to September 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X12 to X17 -Amount of bill statement from April to September 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X18 to X23 -Amount of previous payment from April to September 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Y -Default payment</a:t>
            </a:r>
          </a:p>
        </p:txBody>
      </p:sp>
    </p:spTree>
    <p:extLst>
      <p:ext uri="{BB962C8B-B14F-4D97-AF65-F5344CB8AC3E}">
        <p14:creationId xmlns:p14="http://schemas.microsoft.com/office/powerpoint/2010/main" val="321802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0AB8-E4FD-6B1A-4443-F0EEB000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>
                <a:latin typeface="Montserrat" panose="00000500000000000000" pitchFamily="2" charset="0"/>
              </a:rPr>
              <a:t>APPROACH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66DF8-A361-8CBC-47B3-E334C1152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520600" cy="4125775"/>
          </a:xfrm>
        </p:spPr>
        <p:txBody>
          <a:bodyPr/>
          <a:lstStyle/>
          <a:p>
            <a:pPr marL="114300" indent="0">
              <a:buNone/>
            </a:pPr>
            <a:r>
              <a:rPr lang="en-US" b="1" i="1" u="sng" dirty="0">
                <a:solidFill>
                  <a:srgbClr val="000000"/>
                </a:solidFill>
                <a:latin typeface="+mj-lt"/>
              </a:rPr>
              <a:t>Data Cleaning and Understanding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Find information on documented columns values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Clean data to get it ready for Analysis </a:t>
            </a:r>
          </a:p>
          <a:p>
            <a:pPr marL="114300" indent="0">
              <a:buNone/>
            </a:pPr>
            <a:r>
              <a:rPr lang="en-US" b="1" i="1" u="sng" dirty="0">
                <a:solidFill>
                  <a:srgbClr val="000000"/>
                </a:solidFill>
                <a:latin typeface="+mj-lt"/>
              </a:rPr>
              <a:t>Data Exploration (EDA)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Examining the data with visualization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Plotting graphs </a:t>
            </a:r>
          </a:p>
          <a:p>
            <a:pPr marL="114300" indent="0">
              <a:buNone/>
            </a:pPr>
            <a:r>
              <a:rPr lang="en-US" b="1" i="1" u="sng" dirty="0">
                <a:solidFill>
                  <a:srgbClr val="000000"/>
                </a:solidFill>
                <a:latin typeface="+mj-lt"/>
              </a:rPr>
              <a:t>Modeling (Machine Learning)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			</a:t>
            </a:r>
            <a:r>
              <a:rPr lang="en-US" b="1" i="1" u="sng" dirty="0">
                <a:solidFill>
                  <a:srgbClr val="000000"/>
                </a:solidFill>
                <a:latin typeface="+mj-lt"/>
              </a:rPr>
              <a:t>METRICS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			</a:t>
            </a:r>
            <a:endParaRPr lang="en-US" b="1" dirty="0">
              <a:solidFill>
                <a:srgbClr val="BDC1C6"/>
              </a:solidFill>
              <a:latin typeface="+mj-lt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Logistic Regression				1. Confusion Matrix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Support Vector Classifier			2. Accuracy Score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Decision Tree Classifier			3. Precision Score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Random Forest Classifier			4. Recall Score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+mj-lt"/>
              </a:rPr>
              <a:t>XGBoost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					5. F1 Score								6.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Roc_Auc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Score</a:t>
            </a:r>
          </a:p>
        </p:txBody>
      </p:sp>
    </p:spTree>
    <p:extLst>
      <p:ext uri="{BB962C8B-B14F-4D97-AF65-F5344CB8AC3E}">
        <p14:creationId xmlns:p14="http://schemas.microsoft.com/office/powerpoint/2010/main" val="45859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l="-7000" t="7000" r="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8B2B-500C-22A6-D983-3C3DC0B3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>
                <a:latin typeface="Montserrat" panose="00000500000000000000" pitchFamily="2" charset="0"/>
              </a:rPr>
              <a:t>BASIC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10D6B-7A3B-50EA-A026-3E9987C1E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880" y="1152475"/>
            <a:ext cx="8520600" cy="3416400"/>
          </a:xfrm>
          <a:noFill/>
          <a:ln>
            <a:noFill/>
          </a:ln>
        </p:spPr>
        <p:txBody>
          <a:bodyPr/>
          <a:lstStyle/>
          <a:p>
            <a:pPr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Dataset for Taiwan. 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Shape of data is 30000 rows and 25 columns 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Six months payment and bill data available. 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No null data. 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Nine Categorical variables present. 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ID column can be drop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1609B-C690-D2D7-7496-18E27B8A6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491" y="1082492"/>
            <a:ext cx="3432629" cy="390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8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l="-8000" t="-4000" r="-3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8229C1-7E76-82DC-F95B-0FE02E7F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>
                <a:latin typeface="Montserrat" panose="00000500000000000000" pitchFamily="2" charset="0"/>
              </a:rPr>
              <a:t>Ratio of Defaulter to Non-Defaulter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3BBB95C-5850-543B-212B-4F5686878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650700" cy="35460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In our dataset the ratio of defaulter to non defaulter is 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78:22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That is 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22%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 are defaulters while the rest </a:t>
            </a:r>
            <a:r>
              <a:rPr lang="en-US" sz="2800" i="1" dirty="0">
                <a:solidFill>
                  <a:srgbClr val="000000"/>
                </a:solidFill>
                <a:latin typeface="+mj-lt"/>
              </a:rPr>
              <a:t>pays on time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7F5145D-D357-817C-1AFD-A79F159AA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486" y="1152475"/>
            <a:ext cx="5960657" cy="375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41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0EB32-978F-1520-2C0A-C2231C422D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044575"/>
          </a:xfrm>
        </p:spPr>
        <p:txBody>
          <a:bodyPr/>
          <a:lstStyle/>
          <a:p>
            <a:pPr algn="ctr"/>
            <a:br>
              <a:rPr lang="en-US" b="1" i="1" u="sng" dirty="0">
                <a:latin typeface="Montserrat" panose="00000500000000000000" pitchFamily="2" charset="0"/>
              </a:rPr>
            </a:br>
            <a:r>
              <a:rPr lang="en-US" b="1" i="1" u="sng" dirty="0">
                <a:latin typeface="Montserrat" panose="00000500000000000000" pitchFamily="2" charset="0"/>
              </a:rPr>
              <a:t>GENDER DISTRIBUTION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04724E-FAB1-4232-B4C7-DC5A7182E93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1824037"/>
            <a:ext cx="4044950" cy="1877105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our dataset, 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11,888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Males or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39%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18,112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Females or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61%.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F9BA57-7F80-591F-1E1C-B9FCF9F35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302" y="1782308"/>
            <a:ext cx="4893698" cy="290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338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1180</Words>
  <Application>Microsoft Office PowerPoint</Application>
  <PresentationFormat>On-screen Show (16:9)</PresentationFormat>
  <Paragraphs>225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Times New Roman</vt:lpstr>
      <vt:lpstr>Montserrat</vt:lpstr>
      <vt:lpstr>Arial</vt:lpstr>
      <vt:lpstr>Wingdings</vt:lpstr>
      <vt:lpstr>Simple Light</vt:lpstr>
      <vt:lpstr>CAPSTONE PROJECT CREDIT CARD DEFAULT PREDICTION </vt:lpstr>
      <vt:lpstr>INDEX   </vt:lpstr>
      <vt:lpstr>INTRODUCTION</vt:lpstr>
      <vt:lpstr>PROBLEM STATEMENT</vt:lpstr>
      <vt:lpstr>Data Summary</vt:lpstr>
      <vt:lpstr>APPROACH OVERVIEW</vt:lpstr>
      <vt:lpstr>BASIC EXPLORATION</vt:lpstr>
      <vt:lpstr>Ratio of Defaulter to Non-Defaulter</vt:lpstr>
      <vt:lpstr> GENDER DISTRIBUTION</vt:lpstr>
      <vt:lpstr>DEFAULTER RATIO WITH RESPECT TO GENDER</vt:lpstr>
      <vt:lpstr>DEFAULTER RATIO WITH RESPECT TO MARITAL STATUS</vt:lpstr>
      <vt:lpstr>PowerPoint Presentation</vt:lpstr>
      <vt:lpstr>HISTORY OF PAY AMOUNT PAYMENT</vt:lpstr>
      <vt:lpstr>ALLOTMENT OF CREDIT LIMIT BALANCE</vt:lpstr>
      <vt:lpstr>MODELING OVERVIEW</vt:lpstr>
      <vt:lpstr>MODELLING STEPS</vt:lpstr>
      <vt:lpstr>LOGISTIC MODELLING</vt:lpstr>
      <vt:lpstr>SUPPORT VECTOR CLASSIFICATION</vt:lpstr>
      <vt:lpstr>DECISION TREE CLASSIFIER</vt:lpstr>
      <vt:lpstr>DECISION TREE FEATURE IMPORTANCES</vt:lpstr>
      <vt:lpstr>RANDOM FOREST CLASSIFIER</vt:lpstr>
      <vt:lpstr>RANDOM FOREST FEATURE IMPORTANCES</vt:lpstr>
      <vt:lpstr>XGBOOST</vt:lpstr>
      <vt:lpstr>XGBOOST FEATURE IMPORTANCES</vt:lpstr>
      <vt:lpstr>CHALLENGES</vt:lpstr>
      <vt:lpstr>PERFORMANCE OF DIFFERENT METRICS</vt:lpstr>
      <vt:lpstr>AUC_ROC CURVE COMPARISION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GLOBAL TERRORISM ANALYSIS</dc:title>
  <dc:creator>Saaquib Mustafa</dc:creator>
  <cp:lastModifiedBy>Saaquib Mustafa</cp:lastModifiedBy>
  <cp:revision>102</cp:revision>
  <dcterms:modified xsi:type="dcterms:W3CDTF">2022-11-10T18:03:52Z</dcterms:modified>
</cp:coreProperties>
</file>