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8" r:id="rId3"/>
    <p:sldId id="278" r:id="rId4"/>
    <p:sldId id="279" r:id="rId5"/>
    <p:sldId id="281" r:id="rId6"/>
    <p:sldId id="280" r:id="rId7"/>
    <p:sldId id="282" r:id="rId8"/>
    <p:sldId id="285" r:id="rId9"/>
    <p:sldId id="283" r:id="rId10"/>
    <p:sldId id="284" r:id="rId11"/>
    <p:sldId id="286" r:id="rId12"/>
    <p:sldId id="287" r:id="rId13"/>
    <p:sldId id="288" r:id="rId14"/>
    <p:sldId id="289" r:id="rId15"/>
    <p:sldId id="291" r:id="rId16"/>
    <p:sldId id="292" r:id="rId17"/>
    <p:sldId id="290" r:id="rId18"/>
    <p:sldId id="301" r:id="rId19"/>
    <p:sldId id="302" r:id="rId20"/>
    <p:sldId id="297" r:id="rId21"/>
    <p:sldId id="303"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Georgia" panose="02040502050405020303" pitchFamily="18"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34F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4414234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31903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15932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01170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527660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689683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76131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92407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556294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54838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3e279567b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13e279567bc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12377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3e279567b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13e279567bc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80397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78339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50206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230866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2520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0162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85159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1164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4557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2280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9140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828250" cy="4175914"/>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r>
              <a:rPr lang="en-US" sz="4200" b="1" dirty="0">
                <a:solidFill>
                  <a:srgbClr val="CC0000"/>
                </a:solidFill>
                <a:latin typeface="Montserrat"/>
                <a:ea typeface="Montserrat"/>
                <a:cs typeface="Montserrat"/>
                <a:sym typeface="Montserrat"/>
              </a:rPr>
              <a:t>            </a:t>
            </a:r>
            <a:r>
              <a:rPr lang="en-US" sz="3600" b="1" dirty="0">
                <a:solidFill>
                  <a:schemeClr val="lt1"/>
                </a:solidFill>
                <a:latin typeface="Montserrat"/>
                <a:ea typeface="Montserrat"/>
                <a:cs typeface="Montserrat"/>
                <a:sym typeface="Montserrat"/>
              </a:rPr>
              <a:t>GLOBAL TERRORISM ANALYSIS</a:t>
            </a:r>
            <a:br>
              <a:rPr lang="en-US" sz="3600" b="1" dirty="0">
                <a:solidFill>
                  <a:schemeClr val="lt1"/>
                </a:solidFill>
                <a:latin typeface="Montserrat"/>
                <a:ea typeface="Montserrat"/>
                <a:cs typeface="Montserrat"/>
                <a:sym typeface="Montserrat"/>
              </a:rPr>
            </a:br>
            <a:br>
              <a:rPr lang="en-US" sz="3600" b="1" dirty="0">
                <a:solidFill>
                  <a:schemeClr val="lt1"/>
                </a:solidFill>
                <a:latin typeface="Montserrat"/>
                <a:ea typeface="Montserrat"/>
                <a:cs typeface="Montserrat"/>
                <a:sym typeface="Montserrat"/>
              </a:rPr>
            </a:br>
            <a:br>
              <a:rPr lang="en-US" sz="1800" b="1" u="sng"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						</a:t>
            </a:r>
            <a:r>
              <a:rPr lang="en-US" sz="1800" dirty="0">
                <a:solidFill>
                  <a:schemeClr val="lt1"/>
                </a:solidFill>
                <a:latin typeface="Montserrat"/>
                <a:ea typeface="Montserrat"/>
                <a:cs typeface="Montserrat"/>
                <a:sym typeface="Montserrat"/>
              </a:rPr>
              <a:t>By: Team Connecting Dots</a:t>
            </a:r>
            <a:br>
              <a:rPr lang="en-US" sz="1800" b="1" u="sng" dirty="0">
                <a:solidFill>
                  <a:schemeClr val="lt1"/>
                </a:solidFill>
                <a:latin typeface="Montserrat"/>
                <a:ea typeface="Montserrat"/>
                <a:cs typeface="Montserrat"/>
                <a:sym typeface="Montserrat"/>
              </a:rPr>
            </a:br>
            <a:endParaRPr lang="en-US"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64442" y="170694"/>
            <a:ext cx="8520600" cy="611841"/>
          </a:xfrm>
          <a:noFill/>
          <a:ln>
            <a:noFill/>
          </a:ln>
        </p:spPr>
        <p:txBody>
          <a:bodyPr spcFirstLastPara="1" wrap="square" lIns="91425" tIns="91425" rIns="91425" bIns="91425" anchor="t" anchorCtr="0">
            <a:noAutofit/>
          </a:bodyPr>
          <a:lstStyle/>
          <a:p>
            <a: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t>OVERVIEW OF THE DATASET.</a:t>
            </a: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CBBDFCC-5E9A-77EE-2167-352A2D26CF5F}"/>
              </a:ext>
            </a:extLst>
          </p:cNvPr>
          <p:cNvPicPr>
            <a:picLocks noChangeAspect="1"/>
          </p:cNvPicPr>
          <p:nvPr/>
        </p:nvPicPr>
        <p:blipFill>
          <a:blip r:embed="rId3"/>
          <a:stretch>
            <a:fillRect/>
          </a:stretch>
        </p:blipFill>
        <p:spPr>
          <a:xfrm>
            <a:off x="5088195" y="1118495"/>
            <a:ext cx="3937818" cy="3923071"/>
          </a:xfrm>
          <a:prstGeom prst="rect">
            <a:avLst/>
          </a:prstGeom>
        </p:spPr>
      </p:pic>
      <p:sp>
        <p:nvSpPr>
          <p:cNvPr id="10" name="Text Placeholder 3">
            <a:extLst>
              <a:ext uri="{FF2B5EF4-FFF2-40B4-BE49-F238E27FC236}">
                <a16:creationId xmlns:a16="http://schemas.microsoft.com/office/drawing/2014/main" id="{EDE7FD42-41E6-7CFB-9AE3-A4B8D96BDB81}"/>
              </a:ext>
            </a:extLst>
          </p:cNvPr>
          <p:cNvSpPr>
            <a:spLocks noGrp="1"/>
          </p:cNvSpPr>
          <p:nvPr>
            <p:ph type="body" idx="1"/>
          </p:nvPr>
        </p:nvSpPr>
        <p:spPr>
          <a:xfrm>
            <a:off x="197170" y="2826946"/>
            <a:ext cx="4461388" cy="1693965"/>
          </a:xfrm>
        </p:spPr>
        <p:txBody>
          <a:bodyPr/>
          <a:lstStyle/>
          <a:p>
            <a:pPr marL="285750" indent="-285750">
              <a:lnSpc>
                <a:spcPct val="100000"/>
              </a:lnSpc>
              <a:buClr>
                <a:schemeClr val="accent2"/>
              </a:buClr>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Originally dataset had </a:t>
            </a:r>
            <a:r>
              <a:rPr lang="en-GB"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181691</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 Rows and </a:t>
            </a:r>
            <a:r>
              <a:rPr lang="en-GB"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135</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 Columns.</a:t>
            </a:r>
          </a:p>
          <a:p>
            <a:pPr marL="285750" indent="-285750">
              <a:lnSpc>
                <a:spcPct val="100000"/>
              </a:lnSpc>
              <a:buClr>
                <a:schemeClr val="accent2"/>
              </a:buClr>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Post filtration of the data we have considered </a:t>
            </a:r>
            <a:r>
              <a:rPr lang="en-GB"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181691</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 Rows and </a:t>
            </a:r>
            <a:r>
              <a:rPr lang="en-GB"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14</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 Columns for the purpose of the analysis.	</a:t>
            </a:r>
          </a:p>
          <a:p>
            <a:pPr marL="0" indent="0">
              <a:lnSpc>
                <a:spcPct val="100000"/>
              </a:lnSpc>
              <a:buClr>
                <a:schemeClr val="accent2"/>
              </a:buClr>
              <a:buNone/>
            </a:pPr>
            <a:endPar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rotWithShape="1">
          <a:blip r:embed="rId4"/>
          <a:srcRect l="14375" t="29324" r="6553" b="7611"/>
          <a:stretch/>
        </p:blipFill>
        <p:spPr>
          <a:xfrm>
            <a:off x="164442" y="1119532"/>
            <a:ext cx="4672950" cy="1321213"/>
          </a:xfrm>
          <a:prstGeom prst="rect">
            <a:avLst/>
          </a:prstGeom>
        </p:spPr>
      </p:pic>
      <p:sp>
        <p:nvSpPr>
          <p:cNvPr id="11" name="TextBox 10"/>
          <p:cNvSpPr txBox="1"/>
          <p:nvPr/>
        </p:nvSpPr>
        <p:spPr>
          <a:xfrm>
            <a:off x="75953" y="714354"/>
            <a:ext cx="2003570" cy="3549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285750" indent="-285750">
              <a:buClr>
                <a:schemeClr val="accent2"/>
              </a:buClr>
              <a:buSzPts val="1800"/>
              <a:buChar char="●"/>
              <a:defRPr sz="1800">
                <a:solidFill>
                  <a:srgbClr val="134F5C"/>
                </a:solidFill>
                <a:latin typeface="Calibri" panose="020F0502020204030204" pitchFamily="34" charset="0"/>
                <a:ea typeface="Calibri" panose="020F0502020204030204" pitchFamily="34" charset="0"/>
                <a:cs typeface="Times New Roman" panose="02020603050405020304" pitchFamily="18" charset="0"/>
              </a:defRPr>
            </a:lvl1pPr>
            <a:lvl2pPr marL="914400" indent="-317500">
              <a:lnSpc>
                <a:spcPct val="115000"/>
              </a:lnSpc>
              <a:spcBef>
                <a:spcPts val="1600"/>
              </a:spcBef>
              <a:buClr>
                <a:schemeClr val="dk2"/>
              </a:buClr>
              <a:buSzPts val="1400"/>
              <a:buChar char="○"/>
              <a:defRPr>
                <a:solidFill>
                  <a:schemeClr val="dk2"/>
                </a:solidFill>
              </a:defRPr>
            </a:lvl2pPr>
            <a:lvl3pPr marL="1371600" indent="-317500">
              <a:lnSpc>
                <a:spcPct val="115000"/>
              </a:lnSpc>
              <a:spcBef>
                <a:spcPts val="1600"/>
              </a:spcBef>
              <a:buClr>
                <a:schemeClr val="dk2"/>
              </a:buClr>
              <a:buSzPts val="1400"/>
              <a:buChar char="■"/>
              <a:defRPr>
                <a:solidFill>
                  <a:schemeClr val="dk2"/>
                </a:solidFill>
              </a:defRPr>
            </a:lvl3pPr>
            <a:lvl4pPr marL="1828800" indent="-317500">
              <a:lnSpc>
                <a:spcPct val="115000"/>
              </a:lnSpc>
              <a:spcBef>
                <a:spcPts val="1600"/>
              </a:spcBef>
              <a:buClr>
                <a:schemeClr val="dk2"/>
              </a:buClr>
              <a:buSzPts val="1400"/>
              <a:buChar char="●"/>
              <a:defRPr>
                <a:solidFill>
                  <a:schemeClr val="dk2"/>
                </a:solidFill>
              </a:defRPr>
            </a:lvl4pPr>
            <a:lvl5pPr marL="2286000" indent="-317500">
              <a:lnSpc>
                <a:spcPct val="115000"/>
              </a:lnSpc>
              <a:spcBef>
                <a:spcPts val="1600"/>
              </a:spcBef>
              <a:buClr>
                <a:schemeClr val="dk2"/>
              </a:buClr>
              <a:buSzPts val="1400"/>
              <a:buChar char="○"/>
              <a:defRPr>
                <a:solidFill>
                  <a:schemeClr val="dk2"/>
                </a:solidFill>
              </a:defRPr>
            </a:lvl5pPr>
            <a:lvl6pPr marL="2743200" indent="-317500">
              <a:lnSpc>
                <a:spcPct val="115000"/>
              </a:lnSpc>
              <a:spcBef>
                <a:spcPts val="1600"/>
              </a:spcBef>
              <a:buClr>
                <a:schemeClr val="dk2"/>
              </a:buClr>
              <a:buSzPts val="1400"/>
              <a:buChar char="■"/>
              <a:defRPr>
                <a:solidFill>
                  <a:schemeClr val="dk2"/>
                </a:solidFill>
              </a:defRPr>
            </a:lvl6pPr>
            <a:lvl7pPr marL="3200400" indent="-317500">
              <a:lnSpc>
                <a:spcPct val="115000"/>
              </a:lnSpc>
              <a:spcBef>
                <a:spcPts val="1600"/>
              </a:spcBef>
              <a:buClr>
                <a:schemeClr val="dk2"/>
              </a:buClr>
              <a:buSzPts val="1400"/>
              <a:buChar char="●"/>
              <a:defRPr>
                <a:solidFill>
                  <a:schemeClr val="dk2"/>
                </a:solidFill>
              </a:defRPr>
            </a:lvl7pPr>
            <a:lvl8pPr marL="3657600" indent="-317500">
              <a:lnSpc>
                <a:spcPct val="115000"/>
              </a:lnSpc>
              <a:spcBef>
                <a:spcPts val="1600"/>
              </a:spcBef>
              <a:buClr>
                <a:schemeClr val="dk2"/>
              </a:buClr>
              <a:buSzPts val="1400"/>
              <a:buChar char="○"/>
              <a:defRPr>
                <a:solidFill>
                  <a:schemeClr val="dk2"/>
                </a:solidFill>
              </a:defRPr>
            </a:lvl8pPr>
            <a:lvl9pPr marL="4114800" indent="-317500">
              <a:lnSpc>
                <a:spcPct val="115000"/>
              </a:lnSpc>
              <a:spcBef>
                <a:spcPts val="1600"/>
              </a:spcBef>
              <a:spcAft>
                <a:spcPts val="1600"/>
              </a:spcAft>
              <a:buClr>
                <a:schemeClr val="dk2"/>
              </a:buClr>
              <a:buSzPts val="1400"/>
              <a:buChar char="■"/>
              <a:defRPr>
                <a:solidFill>
                  <a:schemeClr val="dk2"/>
                </a:solidFill>
              </a:defRPr>
            </a:lvl9pPr>
          </a:lstStyle>
          <a:p>
            <a:pPr marL="0" indent="0">
              <a:buNone/>
            </a:pPr>
            <a:r>
              <a:rPr lang="en-IN" u="sng" dirty="0"/>
              <a:t>Original Dataset</a:t>
            </a:r>
          </a:p>
        </p:txBody>
      </p:sp>
      <p:sp>
        <p:nvSpPr>
          <p:cNvPr id="13" name="TextBox 12"/>
          <p:cNvSpPr txBox="1"/>
          <p:nvPr/>
        </p:nvSpPr>
        <p:spPr>
          <a:xfrm>
            <a:off x="5012243" y="714353"/>
            <a:ext cx="2003570" cy="3549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285750" indent="-285750">
              <a:buClr>
                <a:schemeClr val="accent2"/>
              </a:buClr>
              <a:buSzPts val="1800"/>
              <a:buChar char="●"/>
              <a:defRPr sz="1800">
                <a:solidFill>
                  <a:srgbClr val="134F5C"/>
                </a:solidFill>
                <a:latin typeface="Calibri" panose="020F0502020204030204" pitchFamily="34" charset="0"/>
                <a:ea typeface="Calibri" panose="020F0502020204030204" pitchFamily="34" charset="0"/>
                <a:cs typeface="Times New Roman" panose="02020603050405020304" pitchFamily="18" charset="0"/>
              </a:defRPr>
            </a:lvl1pPr>
            <a:lvl2pPr marL="914400" indent="-317500">
              <a:lnSpc>
                <a:spcPct val="115000"/>
              </a:lnSpc>
              <a:spcBef>
                <a:spcPts val="1600"/>
              </a:spcBef>
              <a:buClr>
                <a:schemeClr val="dk2"/>
              </a:buClr>
              <a:buSzPts val="1400"/>
              <a:buChar char="○"/>
              <a:defRPr>
                <a:solidFill>
                  <a:schemeClr val="dk2"/>
                </a:solidFill>
              </a:defRPr>
            </a:lvl2pPr>
            <a:lvl3pPr marL="1371600" indent="-317500">
              <a:lnSpc>
                <a:spcPct val="115000"/>
              </a:lnSpc>
              <a:spcBef>
                <a:spcPts val="1600"/>
              </a:spcBef>
              <a:buClr>
                <a:schemeClr val="dk2"/>
              </a:buClr>
              <a:buSzPts val="1400"/>
              <a:buChar char="■"/>
              <a:defRPr>
                <a:solidFill>
                  <a:schemeClr val="dk2"/>
                </a:solidFill>
              </a:defRPr>
            </a:lvl3pPr>
            <a:lvl4pPr marL="1828800" indent="-317500">
              <a:lnSpc>
                <a:spcPct val="115000"/>
              </a:lnSpc>
              <a:spcBef>
                <a:spcPts val="1600"/>
              </a:spcBef>
              <a:buClr>
                <a:schemeClr val="dk2"/>
              </a:buClr>
              <a:buSzPts val="1400"/>
              <a:buChar char="●"/>
              <a:defRPr>
                <a:solidFill>
                  <a:schemeClr val="dk2"/>
                </a:solidFill>
              </a:defRPr>
            </a:lvl4pPr>
            <a:lvl5pPr marL="2286000" indent="-317500">
              <a:lnSpc>
                <a:spcPct val="115000"/>
              </a:lnSpc>
              <a:spcBef>
                <a:spcPts val="1600"/>
              </a:spcBef>
              <a:buClr>
                <a:schemeClr val="dk2"/>
              </a:buClr>
              <a:buSzPts val="1400"/>
              <a:buChar char="○"/>
              <a:defRPr>
                <a:solidFill>
                  <a:schemeClr val="dk2"/>
                </a:solidFill>
              </a:defRPr>
            </a:lvl5pPr>
            <a:lvl6pPr marL="2743200" indent="-317500">
              <a:lnSpc>
                <a:spcPct val="115000"/>
              </a:lnSpc>
              <a:spcBef>
                <a:spcPts val="1600"/>
              </a:spcBef>
              <a:buClr>
                <a:schemeClr val="dk2"/>
              </a:buClr>
              <a:buSzPts val="1400"/>
              <a:buChar char="■"/>
              <a:defRPr>
                <a:solidFill>
                  <a:schemeClr val="dk2"/>
                </a:solidFill>
              </a:defRPr>
            </a:lvl6pPr>
            <a:lvl7pPr marL="3200400" indent="-317500">
              <a:lnSpc>
                <a:spcPct val="115000"/>
              </a:lnSpc>
              <a:spcBef>
                <a:spcPts val="1600"/>
              </a:spcBef>
              <a:buClr>
                <a:schemeClr val="dk2"/>
              </a:buClr>
              <a:buSzPts val="1400"/>
              <a:buChar char="●"/>
              <a:defRPr>
                <a:solidFill>
                  <a:schemeClr val="dk2"/>
                </a:solidFill>
              </a:defRPr>
            </a:lvl7pPr>
            <a:lvl8pPr marL="3657600" indent="-317500">
              <a:lnSpc>
                <a:spcPct val="115000"/>
              </a:lnSpc>
              <a:spcBef>
                <a:spcPts val="1600"/>
              </a:spcBef>
              <a:buClr>
                <a:schemeClr val="dk2"/>
              </a:buClr>
              <a:buSzPts val="1400"/>
              <a:buChar char="○"/>
              <a:defRPr>
                <a:solidFill>
                  <a:schemeClr val="dk2"/>
                </a:solidFill>
              </a:defRPr>
            </a:lvl8pPr>
            <a:lvl9pPr marL="4114800" indent="-317500">
              <a:lnSpc>
                <a:spcPct val="115000"/>
              </a:lnSpc>
              <a:spcBef>
                <a:spcPts val="1600"/>
              </a:spcBef>
              <a:spcAft>
                <a:spcPts val="1600"/>
              </a:spcAft>
              <a:buClr>
                <a:schemeClr val="dk2"/>
              </a:buClr>
              <a:buSzPts val="1400"/>
              <a:buChar char="■"/>
              <a:defRPr>
                <a:solidFill>
                  <a:schemeClr val="dk2"/>
                </a:solidFill>
              </a:defRPr>
            </a:lvl9pPr>
          </a:lstStyle>
          <a:p>
            <a:pPr marL="0" indent="0">
              <a:buNone/>
            </a:pPr>
            <a:r>
              <a:rPr lang="en-IN" u="sng" dirty="0"/>
              <a:t>Filtered Dataset</a:t>
            </a:r>
          </a:p>
        </p:txBody>
      </p:sp>
    </p:spTree>
    <p:extLst>
      <p:ext uri="{BB962C8B-B14F-4D97-AF65-F5344CB8AC3E}">
        <p14:creationId xmlns:p14="http://schemas.microsoft.com/office/powerpoint/2010/main" val="303817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87406"/>
            <a:ext cx="8520600" cy="611841"/>
          </a:xfrm>
          <a:noFill/>
          <a:ln>
            <a:noFill/>
          </a:ln>
        </p:spPr>
        <p:txBody>
          <a:bodyPr spcFirstLastPara="1" wrap="square" lIns="91425" tIns="91425" rIns="91425" bIns="91425" anchor="t" anchorCtr="0">
            <a:noAutofit/>
          </a:bodyPr>
          <a:lstStyle/>
          <a:p>
            <a:r>
              <a:rPr lang="en-GB" sz="2400" u="sng" dirty="0">
                <a:latin typeface="Georgia" panose="02040502050405020303" pitchFamily="18" charset="0"/>
                <a:ea typeface="Calibri" panose="020F0502020204030204" pitchFamily="34" charset="0"/>
                <a:cs typeface="Times New Roman" panose="02020603050405020304" pitchFamily="18" charset="0"/>
              </a:rPr>
              <a:t>REGIONS SUFFERING MAXIMUM TERRORIST ATTACKS</a:t>
            </a: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AutoShape 4" descr="data:image/png;base64,iVBORw0KGgoAAAANSUhEUgAAAuAAAALqCAYAAAB0ReFvAAAABHNCSVQICAgIfAhkiAAAAAlwSFlzAAALEgAACxIB0t1+/AAAADh0RVh0U29mdHdhcmUAbWF0cGxvdGxpYiB2ZXJzaW9uMy4yLjIsIGh0dHA6Ly9tYXRwbG90bGliLm9yZy+WH4yJAAAgAElEQVR4nOzde7z9+Vwv8Nc743YwxmWSDEblJKRiYrqLE6OJQciUDLmcThRRGd0wymNSKiqhyKAOjhQ1inEZuhyamQhjyMTIDDHmZiKX4X3++H73sWbP3uu3f/Pb+7N/vzXP5+OxHnutz/ey3t+1v3ut1/6uz/fzre4OAAAwxlftdgEAAHBVIoADAMBAAjgAAAwkgAMAwEACOAAADCSAAwDAQAI4HECqqrdwu+t822z6Hy+s79SF9suq6pyqen5VHbrueR+2bh2fqqq3VNX3blLnLarqhVV1XlV9fl7vs6vqxuvmO3zdev+zqv6lqh65l6/LWn0vW1LzRrdztjLPwjpvNbf9e1XVJrVcs6p+rqreWVWfqarPVtVpVfXEqrr2PM/a7+f265b9ybn9Keu244yqurSqLprX+9t78dq8eF7nIzdoW3Z78SbrW/87+0xV/VtV/WlVfc8mz3/6wuPN9s3LtlDf4r67Wd1nL8zz1HXT/qOq/rqq7rCHbVq8vXGDup6/wXaevvaabXG/etgmr++W/9a28hoszHvfqnpDVV1QVV+o6W/zVVV11Lr5zqmq31rXVnNd76jpb/TTVfXWqrrPBs+zpddooe3eVfUPVXXxvN4zq+p5VXXdjV4fWBUH7XYBwF75joX7107y5iS/luTkhfb3JbnjfP/Hknxo3To+ue7xW5L8Yqb3gzvO6/v6JP9jg+e/W5L/SvI18zKvr6o7dPcH12aoqtslOXV+nl9K8uEkt5nv/1BVfU93f2zden8uyT8kuV6SH0/yR1X1ue5+Wbbm2PnnMVV17e7+r0yvyeLr9YAkT1zX9qUkV9vDPJ9fuP/g+efNk3x3kr9bLKKmgP2GJN+c5HeT/P086TuSPCnJZUmevdEGzIHsuUlO7O6nzW1PTvL0JM9McnySayW5U5KHJHnCRutZt85rJbnf/PDYJGsB9ulJnrcw6zOSHJLkpxbazt/D6td+Z9dMcqtMr83bquqpa/Xvwfp9c/1FKd6f5OHr2tbvu89K8qp1bZ9b9/iSJGsh8/AkJyQ5paq+qbsvXDfv2jatX369h1XVCd193gbTkuk1v+bC47+d6/zjhbZ/22TZNXv8W5vt8TWoqt9J8jNJXpLkD5NckOSWmX5nf1NV39Ddy+p5bpJHzT9/OdN7xYOTvKaqju/u39hgmT29RqmqY5P8WZLnZ3rf6SR3SHJcpv3xP5fUBAe27nZzczsAb0mum+kD62EbTLvrPO32e1jHqUleta7t+HnZr11oe9jcdt2Ftq9N8uUkv7jQVknemeRfkxy8br03y/TB/5cLbYfP6/2hdet4X5I3bPF1+OpMwfaN87oetMl8j53e8paua+k8Sd6d5P9mCgbP3WD6s5J8ZqPXPckNk3znRr+fTOH4S0l+Z90y5yX5gw3WVVt8be4/P88b5/XfdJP5XpXk1C2u8wq/s4VpJ8zT7rrQ9uIkp+/Nvrl+mU3m6SSP3cM8T03yqXVtR87L/uhWtmmDus5M8okkv7tu2ulJXrzJcp9K8tQtvr5b+lvbi9fgmGzyPjFPv3cu/7d+TpLfWnh833n5n9xg2d+Y96s7XpnXKNM/OydvUteW9nE3twP1pgsKsN6/zD9vvmymno5in79uvu9N8q1Jfq27P71u/vOSPCfJfarq8CXr7STv2dPzL3hgpqPYj80UWI9dPvuVMx/Z/+Ykf5LktUkeWFUHLUz/b0n+Z5Lndfd71y/f3Rd29z9usN77Zzoy+fzu/tl1kw9J8h8brGurlzA+NtNr8thMXQ4ftMXlrqynJflYkp/c4efZF1vav5f4ryS/neRRta6r1k7Z5G9tqx6f5LTufvEm6/6rvuI3Uosel+TsJH+0wbRnJLk00/61aKuv0Yb791yXy3Sz0gRwWG1Xq6qD1t027Lu84BaZjrZ9ZNlMVXWdTEd1P7zQvNZP9S83WewvMx3h/u4t1PDhPcyz5tgk7+zu9yd5RZJ7VdX1t7js3jg2yReT/HmS/53kxrl8N507JblOpu4GW3V0kpdnCuCP2WD6Pyf56ao6rqputDfFVtX15vW/cn5t/jk79M/Jmu7+UqZuUUduYfb1++YVPo/W77sbrOOrNti/9/S5dov550b711bX99xMXZOeuIfn2hab/K2t2bTm+TX7jkzdoq7M864t/1fz7/ZyuvuSTF3YNjoXZCuv0T8nObaqHltVX3tlaoQDlQAOq+1dmULj4u24dfPU/KF9zar6ziRPTvKC7t7oyNRaaLpZpn6bH890RHjNzZJcvP7o94KPLMy3aC1E3KCqHp+pL/qJe9q4qrpFku/MFGKTKRhfM1PXi+324CRv7O4Lkrw+yUW5fKBd26Z/34t1npipW8ujNjni95hM3V1enOT8+QS1E6rq4C2s+76ZzhNYfG3uUlVftxf1XRnnJrnJFuZbv2+esG76ndZN/2JVfcO6eZ69fp4kL1r/RAvB9OuT/P783K/ZoKbXbLC+X10/U3dfmunbnJ+qqhtsYVuvjD39ra1Z9hrcKNPfw0cXF5hPqtzKP+U3npdf9s/4R3LFv+etvka/mKm72u8lOa+qPlRVv11VX7Pk+WAlOAkTVtuDc8WTvdYfRbt/pg/tNe/IdMLWRi5euP+5JN/X3Xs6WW8r1oehx3X327aw3NpJka9Iku4+vaYRII7NxmHlSqmqO2c6MfWE+Xm+UFWvztQN5VrdvXjS2958df6GJPfI1O/3CsGxu99dVd80z3PPTCfm/UqSB1fVHbt72Ulqxyb5UHf/0/z4FZlO5nxwpq4DO2VP37CsWb9vru8GcVaSh65r++i6x7+Z5JXr2j617vGNcvn9+4Ik397dn88V/Wy+cuLsZnWteXamE2F/JlPXm+221b+1rbwG6/fJJ87LrfnpTP+YbLelr1F3f7Sq7pTpvIB7zT9/NslD5v373B2oCfYLjoDDajuzu09fd7tg3TxvTvLtmbqF/EaSu2QakWAj35vkzplG4bgwycvnr8fXnJfkkCVHaG+5MN+in51rODrJPyb5rar6lj1vXo7N9DX2JVV1SFUdkql/9t2qaitHYbdqrfvJqQvPc3KSg+eak69s0y02WH4zP58pGL+gqu690Qzd/fm5n+5ju/u2SR6Z5NZJHrHZSmsa7vEHkvzVQr2XJjktO9wNJdPR0E9sYb71++b6oPvZDfbd9aH53zeY55x181ySad86MlMf/Wsk+bNNupacvcH6Ngzg3X1RphFFfmaHhszb09/ammWvwQWZuoEctm6Zl2Z6Tb59DzV8al7+lkvmuWWu+PecZGuvUXd/qbvf1N0/191HZPpH84YZ1L0HdosADlw0f2j/Q3cfn+lI7OOraqMTvt7Z3ad1959mCnK3yuVPwFo7an2F8YEX2jvrhu/LV4LP65L8UJJPZw9dUKrqNplO+LxTpu4ga7cnZDop84HLlt+qOag9KMnVM33dvvY8r55nWQu0p2caAeWee7H6L2c6yvuWJK+oqu/a0wLd/cJMgew2S2Z7QKZvOB+Xy782d05y+1o3/vh2mfsM3y3TSDH7i8vmfesd3f2CTN16jsz27B/PytTN56f2NOOVsKe/tT3q7ssy/S7usa79E2thfYvLH71JH/2DMx21XvZt1V69Rt39hkwnyi7bv+GAJ4AD661dBGb9iByXM3cReV2msL425vHbMvWv/ZX1R7yq6qaZAuFrunvTPqXzUbPfSHJUrbtgyjprQ/cdneT7193ene070vt9mYaBe9IGz/OSTOHkej2NPf78JP+rqm67fiXzkejvWN/e3V/I1A3ofZmOWN9uYZmv3mA9hya5fpYfZT42UxeO9fUelelI/k4dBf/VTK/V8/Y04y56WaZh8p60ryvq7k9mGh3kCZlC5o7Y5G9tq343U9//H7+ST//sJP890zcv6x2f6VugTbuvLHuNNtm/r5XpiP1WvkWBA5Y+4LDa7rDBV7+XdPdZmy3Q3edW1UmZhhA7obsv3mzeJL+eaSzfhyR5YXf3/EH/liRvr6pnZhpXeO1CPJdk49E+1vvDTB/uP5/pwjwbOTbJKfNR88uZ6/+tqrrlsrC/Rcdm6o/77PVdIKrq05mOYN8vUxj/5UxHmf+hpoufrF3U5S6Z+tmemA2ODnf3pVX1g/P8r6+q7+zuf0/ynqp6Taa+4p/M9HX/zyX5bJKTNiq2qg5L8j1Jntzdp24w/W8z9b/+pb14DTbyjVX1qUxdOtYuxHNUpvGu37qP696qw6tq/Ygr3d3v2GyBeR99RpI/raq7d/ebFiavbdOiz3X3u5bU8JuZhl28SaYuPjvlcn9rC+1LX4Pufk1V/W6SF1fV9yf5q0xdS26UrxwZ3/Rcgu7+y6p6XpI/mP+x/OtM2eFHMp278OTu/uc91L7Za/T6qnr/XNNHM1106LFJbpDpn1lYXb0fDEbu5ua297ds7UI8G93euDDfqVl3IZ65/esyHSl98vz4YVl3cZCFed+c6WhrLbTdIlNI+FiSL2TquvHsJDdet+zh2fyiLr8613DzDabdKesuprJu+k0zXZznSQtte30hnkzdTi7INCrMZsu8L8nfLDy+ZqaQ/K5MQfmzmULHzya51rrfz+3XretWmUa7OCtTQHpMpvD9sUwn4p2T6cqBt1lSzxMzfTNw2CbTHzQ/910W2q7MhXjWbv+V6YqWf5rkezaY/8XZuQvxbHS7bGGep2bdhXjm9qtlGn3j9Zts0+Lt7D3VleQF87wv3qTWfboQz2Z/a1t5DRaWvV+SUzJ1X/rivE/9eZJ7rZvvnCxciGduq7mud2TqZnVpkrcmuc9Wf3cbvUaZ/rl9Tabw/flMI+i8Nsmdt/JaubkdyLe1P2IAAGAAfcABAGAgARwAAAYSwAEAYCABHAAABhLAAQBgoKvcOOA3vvGN+/DDD9/tMgAAWGFnnHHGp7r70I2mXeUC+OGHH57TT1969V0AANgnVbXpheB0QQEAgIEEcAAAGEgABwCAgQRwAAAYSAAHAICBBHAAABhIAAcAgIEEcAAAGEgABwCAgQRwAAAYSAAHAICBBHAAABhIAAcAgIEEcAAAGEgABwCAgQRwAAAYSAAHAICBBHAAABhIAAcAgIEEcAAAGEgABwCAgQRwAAAYSAAHAICBBHAAABjooN0u4EBx+PEnD3uuc048ethzAQAw1o4eAa+qc6rqPVX1rqo6fW67YVWdUlUfnH/eYG6vqnpOVZ1dVe+uqjsurOe4ef4PVtVxC+13mtd/9rxs7eT2AADAvhrRBeX7u/tbu/uI+fHxSd7U3bdO8qb5cZLcK8mt59ujk/xhMgX2JE9Jcpckd07ylLXQPs/zqIXljtr5zQEAgCtvN/qAH5PkpPn+SUnuu9D+kp68PckhVXXTJPdMckp3X9jdFyU5JclR87SDu/vt3d1JXrKwLgAA2C/tdADvJG+oqjOq6tFz2026++Pz/f9IcpP5/s2SfHRh2XPntmXt527QDgAA+62dPgnzu7v7vKr66iSnVNX7Fyd2d1dV73ANmcP/o5PkFre4xU4/HQAAbGpHj4B393nzz08m+YtMfbg/MXcfyfzzk/Ps5yW5+cLih81ty9oP26B9ozpe0N1HdPcRhx566L5uFgAAXGk7FsCr6jpVdb21+0nukeS9SV6bZG0kk+OSvGa+/9okD51HQzkyySVzV5XXJ7lHVd1gPvnyHkleP0/7dFUdOY9+8tCFdQEAwH5pJ7ug3CTJX8wjAx6U5M+6+2+r6rQkr6yqRyT5SJIHzfO/LskPJjk7yWeTPDxJuvvCqnp6ktPm+U7o7gvn+z+V5MVJrp3kb+YbAADst3YsgHf3h5J8ywbtFyS5+wbtneQxm6zrRUletEH76Uluv8/FAgDAIC5FDw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DQQbtdALvv8ONPHvp855x49NDnAwDYnzgC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PteACvqqtV1Tur6q/nx7eqqndU1dlV9Yqqusbcfs358dnz9MMX1vHkuf0DVXXPhfaj5razq+r4nd4WAADYVyOOgD8uyVkLj38jye909zckuSjJI+b2RyS5aG7/nXm+VNVtkzw4ye2SHJXkuXOov1qSP0hyryS3TXLsPC8AAOy3djSAV9VhSY5O8sfz40pytySvmmc5Kcl95/vHzI8zT7/7PP8xSV7e3Z/v7g8nOTvJnefb2d39oe7+QpKXz/MCAMB+a6ePgP9ukl9I8uX58Y2SXNzdl82Pz01ys/n+zZJ8NEnm6ZfM8///9nXLbNYOAAD7rR0L4FX1Q0k+2d1n7NRz7EUtj66q06vq9PPPP3+3ywEA4CpsJ4+Af1eS+1TVOZm6h9wtybOTHFJVB83zHJbkvPn+eUluniTz9OsnuWCxfd0ym7VfQXe/oLuP6O4jDj300H3fMgAAuJJ2LIB395O7+7DuPjzTSZRv7u4fS/KWJA+YZzsuyWvm+6+dH2ee/ubu7rn9wfMoKbdKcusk/5TktCS3nkdVucb8HK/dqe0BAIDtcNCeZ9l2T0ry8qr6tSTvTPLCuf2FSV5aVWcnuTBToE53n1lVr0zyviSXJXlMd38pSarqsUlen+RqSV7U3WcO3RIAANhLQwJ4d5+a5NT5/ocyjWCyfp7PJXngJsv/epJf36D9dUlet42lAgDAjnI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bYcwKvqRlV1v6q6004WBAAAq2zTAF5Vf11Vt5/v3zTJe5P8RJKXVtXjB9UHAAArZdkR8Ft193vn+w9Pckp33zvJXTIFcQAAYC8tC+BfXLh/9ySvS5LuvjTJl3eyKAAAWFUHLZn20ar66STnJrljkr9Nkqq6dpKrD6gNAABWzrIj4I9IcrskD0vyI9198dx+ZJI/2eG6AABgJS07An7T7v7J9Y3d/Zaqus0O1gQAACtr2RHwv9hoyMGqelqSR+1cSQAAsLqWBfAHJvk/VfUdSVKT5yX53iR3HVAbAACsnE0DeHefkeS+SV5WVUcleVWSQ5Mc1d2fHlQfAACslGUX4rlhphFQjkvyskzDEv7PJNeZpwEAAHtp2UmYZyTp+f6lmS7A809Jam7/up0tDQAAVs+mAby7bzWyEAAAuCpY1gXlnlX1gA3af7iqfmBPK66qa1XVP1XVv1TVmfPoKamqW1XVO6rq7Kp6RVVdY26/5vz47Hn64QvrevLc/oGquudC+1Fz29lVdfzebToAAIy3bBSUX03y1g3a35rkhC2s+/NJ7tbd35LkW5McVVVHJvmNJL/T3d+Q5KJMF/zJ/POiuf135vlSVbdN8uBMFwU6Kslzq+pqVXW1JH+Q5F5Jbpvk2HleAADYby0L4Nfs7vPXN3b3p5JcZ08r7sl/zg+vPt86yd0yjaiSJCdlGmklSY6ZH2eefveqqrn95d39+e7+cJKzk9x5vp3d3R/q7i8kefk8LwAA7LeWBfCDq+oKfcSr6upJrr2Vlc9Hqt+V5JNJTknyb0ku7u7L5lnOTXKz+f7Nknw0SebplyS50WL7umU2awcAgP3WsgD+6iR/VFX//2h3VV03yfPmaXvU3V/q7m9NclimI9a7cgn7qnp0VZ1eVaeff/4VDuoDAMAwywL4Lyf5RJKPVNUZVXVGkg8nOX+etmXdfXGStyT5jiSHLBxZPyzJefP985LcPEnm6ddPcsFi+7plNmvf6Plf0N1HdPcRhx566N6UDgAA22rZlTAv6+7jM4Xch823W8xte7wQT1UdWlWHzPevneQHkpyVKYivja5yXJLXzPdfOz/OPP3N3d1z+4PnUVJuleTWmcYjPy3JredRVa6R6UTN125xuwEAYFcsuxBPkqS7/yvJe+Yw/aNV9aNJvinJ1+5h0ZsmOWkereSrkryyu/+6qt6X5OVV9WtJ3pnkhfP8L0zy0qo6O8mFmQJ1uvvMqnplkvcluSzJY7r7S0lSVY9N8vokV0vyou4+cy+2HQAAhlsawOcj18ck+dEk35bkeplGLXnbnlbc3e+el1nf/qFM/cHXt38uyQM3WdevJ/n1Ddpfl+R1e6oFAAD2F8suxPNnSf41U9eR30tyeKZxuk/t7i+PKQ8AAFbLspMwb5vpQjlnJTlr7vbRQ6oCAIAVtewkzG9N8qBM3U7eWFV/n+R6VXWTUcUBAMCqWdYF5cjufn93P6W7b5PkcZmuVHlaVf3jsAoBAGCFLOuC8tzFB919Rnf/XJJbJjl+R6sCAIAVtcdhCNebx+be4ygoAADAFS0L4F9XVZte2Ka777MD9QAAwEpbFsDPT/KsUYUAAMBVwbIAfml3v3VYJQAAcBWw7CTMbxlWBQAAXEUsC+DvHlYFAABcRSwL4K56CQAA22xZH/DbVNVGR8Er02iEd9ihmgAAYGUtC+AfTnLvUYUAAMBVwbIA/oXu/siwSgAA4CpgWR/wf1jfUFVfX1W/UlVn7mBNAACwsjYN4N392CSpqq+tqp+tqtOSnDkv8+BB9QEAwErZNIBX1aOr6i1JTk1yoySPSPLx7n5ad79nUH0AALBSlvUB//0k/zfJj3b36UlSVYYmBACAfbAsgN80yQOTPKuqvibJK5NcfUhVAACwopb1Ab+gu5/X3d+X5O5JLk7yiao6q6qeMaxCAABYIctGQfn/uvvc7n5Wdx+R5Jgkn9vZsgAAYDUt64Kyoe7+1yQn7EAtAACw8rZ0BBwAANgeAjgAAAy0bBzwxy7cv92YcgAAYLUtOwL+Ewv3X7rThQAAwFXBVrug1I5WAQAAVxHLRkE5pKrulymkH1xV91+c2N2v3tHKAABgBS0L4G9Ncp/5/tuS3HthWicRwAEAYC9tGsC7++EjCwEAgKuCpX3Aq+r2VXVSVZ0+306qqm8eVRwAAKyaZcMQHpPkLzJ1RfmJ+fbWJK+epwEAAHtpWR/wE5L8QHefs9D27qp6c5LXzDcAAGAvLOuCctC68J0kmduuvlMFAQDAKlsWwC+rqlusb6yqWya5bOdKAgCA1bWsC8pTkryxqp6R5Iy57Ygkxyd50k4XBgAAq2jZMIR/WVUfTvLEJD89N5+Z5EHd/S8jigMAgFWz7Ah45qD90EG1AADAyls6DjgAALC9BHAAABjoSgXwqrrOdhcCAABXBXu6FP3NquqIqrrG/Pir51FRPjikOgAAWDHLLkX/+CTvSvJ7Sd5eVY9MclaSaye505jyAABgtSwbBeXRSb6xuy+cL8jzr0m+q7vPWLIMAACwxLIuKJ/r7guTpLv/PckHhG8AANg3y46AH1ZVz1l4fNPFx939MztXFgAArKZlAfzn1z129BsAAPbRskvRn7TZtKpaegVNAABgY8tGQfn7hfsvXTf5n3asIgAAWGHLTsJcvNjO7dZNqx2oBQAAVt6yAN5XchoAALCJZX25D6mq+2UK6YdU1f3n9kpy/R2vDAAAVtCyAP7WJPdZuH/vhWlv27GKAABghS0bBeXhIwsBAICrgqXDCVbV9yW5qLvfXVUPSvK9Sf4tyXO7+/MjCgQAgFWyaQCvqj9Icock16qqDyS5bpK/TfJdSV6U5MeGVAgAACtk2RHw7+/u21bVtZKcl+Sru/tLVfX8JO8eUx4AAKyWZcMQfi5JuvtzST7S3V+aH3eSLw6oDQAAVs6yI+BfXVVPyDTs4Nr9zI8P3fHKAABgBS0L4H+U5Hob3E+SP96xigAAYIUtG4bwaSMLAQCAq4Jlo6A8Z9mC3f0z218OAACstmVdUH4yyXuTvDLJxzL1/QYAAPbBsgB+0yQPTPIjSS5L8ookr+rui0cUBgAAq2jTYciPk2cAACAASURBVAi7+4Lufl53f3+Shyc5JMn7qurHh1UHAAArZuml6JOkqu6Y5NgkP5Dkb5KcsdNFAQDAqlp2EuYJSY5OclaSlyd5cndfNqowAABYRcuOgP9ykg8n+Zb59oyqSqaTMbu777Dz5QEAwGpZFsBvNawKAAC4ilh2IZ6PjCwEAACuCpb1Ab80SS80dZJPJXlLkid19wU7XBsAAKycZcMQXq+7D164XT/JEUnOTPK8YRUCAMAK2TSAb6S7L+ru30ny9TtUDwAArLS9CuBJUlVXzxbGDwcAAK5oWR/w+2/QfINMl6Z/1Y5VBAAAK2zZkex7r3vcSS5I8uzuPnnnSgIAgNW1bBjCh48sBAAArgqWdUH51SXLdXc/fQfqAQCAlbasC8pnNmi7TpJHJLlREgEcAAD20rIuKM9au19V10vyuCQPT/LyJM/abDkAAGBzS4cTrKobJnlCkh9LclKSO3b3RSMKAwCAVbSsD/hvJrl/khck+ebu/s9hVQEAwIpadiGeJyb52iS/nORjVfXp+XZpVX16THkAALBalvUB3+urZAIAAMsJ2QAAMJAADgAAAwngAAAwkAAOAAADCeAAADCQAA4AAAMJ4AAAMJAADgAAAwngAAAw0I4F8Kq6eVW9pareV1VnVtXj5vYbVtUpVfXB+ecN5vaqqudU1dlV9e6quuPCuo6b5/9gVR230H6nqnrPvMxzqqp2ansAAGA77OQR8MuSPLG7b5vkyCSPqarbJjk+yZu6+9ZJ3jQ/TpJ7Jbn1fHt0kj9MpsCe5ClJ7pLkzkmeshba53ketbDcUTu4PQAAsM92LIB398e7+5/n+5cmOSvJzZIck+SkebaTktx3vn9Mkpf05O1JDqmqmya5Z5JTuvvC7r4oySlJjpqnHdzdb+/uTvKShXUBAMB+aUgf8Ko6PMm3JXlHkpt098fnSf+R5Cbz/Zsl+ejCYufObcvaz92gHQAA9ls7HsCr6rpJ/jzJ47v704vT5iPXPaCGR1fV6VV1+vnnn7/TTwcAAJva0QBeVVfPFL7/tLtfPTd/Yu4+kvnnJ+f285LcfGHxw+a2Ze2HbdB+Bd39gu4+oruPOPTQQ/dtowAAYB/s5CgoleSFSc7q7t9emPTaJGsjmRyX5DUL7Q+dR0M5Msklc1eV1ye5R1XdYD758h5JXj9P+3RVHTk/10MX1gUAAPulg3Zw3d+V5MeTvKeq3jW3/WKSE5O8sqoekeQjSR40T3tdkh9McnaSzyZ5eJJ094VV9fQkp83zndDdF873fyrJi5NcO8nfzDcAANhv7VgA7+6/T7LZuNx332D+TvKYTdb1oiQv2qD99CS334cyAQBgKFfCBACAgQRwAAAYSAAHAICBBHAAABhIAAcAgIF2chhC2C8cfvzJQ5/vnBOPHvp8AMCBxRFwAAAYSAAHAICBBHAAABhIAAcAgIEEcAAAGEgABwCAgQRwAAAYSAAHAICBBHAAABhIAAcAgIEEcAAAGEgABwCAgQRwAAAYSAAHAICBDtrtAoB9c/jxJw99vnNOPHro8wHAqnEEHAAABhLAAQBgIAEcAAAGEsABAGAgARwAAAYSwAEAYCABHAAABhLAAQBgIBfiAfZrLjQEwKpxBBwAAAYSwAEAYCABHAAABhLAAQBgIAEcAAAGEsABAGAgARwAAAYSwAEAYCABHAAABhLAAQBgIAEcAAAGEsABAGAgARwAAAYSwAEAYCABHAAABhLAAQBgIAEcAAAGEsABAGAgARwAAAYSwAEAYCABHAAABhLAAQBgIAEcAAAGEsABAGAgARwAAAYSwAEAYCABHAAABhLAAQBgIAEcAAAGEsABAGAgARwAAAYSwAEAYCABHAAABhLAAQBgIAEcAAAGEsABAGAgARwAAAYSwAEAYCABHAAABhLAAQBgIAEcAAAGEsABAGCgg3a7AICrssOPP3nYc51z4tHDnguAzTkCDgAAAwngAAAwkAAOAAADCeAAADCQAA4AAAMJ4AAAMJAADgAAAwngAAAwkAAOAAADCeAAADCQAA4AAAMJ4AAAMJAADgAAAwngAAAwkAAOAAADCeAAADCQAA4AAAMJ4AAAMJAADgAAAwngAAAw0I4F8Kp6UVV9sqreu9B2w6o6pao+OP+8wdxeVfWcqjq7qt5dVXdcWOa4ef4PVtVxC+13qqr3zMs8p6pqp7YFAAC2y0E7uO4XJ/n9JC9ZaDs+yZu6+8SqOn5+/KQk90py6/l2lyR/mOQuVXXDJE9JckSSTnJGVb22uy+a53lUknckeV2So5L8zQ5uDwB74fDjTx76fOecePTQ5wO4snbsCHh3vy3Jheuaj0ly0nz/pCT3XWh/SU/enuSQqrppknsmOaW7L5xD9ylJjpqnHdzdb+/uzhTy7xsAANjPje4DfpPu/vh8/z+S3GS+f7MkH12Y79y5bVn7uRu0AwDAfm3XTsKcj1z3iOeqqkdX1elVdfr5558/4ikBAGBDowP4J+buI5l/fnJuPy/JzRfmO2xuW9Z+2AbtG+ruF3T3Ed19xKGHHrrPGwEAAFfW6AD+2iRrI5kcl+Q1C+0PnUdDOTLJJXNXldcnuUdV3WAeMeUeSV4/T/t0VR05j37y0IV1AQDAfmvHRkGpqv+d5K5JblxV52YazeTEJK+sqkck+UiSB82zvy7JDyY5O8lnkzw8Sbr7wqp6epLT5vlO6O61Ezt/KtNIK9fONPqJEVAAANjv7VgA7+5jN5l09w3m7SSP2WQ9L0ryog3aT09y+32pEQAARnM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6KDdLgAADkSHH3/y0Oc758Sjhz4fsHMcAQcAgIEEcAAAGEgABwCAgQRwAAAYSAAHAICBBHAAABhIAAcAgIEEcAAAGEgABwCAgQRwAAAYSAAHAICBBHAAABhIAAcAgIEEcAAAGEgABwCAgQRwAAAY6KDdLgAA2P8cfvzJQ5/vnBOPHvp8sJscAQcAgIEEcAAAGEgABwCAgQRwAAAYSAAHAICBBHAAABhIAAcAgIEEcAAAGEgABwCAgQRwAAAYSAAHAICBBHAAABhIAAcAgIEEcAAAGEgABwCAgQRwAAAYSAAHAICBBHAAABhIAAcAgIEEcAAAGEgABwCAgQRwAAAYSAAHAICBBHAAABhIAAcAgIEEcAAAGEgABwCAgQ7a7QIAAEY7/PiThz7fOScePfT52L85Ag4AAAM5Ag4AsGJGHuF3dH/vOQIOAAADHfABvKqOqqoPVNXZVXX8btcDAADLHNBdUKrqakn+IMkPJDk3yWlV9druft/uVgYAwE5YhRNoD/Qj4HdOcnZ3f6i7v5Dk5UmO2eWaAABgUwd6AL9Zko8uPD53bgMAgP1Sdfdu13ClVdUDkhzV3Y+cH/94krt092PXzffoJI+eH35jkg8MKvHGST416Ll2g+07sNm+A9cqb1ti+w50tu/Atcrblozfvlt296EbTTig+4AnOS/JzRceHza3XU53vyDJC0YVtaaqTu/uI0Y/7yi278Bm+w5cq7xtie070Nm+A9cqb1uyf23fgd4F5bQkt66qW1XVNZI8OMlrd7kmAADY1AF9BLy7L6uqxyZ5fZKrJXlRd5+5y2UBAMCmDugAniTd/bokr9vtOjYxvNvLYLbvwGb7DlyrvG2J7TvQ2b4D1ypvW7Ifbd8BfRImAAAcaA70PuAAAHBAEcABAGCgA74POGNV1Q2S3DrJtdbauvttu1fR9qqq2ye5bS6/fS/ZvYrYG1X13Ulu3d1/UlWHJrlud394t+vaV1V1rSSPSHK7XH7f/IldK2qbVdXVktwkC59L3f3vu1fR9lrVfXON984D07wvPilX/N3dbdeKuopwBHwbVdWtq+pVVfW+qvrQ2m2369ouVfXIJG/LNOrM0+afT93NmrZTVT0lye/Nt+9P8swk99nVorZRVR1ZVadV1X9W1Req6ktV9endrmu7zL+/JyV58tx09SQv272KttVLk3xNknsmeWumax5cuqsVbaOq+ukkn0hySpKT59tf72pR22jF982rwnvnKn+2/2mSs5LcKtPn+jmZhnheCfvz554Avr3+JMkfJrks05vQS7JCb7JJHpfk25N8pLu/P8m3Jbl4d0vaVg9Icvck/9HdD0/yLUmuv7slbavfT3Jskg8muXaSRyb5g12taHvdL9OH/meSpLs/luR6u1rR9vmG7v6VJJ/p7pOSHJ3kLrtc03Z6XJJv7O7bdfc3z7c77HZR22iV981k9d87V/mz/Ubd/cIkX+zut87fqq3S0e/99nNPAN9e1+7uN2UaXeYj3f3UTB+Uq+Jz3f25JKmqa3b3+5N84y7XtJ3+q7u/nOSyqjo4ySdz+SutHvC6++wkV+vuL3X3nyQ5ardr2kZf6GlYp06SqrrOLteznb44/7x4/qr/+km+ehfr2W4fTXLJbhexg1Z530xW/71zlT/b195bPl5VR1fVtyW54W4WtN321889fcC31+er6quSfHC+QNB5Sa67yzVtp3Or6pAkf5nklKq6KMlHdrmm7XT6vH1/lOSMJP+Z5P/ubknb6rPzFWPfVVXPTPLxrNY/4a+squcnOaSqHpXkJzL9LlfBC+bzL34l09V+r5vkV3e3pG31oSSnVtXJST6/1tjdv717JW2rVd43k9V/71zlz/Zfq6rrJ3lipi5EByf52d0taVvtt597xgHfRlX17Zn6Uh2S5OmZduTf7O6372phO6Cqvi/TUbi/7e4v7HY9262qDk9ycHe/e5dL2TZVdctM/WyvkekN9vpJnjsfHVgJVfUDSe4xP3xDd5+ym/WwNXMf4ivo7qeNrmWnXFX2zRV971z/2X79JM9cxc/2VTN/7n0y03kX+9XnngDOHlXVwd396ara8Gup7r5wdE07oarul+TN3X3J/PiQJHft7r/c3cq2x/y199pXxWujTlyzuz+7u5Vtn6r6miR3zvRV/2nd/R+7XNI+qaqHdPfLquoJG01foSPEK2/V9s1Fq/7euYqq6he6+5lV9XuZu0Yt6u6f2YWyrlJ0QdlGVXVKkgd298Xz4xskeXl333N3K9tnf5bkhzJ9tdhJamFaJ/m63ShqBzylu/9i7UF3XzwfmVuVD5E3Jfkfmb4eTqYTUt6Q5Dt3raJtNI/S86tJ3pxpH/29qjqhu1+0u5Xtk7W+wqt0wt4VzEOh/UKuOMziSpwMtqL75qKVfO+sqt/t7sdX1V9l45B6II/0ctb88/RdrWKHVNUru/tBVfWebPy72/WTvB0B30ZV9c7u/rY9tbF/qqp3r/+jrKr3dPc371ZN26mq3tXd37qntgNVVX0gyXd29wXz4xsl+cfuXqUThVdSVb0hySuS/FySn0xyXJLzu/tJu1rYNln1fXNV3zur6k7dfcbc5fIKuvuto2vaSXM/9+t2934xTN++qKqbdvfH5y4oV9Ddu37+2n7REX2FfLmqbrH2YP7Fr8x/OFX1XWtn71fVQ6rqtxe3dwWcPm/T18+338501H9VfKaq7rj2oKrulOS/drGe7XZBLj829qVz2wGvqp5ZVQdX1dWr6k1VdX5VPWS369pGqz4U2srum7OVfO/s7jPmn29duyV5d5KLViV8V9Wfze8t10ny3iTvq6qf3+269lV3f3z++ZGNbrtdXyKAb7dfSvL3VfXSqnpZpovWPHkPyxxI/jDTGcXfkumM6X/LdIGQVfHTSb6Q6UjcKzKNxvCYXa1oez0+yf+pqr+rqr/PtI2P3eWattPZSd5RVU+dv/5+e5J/raonbNaH+gByj/mo1A9lulDGNyQ54D8kF6z6UGirvG8mK/7eWVWnziH1hkn+Ockfzf9krILbzu8t903yN5kuyPPju1vS9qmq+1fVB6vqkqr6dFVdWvvJhXj0Ad9G3f238xHGI+emx3f3p3azpm12WXd3VR2T5Pe7+4VV9YjdLmq7dPdnkhy/23XslO4+rapuk6+M3f6B7v7ismUOMP8239a8Zv65Cv2n196rj07yf7r7kqpaNv+BZtWHQlvlfXPl3zuTXH8eiOCRSV7S3U+pqlUZ5eXqVXX1TAH897v7iyv23vLMJPfu7rP2OOdgAvg2qKrbdPf7F77e/9j88xZVdYvu/ufdqm2bXVpVT07ykCTfO/cXu/ou17TPVvxEm1TV3br7zVV1/3WT/ntVpbtfvSuFbbO1Ieuq6rrz4/9cvsQB5a+r6v2Zugz9r/mkxc/tck3bprvXLjt/SaYrDa6UVd03V/29c8FBVXXTJA/K9E33Knl+pm/V/iXJ2+aus6t0UaxP7I/hO3ES5raoqhd096Or6i0bTO4VOpP/a5L8aKYhtP5u7v991+5+yS6Xtk9W/USbqnrafMTmTzaY3HN/2wNeTVeIfGm+0nXhU0ke2t1n7l5V22f++vuS7v5SVf23TP2mP7rbdW2Hqvrvmbq43aS7b19Vd0hyn+7+tV0ubVus6r656u+da6rqgZkugvX33f1TVfV1ma7x8cO7XNqOqKqbdfd5u13HdqiqZyf5mkwj8ixe5GvXDzwJ4NtkPhr8Hd39D7tdyyhV9T1JHtzdB3xfv5rGxH5Jd//YbteyE+b98wHd/crdrmWnVNU/Jvml7n7L/PiuSZ7R3SsxzGKS1PTd8N0y/SP8Q919k10uaVtU1Vsz9Wl//tqoUVX13u6+/e5Wtj1Wed9c9ffOzVTVt3f3abtdx3apaez2H8703vJN3f21u1zSttifDzzpgrJNuvvLVfX7SVZ6yMH55KgfTfLAJB9O8ue7W9H2mI8q3rKqrtEreGXPef/8hSQrG8CTXGct4CRJd5+6NmrPga6qjsz0d3ffTEdRH5NpyL5V8d+6+5/W9T29bLeK2QEru2+u+nvnoqq6bZJj59vFSY7Y3Yr2TVVdO8kxmd5bvi3TOQn3zTSAxEro7ofvdg2bEcC315uq6oeTvLpX6KuF+evhtTedT2U6y726e9X6an4oyT9U1WuTfGatsVfnaoNvrKqfy/T7W9y+lbiSaZIPVdWv5Csj8zwk0+/0gFVVz8j0z+6/J/nfSZ6W5PTuPmlXC9t+n6qqr8/cj7iqHpDk47tb0rZauX1znZV976yqw/OVz78vJrllkiO6+5zdq2rfVdWfJfmeTBdj+71MF4k6u7tP3c26tltVXSvJI3LFi3w5Ar5i/meSJyS5rKo+l+mKZ93dB+9uWfvs/Un+LtNX3mcnSVWt0ggFa9ZGKviqrMjoBOv8yPxzscvQKl3J9CcyBdRXZ9quv5vbDmSPTPKvmfpH/1V3f76qVuaf+wWPSfL/2rvvOLuqqv/jn28CUhMCIk1p0ntoCgFUmlhQQUAISLGAoGIUfLA9jwh2EJViAfVHU2kigqgYeugt9F4i0pUeqRK+vz/2vszJcGeSkHNn33tmvV+veeXec2cy605Ozuyz99prHQOsLOkh0upak1IamnhuVjXy2inpClJFnpOB7WzfLWlKrw++s1WBp0gdMW/PKxlNvLacSBrDbAUcTLqudMWmzMgBr4GkjWxfJmlu242pTNAiaRtgJ2Aj4BzSxejXtpctGliHSJrX9vOl46iLpB1snybp7babNOv2mpyHel7TVmXy+9qSNPu2OXAhsAWwpO0mpWgAkNMyRtieOsNP7hFNPTfbaeC180/AOsBZwO9tXy7pPtuNmLTIZWnHkyZnHieVqF3d9mNFA6uRcjdy5W6tueTiJbY3mOEXd1g04qnHEfnPy4tG0SG2/2R7J2Bl0gDgi8Aikn4h6b1lo6uPpA0l3Ua6W0bSWpJ+XjisOrSaQf2haBQdZHsaqRPtAqVjqZPtabbPsb07sBxpJ/9lwEN5CbkRJL1Z0hGkmeGLJB2u1K695zX13Kxq6rXT9jbAGqSunt+SNAVYUNI7ykZWD9t32D7Q9srABOB44Jq8abgpWr0uns7ViBYAFikYz2tiBrwGkq4ktafdhjQ7PB3bXxjyoDpM0oKk3NQdbW9eOp46SLoK2B44q0mVGCSdS1r2Xp80wJlOU2r1SjqTtJHoXKbPQ23i/7/RwDa9XgK0JZ+jk4Df5kO7kEqcblEuqvo0/dxs6rWzP0mLkGqBjweWsr1k4ZBqlystbWK7ERsxlZonnQ6sCRwLzA980/YviwZGDMBrIWlh0rLwD4Fv9nvZTfkl2XSSrrL9ztaSVT52o+21Ssc2OyS9ibSMeiIpp7jKDbrQ7t7ueAM3LDZOu8GapJttr1Eqpjo1/dxs6rVzMJKWtn1/6ThC74pNmDVwajd/sqTbbd/YOt6qkw3EALw3PCBpHOCcJzaBLtmsMTtyabArJY2z/W94Ldf2o6TzsxED8KYMZoapiZJ2oq9M5vbA3wvGU6thcG428to5mBh89wZJiwLfA5aw/f5cSnJD278pHFrMgNetXZ1s20eVjSrMjLyScThpNUOk8kwTbD9RNLCa5JnwD5LOz61Iy3J/tP3nooHVJOdntmuH3fMbpiTNZfulGR3rNZKmkv7NBMwHvJpfGgH8pwEVpIBmn5vQ/Gtn6F2S/kZKPfmG7bUkzQFc3w2razEDXoNhVCe70fJKRpNKnwGQN8qOB95L2kR7ArB+NzcoeIOqTTHmJt0ELzTA5/aaK0hpRDM61lNsN6Zk3Qw0+dxs7LWzpVXpbEbHeomk/QZ7vQk13LOFbZ8q6WsAtl+RNK10UBAD8LoMizrZkj5KynNfhDTL0ZQ65wBIWhbYF1iGyv+NBmxSPId0fm5sewqApMPLhlS/NrNtP5V0Ha/fl9EzJC0GvBWYJ6+utVpFjgbmLRZYB+Try8bkOtm2/1Q4pNo08dysavC1s+VIXn+z2+5YLxkuN7/P5YpKrSZfGwDPlA0piQF4PVq5tBdKatXJ1uBf0pMOAT5ku6m5fX8CfgP8mb6l8CZYh3R+nifpPtL5ObJsSPWTVP1lOII069jr17itgD2AtwGH0XddmQp8vVBMtcsl65YndfsE2FvSlrY/N8iX9YyGnptVjbx2StoQGAe8pd+M8Wh6/Bpq+6DSMQyR/Uh13JeTdBnwFtIek+IiB7xGeWPbR0jL/ZuRlvrPsD2xaGA1kXSZ7Y1Kx9EprZ38pePopLxRajywHXAj6fw8pmxU9ZB0YeXpK6Q9GIfZvrNQSLWRtJ3t00vH0SmS7gBWcf6FJGkEcKvtVcpGVo8mn5vQ3GunpHcD7wH2Bqpl66aSOtPeXSKuOqmLW7XXJed9r0SawLjT9n9n8CVDIgbgHdKkOtl5aRjg3cBipNmO1zZ/2f5jibjqJmlnYAXSBqLq+5tcLKgOyQOcLYCdmnShbSpJE0gbiaYCvyKtany1QTf3ZwOfa1WWkLQ0cJTtD5WNLMyMpl87qyUH87VzftvPFg6rFpJOI6XR7kylVbvtCUUDq4mkzwG/s/10fr4gMN528UZRMQAPMyTp2EFedlMGcJK+D+wK3EvfMqptb1YuqjAjkn5q+4v58QTbh1deO872HsWCq0mrprKkrUizcf8LnGi7l3NQkfRnUm7mAqRGUVfn5+8Errb9nnLRzb7hcG5C86+dSl1n9wamAdeQUlAOt31o0cBqoC5u1V4HSTfYHtvv2Gv16ktqUg5a6JBWtYyBdoKXiaojdgDenutmh97xrsrj3Unl0FrWHOJYOqWV+/0B4ATbt+aOdb3uR6UD6LDhcG5C86+dq9p+VtIuwN+Ar5La0/f8AJzXt2p/lC5p1V6TkZJUSW8bCbypcExADMDDrGniTvCqW4AxwL9KBxJmiQZ43CTXSZoILAt8TdIoGrDZzfbFpWPosOFwbkLzr51z5pnhbUipUf+V1JT0gWNyWsb/kjYrzg/8X9mQanUOcIqko/Pzz+RjxcUAPMxQk3eC9zMGuEPSNUyfx9iUUlqtu/9Fmb5U2D/LRVSLEfkXyIjK49Zgpynn56eAscB9tp/PZbV6vo67pEttb1xpyPPaSzSjxOlwODeh+dfOo4F/kDauT8p7FHo+Bzznsz9r+ylSR+RGNIbq5yvAXsA++fm5wK/LhdMncsBr1NQ62cNhJzi89j5fpymzdJL2BQ4EHmP6PM2eXgqX9A/S+2k3w+gGdRtckLTRrVqpYFK5iMKMDKNzs9HXznYkzWH7ldJxzC5J19peb8af2ZtylZfl89N7bL9YMp6qGIDXSNI9NLhOdnUn+HAgaWPSbumm1CK+B3hntIfuPZI+DUwg1QO/AdgAuKIJm9zyqsyttlcuHUuoR9OunQCSPsjrS/UdXC6iekj6AX0dvJ9rHbf9ZLGgapBLD34P+CRwP+kmeEn62tIXL0UYKSj1eqypg+/suHZ5b00YBLTkboM7kzYVTQGaVHv5AbqkA1iYZRNIVUKutL2ppJVJv1x6nu1pku6UtFQD0qGGrSZfOyX9ktR5dlNS+sL2pIo9TbBj/rN6s2R6Px3lUFK3z2VtTwWQNJq08ftHpGtqUTEAr0GlTva1kk6hoXWygS9XHs9NaubShCW4FUnNacbTNxMg25sWDax+9wEXSfoL05+fPy4XUphJL9p+URKS5rJ9h6SVSgdVowWBWyVdzfSzcE3JIW6kYXTtHJdL9N1k+yBJh5GqoTTBKv3TMnLaRq/bGljRlTSPXMlmH1Ld8xiAN0S1WcTzwHsrzw00YgBu+7p+hy7LvzB73R3AJcDWtu8BkPSlsiF1xD/zx5vokjJMYaY9KGkM6eb+yD0DFwAAIABJREFUXElPkZZVm6JJVReGk+Fy7Xwh//m8pCWAJ4DFC8ZTp8t5fSWzdsd6jauD78rBad1SwSYG4DUYLnWyJS1UeToCWJfUQKPXfRTYCbhQ0jnAyTSwZJjtg0rH0GkNrfKC7W3zw2/ltuYL0CWltOrQ5M16LQ09N4fFtRM4O98AHwpMJk2sdUUljTdK0mLAW4F5cvpQ699tNCndptfdJmk32ydUD0r6OOnGsbjYhFkjSZP7d6Zrd6xXSZpCuvCIlHoyBTjY9qVFA6uJpPmAj5CWUzcDTgDOaFC777cAB/D6jUSNyOFvapWXlryxbQXbx+Z/y/ltTykdVx0kbUDqKbAKaXVmJPBcr1eQahkG52ajr51VkuYC5rbd0/tpJO0O7AGsB1xbeWkqcFyvp85Keisp++AFUtMkSO91HmBb2w+Viq0lBuA1qNTJ/iLwk8pLo0n/0GsVCSy8Ybnk2w7AjrY3Lx1PHXIjl1NIufx7kzrz/dv2V4oGVpMmV3mRdCDpl8dKtlfMy+Cn2W7ECpuka0kzqaeR3udupPzNrxUNrCZNPjf7a9K1U9IBtg/Jj3ewfVrlte/Z/nq56OohaTvbjdkw25+kzUiTTgC32T6/ZDxVMQCvwTCqkz0nqZh9q73yRcDR3VDOJ8yYpOtsr5s3Eq2Zj11je/3SsdUhp2Zs2YTavP1JugFYG5hse+187KYGzaBea3u9fufm9a332uuafG42WXUFu/9qdlNWt/OM/nbAMkyfHtXzJRa7XeSA18D2xZIuBdZseJ7tL4A5gZ/n57vmY58uFlGYFa0bpUdyTduHgYUG+fxe0+QqLy/bdmvzUF7yb5LnJb0JuEHSIcAjpH0mTdHkc7PJNMDjds971Zmk8rTXUTk3Q+fFALwmeWftEqXj6LD1+6XTXCDpxmLRhFn1HUkLAPuT8m1HA02qWNDkKi+nSjoaGCNpT1JziV8VjqlOu5IG3J8nnZNLkmblmqLJ52aTeYDH7Z73qrfZfl/pIIajGIDX6wZJZ5HyGKu1bHt6M0PFNEnL2b4XQNLbgWmFYwozIVdgWMH22aTZjkbV6c3vb0Xbu5SOpRNs/0jSlsCzwErAN22fWzis2ZY3k77F9m350IvAQZJWoyFNo5p+bjbcWpKeJc12z5Mfk583oVY2wOWS1rB9c+lAOknSqEpDnuVbZTOLxhQ54PWRdGybw7b9ySEPpgMkbU5q43of6QK0NPAJ2xcWDawmuaHSD4FFSO9PpH+/plRiuNr2O0rH0Sk5DWwz2y+XjiXMHEknAz+3Panf8U2AfWzvXCayejX93Gz6tbPJJN0GLE+qavYSff92jdhf0pJX66cAvwe+b3u5wiHFADzMmrxho9WB707bjckZy5UKPmT79tKxdIKkn5By+E9h+hWaycWCqpGkE0hl7M5i+vfX83m2TR3gtDZfDvDaLbZXH+qYOqHJ5yY0/9rZZJKWbnfcdk83+pI0L2nvzCuVY/sARwE7VSvalBIpKDWS9DZSbm2rNNglwATbD5aLavZJWh94wPajtl+SNJaUn3m/pG/ZfrJwiHV5rOG/QMbmP6u7202q29sE9+aPEcCowrHU7RCaOcAZ7N9pziGLovOafG5C86+djWX7/nY9BkrHVYMLgG2ARwEkbUuq4rYVaZ9J8QF4zIDXSNK5pOWNE/OhjwO72N6yXFSzT9JkYAvbT0p6F6nb2b6kAd0qtrcvGuBsyrOLAO8GFiO1+65WKmhKDv+wIGle28+XjqNOki5rSs3vqlwV5Ge2/9rv+PuBL9h+f5nIOqNp52ZcO3tfU3sMSLqxVTRC0l7AnsAHbP97sJW3oRQD8BpJusH22Bkd6zX9TuSfkZq3fCs/b8L7a5e739KYHH6AXH6wfyfMRtR7zQ2xfkPqELmUpLWAz9j+bOHQ3rCmD3AkrQD8Bbic6bvVbQhsbfuuUrHVqYnnJgyva2dTNbXHgKQLgItJFZW2BZa3/ZSkxYG/d8P7ixSUej0h6ePASfn5eKAJnc9GSpoj51JtDuxVea3nzyHbnwCQtJHty6qvSerpWYAqSb8E5iVVQPk1sD1wddGg6vVT0vLiWQC2b8wrNr3sQ5XHzwPvrTw3qdVyz7J9t6Q1gJ2BVr73xaTB6YvlIqtdE8/NYXPtbLim9hjYgZRychdpzDJR0s2k33/fKBlYS88PnrrMJ0k54D8h/XK8HPhE0YjqcRJwsaTHgRdIue1IWp6GlArLjgT6dzZrd6xXjbO9Zp7dOEjSYcDfSgdVJ9sPSNP1x+jpMpnDYYCTN3IPNpPaCE07N/tp+rWzyRrZY8D2E8B3Ws8lXUHan/dD23cWC6wiBuA1yruGP1w6jrrZ/q6k84HFgYnuy1saQcoF72l5eXgc8BZJ+1VeGg2MLBNVR7yQ/3w+5/k9Qfo3bYoHJI0DLGlOYALQlI1hMcDpbY08N4fRtbOxmtpjoD/bD9MFGy+rYgBeA0nfHORl2/72kAXTIbavbHOsEfmZpM5085P+P1QrFDxLStNoirMljQEOBSaTVml+XTakWu0NHA68FXgImAj0eo5tDHCaoXHnZjZcrp2Nk1ewF7V9WR5wn5uPb1xtuBc6JzZh1kDS/m0Ozwd8Cniz7SaU9Gk8SUv3eu3TmZXruc9tuzEpRAOlafQ/1kskvRt4D2kA98vKS1OBP9u+u0RcQ0HSm/Mycs9r4rnZkjt9nmp7u9KxhJkn6Wzga/07YOY9Gd+z/aH2XxnqEgPwmkkaRVpe/BRwKnCY7X+VjSrMDEkXkmaFp2O7KXWyycvgy1BZ/bJ9QrGAaiRpsu11ZnSsFw2Xm0NJ95KqovwWOM72qoVDqkWTz01I+bW2NywdR5h5kq6xvf4Ar91se42hjmm4iRSUmkhaCNgP2AU4HljH9lNlowqz6MuVx3OTmg29MsDn9hxJJwLLATfQtwHMQE8PwIdJmsZxrSoFVU26OQSwvZykLwFX0IAN7MPk3AS4QdJZpBzbaqfPnq7S03BjBnltniGLosMkbUDaL7MKKWVqJPBcN3QRjgF4DSQdCnwUOAZYw/Z/CocU3gDb1/U7dJmkJpXpWw9Y1c1b9hoOeaiNvDmUNBHYszW7n39Z7g18BtiaHr85ZHicm5DOySeYvqtuz5fJbLhrJe1pe7qKJ5I+TV9N/iY4CtiJdHO4HrAbsGLRiLJIQamBpFdJzTFeYfoUBpE2YRa/0wozllcxWkYA6wJH2F6pUEi1knQaqbvgI6Vj6YRqmoakEaSmJ88WDqtjJF1t+x2l45gd1UZeuUnUocA2tu8abIm81wy3czN0P0mLAmcALzN9E6w3AdvafrRUbHVqdb2sNheSdH2r6VBJMQNeA9sjSscQanEd6QZKpJupKaRc/p4m6c+k9zUKuC3P6le7KTaldOb3Je1NSq+5Bhgt6XDbhxaOa7YNcHO4QKFw6vSSpN1J3er2Bda2/bCk0aSN7E3R2HMTQNLbSMv8rdr0lwATbD9YLqowGNuPAeMkbUpfE6y/2L6gYFid8LykN5HSpA4BHiFdQ4uLGfAQGi5X0hiQ7YuHKpZOas2mStqFVB/7q8B13dByeHZJmsLrbw4Ptn1p0cBmUy6F9lXSLNy9wJakBmYfAX5r+ycFw6tNk89NAEnnAr8HTsyHPg7sYnvLclGFkFafgH8BcwJfIk1c/Nz2PUUDIwbgIbwmN8jYB2i1iL4IONr2f4sFFWaapFuBsaSBwFG2L5Z0o+21CocWZpKktYEtgOttn1c6nro0/dysphINdiyE0CdSUELo8wvSXfLP8/Nd87FPF4uoRt28G7wmRwP/AG4EJuWZj0bk2Q6Xm0Pb1wPXl46jAxp7bmZPSPo4cFJ+Pp60KTOEIiSdavtjkm6mfXnh4qtPMQPeAZJG2Z6aHy/fDUsdYcbazUg1bJbqWtrsBrf9taKBdZCkOWw3oVrIr0k3h8fnQ7sC02w34uZwOGrKuQmvLfMfCWxIGuxcTtrw/c+igYVhS9Lith/J5+brdENfhZgB74xLc87m74Hvk2ovh+43rdqCV9Lb6auX3Qi275E00vY04FhJ1wONGIDnXf3fA5aw/X5Jq5IGBL8pG1kt1u93I3iBpBuLRRNmWa7yshqpZF/LwYXCqVUezDRlM3dogEq1r8eBF2y/KmlFYGXgb+Ui6xMD8BpImhd4uTWbYXstSfuQluN2KhpcmBX/A1wo6T7SZrelaUAzkIqu3Q1ek+OAY4Fv5Od3AafQjAF4428Om0zSL4F5gU2BX5NqgPd8jwFJ3xzkZdv+9pAFE0J7k4BNJC0ITCRVIdqR1DSxqCb98i3pAmDh1hNJ25LyNbcC9igUU5hFts8HVgC+QCqJtpLtC8tGVatdSf/nP0/qVrckqaFLUyxs+1TgVYB8Q9yUQWrr5vAiSReTrjn7F46pNpJWkPQHSbdJuq/1UTquGo2zvRvwlO2DSCszXdEMZDY91+YDUvnWr5QKKoQK2X6e1Czx57Z3IK1EFRcz4PWYp1W0XtJewJ7A5rb/LekHZUMLMyJpfeAB24/afknSWNLA9H5J37L9ZOEQa1FpBDINOAt4yPa/ykZVq+ckvZm84SZvOn2mbEj1sH2+pBWAVlOoO22/NNjX9JhjgQOBn5BmiT9BsyaIXsh/Pi9pCdIGxcULxlML24e1HksaBUwg/dudDBw20NeFMIQkaUPSjHerr8fIgvG8pkkXuJKekHRg3ij1feC9efC9OKnaROhuR5PqECPpXcAPSC2wnwGOKRhXLST9UtJq+fECpEoMJwDXSxpfNLh67U+6sVhO0mWk97hv2ZBmj6T1JS0GkAfcY4FvA4f2a87T6+bJK1Cyfb/tbwEfLBxTnc6WNIbU6XMyqSLKSYN+RY+QtJCk7wA3kSb11rH9lYbd3IfeNYG0z+kM27fm9L2uWNmOKig1yLNu+9DXTOKrwM2kmZxv2P59wfDCDFQrnUj6GfDvPABoRC1bSbfabg3Avwi8x/Y2eWD3t25oyTs78nu6nDSwgTRLLNIscU+X6ZM0GdjC9pP55vBk0k3FWGAV29sXDbAmki4HNgb+QEqveQj4ge2VBv3CHiRpLmBu2z2/OiPpUNLS/jHAz2z/p3BIIfSMGIB3QF5i3Ai4yfadpeMJg5N0CzDW9iuS7gD2sj2p9Zrt1Qf/G7qbpOtbg2xJfwFOs31c/9d6laQfAeNIu9tvBi4jDcgv7/X0oabfHLbkNLDbgTGkGf7RwKG2rywa2GySdIDtQ/LjHWyfVnnte7a/Xi662SfpVeAlUnfW6mBCpE2YTekxEHqUpLcAB9CvApHtzYoFlcUAPAx7kr4BfIBUrmgp0hKqc5vs421vVDTA2STpQlI+5kOkpbeVbT8qaQ7gFtsrFw2wJrnCy3qkwfiG+eNp26sWDWw2NP3msOkkTba9Tv/H7Z6HEOonaSKpGtaXgb2B3UkTGcU3CccmzDDs2f6upPNJm6Imuu+udAQ9nkOcfQY4AlgM+GJrwzCwOfCXYlHVbx7SzOkC+eNh0ox4LzsJuFjS46SNfJdAavBFQzaYAkg6F9jB9tP5+YLAyba3KhvZbNMAj9s9DyHU7822fyNpgu2LSdfTa0oHBTEADwGAdkvdtu8qEUvd8vt4X5vjfwf+PvQR1UvSMaTlxanAVaT0kx/bfqpoYDUYBjeHLQu3Bt8Atp+StEjJgGriAR63ex5CqF9rH9AjuRnWw0BXbGCPAXiNJP2w/7JGu2MhlNaw5e+lgLmAu0lpNg8CTw/6FT2kyTeHFa9KWqrVujy3j27CAHUtSc+SZrvnyY/Jz+ce+MtCCDX5Tq7+tT9wJGmV9EtlQ0oiB7xG7QY1km6yvWapmEJopwmbL6skiTQLPi5/rA48CVxh+8CSsYUZk/Q+UiWNi0mD001I+e49v0ITQgjtxAx4DXLb+c8Cb5d0U+WlUaSKDCF0myblfpNTM26R9DQpN/oZYGvgHaQGL6GL2T5H0jrABvnQF20/XjKmEELvknQkg6yi2f7CEIbTVsyA1yAvbyxIasLz1cpLU3u9DFpollz7+x2kC9M1lQ2ZPUvSF+ib+f4vuQRh/rjZ9qsFwwuDkLSy7Tvy4Pt1bE9udzyEEAYjaffBXrd9/FDFMpAYgNdI0nLAg7md+XuANYETqpuLQihF0qeBb5IanQh4N3Cw7f9XNLDZJOnH5Nrfth8pHU+YeZKOsb1XLpXZn7uhVm8IIXRCDMBrJOkGUh3iZYC/AmcCq9n+QMm4QgCQdCcwzvYT+fmbSYPWxnUbDL1D0ghgQ9uRrhdCqFVuxPMVYFW6rBHPiNIBNMyrtl8hteY90vb/kMqHhdANniCV6muZmo+FUExOETqqdBwhhEb6HanL7rLAQcA/gKgD3kD/lTQe2A34UD42Z8F4QkDSfvnhPcBVks4k5YB/BLhpwC8MYeicL2k74I+OZdkQQn2iEc8w8QlSq9Pv2p4iaVngxMIxhTAq/3lv/mg5s0AsIbTzGWA/YJqkF0h7FGx7dNmwQgg9rmsb8UQOeAghhBBCaBxJWwOXAEvS14jnINtnFQ2MmAGvlaQVSKUI+yf7v71YUCFkudLE6+64u2EzShjeciOlXYBlbX9b0pLA4ravLhxaCKFHSRoJrGD7bFJviE0LhzSdmAGvkaRLSU0/fkLKAf8EMML2N4sGFgIgad3K07mB7YBXbB9QKKQQAJD0C+BVYDPbq0haEJhoe/3CoYUQepikq22/o3Qc7cQAvEaSrrO9rqSbba9RPVY6thDa6eaLUxg+JE22vY6k622vnY/daHut0rGFEHqXpJ+QimGcAjzXOt4NTb4iBaVeL+WatndL+jzwEDB/4ZhCAEBSdePJCGBdYIFC4YRQ9d+8XGx4rXZvdDANIcyusfnPgyvHDBRPvYwBeL0mAPMCXwC+Tco3GrQdaghD6DrShUfAK8AU4FNFIwohOQI4A1hE0neB7YH/LRtSCKEBPmX7vuoBSV2xLy9SUDpM0hy5OU8IIYQBSFoZ2Jx0g3i+7dsLhxRC6HGt9LZ+x7oiNThmwGsg6VLbG+fHJ9retfLy1cA67b8yhM6TtD7wgO1H8/PdSBsw7we+ZfvJkvGFkD1GKhc2BzCPpHW6IU8zhNB78g39asACkj5aeWk0lSp1JcUAvB7zVR6v1u81DWUgIbRxNLAFgKR3AT8A9iXlxh1DWu4PoRhJ3wb2IDWKai3LdkWeZgihJ60EbA2Moa8zOcBUYM8iEfUTA/B6DJbHEzk+obSRlVnuHYFjbJ8OnC7phoJxhdDyMWA52y+XDiSE0PtsnwmcKWlD21eUjqedGIDXY4ykbUmVJcZUljtEVJkI5Y2s7EXYHNir8lpcA0I3uIU0U/Wv0oGEEBplW0m3Ai8A5wBrAl+y/duyYcUmzFpIOnaw121/YqhiCaE/Sd8APgA8DiwFrGPbkpYHjre9UdEAw7AnaT3gTNJA/KXWcdsfLhZUCKHnSbrB9tg8Sbo1sB8wqRt6DMTsVw1igB26me3vSjofWJzUXbB11z2ClAseQmnHAz8Ebibqf4cQ6jNn/vODwGm2n5G6Y2teDMBDGAZsX9nm2F0lYgmhjedtH1E6iBBC4/xZ0h2kFJR9cpOvFwvHBEQKSgghhMIk/ZiUenIW06egRBnCEMJsyV2gn7E9TdK8wOhWWd6iccUAPIQQQkmSLmxz2LajDGEI4Q3LfS9ex/YJQx1Lf5GCUqN8Z7U/sJTtPSWtAKxk++zCoYUQQteyvWn/Y5IWLRFLCKFR1q88nptUCWwyUHwAHjPgNZJ0CnAdsJvt1fOA/HLbYwuHFkIIXU/SGFKX1p2BVWwvUTikEEKD5GvMybbfVzqWmAGv13K2d5Q0HsD28+qW7bYhhNCFJM0DfIQ06F4bGAVsA0wqGVcIoZGeA5YtHQTEALxuL+dfJgaQtByVDUUhhBD6SPo9sAkwETgSuAC4x/ZFJeMKITSDpD/T15F8BLAqcFq5iPrEALxeB5I6LS0p6XfARsAeRSMKIYTutSrwFHA7cHuuUhB5kSGEuvyo8vgV4H7bD5YKpipywGsm6c3ABqQ29FfafrxwSCGE0LUkrQyMB3YkdWtdCVjd9mNFAwshNI6kjYHxtj9XPJYYgM8+SesM9nrUsg0hhBmTtC5pMP4x4EHb4wqHFELocZLWJu0x2QGYAvzR9pFlo4oBeC0GqGHbErVsQwhhFuTN65vYjo2YIYRZJmlF0s38eNLK2inAl20vXTSwihiAhxBCCCGExpD0KnAJ8Cnb9+Rj99l+e9nI+sQmzBpI+uhgr9v+41DFEkIIIYQwzH0U2Am4UNI5wMmkvXldI2bAayDp2PxwEWAcqZQWwKakRjxbFwkshBBCCGGYkjQfqc/AeGAzUgfMM2xPLBoYMQCvlaSJwO62H8nPFweOs71V2chCCKH7SNpvsNdt/3ioYgkhNJukBUkbMXe0vXnpeCIFpV5Ltgbf2WPAUqWCCSGELjeqdAAhhOHB9lPAMfmjuJgBr5Gko4AVgJPyoR1JXd32LRdVCCGEEELoJjEAr1nekLlJfjrJ9hkl4wkhhG4naW7gU8BqwNyt47Y/WSyoEELooBiAhxBCKErSacAdpGYZBwO7kFrTTygaWAghdEgMwGsgaSow4A/S9ughDCeEEHqKpOttry3pJttrSpoTuMT2BqVjCyGETohNmDWwPQpA0reBR4ATSfUmdwEWLxhaCCH0gv/mP5+WtDrwKKmsawghNFLMgNdI0o2215rRsRBCCH0kfRo4HVgDOA6YH/g/20eXjCuEEDolZsDr9ZykXUgdl0wq/P5c2ZBCCKF7SRoBPJtLhE0CuqZVdAghdMqI0gE0zM7Ax0j1vx8jFXzfuWhEIYTQxWy/ChxQOo4QQhhKkYISQgihKEk/AB4HTqGyamj7yWJBhRBCB8UAvAaSDrB9iKQjaVMNxfYXCoQVQgg9QdKUNodtO9JRQgiNFDng9bg9/3lt0ShCCKE3rWL7xeqB3JwnhBAaKWbAQwghFCVpsu11ZnQshBCaImbAayDprMFet/3hoYolhBB6haTFgLcC80ham9Q/AWA0MG+xwEIIocNiAF6PDYEHgJOAq+j7JRJCCGFgWwF7AG8Dflw5PhX4eomAQghhKEQKSg0kjQS2JNX9XhP4C3CS7VuLBhZCCD1A0na2Ty8dRwghDJUYgNdM0lykgfihwEG2jyocUgghdLV83dwOWIbKyqztg0vFFEIInRQpKDXJv0A+SBp8LwMcAZxRMqYQQugRZwLPANcBLxWOJYQQOi5mwGsg6QRgdeCvwMm2bykcUggh9AxJt9hevXQcIYQwVGIAXgNJr9LXva36AxWpmcTooY8qhBB6g6RjgCNt31w6lhBCGAoxAA8hhFCUpNuA5YEppBSU1uTFmkUDCyGEDokBeAghhKIkLd3uuO37hzqWEEIYCiNKBxBCCGF4ywPtJYHN8uPnid9PIYQGixnwEEIIRUk6EFgPWMn2ipKWAE6zvVHh0EIIoSNihiGEEEJp2wIfJm9mt/0wMKpoRCGE0EExAA8hhFDay07LsQaQNF/heEIIoaNiAB5CCKG0UyUdDYyRtCdwHvCrwjGFEELHRA54CCGE4iRtCbyXVILw77bPLRxSCCF0TAzAQwghFCFpeWBR25f1O74x8Ijte8tEFkIInRUpKCGEEEr5KfBsm+PP5NdCCKGRYgAeQgihlEXbtZ/Px5YZ+nBCCGFoxAA8hBBCKWMGeW2eIYsihBCGWAzAQwghlHJtrnoyHUmfBq4rEE8IIQyJ2IQZQgihCEmLAmcAL9M34F4PeBOwre1HS8UWQgidFAPwEEIIRUnaFFg9P73V9gUl4wkhhE6LAXgIIYQQQghDKHLAQwghhBBCGEIxAA8hhBBCCGEIxQA8hBBCCCGEIRQD8BBC6ABJX5P0t37H7h7g2E75sST9Tz72gqR/Svq+pLkqn3+cpJcl/UfSk5LOlbRy5fU9JF06QEwXSXpR0lRJz0q6TtJXq39/m6+Zme83Lb9e/Vii8jk7SbpK0nOS/pUff1aSKt/jO5XPnyu/73/mn8Pd+eeiNu9lycqxLST9o/J8Y0mXS3omx36ZpPUHeq8hhDBUYgAeQgidMQkYJ2kkgKTFgTmBtfsdWz5/LsARwF7AbsAo4P3A5sCp/f7uQ2zPD7wVeAj4zSzE9Xnbo4DFgf2BnYC/Vge3bczo+11he/5+Hw/n97g/cDhwKLAYsCiwN7ARqdxgO6eR3vcHSD+HXUk/l8P7fd5zwP+1+wskjQbOBo4EFsqxHwS8NMj7DCGEIRED8BBC6IxrSAPusfn5JsCFwJ39jt1r+2FJKwCfBXaxfYXtV2zfCmwHvE/SZv2/ge0XSIPzsf1fmxHbz9m+CPgwsCHwwZn4mln6fpIWAA4GPmv7D7anOrne9i62XzcYlrQ58F5gO9u35J/DlcDHgc9JWr7y6UcA4yUt1+bbr5hjPsn2NNsv2J5o+6aZiT2EEDopBuAhhNABtl8GrgLelQ+9C7gEuLTfsdbs9+bAg7av7vf3PABcCWzZ/3tImg8YD9wzG3H+E7iWdDMwqDfw/TYE5gLOnIWQtgSuyu+7GudVwIOkn1PLQ8CvSDPb/d0FTJN0vKT3S1pwFmIIIYSOigF4CCF0zsX0DbY3IQ3AL+l37OL8eGHgkQH+nkfy6y1flvQ0MBXYmJSiMTseJqVpDGRG328DSU9XPu7NxxcGHrf9SusTc0720zm3+1283qz8HAC+D3xI0mrVg7afzbGaNEj/t6SzcvfNEEIoKgbgIYTQOZOAjSUtBLzF9t3A5aTc8IVI3R9bM+CPk/Ky21k8v97yI9tjgGWAF4CVZjPOtwJPDvL6jL7flbbHVD5aKSFPAAtLmqP1ibbH5b/rCdr/DpqVnwO2/w0cRUp1od9rt9vew/bbSD/rJYCfDvI+QwhhSMQAPIQQOucKYAFgT+AyeG1m9uF87GHbU/LnXgAsKekd1b8gV/nYADi//19YirUsAAAByElEQVSe00cmAIdLmueNBJj//nVJM/ODegPf7wrSpsePzEJI5wHvrFY3yXG+E1iS9HPq71BgU9L7aMv2HcBx9LW8DyGEYmIAHkIIHZI3LV4L7Mf0A9xL87FJlc+9C/gl8DtJG0gamdMqTgfOs33eAN/jXNKAfq/KYUmau/rR/+skzSvp3aT87KuBv87ke2r3/Qb63KdJ+dk/l7S9pFGSRkgaC8w3wNecR7rZOF3SavnnsAHwW+AXeRWh3fc5DDig8v5WlrS/pLfl50uS8tevnJn3GUIInRQD8BBC6KyLgUVIg+6WS/KxSf0+9/PAr0mDzf8A5wAXkSqhDOZQ4IBKPe9xpFSR1z4qaSBHSZoKPEZKxzgdeJ/tV2fhPfX/fhu2qQO+PoDtQ0g3Gwfk7/kYcDTwFVI6TjvbkSrGnEP6OfyWVPpw30FiOhyYVnk+FXgncJWk50gD71tIpRdDCKEo2S4dQwghhBBCCMNGzICHEEIIIYQwhGIAHkIIIYQQwhCKAXgIIYQQQghDKAbgIYQQQgghDKEYgIcQQgghhDCEYgAeQgghhBDCEIoBeAghhBBCCEMoBuAhhBBCCCEMoRiAhxBCCCGEMIT+PwN5hDjZyj/8AAAAAElFTkSuQmCC"/>
          <p:cNvSpPr>
            <a:spLocks noChangeAspect="1" noChangeArrowheads="1"/>
          </p:cNvSpPr>
          <p:nvPr/>
        </p:nvSpPr>
        <p:spPr bwMode="auto">
          <a:xfrm>
            <a:off x="376801" y="1311088"/>
            <a:ext cx="2287510" cy="228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p:cNvSpPr txBox="1"/>
          <p:nvPr/>
        </p:nvSpPr>
        <p:spPr>
          <a:xfrm>
            <a:off x="6207760" y="1535367"/>
            <a:ext cx="2824480" cy="18389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2"/>
              </a:buClr>
              <a:buSzPts val="1800"/>
              <a:buNone/>
              <a:defRPr sz="1800">
                <a:solidFill>
                  <a:srgbClr val="134F5C"/>
                </a:solidFill>
                <a:latin typeface="Calibri" panose="020F0502020204030204" pitchFamily="34" charset="0"/>
                <a:ea typeface="Calibri" panose="020F0502020204030204" pitchFamily="34" charset="0"/>
                <a:cs typeface="Times New Roman" panose="02020603050405020304" pitchFamily="18" charset="0"/>
              </a:defRPr>
            </a:lvl1pPr>
            <a:lvl2pPr marL="914400" indent="-317500">
              <a:lnSpc>
                <a:spcPct val="115000"/>
              </a:lnSpc>
              <a:spcBef>
                <a:spcPts val="1600"/>
              </a:spcBef>
              <a:buClr>
                <a:schemeClr val="dk2"/>
              </a:buClr>
              <a:buSzPts val="1400"/>
              <a:buChar char="○"/>
              <a:defRPr>
                <a:solidFill>
                  <a:schemeClr val="dk2"/>
                </a:solidFill>
              </a:defRPr>
            </a:lvl2pPr>
            <a:lvl3pPr marL="1371600" indent="-317500">
              <a:lnSpc>
                <a:spcPct val="115000"/>
              </a:lnSpc>
              <a:spcBef>
                <a:spcPts val="1600"/>
              </a:spcBef>
              <a:buClr>
                <a:schemeClr val="dk2"/>
              </a:buClr>
              <a:buSzPts val="1400"/>
              <a:buChar char="■"/>
              <a:defRPr>
                <a:solidFill>
                  <a:schemeClr val="dk2"/>
                </a:solidFill>
              </a:defRPr>
            </a:lvl3pPr>
            <a:lvl4pPr marL="1828800" indent="-317500">
              <a:lnSpc>
                <a:spcPct val="115000"/>
              </a:lnSpc>
              <a:spcBef>
                <a:spcPts val="1600"/>
              </a:spcBef>
              <a:buClr>
                <a:schemeClr val="dk2"/>
              </a:buClr>
              <a:buSzPts val="1400"/>
              <a:buChar char="●"/>
              <a:defRPr>
                <a:solidFill>
                  <a:schemeClr val="dk2"/>
                </a:solidFill>
              </a:defRPr>
            </a:lvl4pPr>
            <a:lvl5pPr marL="2286000" indent="-317500">
              <a:lnSpc>
                <a:spcPct val="115000"/>
              </a:lnSpc>
              <a:spcBef>
                <a:spcPts val="1600"/>
              </a:spcBef>
              <a:buClr>
                <a:schemeClr val="dk2"/>
              </a:buClr>
              <a:buSzPts val="1400"/>
              <a:buChar char="○"/>
              <a:defRPr>
                <a:solidFill>
                  <a:schemeClr val="dk2"/>
                </a:solidFill>
              </a:defRPr>
            </a:lvl5pPr>
            <a:lvl6pPr marL="2743200" indent="-317500">
              <a:lnSpc>
                <a:spcPct val="115000"/>
              </a:lnSpc>
              <a:spcBef>
                <a:spcPts val="1600"/>
              </a:spcBef>
              <a:buClr>
                <a:schemeClr val="dk2"/>
              </a:buClr>
              <a:buSzPts val="1400"/>
              <a:buChar char="■"/>
              <a:defRPr>
                <a:solidFill>
                  <a:schemeClr val="dk2"/>
                </a:solidFill>
              </a:defRPr>
            </a:lvl6pPr>
            <a:lvl7pPr marL="3200400" indent="-317500">
              <a:lnSpc>
                <a:spcPct val="115000"/>
              </a:lnSpc>
              <a:spcBef>
                <a:spcPts val="1600"/>
              </a:spcBef>
              <a:buClr>
                <a:schemeClr val="dk2"/>
              </a:buClr>
              <a:buSzPts val="1400"/>
              <a:buChar char="●"/>
              <a:defRPr>
                <a:solidFill>
                  <a:schemeClr val="dk2"/>
                </a:solidFill>
              </a:defRPr>
            </a:lvl7pPr>
            <a:lvl8pPr marL="3657600" indent="-317500">
              <a:lnSpc>
                <a:spcPct val="115000"/>
              </a:lnSpc>
              <a:spcBef>
                <a:spcPts val="1600"/>
              </a:spcBef>
              <a:buClr>
                <a:schemeClr val="dk2"/>
              </a:buClr>
              <a:buSzPts val="1400"/>
              <a:buChar char="○"/>
              <a:defRPr>
                <a:solidFill>
                  <a:schemeClr val="dk2"/>
                </a:solidFill>
              </a:defRPr>
            </a:lvl8pPr>
            <a:lvl9pPr marL="4114800" indent="-317500">
              <a:lnSpc>
                <a:spcPct val="115000"/>
              </a:lnSpc>
              <a:spcBef>
                <a:spcPts val="1600"/>
              </a:spcBef>
              <a:spcAft>
                <a:spcPts val="1600"/>
              </a:spcAft>
              <a:buClr>
                <a:schemeClr val="dk2"/>
              </a:buClr>
              <a:buSzPts val="1400"/>
              <a:buChar char="■"/>
              <a:defRPr>
                <a:solidFill>
                  <a:schemeClr val="dk2"/>
                </a:solidFill>
              </a:defRPr>
            </a:lvl9pPr>
          </a:lstStyle>
          <a:p>
            <a:r>
              <a:rPr lang="en-IN" b="1" dirty="0"/>
              <a:t>Middle East </a:t>
            </a:r>
            <a:r>
              <a:rPr lang="en-IN" dirty="0"/>
              <a:t>and</a:t>
            </a:r>
            <a:r>
              <a:rPr lang="en-IN" b="1" dirty="0"/>
              <a:t> North Africa </a:t>
            </a:r>
            <a:r>
              <a:rPr lang="en-IN" dirty="0"/>
              <a:t>witnessed the highest number of terrorist attacks during the 1971 to 2017, followed by South Asia and South America.</a:t>
            </a:r>
          </a:p>
        </p:txBody>
      </p:sp>
      <p:pic>
        <p:nvPicPr>
          <p:cNvPr id="2" name="Picture 1"/>
          <p:cNvPicPr>
            <a:picLocks noChangeAspect="1"/>
          </p:cNvPicPr>
          <p:nvPr/>
        </p:nvPicPr>
        <p:blipFill>
          <a:blip r:embed="rId3"/>
          <a:stretch>
            <a:fillRect/>
          </a:stretch>
        </p:blipFill>
        <p:spPr>
          <a:xfrm>
            <a:off x="317842" y="916388"/>
            <a:ext cx="5761426" cy="3915863"/>
          </a:xfrm>
          <a:prstGeom prst="rect">
            <a:avLst/>
          </a:prstGeom>
        </p:spPr>
      </p:pic>
    </p:spTree>
    <p:extLst>
      <p:ext uri="{BB962C8B-B14F-4D97-AF65-F5344CB8AC3E}">
        <p14:creationId xmlns:p14="http://schemas.microsoft.com/office/powerpoint/2010/main" val="1494773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0"/>
            <a:ext cx="8520600" cy="699245"/>
          </a:xfrm>
          <a:noFill/>
          <a:ln>
            <a:noFill/>
          </a:ln>
        </p:spPr>
        <p:txBody>
          <a:bodyPr spcFirstLastPara="1" wrap="square" lIns="91425" tIns="91425" rIns="91425" bIns="91425" anchor="t" anchorCtr="0">
            <a:noAutofit/>
          </a:bodyPr>
          <a:lstStyle/>
          <a:p>
            <a:r>
              <a:rPr lang="en-GB" sz="2400" u="sng" dirty="0">
                <a:latin typeface="Georgia" panose="02040502050405020303" pitchFamily="18" charset="0"/>
                <a:ea typeface="Calibri" panose="020F0502020204030204" pitchFamily="34" charset="0"/>
                <a:cs typeface="Times New Roman" panose="02020603050405020304" pitchFamily="18" charset="0"/>
              </a:rPr>
              <a:t>TREND OF TERROSIST ATTACKS</a:t>
            </a: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AutoShape 4" descr="data:image/png;base64,iVBORw0KGgoAAAANSUhEUgAAAuAAAALqCAYAAAB0ReFvAAAABHNCSVQICAgIfAhkiAAAAAlwSFlzAAALEgAACxIB0t1+/AAAADh0RVh0U29mdHdhcmUAbWF0cGxvdGxpYiB2ZXJzaW9uMy4yLjIsIGh0dHA6Ly9tYXRwbG90bGliLm9yZy+WH4yJAAAgAElEQVR4nOzde7z9+Vwv8Nc743YwxmWSDEblJKRiYrqLE6OJQciUDLmcThRRGd0wymNSKiqhyKAOjhQ1inEZuhyamQhjyMTIDDHmZiKX4X3++H73sWbP3uu3f/Pb+7N/vzXP5+OxHnutz/ey3t+1v3ut1/6uz/fzre4OAAAwxlftdgEAAHBVIoADAMBAAjgAAAwkgAMAwEACOAAADCSAAwDAQAI4HECqqrdwu+t822z6Hy+s79SF9suq6pyqen5VHbrueR+2bh2fqqq3VNX3blLnLarqhVV1XlV9fl7vs6vqxuvmO3zdev+zqv6lqh65l6/LWn0vW1LzRrdztjLPwjpvNbf9e1XVJrVcs6p+rqreWVWfqarPVtVpVfXEqrr2PM/a7+f265b9ybn9Keu244yqurSqLprX+9t78dq8eF7nIzdoW3Z78SbrW/87+0xV/VtV/WlVfc8mz3/6wuPN9s3LtlDf4r67Wd1nL8zz1HXT/qOq/rqq7rCHbVq8vXGDup6/wXaevvaabXG/etgmr++W/9a28hoszHvfqnpDVV1QVV+o6W/zVVV11Lr5zqmq31rXVnNd76jpb/TTVfXWqrrPBs+zpddooe3eVfUPVXXxvN4zq+p5VXXdjV4fWBUH7XYBwF75joX7107y5iS/luTkhfb3JbnjfP/Hknxo3To+ue7xW5L8Yqb3gzvO6/v6JP9jg+e/W5L/SvI18zKvr6o7dPcH12aoqtslOXV+nl9K8uEkt5nv/1BVfU93f2zden8uyT8kuV6SH0/yR1X1ue5+Wbbm2PnnMVV17e7+r0yvyeLr9YAkT1zX9qUkV9vDPJ9fuP/g+efNk3x3kr9bLKKmgP2GJN+c5HeT/P086TuSPCnJZUmevdEGzIHsuUlO7O6nzW1PTvL0JM9McnySayW5U5KHJHnCRutZt85rJbnf/PDYJGsB9ulJnrcw6zOSHJLkpxbazt/D6td+Z9dMcqtMr83bquqpa/Xvwfp9c/1FKd6f5OHr2tbvu89K8qp1bZ9b9/iSJGsh8/AkJyQ5paq+qbsvXDfv2jatX369h1XVCd193gbTkuk1v+bC47+d6/zjhbZ/22TZNXv8W5vt8TWoqt9J8jNJXpLkD5NckOSWmX5nf1NV39Ddy+p5bpJHzT9/OdN7xYOTvKaqju/u39hgmT29RqmqY5P8WZLnZ3rf6SR3SHJcpv3xP5fUBAe27nZzczsAb0mum+kD62EbTLvrPO32e1jHqUleta7t+HnZr11oe9jcdt2Ftq9N8uUkv7jQVknemeRfkxy8br03y/TB/5cLbYfP6/2hdet4X5I3bPF1+OpMwfaN87oetMl8j53e8paua+k8Sd6d5P9mCgbP3WD6s5J8ZqPXPckNk3znRr+fTOH4S0l+Z90y5yX5gw3WVVt8be4/P88b5/XfdJP5XpXk1C2u8wq/s4VpJ8zT7rrQ9uIkp+/Nvrl+mU3m6SSP3cM8T03yqXVtR87L/uhWtmmDus5M8okkv7tu2ulJXrzJcp9K8tQtvr5b+lvbi9fgmGzyPjFPv3cu/7d+TpLfWnh833n5n9xg2d+Y96s7XpnXKNM/OydvUteW9nE3twP1pgsKsN6/zD9vvmymno5in79uvu9N8q1Jfq27P71u/vOSPCfJfarq8CXr7STv2dPzL3hgpqPYj80UWI9dPvuVMx/Z/+Ykf5LktUkeWFUHLUz/b0n+Z5Lndfd71y/f3Rd29z9usN77Zzoy+fzu/tl1kw9J8h8brGurlzA+NtNr8thMXQ4ftMXlrqynJflYkp/c4efZF1vav5f4ryS/neRRta6r1k7Z5G9tqx6f5LTufvEm6/6rvuI3Uosel+TsJH+0wbRnJLk00/61aKuv0Yb791yXy3Sz0gRwWG1Xq6qD1t027Lu84BaZjrZ9ZNlMVXWdTEd1P7zQvNZP9S83WewvMx3h/u4t1PDhPcyz5tgk7+zu9yd5RZJ7VdX1t7js3jg2yReT/HmS/53kxrl8N507JblOpu4GW3V0kpdnCuCP2WD6Pyf56ao6rqputDfFVtX15vW/cn5t/jk79M/Jmu7+UqZuUUduYfb1++YVPo/W77sbrOOrNti/9/S5dov550b711bX99xMXZOeuIfn2hab/K2t2bTm+TX7jkzdoq7M864t/1fz7/ZyuvuSTF3YNjoXZCuv0T8nObaqHltVX3tlaoQDlQAOq+1dmULj4u24dfPU/KF9zar6ziRPTvKC7t7oyNRaaLpZpn6bH890RHjNzZJcvP7o94KPLMy3aC1E3KCqHp+pL/qJe9q4qrpFku/MFGKTKRhfM1PXi+324CRv7O4Lkrw+yUW5fKBd26Z/34t1npipW8ujNjni95hM3V1enOT8+QS1E6rq4C2s+76ZzhNYfG3uUlVftxf1XRnnJrnJFuZbv2+esG76ndZN/2JVfcO6eZ69fp4kL1r/RAvB9OuT/P783K/ZoKbXbLC+X10/U3dfmunbnJ+qqhtsYVuvjD39ra1Z9hrcKNPfw0cXF5hPqtzKP+U3npdf9s/4R3LFv+etvka/mKm72u8lOa+qPlRVv11VX7Pk+WAlOAkTVtuDc8WTvdYfRbt/pg/tNe/IdMLWRi5euP+5JN/X3Xs6WW8r1oehx3X327aw3NpJka9Iku4+vaYRII7NxmHlSqmqO2c6MfWE+Xm+UFWvztQN5VrdvXjS2958df6GJPfI1O/3CsGxu99dVd80z3PPTCfm/UqSB1fVHbt72Ulqxyb5UHf/0/z4FZlO5nxwpq4DO2VP37CsWb9vru8GcVaSh65r++i6x7+Z5JXr2j617vGNcvn9+4Ik397dn88V/Wy+cuLsZnWteXamE2F/JlPXm+221b+1rbwG6/fJJ87LrfnpTP+YbLelr1F3f7Sq7pTpvIB7zT9/NslD5v373B2oCfYLjoDDajuzu09fd7tg3TxvTvLtmbqF/EaSu2QakWAj35vkzplG4bgwycvnr8fXnJfkkCVHaG+5MN+in51rODrJPyb5rar6lj1vXo7N9DX2JVV1SFUdkql/9t2qaitHYbdqrfvJqQvPc3KSg+eak69s0y02WH4zP58pGL+gqu690Qzd/fm5n+5ju/u2SR6Z5NZJHrHZSmsa7vEHkvzVQr2XJjktO9wNJdPR0E9sYb71++b6oPvZDfbd9aH53zeY55x181ySad86MlMf/Wsk+bNNupacvcH6Ngzg3X1RphFFfmaHhszb09/ammWvwQWZuoEctm6Zl2Z6Tb59DzV8al7+lkvmuWWu+PecZGuvUXd/qbvf1N0/191HZPpH84YZ1L0HdosADlw0f2j/Q3cfn+lI7OOraqMTvt7Z3ad1959mCnK3yuVPwFo7an2F8YEX2jvrhu/LV4LP65L8UJJPZw9dUKrqNplO+LxTpu4ga7cnZDop84HLlt+qOag9KMnVM33dvvY8r55nWQu0p2caAeWee7H6L2c6yvuWJK+oqu/a0wLd/cJMgew2S2Z7QKZvOB+Xy782d05y+1o3/vh2mfsM3y3TSDH7i8vmfesd3f2CTN16jsz27B/PytTN56f2NOOVsKe/tT3q7ssy/S7usa79E2thfYvLH71JH/2DMx21XvZt1V69Rt39hkwnyi7bv+GAJ4AD661dBGb9iByXM3cReV2msL425vHbMvWv/ZX1R7yq6qaZAuFrunvTPqXzUbPfSHJUrbtgyjprQ/cdneT7193ene070vt9mYaBe9IGz/OSTOHkej2NPf78JP+rqm67fiXzkejvWN/e3V/I1A3ofZmOWN9uYZmv3mA9hya5fpYfZT42UxeO9fUelelI/k4dBf/VTK/V8/Y04y56WaZh8p60ryvq7k9mGh3kCZlC5o7Y5G9tq343U9//H7+ST//sJP890zcv6x2f6VugTbuvLHuNNtm/r5XpiP1WvkWBA5Y+4LDa7rDBV7+XdPdZmy3Q3edW1UmZhhA7obsv3mzeJL+eaSzfhyR5YXf3/EH/liRvr6pnZhpXeO1CPJdk49E+1vvDTB/uP5/pwjwbOTbJKfNR88uZ6/+tqrrlsrC/Rcdm6o/77PVdIKrq05mOYN8vUxj/5UxHmf+hpoufrF3U5S6Z+tmemA2ODnf3pVX1g/P8r6+q7+zuf0/ynqp6Taa+4p/M9HX/zyX5bJKTNiq2qg5L8j1Jntzdp24w/W8z9b/+pb14DTbyjVX1qUxdOtYuxHNUpvGu37qP696qw6tq/Ygr3d3v2GyBeR99RpI/raq7d/ebFiavbdOiz3X3u5bU8JuZhl28SaYuPjvlcn9rC+1LX4Pufk1V/W6SF1fV9yf5q0xdS26UrxwZ3/Rcgu7+y6p6XpI/mP+x/OtM2eFHMp278OTu/uc91L7Za/T6qnr/XNNHM1106LFJbpDpn1lYXb0fDEbu5ua297ds7UI8G93euDDfqVl3IZ65/esyHSl98vz4YVl3cZCFed+c6WhrLbTdIlNI+FiSL2TquvHsJDdet+zh2fyiLr8613DzDabdKesuprJu+k0zXZznSQtte30hnkzdTi7INCrMZsu8L8nfLDy+ZqaQ/K5MQfmzmULHzya51rrfz+3XretWmUa7OCtTQHpMpvD9sUwn4p2T6cqBt1lSzxMzfTNw2CbTHzQ/910W2q7MhXjWbv+V6YqWf5rkezaY/8XZuQvxbHS7bGGep2bdhXjm9qtlGn3j9Zts0+Lt7D3VleQF87wv3qTWfboQz2Z/a1t5DRaWvV+SUzJ1X/rivE/9eZJ7rZvvnCxciGduq7mud2TqZnVpkrcmuc9Wf3cbvUaZ/rl9Tabw/flMI+i8Nsmdt/JaubkdyLe1P2IAAGAAfcABAGAgARwAAAYSwAEAYCABHAAABhLAAQBgoKvcOOA3vvGN+/DDD9/tMgAAWGFnnHHGp7r70I2mXeUC+OGHH57TT1969V0AANgnVbXpheB0QQEAgIEEcAAAGEgABwCAgQRwAAAYSAAHAICBBHAAABhIAAcAgIEEcAAAGEgABwCAgQRwAAAYSAAHAICBBHAAABhIAAcAgIEEcAAAGEgABwCAgQRwAAAYSAAHAICBBHAAABhIAAcAgIEEcAAAGEgABwCAgQRwAAAYSAAHAICBBHAAABjooN0u4EBx+PEnD3uuc048ethzAQAw1o4eAa+qc6rqPVX1rqo6fW67YVWdUlUfnH/eYG6vqnpOVZ1dVe+uqjsurOe4ef4PVtVxC+13mtd/9rxs7eT2AADAvhrRBeX7u/tbu/uI+fHxSd7U3bdO8qb5cZLcK8mt59ujk/xhMgX2JE9Jcpckd07ylLXQPs/zqIXljtr5zQEAgCtvN/qAH5PkpPn+SUnuu9D+kp68PckhVXXTJPdMckp3X9jdFyU5JclR87SDu/vt3d1JXrKwLgAA2C/tdADvJG+oqjOq6tFz2026++Pz/f9IcpP5/s2SfHRh2XPntmXt527QDgAA+62dPgnzu7v7vKr66iSnVNX7Fyd2d1dV73ANmcP/o5PkFre4xU4/HQAAbGpHj4B393nzz08m+YtMfbg/MXcfyfzzk/Ps5yW5+cLih81ty9oP26B9ozpe0N1HdPcRhx566L5uFgAAXGk7FsCr6jpVdb21+0nukeS9SV6bZG0kk+OSvGa+/9okD51HQzkyySVzV5XXJ7lHVd1gPvnyHkleP0/7dFUdOY9+8tCFdQEAwH5pJ7ug3CTJX8wjAx6U5M+6+2+r6rQkr6yqRyT5SJIHzfO/LskPJjk7yWeTPDxJuvvCqnp6ktPm+U7o7gvn+z+V5MVJrp3kb+YbAADst3YsgHf3h5J8ywbtFyS5+wbtneQxm6zrRUletEH76Uluv8/FAgDAIC5FDw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DQQbtdALvv8ONPHvp855x49NDnAwDYnzgC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PteACvqqtV1Tur6q/nx7eqqndU1dlV9Yqqusbcfs358dnz9MMX1vHkuf0DVXXPhfaj5razq+r4nd4WAADYVyOOgD8uyVkLj38jye909zckuSjJI+b2RyS5aG7/nXm+VNVtkzw4ye2SHJXkuXOov1qSP0hyryS3TXLsPC8AAOy3djSAV9VhSY5O8sfz40pytySvmmc5Kcl95/vHzI8zT7/7PP8xSV7e3Z/v7g8nOTvJnefb2d39oe7+QpKXz/MCAMB+a6ePgP9ukl9I8uX58Y2SXNzdl82Pz01ys/n+zZJ8NEnm6ZfM8///9nXLbNYOAAD7rR0L4FX1Q0k+2d1n7NRz7EUtj66q06vq9PPPP3+3ywEA4CpsJ4+Af1eS+1TVOZm6h9wtybOTHFJVB83zHJbkvPn+eUluniTz9OsnuWCxfd0ym7VfQXe/oLuP6O4jDj300H3fMgAAuJJ2LIB395O7+7DuPjzTSZRv7u4fS/KWJA+YZzsuyWvm+6+dH2ee/ubu7rn9wfMoKbdKcusk/5TktCS3nkdVucb8HK/dqe0BAIDtcNCeZ9l2T0ry8qr6tSTvTPLCuf2FSV5aVWcnuTBToE53n1lVr0zyviSXJXlMd38pSarqsUlen+RqSV7U3WcO3RIAANhLQwJ4d5+a5NT5/ocyjWCyfp7PJXngJsv/epJf36D9dUlet42lAgDAjnI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bYcwKvqRlV1v6q6004WBAAAq2zTAF5Vf11Vt5/v3zTJe5P8RJKXVtXjB9UHAAArZdkR8Ft193vn+w9Pckp33zvJXTIFcQAAYC8tC+BfXLh/9ySvS5LuvjTJl3eyKAAAWFUHLZn20ar66STnJrljkr9Nkqq6dpKrD6gNAABWzrIj4I9IcrskD0vyI9198dx+ZJI/2eG6AABgJS07An7T7v7J9Y3d/Zaqus0O1gQAACtr2RHwv9hoyMGqelqSR+1cSQAAsLqWBfAHJvk/VfUdSVKT5yX53iR3HVAbAACsnE0DeHefkeS+SV5WVUcleVWSQ5Mc1d2fHlQfAACslGUX4rlhphFQjkvyskzDEv7PJNeZpwEAAHtp2UmYZyTp+f6lmS7A809Jam7/up0tDQAAVs+mAby7bzWyEAAAuCpY1gXlnlX1gA3af7iqfmBPK66qa1XVP1XVv1TVmfPoKamqW1XVO6rq7Kp6RVVdY26/5vz47Hn64QvrevLc/oGquudC+1Fz29lVdfzebToAAIy3bBSUX03y1g3a35rkhC2s+/NJ7tbd35LkW5McVVVHJvmNJL/T3d+Q5KJMF/zJ/POiuf135vlSVbdN8uBMFwU6Kslzq+pqVXW1JH+Q5F5Jbpvk2HleAADYby0L4Nfs7vPXN3b3p5JcZ08r7sl/zg+vPt86yd0yjaiSJCdlGmklSY6ZH2eefveqqrn95d39+e7+cJKzk9x5vp3d3R/q7i8kefk8LwAA7LeWBfCDq+oKfcSr6upJrr2Vlc9Hqt+V5JNJTknyb0ku7u7L5lnOTXKz+f7Nknw0SebplyS50WL7umU2awcAgP3WsgD+6iR/VFX//2h3VV03yfPmaXvU3V/q7m9NclimI9a7cgn7qnp0VZ1eVaeff/4VDuoDAMAwywL4Lyf5RJKPVNUZVXVGkg8nOX+etmXdfXGStyT5jiSHLBxZPyzJefP985LcPEnm6ddPcsFi+7plNmvf6Plf0N1HdPcRhx566N6UDgAA22rZlTAv6+7jM4Xch823W8xte7wQT1UdWlWHzPevneQHkpyVKYivja5yXJLXzPdfOz/OPP3N3d1z+4PnUVJuleTWmcYjPy3JredRVa6R6UTN125xuwEAYFcsuxBPkqS7/yvJe+Yw/aNV9aNJvinJ1+5h0ZsmOWkereSrkryyu/+6qt6X5OVV9WtJ3pnkhfP8L0zy0qo6O8mFmQJ1uvvMqnplkvcluSzJY7r7S0lSVY9N8vokV0vyou4+cy+2HQAAhlsawOcj18ck+dEk35bkeplGLXnbnlbc3e+el1nf/qFM/cHXt38uyQM3WdevJ/n1Ddpfl+R1e6oFAAD2F8suxPNnSf41U9eR30tyeKZxuk/t7i+PKQ8AAFbLspMwb5vpQjlnJTlr7vbRQ6oCAIAVtewkzG9N8qBM3U7eWFV/n+R6VXWTUcUBAMCqWdYF5cjufn93P6W7b5PkcZmuVHlaVf3jsAoBAGCFLOuC8tzFB919Rnf/XJJbJjl+R6sCAIAVtcdhCNebx+be4ygoAADAFS0L4F9XVZte2Ka777MD9QAAwEpbFsDPT/KsUYUAAMBVwbIAfml3v3VYJQAAcBWw7CTMbxlWBQAAXEUsC+DvHlYFAABcRSwL4K56CQAA22xZH/DbVNVGR8Er02iEd9ihmgAAYGUtC+AfTnLvUYUAAMBVwbIA/oXu/siwSgAA4CpgWR/wf1jfUFVfX1W/UlVn7mBNAACwsjYN4N392CSpqq+tqp+tqtOSnDkv8+BB9QEAwErZNIBX1aOr6i1JTk1yoySPSPLx7n5ad79nUH0AALBSlvUB//0k/zfJj3b36UlSVYYmBACAfbAsgN80yQOTPKuqvibJK5NcfUhVAACwopb1Ab+gu5/X3d+X5O5JLk7yiao6q6qeMaxCAABYIctGQfn/uvvc7n5Wdx+R5Jgkn9vZsgAAYDUt64Kyoe7+1yQn7EAtAACw8rZ0BBwAANgeAjgAAAy0bBzwxy7cv92YcgAAYLUtOwL+Ewv3X7rThQAAwFXBVrug1I5WAQAAVxHLRkE5pKrulymkH1xV91+c2N2v3tHKAABgBS0L4G9Ncp/5/tuS3HthWicRwAEAYC9tGsC7++EjCwEAgKuCpX3Aq+r2VXVSVZ0+306qqm8eVRwAAKyaZcMQHpPkLzJ1RfmJ+fbWJK+epwEAAHtpWR/wE5L8QHefs9D27qp6c5LXzDcAAGAvLOuCctC68J0kmduuvlMFAQDAKlsWwC+rqlusb6yqWya5bOdKAgCA1bWsC8pTkryxqp6R5Iy57Ygkxyd50k4XBgAAq2jZMIR/WVUfTvLEJD89N5+Z5EHd/S8jigMAgFWz7Ah45qD90EG1AADAyls6DjgAALC9BHAAABjoSgXwqrrOdhcCAABXBXu6FP3NquqIqrrG/Pir51FRPjikOgAAWDHLLkX/+CTvSvJ7Sd5eVY9MclaSaye505jyAABgtSwbBeXRSb6xuy+cL8jzr0m+q7vPWLIMAACwxLIuKJ/r7guTpLv/PckHhG8AANg3y46AH1ZVz1l4fNPFx939MztXFgAArKZlAfzn1z129BsAAPbRskvRn7TZtKpaegVNAABgY8tGQfn7hfsvXTf5n3asIgAAWGHLTsJcvNjO7dZNqx2oBQAAVt6yAN5XchoAALCJZX25D6mq+2UK6YdU1f3n9kpy/R2vDAAAVtCyAP7WJPdZuH/vhWlv27GKAABghS0bBeXhIwsBAICrgqXDCVbV9yW5qLvfXVUPSvK9Sf4tyXO7+/MjCgQAgFWyaQCvqj9Icock16qqDyS5bpK/TfJdSV6U5MeGVAgAACtk2RHw7+/u21bVtZKcl+Sru/tLVfX8JO8eUx4AAKyWZcMQfi5JuvtzST7S3V+aH3eSLw6oDQAAVs6yI+BfXVVPyDTs4Nr9zI8P3fHKAABgBS0L4H+U5Hob3E+SP96xigAAYIUtG4bwaSMLAQCAq4Jlo6A8Z9mC3f0z218OAACstmVdUH4yyXuTvDLJxzL1/QYAAPbBsgB+0yQPTPIjSS5L8ookr+rui0cUBgAAq2jTYciPk2cAACAASURBVAi7+4Lufl53f3+Shyc5JMn7qurHh1UHAAArZuml6JOkqu6Y5NgkP5Dkb5KcsdNFAQDAqlp2EuYJSY5OclaSlyd5cndfNqowAABYRcuOgP9ykg8n+Zb59oyqSqaTMbu777Dz5QEAwGpZFsBvNawKAAC4ilh2IZ6PjCwEAACuCpb1Ab80SS80dZJPJXlLkid19wU7XBsAAKycZcMQXq+7D164XT/JEUnOTPK8YRUCAMAK2TSAb6S7L+ru30ny9TtUDwAArLS9CuBJUlVXzxbGDwcAAK5oWR/w+2/QfINMl6Z/1Y5VBAAAK2zZkex7r3vcSS5I8uzuPnnnSgIAgNW1bBjCh48sBAAArgqWdUH51SXLdXc/fQfqAQCAlbasC8pnNmi7TpJHJLlREgEcAAD20rIuKM9au19V10vyuCQPT/LyJM/abDkAAGBzS4cTrKobJnlCkh9LclKSO3b3RSMKAwCAVbSsD/hvJrl/khck+ebu/s9hVQEAwIpadiGeJyb52iS/nORjVfXp+XZpVX16THkAALBalvUB3+urZAIAAMsJ2QAAMJAADgAAAwngAAAwkAAOAAADCeAAADCQAA4AAAMJ4AAAMJAADgAAAwngAAAw0I4F8Kq6eVW9pareV1VnVtXj5vYbVtUpVfXB+ecN5vaqqudU1dlV9e6quuPCuo6b5/9gVR230H6nqnrPvMxzqqp2ansAAGA77OQR8MuSPLG7b5vkyCSPqarbJjk+yZu6+9ZJ3jQ/TpJ7Jbn1fHt0kj9MpsCe5ClJ7pLkzkmeshba53ketbDcUTu4PQAAsM92LIB398e7+5/n+5cmOSvJzZIck+SkebaTktx3vn9Mkpf05O1JDqmqmya5Z5JTuvvC7r4oySlJjpqnHdzdb+/uTvKShXUBAMB+aUgf8Ko6PMm3JXlHkpt098fnSf+R5Cbz/Zsl+ejCYufObcvaz92gHQAA9ls7HsCr6rpJ/jzJ47v704vT5iPXPaCGR1fV6VV1+vnnn7/TTwcAAJva0QBeVVfPFL7/tLtfPTd/Yu4+kvnnJ+f285LcfGHxw+a2Ze2HbdB+Bd39gu4+oruPOPTQQ/dtowAAYB/s5CgoleSFSc7q7t9emPTaJGsjmRyX5DUL7Q+dR0M5Msklc1eV1ye5R1XdYD758h5JXj9P+3RVHTk/10MX1gUAAPulg3Zw3d+V5MeTvKeq3jW3/WKSE5O8sqoekeQjSR40T3tdkh9McnaSzyZ5eJJ094VV9fQkp83zndDdF873fyrJi5NcO8nfzDcAANhv7VgA7+6/T7LZuNx332D+TvKYTdb1oiQv2qD99CS334cyAQBgKFfCBACAgQRwAAAYSAAHAICBBHAAABhIAAcAgIF2chhC2C8cfvzJQ5/vnBOPHvp8AMCBxRFwAAAYSAAHAICBBHAAABhIAAcAgIEEcAAAGEgABwCAgQRwAAAYSAAHAICBBHAAABhIAAcAgIEEcAAAGEgABwCAgQRwAAAYSAAHAICBDtrtAoB9c/jxJw99vnNOPHro8wHAqnEEHAAABhLAAQBgIAEcAAAGEsABAGAgARwAAAYSwAEAYCABHAAABhLAAQBgIBfiAfZrLjQEwKpxBBwAAAYSwAEAYCABHAAABhLAAQBgIAEcAAAGEsABAGAgARwAAAYSwAEAYCABHAAABhLAAQBgIAEcAAAGEsABAGAgARwAAAYSwAEAYCABHAAABhLAAQBgIAEcAAAGEsABAGAgARwAAAYSwAEAYCABHAAABhLAAQBgIAEcAAAGEsABAGAgARwAAAYSwAEAYCABHAAABhLAAQBgIAEcAAAGEsABAGAgARwAAAYSwAEAYCABHAAABhLAAQBgIAEcAAAGEsABAGAgARwAAAYSwAEAYCABHAAABhLAAQBgIAEcAAAGEsABAGCgg3a7AICrssOPP3nYc51z4tHDnguAzTkCDgAAAwngAAAwkAAOAAADCeAAADCQAA4AAAMJ4AAAMJAADgAAAwngAAAwkAAOAAADCeAAADCQAA4AAAMJ4AAAMJAADgAAAwngAAAwkAAOAAADCeAAADCQAA4AAAMJ4AAAMJAADgAAAwngAAAw0I4F8Kp6UVV9sqreu9B2w6o6pao+OP+8wdxeVfWcqjq7qt5dVXdcWOa4ef4PVtVxC+13qqr3zMs8p6pqp7YFAAC2y0E7uO4XJ/n9JC9ZaDs+yZu6+8SqOn5+/KQk90py6/l2lyR/mOQuVXXDJE9JckSSTnJGVb22uy+a53lUknckeV2So5L8zQ5uDwB74fDjTx76fOecePTQ5wO4snbsCHh3vy3Jheuaj0ly0nz/pCT3XWh/SU/enuSQqrppknsmOaW7L5xD9ylJjpqnHdzdb+/uzhTy7xsAANjPje4DfpPu/vh8/z+S3GS+f7MkH12Y79y5bVn7uRu0AwDAfm3XTsKcj1z3iOeqqkdX1elVdfr5558/4ikBAGBDowP4J+buI5l/fnJuPy/JzRfmO2xuW9Z+2AbtG+ruF3T3Ed19xKGHHrrPGwEAAFfW6AD+2iRrI5kcl+Q1C+0PnUdDOTLJJXNXldcnuUdV3WAeMeUeSV4/T/t0VR05j37y0IV1AQDAfmvHRkGpqv+d5K5JblxV52YazeTEJK+sqkck+UiSB82zvy7JDyY5O8lnkzw8Sbr7wqp6epLT5vlO6O61Ezt/KtNIK9fONPqJEVAAANjv7VgA7+5jN5l09w3m7SSP2WQ9L0ryog3aT09y+32pEQAARnM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6KDdLgAADkSHH3/y0Oc758Sjhz4fsHMcAQcAgIEEcAAAGEgABwCAgQRwAAAYSAAHAICBBHAAABhIAAcAgIEEcAAAGEgABwCAgQRwAAAYSAAHAICBBHAAABhIAAcAgIEEcAAAGEgABwCAgQRwAAAY6KDdLgAA2P8cfvzJQ5/vnBOPHvp8sJscAQcAgIEEcAAAGEgABwCAgQRwAAAYSAAHAICBBHAAABhIAAcAgIEEcAAAGEgABwCAgQRwAAAYSAAHAICBBHAAABhIAAcAgIEEcAAAGEgABwCAgQRwAAAYSAAHAICBBHAAABhIAAcAgIEEcAAAGEgABwCAgQRwAAAYSAAHAICBBHAAABhIAAcAgIEEcAAAGEgABwCAgQ7a7QIAAEY7/PiThz7fOScePfT52L85Ag4AAAM5Ag4AsGJGHuF3dH/vOQIOAAADHfABvKqOqqoPVNXZVXX8btcDAADLHNBdUKrqakn+IMkPJDk3yWlV9druft/uVgYAwE5YhRNoD/Qj4HdOcnZ3f6i7v5Dk5UmO2eWaAABgUwd6AL9Zko8uPD53bgMAgP1Sdfdu13ClVdUDkhzV3Y+cH/94krt092PXzffoJI+eH35jkg8MKvHGST416Ll2g+07sNm+A9cqb1ti+w50tu/Atcrblozfvlt296EbTTig+4AnOS/JzRceHza3XU53vyDJC0YVtaaqTu/uI0Y/7yi278Bm+w5cq7xtie070Nm+A9cqb1uyf23fgd4F5bQkt66qW1XVNZI8OMlrd7kmAADY1AF9BLy7L6uqxyZ5fZKrJXlRd5+5y2UBAMCmDugAniTd/bokr9vtOjYxvNvLYLbvwGb7DlyrvG2J7TvQ2b4D1ypvW7Ifbd8BfRImAAAcaA70PuAAAHBAEcABAGCgA74POGNV1Q2S3DrJtdbauvttu1fR9qqq2ye5bS6/fS/ZvYrYG1X13Ulu3d1/UlWHJrlud394t+vaV1V1rSSPSHK7XH7f/IldK2qbVdXVktwkC59L3f3vu1fR9lrVfXON984D07wvPilX/N3dbdeKuopwBHwbVdWtq+pVVfW+qvrQ2m2369ouVfXIJG/LNOrM0+afT93NmrZTVT0lye/Nt+9P8swk99nVorZRVR1ZVadV1X9W1Req6ktV9endrmu7zL+/JyV58tx09SQv272KttVLk3xNknsmeWumax5cuqsVbaOq+ukkn0hySpKT59tf72pR22jF982rwnvnKn+2/2mSs5LcKtPn+jmZhnheCfvz554Avr3+JMkfJrks05vQS7JCb7JJHpfk25N8pLu/P8m3Jbl4d0vaVg9Icvck/9HdD0/yLUmuv7slbavfT3Jskg8muXaSRyb5g12taHvdL9OH/meSpLs/luR6u1rR9vmG7v6VJJ/p7pOSHJ3kLrtc03Z6XJJv7O7bdfc3z7c77HZR22iV981k9d87V/mz/Ubd/cIkX+zut87fqq3S0e/99nNPAN9e1+7uN2UaXeYj3f3UTB+Uq+Jz3f25JKmqa3b3+5N84y7XtJ3+q7u/nOSyqjo4ySdz+SutHvC6++wkV+vuL3X3nyQ5ardr2kZf6GlYp06SqrrOLteznb44/7x4/qr/+km+ehfr2W4fTXLJbhexg1Z530xW/71zlT/b195bPl5VR1fVtyW54W4WtN321889fcC31+er6quSfHC+QNB5Sa67yzVtp3Or6pAkf5nklKq6KMlHdrmm7XT6vH1/lOSMJP+Z5P/ubknb6rPzFWPfVVXPTPLxrNY/4a+squcnOaSqHpXkJzL9LlfBC+bzL34l09V+r5vkV3e3pG31oSSnVtXJST6/1tjdv717JW2rVd43k9V/71zlz/Zfq6rrJ3lipi5EByf52d0taVvtt597xgHfRlX17Zn6Uh2S5OmZduTf7O6372phO6Cqvi/TUbi/7e4v7HY9262qDk9ycHe/e5dL2TZVdctM/WyvkekN9vpJnjsfHVgJVfUDSe4xP3xDd5+ym/WwNXMf4ivo7qeNrmWnXFX2zRV971z/2X79JM9cxc/2VTN/7n0y03kX+9XnngDOHlXVwd396ara8Gup7r5wdE07oarul+TN3X3J/PiQJHft7r/c3cq2x/y199pXxWujTlyzuz+7u5Vtn6r6miR3zvRV/2nd/R+7XNI+qaqHdPfLquoJG01foSPEK2/V9s1Fq/7euYqq6he6+5lV9XuZu0Yt6u6f2YWyrlJ0QdlGVXVKkgd298Xz4xskeXl333N3K9tnf5bkhzJ9tdhJamFaJ/m63ShqBzylu/9i7UF3XzwfmVuVD5E3Jfkfmb4eTqYTUt6Q5Dt3raJtNI/S86tJ3pxpH/29qjqhu1+0u5Xtk7W+wqt0wt4VzEOh/UKuOMziSpwMtqL75qKVfO+sqt/t7sdX1V9l45B6II/0ctb88/RdrWKHVNUru/tBVfWebPy72/WTvB0B30ZV9c7u/rY9tbF/qqp3r/+jrKr3dPc371ZN26mq3tXd37qntgNVVX0gyXd29wXz4xsl+cfuXqUThVdSVb0hySuS/FySn0xyXJLzu/tJu1rYNln1fXNV3zur6k7dfcbc5fIKuvuto2vaSXM/9+t2934xTN++qKqbdvfH5y4oV9Ddu37+2n7REX2FfLmqbrH2YP7Fr8x/OFX1XWtn71fVQ6rqtxe3dwWcPm/T18+338501H9VfKaq7rj2oKrulOS/drGe7XZBLj829qVz2wGvqp5ZVQdX1dWr6k1VdX5VPWS369pGqz4U2srum7OVfO/s7jPmn29duyV5d5KLViV8V9Wfze8t10ny3iTvq6qf3+269lV3f3z++ZGNbrtdXyKAb7dfSvL3VfXSqnpZpovWPHkPyxxI/jDTGcXfkumM6X/LdIGQVfHTSb6Q6UjcKzKNxvCYXa1oez0+yf+pqr+rqr/PtI2P3eWattPZSd5RVU+dv/5+e5J/raonbNaH+gByj/mo1A9lulDGNyQ54D8kF6z6UGirvG8mK/7eWVWnziH1hkn+Ockfzf9krILbzu8t903yN5kuyPPju1vS9qmq+1fVB6vqkqr6dFVdWvvJhXj0Ad9G3f238xHGI+emx3f3p3azpm12WXd3VR2T5Pe7+4VV9YjdLmq7dPdnkhy/23XslO4+rapuk6+M3f6B7v7ismUOMP8239a8Zv65Cv2n196rj07yf7r7kqpaNv+BZtWHQlvlfXPl3zuTXH8eiOCRSV7S3U+pqlUZ5eXqVXX1TAH897v7iyv23vLMJPfu7rP2OOdgAvg2qKrbdPf7F77e/9j88xZVdYvu/ufdqm2bXVpVT07ykCTfO/cXu/ou17TPVvxEm1TV3br7zVV1/3WT/ntVpbtfvSuFbbO1Ieuq6rrz4/9cvsQB5a+r6v2Zugz9r/mkxc/tck3bprvXLjt/SaYrDa6UVd03V/29c8FBVXXTJA/K9E33Knl+pm/V/iXJ2+aus6t0UaxP7I/hO3ES5raoqhd096Or6i0bTO4VOpP/a5L8aKYhtP5u7v991+5+yS6Xtk9W/USbqnrafMTmTzaY3HN/2wNeTVeIfGm+0nXhU0ke2t1n7l5V22f++vuS7v5SVf23TP2mP7rbdW2Hqvrvmbq43aS7b19Vd0hyn+7+tV0ubVus6r656u+da6rqgZkugvX33f1TVfV1ma7x8cO7XNqOqKqbdfd5u13HdqiqZyf5mkwj8ixe5GvXDzwJ4NtkPhr8Hd39D7tdyyhV9T1JHtzdB3xfv5rGxH5Jd//YbteyE+b98wHd/crdrmWnVNU/Jvml7n7L/PiuSZ7R3SsxzGKS1PTd8N0y/SP8Q919k10uaVtU1Vsz9Wl//tqoUVX13u6+/e5Wtj1Wed9c9ffOzVTVt3f3abtdx3apaez2H8703vJN3f21u1zSttifDzzpgrJNuvvLVfX7SVZ6yMH55KgfTfLAJB9O8ue7W9H2mI8q3rKqrtEreGXPef/8hSQrG8CTXGct4CRJd5+6NmrPga6qjsz0d3ffTEdRH5NpyL5V8d+6+5/W9T29bLeK2QEru2+u+nvnoqq6bZJj59vFSY7Y3Yr2TVVdO8kxmd5bvi3TOQn3zTSAxEro7ofvdg2bEcC315uq6oeTvLpX6KuF+evhtTedT2U6y726e9X6an4oyT9U1WuTfGatsVfnaoNvrKqfy/T7W9y+lbiSaZIPVdWv5Csj8zwk0+/0gFVVz8j0z+6/J/nfSZ6W5PTuPmlXC9t+n6qqr8/cj7iqHpDk47tb0rZauX1znZV976yqw/OVz78vJrllkiO6+5zdq2rfVdWfJfmeTBdj+71MF4k6u7tP3c26tltVXSvJI3LFi3w5Ar5i/meSJyS5rKo+l+mKZ93dB+9uWfvs/Un+LtNX3mcnSVWt0ggFa9ZGKviqrMjoBOv8yPxzscvQKl3J9CcyBdRXZ9quv5vbDmSPTPKvmfpH/1V3f76qVuaf+wWPSfL/2rvvOLuqqv/jn28CUhMCIk1p0ntoCgFUmlhQQUAISLGAoGIUfLA9jwh2EJViAfVHU2kigqgYeugt9F4i0pUeqRK+vz/2vszJcGeSkHNn33tmvV+veeXec2cy605Ozuyz99prHQOsLOkh0upak1IamnhuVjXy2inpClJFnpOB7WzfLWlKrw++s1WBp0gdMW/PKxlNvLacSBrDbAUcTLqudMWmzMgBr4GkjWxfJmlu242pTNAiaRtgJ2Aj4BzSxejXtpctGliHSJrX9vOl46iLpB1snybp7babNOv2mpyHel7TVmXy+9qSNPu2OXAhsAWwpO0mpWgAkNMyRtieOsNP7hFNPTfbaeC180/AOsBZwO9tXy7pPtuNmLTIZWnHkyZnHieVqF3d9mNFA6uRcjdy5W6tueTiJbY3mOEXd1g04qnHEfnPy4tG0SG2/2R7J2Bl0gDgi8Aikn4h6b1lo6uPpA0l3Ua6W0bSWpJ+XjisOrSaQf2haBQdZHsaqRPtAqVjqZPtabbPsb07sBxpJ/9lwEN5CbkRJL1Z0hGkmeGLJB2u1K695zX13Kxq6rXT9jbAGqSunt+SNAVYUNI7ykZWD9t32D7Q9srABOB44Jq8abgpWr0uns7ViBYAFikYz2tiBrwGkq4ktafdhjQ7PB3bXxjyoDpM0oKk3NQdbW9eOp46SLoK2B44q0mVGCSdS1r2Xp80wJlOU2r1SjqTtJHoXKbPQ23i/7/RwDa9XgK0JZ+jk4Df5kO7kEqcblEuqvo0/dxs6rWzP0mLkGqBjweWsr1k4ZBqlystbWK7ERsxlZonnQ6sCRwLzA980/YviwZGDMBrIWlh0rLwD4Fv9nvZTfkl2XSSrrL9ztaSVT52o+21Ssc2OyS9ibSMeiIpp7jKDbrQ7t7ueAM3LDZOu8GapJttr1Eqpjo1/dxs6rVzMJKWtn1/6ThC74pNmDVwajd/sqTbbd/YOt6qkw3EALw3PCBpHOCcJzaBLtmsMTtyabArJY2z/W94Ldf2o6TzsxED8KYMZoapiZJ2oq9M5vbA3wvGU6thcG428to5mBh89wZJiwLfA5aw/f5cSnJD278pHFrMgNetXZ1s20eVjSrMjLyScThpNUOk8kwTbD9RNLCa5JnwD5LOz61Iy3J/tP3nooHVJOdntmuH3fMbpiTNZfulGR3rNZKmkv7NBMwHvJpfGgH8pwEVpIBmn5vQ/Gtn6F2S/kZKPfmG7bUkzQFc3w2razEDXoNhVCe70fJKRpNKnwGQN8qOB95L2kR7ArB+NzcoeIOqTTHmJt0ELzTA5/aaK0hpRDM61lNsN6Zk3Qw0+dxs7LWzpVXpbEbHeomk/QZ7vQk13LOFbZ8q6WsAtl+RNK10UBAD8LoMizrZkj5KynNfhDTL0ZQ65wBIWhbYF1iGyv+NBmxSPId0fm5sewqApMPLhlS/NrNtP5V0Ha/fl9EzJC0GvBWYJ6+utVpFjgbmLRZYB+Try8bkOtm2/1Q4pNo08dysavC1s+VIXn+z2+5YLxkuN7/P5YpKrSZfGwDPlA0piQF4PVq5tBdKatXJ1uBf0pMOAT5ku6m5fX8CfgP8mb6l8CZYh3R+nifpPtL5ObJsSPWTVP1lOII069jr17itgD2AtwGH0XddmQp8vVBMtcsl65YndfsE2FvSlrY/N8iX9YyGnptVjbx2StoQGAe8pd+M8Wh6/Bpq+6DSMQyR/Uh13JeTdBnwFtIek+IiB7xGeWPbR0jL/ZuRlvrPsD2xaGA1kXSZ7Y1Kx9EprZ38pePopLxRajywHXAj6fw8pmxU9ZB0YeXpK6Q9GIfZvrNQSLWRtJ3t00vH0SmS7gBWcf6FJGkEcKvtVcpGVo8mn5vQ3GunpHcD7wH2Bqpl66aSOtPeXSKuOqmLW7XXJed9r0SawLjT9n9n8CVDIgbgHdKkOtl5aRjg3cBipNmO1zZ/2f5jibjqJmlnYAXSBqLq+5tcLKgOyQOcLYCdmnShbSpJE0gbiaYCvyKtany1QTf3ZwOfa1WWkLQ0cJTtD5WNLMyMpl87qyUH87VzftvPFg6rFpJOI6XR7kylVbvtCUUDq4mkzwG/s/10fr4gMN528UZRMQAPMyTp2EFedlMGcJK+D+wK3EvfMqptb1YuqjAjkn5q+4v58QTbh1deO872HsWCq0mrprKkrUizcf8LnGi7l3NQkfRnUm7mAqRGUVfn5+8Errb9nnLRzb7hcG5C86+dSl1n9wamAdeQUlAOt31o0cBqoC5u1V4HSTfYHtvv2Gv16ktqUg5a6JBWtYyBdoKXiaojdgDenutmh97xrsrj3Unl0FrWHOJYOqWV+/0B4ATbt+aOdb3uR6UD6LDhcG5C86+dq9p+VtIuwN+Ar5La0/f8AJzXt2p/lC5p1V6TkZJUSW8bCbypcExADMDDrGniTvCqW4AxwL9KBxJmiQZ43CTXSZoILAt8TdIoGrDZzfbFpWPosOFwbkLzr51z5pnhbUipUf+V1JT0gWNyWsb/kjYrzg/8X9mQanUOcIqko/Pzz+RjxcUAPMxQk3eC9zMGuEPSNUyfx9iUUlqtu/9Fmb5U2D/LRVSLEfkXyIjK49Zgpynn56eAscB9tp/PZbV6vo67pEttb1xpyPPaSzSjxOlwODeh+dfOo4F/kDauT8p7FHo+Bzznsz9r+ylSR+RGNIbq5yvAXsA++fm5wK/LhdMncsBr1NQ62cNhJzi89j5fpymzdJL2BQ4EHmP6PM2eXgqX9A/S+2k3w+gGdRtckLTRrVqpYFK5iMKMDKNzs9HXznYkzWH7ldJxzC5J19peb8af2ZtylZfl89N7bL9YMp6qGIDXSNI9NLhOdnUn+HAgaWPSbumm1CK+B3hntIfuPZI+DUwg1QO/AdgAuKIJm9zyqsyttlcuHUuoR9OunQCSPsjrS/UdXC6iekj6AX0dvJ9rHbf9ZLGgapBLD34P+CRwP+kmeEn62tIXL0UYKSj1eqypg+/suHZ5b00YBLTkboM7kzYVTQGaVHv5AbqkA1iYZRNIVUKutL2ppJVJv1x6nu1pku6UtFQD0qGGrSZfOyX9ktR5dlNS+sL2pIo9TbBj/rN6s2R6Px3lUFK3z2VtTwWQNJq08ftHpGtqUTEAr0GlTva1kk6hoXWygS9XHs9NaubShCW4FUnNacbTNxMg25sWDax+9wEXSfoL05+fPy4XUphJL9p+URKS5rJ9h6SVSgdVowWBWyVdzfSzcE3JIW6kYXTtHJdL9N1k+yBJh5GqoTTBKv3TMnLaRq/bGljRlTSPXMlmH1Ld8xiAN0S1WcTzwHsrzw00YgBu+7p+hy7LvzB73R3AJcDWtu8BkPSlsiF1xD/zx5vokjJMYaY9KGkM6eb+yD0DFwAAIABJREFUXElPkZZVm6JJVReGk+Fy7Xwh//m8pCWAJ4DFC8ZTp8t5fSWzdsd6jauD78rBad1SwSYG4DUYLnWyJS1UeToCWJfUQKPXfRTYCbhQ0jnAyTSwZJjtg0rH0GkNrfKC7W3zw2/ltuYL0CWltOrQ5M16LQ09N4fFtRM4O98AHwpMJk2sdUUljTdK0mLAW4F5cvpQ699tNCndptfdJmk32ydUD0r6OOnGsbjYhFkjSZP7d6Zrd6xXSZpCuvCIlHoyBTjY9qVFA6uJpPmAj5CWUzcDTgDOaFC777cAB/D6jUSNyOFvapWXlryxbQXbx+Z/y/ltTykdVx0kbUDqKbAKaXVmJPBcr1eQahkG52ajr51VkuYC5rbd0/tpJO0O7AGsB1xbeWkqcFyvp85Keisp++AFUtMkSO91HmBb2w+Viq0lBuA1qNTJ/iLwk8pLo0n/0GsVCSy8Ybnk2w7AjrY3Lx1PHXIjl1NIufx7kzrz/dv2V4oGVpMmV3mRdCDpl8dKtlfMy+Cn2W7ECpuka0kzqaeR3udupPzNrxUNrCZNPjf7a9K1U9IBtg/Jj3ewfVrlte/Z/nq56OohaTvbjdkw25+kzUiTTgC32T6/ZDxVMQCvwTCqkz0nqZh9q73yRcDR3VDOJ8yYpOtsr5s3Eq2Zj11je/3SsdUhp2Zs2YTavP1JugFYG5hse+187KYGzaBea3u9fufm9a332uuafG42WXUFu/9qdlNWt/OM/nbAMkyfHtXzJRa7XeSA18D2xZIuBdZseJ7tL4A5gZ/n57vmY58uFlGYFa0bpUdyTduHgYUG+fxe0+QqLy/bdmvzUF7yb5LnJb0JuEHSIcAjpH0mTdHkc7PJNMDjds971Zmk8rTXUTk3Q+fFALwmeWftEqXj6LD1+6XTXCDpxmLRhFn1HUkLAPuT8m1HA02qWNDkKi+nSjoaGCNpT1JziV8VjqlOu5IG3J8nnZNLkmblmqLJ52aTeYDH7Z73qrfZfl/pIIajGIDX6wZJZ5HyGKu1bHt6M0PFNEnL2b4XQNLbgWmFYwozIVdgWMH22aTZjkbV6c3vb0Xbu5SOpRNs/0jSlsCzwErAN22fWzis2ZY3k77F9m350IvAQZJWoyFNo5p+bjbcWpKeJc12z5Mfk583oVY2wOWS1rB9c+lAOknSqEpDnuVbZTOLxhQ54PWRdGybw7b9ySEPpgMkbU5q43of6QK0NPAJ2xcWDawmuaHSD4FFSO9PpH+/plRiuNr2O0rH0Sk5DWwz2y+XjiXMHEknAz+3Panf8U2AfWzvXCayejX93Gz6tbPJJN0GLE+qavYSff92jdhf0pJX66cAvwe+b3u5wiHFADzMmrxho9WB707bjckZy5UKPmT79tKxdIKkn5By+E9h+hWaycWCqpGkE0hl7M5i+vfX83m2TR3gtDZfDvDaLbZXH+qYOqHJ5yY0/9rZZJKWbnfcdk83+pI0L2nvzCuVY/sARwE7VSvalBIpKDWS9DZSbm2rNNglwATbD5aLavZJWh94wPajtl+SNJaUn3m/pG/ZfrJwiHV5rOG/QMbmP6u7202q29sE9+aPEcCowrHU7RCaOcAZ7N9pziGLovOafG5C86+djWX7/nY9BkrHVYMLgG2ARwEkbUuq4rYVaZ9J8QF4zIDXSNK5pOWNE/OhjwO72N6yXFSzT9JkYAvbT0p6F6nb2b6kAd0qtrcvGuBsyrOLAO8GFiO1+65WKmhKDv+wIGle28+XjqNOki5rSs3vqlwV5Ge2/9rv+PuBL9h+f5nIOqNp52ZcO3tfU3sMSLqxVTRC0l7AnsAHbP97sJW3oRQD8BpJusH22Bkd6zX9TuSfkZq3fCs/b8L7a5e739KYHH6AXH6wfyfMRtR7zQ2xfkPqELmUpLWAz9j+bOHQ3rCmD3AkrQD8Bbic6bvVbQhsbfuuUrHVqYnnJgyva2dTNbXHgKQLgItJFZW2BZa3/ZSkxYG/d8P7ixSUej0h6ePASfn5eKAJnc9GSpoj51JtDuxVea3nzyHbnwCQtJHty6qvSerpWYAqSb8E5iVVQPk1sD1wddGg6vVT0vLiWQC2b8wrNr3sQ5XHzwPvrTw3qdVyz7J9t6Q1gJ2BVr73xaTB6YvlIqtdE8/NYXPtbLim9hjYgZRychdpzDJR0s2k33/fKBlYS88PnrrMJ0k54D8h/XK8HPhE0YjqcRJwsaTHgRdIue1IWp6GlArLjgT6dzZrd6xXjbO9Zp7dOEjSYcDfSgdVJ9sPSNP1x+jpMpnDYYCTN3IPNpPaCE07N/tp+rWzyRrZY8D2E8B3Ws8lXUHan/dD23cWC6wiBuA1yruGP1w6jrrZ/q6k84HFgYnuy1saQcoF72l5eXgc8BZJ+1VeGg2MLBNVR7yQ/3w+5/k9Qfo3bYoHJI0DLGlOYALQlI1hMcDpbY08N4fRtbOxmtpjoD/bD9MFGy+rYgBeA0nfHORl2/72kAXTIbavbHOsEfmZpM5085P+P1QrFDxLStNoirMljQEOBSaTVml+XTakWu0NHA68FXgImAj0eo5tDHCaoXHnZjZcrp2Nk1ewF7V9WR5wn5uPb1xtuBc6JzZh1kDS/m0Ozwd8Cniz7SaU9Gk8SUv3eu3TmZXruc9tuzEpRAOlafQ/1kskvRt4D2kA98vKS1OBP9u+u0RcQ0HSm/Mycs9r4rnZkjt9nmp7u9KxhJkn6Wzga/07YOY9Gd+z/aH2XxnqEgPwmkkaRVpe/BRwKnCY7X+VjSrMDEkXkmaFp2O7KXWyycvgy1BZ/bJ9QrGAaiRpsu11ZnSsFw2Xm0NJ95KqovwWOM72qoVDqkWTz01I+bW2NywdR5h5kq6xvf4Ar91se42hjmm4iRSUmkhaCNgP2AU4HljH9lNlowqz6MuVx3OTmg29MsDn9hxJJwLLATfQtwHMQE8PwIdJmsZxrSoFVU26OQSwvZykLwFX0IAN7MPk3AS4QdJZpBzbaqfPnq7S03BjBnltniGLosMkbUDaL7MKKWVqJPBcN3QRjgF4DSQdCnwUOAZYw/Z/CocU3gDb1/U7dJmkJpXpWw9Y1c1b9hoOeaiNvDmUNBHYszW7n39Z7g18BtiaHr85ZHicm5DOySeYvqtuz5fJbLhrJe1pe7qKJ5I+TV9N/iY4CtiJdHO4HrAbsGLRiLJIQamBpFdJzTFeYfoUBpE2YRa/0wozllcxWkYA6wJH2F6pUEi1knQaqbvgI6Vj6YRqmoakEaSmJ88WDqtjJF1t+x2l45gd1UZeuUnUocA2tu8abIm81wy3czN0P0mLAmcALzN9E6w3AdvafrRUbHVqdb2sNheSdH2r6VBJMQNeA9sjSscQanEd6QZKpJupKaRc/p4m6c+k9zUKuC3P6le7KTaldOb3Je1NSq+5Bhgt6XDbhxaOa7YNcHO4QKFw6vSSpN1J3er2Bda2/bCk0aSN7E3R2HMTQNLbSMv8rdr0lwATbD9YLqowGNuPAeMkbUpfE6y/2L6gYFid8LykN5HSpA4BHiFdQ4uLGfAQGi5X0hiQ7YuHKpZOas2mStqFVB/7q8B13dByeHZJmsLrbw4Ptn1p0cBmUy6F9lXSLNy9wJakBmYfAX5r+ycFw6tNk89NAEnnAr8HTsyHPg7sYnvLclGFkFafgH8BcwJfIk1c/Nz2PUUDIwbgIbwmN8jYB2i1iL4IONr2f4sFFWaapFuBsaSBwFG2L5Z0o+21CocWZpKktYEtgOttn1c6nro0/dysphINdiyE0CdSUELo8wvSXfLP8/Nd87FPF4uoRt28G7wmRwP/AG4EJuWZj0bk2Q6Xm0Pb1wPXl46jAxp7bmZPSPo4cFJ+Pp60KTOEIiSdavtjkm6mfXnh4qtPMQPeAZJG2Z6aHy/fDUsdYcbazUg1bJbqWtrsBrf9taKBdZCkOWw3oVrIr0k3h8fnQ7sC02w34uZwOGrKuQmvLfMfCWxIGuxcTtrw/c+igYVhS9Lith/J5+brdENfhZgB74xLc87m74Hvk2ovh+43rdqCV9Lb6auX3Qi275E00vY04FhJ1wONGIDnXf3fA5aw/X5Jq5IGBL8pG1kt1u93I3iBpBuLRRNmWa7yshqpZF/LwYXCqVUezDRlM3dogEq1r8eBF2y/KmlFYGXgb+Ui6xMD8BpImhd4uTWbYXstSfuQluN2KhpcmBX/A1wo6T7SZrelaUAzkIqu3Q1ek+OAY4Fv5Od3AafQjAF4428Om0zSL4F5gU2BX5NqgPd8jwFJ3xzkZdv+9pAFE0J7k4BNJC0ITCRVIdqR1DSxqCb98i3pAmDh1hNJ25LyNbcC9igUU5hFts8HVgC+QCqJtpLtC8tGVatdSf/nP0/qVrckqaFLUyxs+1TgVYB8Q9yUQWrr5vAiSReTrjn7F46pNpJWkPQHSbdJuq/1UTquGo2zvRvwlO2DSCszXdEMZDY91+YDUvnWr5QKKoQK2X6e1Czx57Z3IK1EFRcz4PWYp1W0XtJewJ7A5rb/LekHZUMLMyJpfeAB24/afknSWNLA9H5J37L9ZOEQa1FpBDINOAt4yPa/ykZVq+ckvZm84SZvOn2mbEj1sH2+pBWAVlOoO22/NNjX9JhjgQOBn5BmiT9BsyaIXsh/Pi9pCdIGxcULxlML24e1HksaBUwg/dudDBw20NeFMIQkaUPSjHerr8fIgvG8pkkXuJKekHRg3ij1feC9efC9OKnaROhuR5PqECPpXcAPSC2wnwGOKRhXLST9UtJq+fECpEoMJwDXSxpfNLh67U+6sVhO0mWk97hv2ZBmj6T1JS0GkAfcY4FvA4f2a87T6+bJK1Cyfb/tbwEfLBxTnc6WNIbU6XMyqSLKSYN+RY+QtJCk7wA3kSb11rH9lYbd3IfeNYG0z+kM27fm9L2uWNmOKig1yLNu+9DXTOKrwM2kmZxv2P59wfDCDFQrnUj6GfDvPABoRC1bSbfabg3Avwi8x/Y2eWD3t25oyTs78nu6nDSwgTRLLNIscU+X6ZM0GdjC9pP55vBk0k3FWGAV29sXDbAmki4HNgb+QEqveQj4ge2VBv3CHiRpLmBu2z2/OiPpUNLS/jHAz2z/p3BIIfSMGIB3QF5i3Ai4yfadpeMJg5N0CzDW9iuS7gD2sj2p9Zrt1Qf/G7qbpOtbg2xJfwFOs31c/9d6laQfAeNIu9tvBi4jDcgv7/X0oabfHLbkNLDbgTGkGf7RwKG2rywa2GySdIDtQ/LjHWyfVnnte7a/Xi662SfpVeAlUnfW6mBCpE2YTekxEHqUpLcAB9CvApHtzYoFlcUAPAx7kr4BfIBUrmgp0hKqc5vs421vVDTA2STpQlI+5kOkpbeVbT8qaQ7gFtsrFw2wJrnCy3qkwfiG+eNp26sWDWw2NP3msOkkTba9Tv/H7Z6HEOonaSKpGtaXgb2B3UkTGcU3CccmzDDs2f6upPNJm6Imuu+udAQ9nkOcfQY4AlgM+GJrwzCwOfCXYlHVbx7SzOkC+eNh0ox4LzsJuFjS46SNfJdAavBFQzaYAkg6F9jB9tP5+YLAyba3KhvZbNMAj9s9DyHU7822fyNpgu2LSdfTa0oHBTEADwGAdkvdtu8qEUvd8vt4X5vjfwf+PvQR1UvSMaTlxanAVaT0kx/bfqpoYDUYBjeHLQu3Bt8Atp+StEjJgGriAR63ex5CqF9rH9AjuRnWw0BXbGCPAXiNJP2w/7JGu2MhlNaw5e+lgLmAu0lpNg8CTw/6FT2kyTeHFa9KWqrVujy3j27CAHUtSc+SZrvnyY/Jz+ce+MtCCDX5Tq7+tT9wJGmV9EtlQ0oiB7xG7QY1km6yvWapmEJopwmbL6skiTQLPi5/rA48CVxh+8CSsYUZk/Q+UiWNi0mD001I+e49v0ITQgjtxAx4DXLb+c8Cb5d0U+WlUaSKDCF0myblfpNTM26R9DQpN/oZYGvgHaQGL6GL2T5H0jrABvnQF20/XjKmEELvknQkg6yi2f7CEIbTVsyA1yAvbyxIasLz1cpLU3u9DFpollz7+x2kC9M1lQ2ZPUvSF+ib+f4vuQRh/rjZ9qsFwwuDkLSy7Tvy4Pt1bE9udzyEEAYjaffBXrd9/FDFMpAYgNdI0nLAg7md+XuANYETqpuLQihF0qeBb5IanQh4N3Cw7f9XNLDZJOnH5Nrfth8pHU+YeZKOsb1XLpXZn7uhVm8IIXRCDMBrJOkGUh3iZYC/AmcCq9n+QMm4QgCQdCcwzvYT+fmbSYPWxnUbDL1D0ghgQ9uRrhdCqFVuxPMVYFW6rBHPiNIBNMyrtl8hteY90vb/kMqHhdANniCV6muZmo+FUExOETqqdBwhhEb6HanL7rLAQcA/gKgD3kD/lTQe2A34UD42Z8F4QkDSfvnhPcBVks4k5YB/BLhpwC8MYeicL2k74I+OZdkQQn2iEc8w8QlSq9Pv2p4iaVngxMIxhTAq/3lv/mg5s0AsIbTzGWA/YJqkF0h7FGx7dNmwQgg9rmsb8UQOeAghhBBCaBxJWwOXAEvS14jnINtnFQ2MmAGvlaQVSKUI+yf7v71YUCFkudLE6+64u2EzShjeciOlXYBlbX9b0pLA4ravLhxaCKFHSRoJrGD7bFJviE0LhzSdmAGvkaRLSU0/fkLKAf8EMML2N4sGFgIgad3K07mB7YBXbB9QKKQQAJD0C+BVYDPbq0haEJhoe/3CoYUQepikq22/o3Qc7cQAvEaSrrO9rqSbba9RPVY6thDa6eaLUxg+JE22vY6k622vnY/daHut0rGFEHqXpJ+QimGcAjzXOt4NTb4iBaVeL+WatndL+jzwEDB/4ZhCAEBSdePJCGBdYIFC4YRQ9d+8XGx4rXZvdDANIcyusfnPgyvHDBRPvYwBeL0mAPMCXwC+Tco3GrQdaghD6DrShUfAK8AU4FNFIwohOQI4A1hE0neB7YH/LRtSCKEBPmX7vuoBSV2xLy9SUDpM0hy5OU8IIYQBSFoZ2Jx0g3i+7dsLhxRC6HGt9LZ+x7oiNThmwGsg6VLbG+fHJ9retfLy1cA67b8yhM6TtD7wgO1H8/PdSBsw7we+ZfvJkvGFkD1GKhc2BzCPpHW6IU8zhNB78g39asACkj5aeWk0lSp1JcUAvB7zVR6v1u81DWUgIbRxNLAFgKR3AT8A9iXlxh1DWu4PoRhJ3wb2IDWKai3LdkWeZgihJ60EbA2Moa8zOcBUYM8iEfUTA/B6DJbHEzk+obSRlVnuHYFjbJ8OnC7phoJxhdDyMWA52y+XDiSE0PtsnwmcKWlD21eUjqedGIDXY4ykbUmVJcZUljtEVJkI5Y2s7EXYHNir8lpcA0I3uIU0U/Wv0oGEEBplW0m3Ai8A5wBrAl+y/duyYcUmzFpIOnaw121/YqhiCaE/Sd8APgA8DiwFrGPbkpYHjre9UdEAw7AnaT3gTNJA/KXWcdsfLhZUCKHnSbrB9tg8Sbo1sB8wqRt6DMTsVw1igB26me3vSjofWJzUXbB11z2ClAseQmnHAz8Ebibqf4cQ6jNn/vODwGm2n5G6Y2teDMBDGAZsX9nm2F0lYgmhjedtH1E6iBBC4/xZ0h2kFJR9cpOvFwvHBEQKSgghhMIk/ZiUenIW06egRBnCEMJsyV2gn7E9TdK8wOhWWd6iccUAPIQQQkmSLmxz2LajDGEI4Q3LfS9ex/YJQx1Lf5GCUqN8Z7U/sJTtPSWtAKxk++zCoYUQQteyvWn/Y5IWLRFLCKFR1q88nptUCWwyUHwAHjPgNZJ0CnAdsJvt1fOA/HLbYwuHFkIIXU/SGFKX1p2BVWwvUTikEEKD5GvMybbfVzqWmAGv13K2d5Q0HsD28+qW7bYhhNCFJM0DfIQ06F4bGAVsA0wqGVcIoZGeA5YtHQTEALxuL+dfJgaQtByVDUUhhBD6SPo9sAkwETgSuAC4x/ZFJeMKITSDpD/T15F8BLAqcFq5iPrEALxeB5I6LS0p6XfARsAeRSMKIYTutSrwFHA7cHuuUhB5kSGEuvyo8vgV4H7bD5YKpipywGsm6c3ABqQ29FfafrxwSCGE0LUkrQyMB3YkdWtdCVjd9mNFAwshNI6kjYHxtj9XPJYYgM8+SesM9nrUsg0hhBmTtC5pMP4x4EHb4wqHFELocZLWJu0x2QGYAvzR9pFlo4oBeC0GqGHbErVsQwhhFuTN65vYjo2YIYRZJmlF0s38eNLK2inAl20vXTSwihiAhxBCCCGExpD0KnAJ8Cnb9+Rj99l+e9nI+sQmzBpI+uhgr9v+41DFEkIIIYQwzH0U2Am4UNI5wMmkvXldI2bAayDp2PxwEWAcqZQWwKakRjxbFwkshBBCCGGYkjQfqc/AeGAzUgfMM2xPLBoYMQCvlaSJwO62H8nPFweOs71V2chCCKH7SNpvsNdt/3ioYgkhNJukBUkbMXe0vXnpeCIFpV5Ltgbf2WPAUqWCCSGELjeqdAAhhOHB9lPAMfmjuJgBr5Gko4AVgJPyoR1JXd32LRdVCCGEEELoJjEAr1nekLlJfjrJ9hkl4wkhhG4naW7gU8BqwNyt47Y/WSyoEELooBiAhxBCKErSacAdpGYZBwO7kFrTTygaWAghdEgMwGsgaSow4A/S9ughDCeEEHqKpOttry3pJttrSpoTuMT2BqVjCyGETohNmDWwPQpA0reBR4ATSfUmdwEWLxhaCCH0gv/mP5+WtDrwKKmsawghNFLMgNdI0o2215rRsRBCCH0kfRo4HVgDOA6YH/g/20eXjCuEEDolZsDr9ZykXUgdl0wq/P5c2ZBCCKF7SRoBPJtLhE0CuqZVdAghdMqI0gE0zM7Ax0j1vx8jFXzfuWhEIYTQxWy/ChxQOo4QQhhKkYISQgihKEk/AB4HTqGyamj7yWJBhRBCB8UAvAaSDrB9iKQjaVMNxfYXCoQVQgg9QdKUNodtO9JRQgiNFDng9bg9/3lt0ShCCKE3rWL7xeqB3JwnhBAaKWbAQwghFCVpsu11ZnQshBCaImbAayDprMFet/3hoYolhBB6haTFgLcC80ham9Q/AWA0MG+xwEIIocNiAF6PDYEHgJOAq+j7JRJCCGFgWwF7AG8Dflw5PhX4eomAQghhKEQKSg0kjQS2JNX9XhP4C3CS7VuLBhZCCD1A0na2Ty8dRwghDJUYgNdM0lykgfihwEG2jyocUgghdLV83dwOWIbKyqztg0vFFEIInRQpKDXJv0A+SBp8LwMcAZxRMqYQQugRZwLPANcBLxWOJYQQOi5mwGsg6QRgdeCvwMm2bykcUggh9AxJt9hevXQcIYQwVGIAXgNJr9LXva36AxWpmcTooY8qhBB6g6RjgCNt31w6lhBCGAoxAA8hhFCUpNuA5YEppBSU1uTFmkUDCyGEDokBeAghhKIkLd3uuO37hzqWEEIYCiNKBxBCCGF4ywPtJYHN8uPnid9PIYQGixnwEEIIRUk6EFgPWMn2ipKWAE6zvVHh0EIIoSNihiGEEEJp2wIfJm9mt/0wMKpoRCGE0EExAA8hhFDay07LsQaQNF/heEIIoaNiAB5CCKG0UyUdDYyRtCdwHvCrwjGFEELHRA54CCGE4iRtCbyXVILw77bPLRxSCCF0TAzAQwghFCFpeWBR25f1O74x8Ijte8tEFkIInRUpKCGEEEr5KfBsm+PP5NdCCKGRYgAeQgihlEXbtZ/Px5YZ+nBCCGFoxAA8hBBCKWMGeW2eIYsihBCGWAzAQwghlHJtrnoyHUmfBq4rEE8IIQyJ2IQZQgihCEmLAmcAL9M34F4PeBOwre1HS8UWQgidFAPwEEIIRUnaFFg9P73V9gUl4wkhhE6LAXgIIYQQQghDKHLAQwghhBBCGEIxAA8hhBBCCGEIxQA8hBBCCCGEIRQD8BBC6ABJX5P0t37H7h7g2E75sST9Tz72gqR/Svq+pLkqn3+cpJcl/UfSk5LOlbRy5fU9JF06QEwXSXpR0lRJz0q6TtJXq39/m6+Zme83Lb9e/Vii8jk7SbpK0nOS/pUff1aSKt/jO5XPnyu/73/mn8Pd+eeiNu9lycqxLST9o/J8Y0mXS3omx36ZpPUHeq8hhDBUYgAeQgidMQkYJ2kkgKTFgTmBtfsdWz5/LsARwF7AbsAo4P3A5sCp/f7uQ2zPD7wVeAj4zSzE9Xnbo4DFgf2BnYC/Vge3bczo+11he/5+Hw/n97g/cDhwKLAYsCiwN7ARqdxgO6eR3vcHSD+HXUk/l8P7fd5zwP+1+wskjQbOBo4EFsqxHwS8NMj7DCGEIRED8BBC6IxrSAPusfn5JsCFwJ39jt1r+2FJKwCfBXaxfYXtV2zfCmwHvE/SZv2/ge0XSIPzsf1fmxHbz9m+CPgwsCHwwZn4mln6fpIWAA4GPmv7D7anOrne9i62XzcYlrQ58F5gO9u35J/DlcDHgc9JWr7y6UcA4yUt1+bbr5hjPsn2NNsv2J5o+6aZiT2EEDopBuAhhNABtl8GrgLelQ+9C7gEuLTfsdbs9+bAg7av7vf3PABcCWzZ/3tImg8YD9wzG3H+E7iWdDMwqDfw/TYE5gLOnIWQtgSuyu+7GudVwIOkn1PLQ8CvSDPb/d0FTJN0vKT3S1pwFmIIIYSOigF4CCF0zsX0DbY3IQ3AL+l37OL8eGHgkQH+nkfy6y1flvQ0MBXYmJSiMTseJqVpDGRG328DSU9XPu7NxxcGHrf9SusTc0720zm3+1283qz8HAC+D3xI0mrVg7afzbGaNEj/t6SzcvfNEEIoKgbgIYTQOZOAjSUtBLzF9t3A5aTc8IVI3R9bM+CPk/Ky21k8v97yI9tjgGWAF4CVZjPOtwJPDvL6jL7flbbHVD5aKSFPAAtLmqP1ibbH5b/rCdr/DpqVnwO2/w0cRUp1od9rt9vew/bbSD/rJYCfDvI+QwhhSMQAPIQQOucKYAFgT+AyeG1m9uF87GHbU/LnXgAsKekd1b8gV/nYADi//19YirUsAAAByElEQVSe00cmAIdLmueNBJj//nVJM/ODegPf7wrSpsePzEJI5wHvrFY3yXG+E1iS9HPq71BgU9L7aMv2HcBx9LW8DyGEYmIAHkIIHZI3LV4L7Mf0A9xL87FJlc+9C/gl8DtJG0gamdMqTgfOs33eAN/jXNKAfq/KYUmau/rR/+skzSvp3aT87KuBv87ke2r3/Qb63KdJ+dk/l7S9pFGSRkgaC8w3wNecR7rZOF3SavnnsAHwW+AXeRWh3fc5DDig8v5WlrS/pLfl50uS8tevnJn3GUIInRQD8BBC6KyLgUVIg+6WS/KxSf0+9/PAr0mDzf8A5wAXkSqhDOZQ4IBKPe9xpFSR1z4qaSBHSZoKPEZKxzgdeJ/tV2fhPfX/fhu2qQO+PoDtQ0g3Gwfk7/kYcDTwFVI6TjvbkSrGnEP6OfyWVPpw30FiOhyYVnk+FXgncJWk50gD71tIpRdDCKEo2S4dQwghhBBCCMNGzICHEEIIIYQwhGIAHkIIIYQQwhCKAXgIIYQQQghDKAbgIYQQQgghDKEYgIcQQgghhDCEYgAeQgghhBDCEIoBeAghhBBCCEMoBuAhhBBCCCEMoRiAhxBCCCGEMIT+PwN5hDjZyj/8AAAAAElFTkSuQmCC"/>
          <p:cNvSpPr>
            <a:spLocks noChangeAspect="1" noChangeArrowheads="1"/>
          </p:cNvSpPr>
          <p:nvPr/>
        </p:nvSpPr>
        <p:spPr bwMode="auto">
          <a:xfrm>
            <a:off x="376801" y="1311088"/>
            <a:ext cx="2287510" cy="228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p:cNvSpPr txBox="1"/>
          <p:nvPr/>
        </p:nvSpPr>
        <p:spPr>
          <a:xfrm>
            <a:off x="178964" y="3598606"/>
            <a:ext cx="8802476" cy="1420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2"/>
              </a:buClr>
              <a:buSzPts val="1800"/>
              <a:buNone/>
              <a:defRPr sz="1800">
                <a:solidFill>
                  <a:srgbClr val="134F5C"/>
                </a:solidFill>
                <a:latin typeface="Calibri" panose="020F0502020204030204" pitchFamily="34" charset="0"/>
                <a:ea typeface="Calibri" panose="020F0502020204030204" pitchFamily="34" charset="0"/>
                <a:cs typeface="Times New Roman" panose="02020603050405020304" pitchFamily="18" charset="0"/>
              </a:defRPr>
            </a:lvl1pPr>
            <a:lvl2pPr marL="914400" indent="-317500">
              <a:lnSpc>
                <a:spcPct val="115000"/>
              </a:lnSpc>
              <a:spcBef>
                <a:spcPts val="1600"/>
              </a:spcBef>
              <a:buClr>
                <a:schemeClr val="dk2"/>
              </a:buClr>
              <a:buSzPts val="1400"/>
              <a:buChar char="○"/>
              <a:defRPr>
                <a:solidFill>
                  <a:schemeClr val="dk2"/>
                </a:solidFill>
              </a:defRPr>
            </a:lvl2pPr>
            <a:lvl3pPr marL="1371600" indent="-317500">
              <a:lnSpc>
                <a:spcPct val="115000"/>
              </a:lnSpc>
              <a:spcBef>
                <a:spcPts val="1600"/>
              </a:spcBef>
              <a:buClr>
                <a:schemeClr val="dk2"/>
              </a:buClr>
              <a:buSzPts val="1400"/>
              <a:buChar char="■"/>
              <a:defRPr>
                <a:solidFill>
                  <a:schemeClr val="dk2"/>
                </a:solidFill>
              </a:defRPr>
            </a:lvl3pPr>
            <a:lvl4pPr marL="1828800" indent="-317500">
              <a:lnSpc>
                <a:spcPct val="115000"/>
              </a:lnSpc>
              <a:spcBef>
                <a:spcPts val="1600"/>
              </a:spcBef>
              <a:buClr>
                <a:schemeClr val="dk2"/>
              </a:buClr>
              <a:buSzPts val="1400"/>
              <a:buChar char="●"/>
              <a:defRPr>
                <a:solidFill>
                  <a:schemeClr val="dk2"/>
                </a:solidFill>
              </a:defRPr>
            </a:lvl4pPr>
            <a:lvl5pPr marL="2286000" indent="-317500">
              <a:lnSpc>
                <a:spcPct val="115000"/>
              </a:lnSpc>
              <a:spcBef>
                <a:spcPts val="1600"/>
              </a:spcBef>
              <a:buClr>
                <a:schemeClr val="dk2"/>
              </a:buClr>
              <a:buSzPts val="1400"/>
              <a:buChar char="○"/>
              <a:defRPr>
                <a:solidFill>
                  <a:schemeClr val="dk2"/>
                </a:solidFill>
              </a:defRPr>
            </a:lvl5pPr>
            <a:lvl6pPr marL="2743200" indent="-317500">
              <a:lnSpc>
                <a:spcPct val="115000"/>
              </a:lnSpc>
              <a:spcBef>
                <a:spcPts val="1600"/>
              </a:spcBef>
              <a:buClr>
                <a:schemeClr val="dk2"/>
              </a:buClr>
              <a:buSzPts val="1400"/>
              <a:buChar char="■"/>
              <a:defRPr>
                <a:solidFill>
                  <a:schemeClr val="dk2"/>
                </a:solidFill>
              </a:defRPr>
            </a:lvl6pPr>
            <a:lvl7pPr marL="3200400" indent="-317500">
              <a:lnSpc>
                <a:spcPct val="115000"/>
              </a:lnSpc>
              <a:spcBef>
                <a:spcPts val="1600"/>
              </a:spcBef>
              <a:buClr>
                <a:schemeClr val="dk2"/>
              </a:buClr>
              <a:buSzPts val="1400"/>
              <a:buChar char="●"/>
              <a:defRPr>
                <a:solidFill>
                  <a:schemeClr val="dk2"/>
                </a:solidFill>
              </a:defRPr>
            </a:lvl7pPr>
            <a:lvl8pPr marL="3657600" indent="-317500">
              <a:lnSpc>
                <a:spcPct val="115000"/>
              </a:lnSpc>
              <a:spcBef>
                <a:spcPts val="1600"/>
              </a:spcBef>
              <a:buClr>
                <a:schemeClr val="dk2"/>
              </a:buClr>
              <a:buSzPts val="1400"/>
              <a:buChar char="○"/>
              <a:defRPr>
                <a:solidFill>
                  <a:schemeClr val="dk2"/>
                </a:solidFill>
              </a:defRPr>
            </a:lvl8pPr>
            <a:lvl9pPr marL="4114800" indent="-317500">
              <a:lnSpc>
                <a:spcPct val="115000"/>
              </a:lnSpc>
              <a:spcBef>
                <a:spcPts val="1600"/>
              </a:spcBef>
              <a:spcAft>
                <a:spcPts val="1600"/>
              </a:spcAft>
              <a:buClr>
                <a:schemeClr val="dk2"/>
              </a:buClr>
              <a:buSzPts val="1400"/>
              <a:buChar char="■"/>
              <a:defRPr>
                <a:solidFill>
                  <a:schemeClr val="dk2"/>
                </a:solidFill>
              </a:defRPr>
            </a:lvl9pPr>
          </a:lstStyle>
          <a:p>
            <a:pPr marL="342900" indent="-342900">
              <a:buFont typeface="Wingdings" panose="05000000000000000000" pitchFamily="2" charset="2"/>
              <a:buChar char="§"/>
            </a:pPr>
            <a:r>
              <a:rPr lang="en-IN" dirty="0"/>
              <a:t>Though there has been fluctuations the trend however, it is evident that frequency of terrorist attacks has increased over the years.</a:t>
            </a:r>
          </a:p>
          <a:p>
            <a:pPr marL="342900" indent="-342900">
              <a:buFont typeface="Wingdings" panose="05000000000000000000" pitchFamily="2" charset="2"/>
              <a:buChar char="§"/>
            </a:pPr>
            <a:r>
              <a:rPr lang="en-IN" dirty="0"/>
              <a:t>Internationally highest number of terrorist attacks were observed in 2017 followed by 2015 &amp; 2016. Whereas, in India the highest number of terrorist attacks were observed in 2016 followed by 2017 &amp; 2015. </a:t>
            </a:r>
          </a:p>
        </p:txBody>
      </p:sp>
      <p:pic>
        <p:nvPicPr>
          <p:cNvPr id="2" name="Picture 1"/>
          <p:cNvPicPr>
            <a:picLocks noChangeAspect="1"/>
          </p:cNvPicPr>
          <p:nvPr/>
        </p:nvPicPr>
        <p:blipFill>
          <a:blip r:embed="rId3"/>
          <a:stretch>
            <a:fillRect/>
          </a:stretch>
        </p:blipFill>
        <p:spPr>
          <a:xfrm>
            <a:off x="81280" y="812799"/>
            <a:ext cx="4378960" cy="2785807"/>
          </a:xfrm>
          <a:prstGeom prst="rect">
            <a:avLst/>
          </a:prstGeom>
        </p:spPr>
      </p:pic>
      <p:pic>
        <p:nvPicPr>
          <p:cNvPr id="4" name="Picture 3"/>
          <p:cNvPicPr>
            <a:picLocks noChangeAspect="1"/>
          </p:cNvPicPr>
          <p:nvPr/>
        </p:nvPicPr>
        <p:blipFill>
          <a:blip r:embed="rId4"/>
          <a:stretch>
            <a:fillRect/>
          </a:stretch>
        </p:blipFill>
        <p:spPr>
          <a:xfrm>
            <a:off x="4654161" y="812799"/>
            <a:ext cx="4418719" cy="2785808"/>
          </a:xfrm>
          <a:prstGeom prst="rect">
            <a:avLst/>
          </a:prstGeom>
        </p:spPr>
      </p:pic>
    </p:spTree>
    <p:extLst>
      <p:ext uri="{BB962C8B-B14F-4D97-AF65-F5344CB8AC3E}">
        <p14:creationId xmlns:p14="http://schemas.microsoft.com/office/powerpoint/2010/main" val="2107408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264651"/>
            <a:ext cx="8520600" cy="611841"/>
          </a:xfrm>
          <a:noFill/>
          <a:ln>
            <a:noFill/>
          </a:ln>
        </p:spPr>
        <p:txBody>
          <a:bodyPr spcFirstLastPara="1" wrap="square" lIns="91425" tIns="91425" rIns="91425" bIns="91425" anchor="t" anchorCtr="0">
            <a:noAutofit/>
          </a:bodyPr>
          <a:lstStyle/>
          <a:p>
            <a:r>
              <a:rPr lang="en-GB" sz="2400" u="sng" dirty="0">
                <a:latin typeface="Georgia" panose="02040502050405020303" pitchFamily="18" charset="0"/>
                <a:ea typeface="Calibri" panose="020F0502020204030204" pitchFamily="34" charset="0"/>
                <a:cs typeface="Times New Roman" panose="02020603050405020304" pitchFamily="18" charset="0"/>
              </a:rPr>
              <a:t>TOP 10 COUNTRIES IMPACTED BY TERROSISM</a:t>
            </a:r>
            <a:br>
              <a:rPr lang="en-GB" sz="2400" u="sng" dirty="0">
                <a:latin typeface="Georgia" panose="02040502050405020303" pitchFamily="18" charset="0"/>
                <a:ea typeface="Calibri" panose="020F0502020204030204" pitchFamily="34" charset="0"/>
                <a:cs typeface="Times New Roman" panose="02020603050405020304" pitchFamily="18" charset="0"/>
              </a:rPr>
            </a:br>
            <a:br>
              <a:rPr lang="en-GB" sz="2400" u="sng" dirty="0">
                <a:latin typeface="Georgia" panose="02040502050405020303" pitchFamily="18" charset="0"/>
                <a:ea typeface="Calibri" panose="020F0502020204030204" pitchFamily="34" charset="0"/>
                <a:cs typeface="Times New Roman" panose="02020603050405020304" pitchFamily="18" charset="0"/>
              </a:rPr>
            </a:b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AutoShape 4" descr="data:image/png;base64,iVBORw0KGgoAAAANSUhEUgAAAuAAAALqCAYAAAB0ReFvAAAABHNCSVQICAgIfAhkiAAAAAlwSFlzAAALEgAACxIB0t1+/AAAADh0RVh0U29mdHdhcmUAbWF0cGxvdGxpYiB2ZXJzaW9uMy4yLjIsIGh0dHA6Ly9tYXRwbG90bGliLm9yZy+WH4yJAAAgAElEQVR4nOzde7z9+Vwv8Nc743YwxmWSDEblJKRiYrqLE6OJQciUDLmcThRRGd0wymNSKiqhyKAOjhQ1inEZuhyamQhjyMTIDDHmZiKX4X3++H73sWbP3uu3f/Pb+7N/vzXP5+OxHnutz/ey3t+1v3ut1/6uz/fzre4OAAAwxlftdgEAAHBVIoADAMBAAjgAAAwkgAMAwEACOAAADCSAAwDAQAI4HECqqrdwu+t822z6Hy+s79SF9suq6pyqen5VHbrueR+2bh2fqqq3VNX3blLnLarqhVV1XlV9fl7vs6vqxuvmO3zdev+zqv6lqh65l6/LWn0vW1LzRrdztjLPwjpvNbf9e1XVJrVcs6p+rqreWVWfqarPVtVpVfXEqrr2PM/a7+f265b9ybn9Keu244yqurSqLprX+9t78dq8eF7nIzdoW3Z78SbrW/87+0xV/VtV/WlVfc8mz3/6wuPN9s3LtlDf4r67Wd1nL8zz1HXT/qOq/rqq7rCHbVq8vXGDup6/wXaevvaabXG/etgmr++W/9a28hoszHvfqnpDVV1QVV+o6W/zVVV11Lr5zqmq31rXVnNd76jpb/TTVfXWqrrPBs+zpddooe3eVfUPVXXxvN4zq+p5VXXdjV4fWBUH7XYBwF75joX7107y5iS/luTkhfb3JbnjfP/Hknxo3To+ue7xW5L8Yqb3gzvO6/v6JP9jg+e/W5L/SvI18zKvr6o7dPcH12aoqtslOXV+nl9K8uEkt5nv/1BVfU93f2zden8uyT8kuV6SH0/yR1X1ue5+Wbbm2PnnMVV17e7+r0yvyeLr9YAkT1zX9qUkV9vDPJ9fuP/g+efNk3x3kr9bLKKmgP2GJN+c5HeT/P086TuSPCnJZUmevdEGzIHsuUlO7O6nzW1PTvL0JM9McnySayW5U5KHJHnCRutZt85rJbnf/PDYJGsB9ulJnrcw6zOSHJLkpxbazt/D6td+Z9dMcqtMr83bquqpa/Xvwfp9c/1FKd6f5OHr2tbvu89K8qp1bZ9b9/iSJGsh8/AkJyQ5paq+qbsvXDfv2jatX369h1XVCd193gbTkuk1v+bC47+d6/zjhbZ/22TZNXv8W5vt8TWoqt9J8jNJXpLkD5NckOSWmX5nf1NV39Ddy+p5bpJHzT9/OdN7xYOTvKaqju/u39hgmT29RqmqY5P8WZLnZ3rf6SR3SHJcpv3xP5fUBAe27nZzczsAb0mum+kD62EbTLvrPO32e1jHqUleta7t+HnZr11oe9jcdt2Ftq9N8uUkv7jQVknemeRfkxy8br03y/TB/5cLbYfP6/2hdet4X5I3bPF1+OpMwfaN87oetMl8j53e8paua+k8Sd6d5P9mCgbP3WD6s5J8ZqPXPckNk3znRr+fTOH4S0l+Z90y5yX5gw3WVVt8be4/P88b5/XfdJP5XpXk1C2u8wq/s4VpJ8zT7rrQ9uIkp+/Nvrl+mU3m6SSP3cM8T03yqXVtR87L/uhWtmmDus5M8okkv7tu2ulJXrzJcp9K8tQtvr5b+lvbi9fgmGzyPjFPv3cu/7d+TpLfWnh833n5n9xg2d+Y96s7XpnXKNM/OydvUteW9nE3twP1pgsKsN6/zD9vvmymno5in79uvu9N8q1Jfq27P71u/vOSPCfJfarq8CXr7STv2dPzL3hgpqPYj80UWI9dPvuVMx/Z/+Ykf5LktUkeWFUHLUz/b0n+Z5Lndfd71y/f3Rd29z9usN77Zzoy+fzu/tl1kw9J8h8brGurlzA+NtNr8thMXQ4ftMXlrqynJflYkp/c4efZF1vav5f4ryS/neRRta6r1k7Z5G9tqx6f5LTufvEm6/6rvuI3Uosel+TsJH+0wbRnJLk00/61aKuv0Yb791yXy3Sz0gRwWG1Xq6qD1t027Lu84BaZjrZ9ZNlMVXWdTEd1P7zQvNZP9S83WewvMx3h/u4t1PDhPcyz5tgk7+zu9yd5RZJ7VdX1t7js3jg2yReT/HmS/53kxrl8N507JblOpu4GW3V0kpdnCuCP2WD6Pyf56ao6rqputDfFVtX15vW/cn5t/jk79M/Jmu7+UqZuUUduYfb1++YVPo/W77sbrOOrNti/9/S5dov550b711bX99xMXZOeuIfn2hab/K2t2bTm+TX7jkzdoq7M864t/1fz7/ZyuvuSTF3YNjoXZCuv0T8nObaqHltVX3tlaoQDlQAOq+1dmULj4u24dfPU/KF9zar6ziRPTvKC7t7oyNRaaLpZpn6bH890RHjNzZJcvP7o94KPLMy3aC1E3KCqHp+pL/qJe9q4qrpFku/MFGKTKRhfM1PXi+324CRv7O4Lkrw+yUW5fKBd26Z/34t1npipW8ujNjni95hM3V1enOT8+QS1E6rq4C2s+76ZzhNYfG3uUlVftxf1XRnnJrnJFuZbv2+esG76ndZN/2JVfcO6eZ69fp4kL1r/RAvB9OuT/P783K/ZoKbXbLC+X10/U3dfmunbnJ+qqhtsYVuvjD39ra1Z9hrcKNPfw0cXF5hPqtzKP+U3npdf9s/4R3LFv+etvka/mKm72u8lOa+qPlRVv11VX7Pk+WAlOAkTVtuDc8WTvdYfRbt/pg/tNe/IdMLWRi5euP+5JN/X3Xs6WW8r1oehx3X327aw3NpJka9Iku4+vaYRII7NxmHlSqmqO2c6MfWE+Xm+UFWvztQN5VrdvXjS2958df6GJPfI1O/3CsGxu99dVd80z3PPTCfm/UqSB1fVHbt72Ulqxyb5UHf/0/z4FZlO5nxwpq4DO2VP37CsWb9vru8GcVaSh65r++i6x7+Z5JXr2j617vGNcvn9+4Ik397dn88V/Wy+cuLsZnWteXamE2F/JlPXm+221b+1rbwG6/fJJ87LrfnpTP+YbLelr1F3f7Sq7pTpvIB7zT9/NslD5v373B2oCfYLjoDDajuzu09fd7tg3TxvTvLtmbqF/EaSu2QakWAj35vkzplG4bgwycvnr8fXnJfkkCVHaG+5MN+in51rODrJPyb5rar6lj1vXo7N9DX2JVV1SFUdkql/9t2qaitHYbdqrfvJqQvPc3KSg+eak69s0y02WH4zP58pGL+gqu690Qzd/fm5n+5ju/u2SR6Z5NZJHrHZSmsa7vEHkvzVQr2XJjktO9wNJdPR0E9sYb71++b6oPvZDfbd9aH53zeY55x181ySad86MlMf/Wsk+bNNupacvcH6Ngzg3X1RphFFfmaHhszb09/ammWvwQWZuoEctm6Zl2Z6Tb59DzV8al7+lkvmuWWu+PecZGuvUXd/qbvf1N0/191HZPpH84YZ1L0HdosADlw0f2j/Q3cfn+lI7OOraqMTvt7Z3ad1959mCnK3yuVPwFo7an2F8YEX2jvrhu/LV4LP65L8UJJPZw9dUKrqNplO+LxTpu4ga7cnZDop84HLlt+qOag9KMnVM33dvvY8r55nWQu0p2caAeWee7H6L2c6yvuWJK+oqu/a0wLd/cJMgew2S2Z7QKZvOB+Xy782d05y+1o3/vh2mfsM3y3TSDH7i8vmfesd3f2CTN16jsz27B/PytTN56f2NOOVsKe/tT3q7ssy/S7usa79E2thfYvLH71JH/2DMx21XvZt1V69Rt39hkwnyi7bv+GAJ4AD661dBGb9iByXM3cReV2msL425vHbMvWv/ZX1R7yq6qaZAuFrunvTPqXzUbPfSHJUrbtgyjprQ/cdneT7193ene070vt9mYaBe9IGz/OSTOHkej2NPf78JP+rqm67fiXzkejvWN/e3V/I1A3ofZmOWN9uYZmv3mA9hya5fpYfZT42UxeO9fUelelI/k4dBf/VTK/V8/Y04y56WaZh8p60ryvq7k9mGh3kCZlC5o7Y5G9tq343U9//H7+ST//sJP890zcv6x2f6VugTbuvLHuNNtm/r5XpiP1WvkWBA5Y+4LDa7rDBV7+XdPdZmy3Q3edW1UmZhhA7obsv3mzeJL+eaSzfhyR5YXf3/EH/liRvr6pnZhpXeO1CPJdk49E+1vvDTB/uP5/pwjwbOTbJKfNR88uZ6/+tqrrlsrC/Rcdm6o/77PVdIKrq05mOYN8vUxj/5UxHmf+hpoufrF3U5S6Z+tmemA2ODnf3pVX1g/P8r6+q7+zuf0/ynqp6Taa+4p/M9HX/zyX5bJKTNiq2qg5L8j1Jntzdp24w/W8z9b/+pb14DTbyjVX1qUxdOtYuxHNUpvGu37qP696qw6tq/Ygr3d3v2GyBeR99RpI/raq7d/ebFiavbdOiz3X3u5bU8JuZhl28SaYuPjvlcn9rC+1LX4Pufk1V/W6SF1fV9yf5q0xdS26UrxwZ3/Rcgu7+y6p6XpI/mP+x/OtM2eFHMp278OTu/uc91L7Za/T6qnr/XNNHM1106LFJbpDpn1lYXb0fDEbu5ua297ds7UI8G93euDDfqVl3IZ65/esyHSl98vz4YVl3cZCFed+c6WhrLbTdIlNI+FiSL2TquvHsJDdet+zh2fyiLr8613DzDabdKesuprJu+k0zXZznSQtte30hnkzdTi7INCrMZsu8L8nfLDy+ZqaQ/K5MQfmzmULHzya51rrfz+3XretWmUa7OCtTQHpMpvD9sUwn4p2T6cqBt1lSzxMzfTNw2CbTHzQ/910W2q7MhXjWbv+V6YqWf5rkezaY/8XZuQvxbHS7bGGep2bdhXjm9qtlGn3j9Zts0+Lt7D3VleQF87wv3qTWfboQz2Z/a1t5DRaWvV+SUzJ1X/rivE/9eZJ7rZvvnCxciGduq7mud2TqZnVpkrcmuc9Wf3cbvUaZ/rl9Tabw/flMI+i8Nsmdt/JaubkdyLe1P2IAAGAAfcABAGAgARwAAAYSwAEAYCABHAAABhLAAQBgoKvcOOA3vvGN+/DDD9/tMgAAWGFnnHHGp7r70I2mXeUC+OGHH57TT1969V0AANgnVbXpheB0QQEAgIEEcAAAGEgABwCAgQRwAAAYSAAHAICBBHAAABhIAAcAgIEEcAAAGEgABwCAgQRwAAAYSAAHAICBBHAAABhIAAcAgIEEcAAAGEgABwCAgQRwAAAYSAAHAICBBHAAABhIAAcAgIEEcAAAGEgABwCAgQRwAAAYSAAHAICBBHAAABjooN0u4EBx+PEnD3uuc048ethzAQAw1o4eAa+qc6rqPVX1rqo6fW67YVWdUlUfnH/eYG6vqnpOVZ1dVe+uqjsurOe4ef4PVtVxC+13mtd/9rxs7eT2AADAvhrRBeX7u/tbu/uI+fHxSd7U3bdO8qb5cZLcK8mt59ujk/xhMgX2JE9Jcpckd07ylLXQPs/zqIXljtr5zQEAgCtvN/qAH5PkpPn+SUnuu9D+kp68PckhVXXTJPdMckp3X9jdFyU5JclR87SDu/vt3d1JXrKwLgAA2C/tdADvJG+oqjOq6tFz2026++Pz/f9IcpP5/s2SfHRh2XPntmXt527QDgAA+62dPgnzu7v7vKr66iSnVNX7Fyd2d1dV73ANmcP/o5PkFre4xU4/HQAAbGpHj4B393nzz08m+YtMfbg/MXcfyfzzk/Ps5yW5+cLih81ty9oP26B9ozpe0N1HdPcRhx566L5uFgAAXGk7FsCr6jpVdb21+0nukeS9SV6bZG0kk+OSvGa+/9okD51HQzkyySVzV5XXJ7lHVd1gPvnyHkleP0/7dFUdOY9+8tCFdQEAwH5pJ7ug3CTJX8wjAx6U5M+6+2+r6rQkr6yqRyT5SJIHzfO/LskPJjk7yWeTPDxJuvvCqnp6ktPm+U7o7gvn+z+V5MVJrp3kb+YbAADst3YsgHf3h5J8ywbtFyS5+wbtneQxm6zrRUletEH76Uluv8/FAgDAIC5FDw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DQQbtdALvv8ONPHvp855x49NDnAwDYnzgC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PteACvqqtV1Tur6q/nx7eqqndU1dlV9Yqqusbcfs358dnz9MMX1vHkuf0DVXXPhfaj5razq+r4nd4WAADYVyOOgD8uyVkLj38jye909zckuSjJI+b2RyS5aG7/nXm+VNVtkzw4ye2SHJXkuXOov1qSP0hyryS3TXLsPC8AAOy3djSAV9VhSY5O8sfz40pytySvmmc5Kcl95/vHzI8zT7/7PP8xSV7e3Z/v7g8nOTvJnefb2d39oe7+QpKXz/MCAMB+a6ePgP9ukl9I8uX58Y2SXNzdl82Pz01ys/n+zZJ8NEnm6ZfM8///9nXLbNYOAAD7rR0L4FX1Q0k+2d1n7NRz7EUtj66q06vq9PPPP3+3ywEA4CpsJ4+Af1eS+1TVOZm6h9wtybOTHFJVB83zHJbkvPn+eUluniTz9OsnuWCxfd0ym7VfQXe/oLuP6O4jDj300H3fMgAAuJJ2LIB395O7+7DuPjzTSZRv7u4fS/KWJA+YZzsuyWvm+6+dH2ee/ubu7rn9wfMoKbdKcusk/5TktCS3nkdVucb8HK/dqe0BAIDtcNCeZ9l2T0ry8qr6tSTvTPLCuf2FSV5aVWcnuTBToE53n1lVr0zyviSXJXlMd38pSarqsUlen+RqSV7U3WcO3RIAANhLQwJ4d5+a5NT5/ocyjWCyfp7PJXngJsv/epJf36D9dUlet42lAgDAjnI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bYcwKvqRlV1v6q6004WBAAAq2zTAF5Vf11Vt5/v3zTJe5P8RJKXVtXjB9UHAAArZdkR8Ft193vn+w9Pckp33zvJXTIFcQAAYC8tC+BfXLh/9ySvS5LuvjTJl3eyKAAAWFUHLZn20ar66STnJrljkr9Nkqq6dpKrD6gNAABWzrIj4I9IcrskD0vyI9198dx+ZJI/2eG6AABgJS07An7T7v7J9Y3d/Zaqus0O1gQAACtr2RHwv9hoyMGqelqSR+1cSQAAsLqWBfAHJvk/VfUdSVKT5yX53iR3HVAbAACsnE0DeHefkeS+SV5WVUcleVWSQ5Mc1d2fHlQfAACslGUX4rlhphFQjkvyskzDEv7PJNeZpwEAAHtp2UmYZyTp+f6lmS7A809Jam7/up0tDQAAVs+mAby7bzWyEAAAuCpY1gXlnlX1gA3af7iqfmBPK66qa1XVP1XVv1TVmfPoKamqW1XVO6rq7Kp6RVVdY26/5vz47Hn64QvrevLc/oGquudC+1Fz29lVdfzebToAAIy3bBSUX03y1g3a35rkhC2s+/NJ7tbd35LkW5McVVVHJvmNJL/T3d+Q5KJMF/zJ/POiuf135vlSVbdN8uBMFwU6Kslzq+pqVXW1JH+Q5F5Jbpvk2HleAADYby0L4Nfs7vPXN3b3p5JcZ08r7sl/zg+vPt86yd0yjaiSJCdlGmklSY6ZH2eefveqqrn95d39+e7+cJKzk9x5vp3d3R/q7i8kefk8LwAA7LeWBfCDq+oKfcSr6upJrr2Vlc9Hqt+V5JNJTknyb0ku7u7L5lnOTXKz+f7Nknw0SebplyS50WL7umU2awcAgP3WsgD+6iR/VFX//2h3VV03yfPmaXvU3V/q7m9NclimI9a7cgn7qnp0VZ1eVaeff/4VDuoDAMAwywL4Lyf5RJKPVNUZVXVGkg8nOX+etmXdfXGStyT5jiSHLBxZPyzJefP985LcPEnm6ddPcsFi+7plNmvf6Plf0N1HdPcRhx566N6UDgAA22rZlTAv6+7jM4Xch823W8xte7wQT1UdWlWHzPevneQHkpyVKYivja5yXJLXzPdfOz/OPP3N3d1z+4PnUVJuleTWmcYjPy3JredRVa6R6UTN125xuwEAYFcsuxBPkqS7/yvJe+Yw/aNV9aNJvinJ1+5h0ZsmOWkereSrkryyu/+6qt6X5OVV9WtJ3pnkhfP8L0zy0qo6O8mFmQJ1uvvMqnplkvcluSzJY7r7S0lSVY9N8vokV0vyou4+cy+2HQAAhlsawOcj18ck+dEk35bkeplGLXnbnlbc3e+el1nf/qFM/cHXt38uyQM3WdevJ/n1Ddpfl+R1e6oFAAD2F8suxPNnSf41U9eR30tyeKZxuk/t7i+PKQ8AAFbLspMwb5vpQjlnJTlr7vbRQ6oCAIAVtewkzG9N8qBM3U7eWFV/n+R6VXWTUcUBAMCqWdYF5cjufn93P6W7b5PkcZmuVHlaVf3jsAoBAGCFLOuC8tzFB919Rnf/XJJbJjl+R6sCAIAVtcdhCNebx+be4ygoAADAFS0L4F9XVZte2Ka777MD9QAAwEpbFsDPT/KsUYUAAMBVwbIAfml3v3VYJQAAcBWw7CTMbxlWBQAAXEUsC+DvHlYFAABcRSwL4K56CQAA22xZH/DbVNVGR8Er02iEd9ihmgAAYGUtC+AfTnLvUYUAAMBVwbIA/oXu/siwSgAA4CpgWR/wf1jfUFVfX1W/UlVn7mBNAACwsjYN4N392CSpqq+tqp+tqtOSnDkv8+BB9QEAwErZNIBX1aOr6i1JTk1yoySPSPLx7n5ad79nUH0AALBSlvUB//0k/zfJj3b36UlSVYYmBACAfbAsgN80yQOTPKuqvibJK5NcfUhVAACwopb1Ab+gu5/X3d+X5O5JLk7yiao6q6qeMaxCAABYIctGQfn/uvvc7n5Wdx+R5Jgkn9vZsgAAYDUt64Kyoe7+1yQn7EAtAACw8rZ0BBwAANgeAjgAAAy0bBzwxy7cv92YcgAAYLUtOwL+Ewv3X7rThQAAwFXBVrug1I5WAQAAVxHLRkE5pKrulymkH1xV91+c2N2v3tHKAABgBS0L4G9Ncp/5/tuS3HthWicRwAEAYC9tGsC7++EjCwEAgKuCpX3Aq+r2VXVSVZ0+306qqm8eVRwAAKyaZcMQHpPkLzJ1RfmJ+fbWJK+epwEAAHtpWR/wE5L8QHefs9D27qp6c5LXzDcAAGAvLOuCctC68J0kmduuvlMFAQDAKlsWwC+rqlusb6yqWya5bOdKAgCA1bWsC8pTkryxqp6R5Iy57Ygkxyd50k4XBgAAq2jZMIR/WVUfTvLEJD89N5+Z5EHd/S8jigMAgFWz7Ah45qD90EG1AADAyls6DjgAALC9BHAAABjoSgXwqrrOdhcCAABXBXu6FP3NquqIqrrG/Pir51FRPjikOgAAWDHLLkX/+CTvSvJ7Sd5eVY9MclaSaye505jyAABgtSwbBeXRSb6xuy+cL8jzr0m+q7vPWLIMAACwxLIuKJ/r7guTpLv/PckHhG8AANg3y46AH1ZVz1l4fNPFx939MztXFgAArKZlAfzn1z129BsAAPbRskvRn7TZtKpaegVNAABgY8tGQfn7hfsvXTf5n3asIgAAWGHLTsJcvNjO7dZNqx2oBQAAVt6yAN5XchoAALCJZX25D6mq+2UK6YdU1f3n9kpy/R2vDAAAVtCyAP7WJPdZuH/vhWlv27GKAABghS0bBeXhIwsBAICrgqXDCVbV9yW5qLvfXVUPSvK9Sf4tyXO7+/MjCgQAgFWyaQCvqj9Icock16qqDyS5bpK/TfJdSV6U5MeGVAgAACtk2RHw7+/u21bVtZKcl+Sru/tLVfX8JO8eUx4AAKyWZcMQfi5JuvtzST7S3V+aH3eSLw6oDQAAVs6yI+BfXVVPyDTs4Nr9zI8P3fHKAABgBS0L4H+U5Hob3E+SP96xigAAYIUtG4bwaSMLAQCAq4Jlo6A8Z9mC3f0z218OAACstmVdUH4yyXuTvDLJxzL1/QYAAPbBsgB+0yQPTPIjSS5L8ookr+rui0cUBgAAq2jTYciPk2cAACAASURBVAi7+4Lufl53f3+Shyc5JMn7qurHh1UHAAArZuml6JOkqu6Y5NgkP5Dkb5KcsdNFAQDAqlp2EuYJSY5OclaSlyd5cndfNqowAABYRcuOgP9ykg8n+Zb59oyqSqaTMbu777Dz5QEAwGpZFsBvNawKAAC4ilh2IZ6PjCwEAACuCpb1Ab80SS80dZJPJXlLkid19wU7XBsAAKycZcMQXq+7D164XT/JEUnOTPK8YRUCAMAK2TSAb6S7L+ru30ny9TtUDwAArLS9CuBJUlVXzxbGDwcAAK5oWR/w+2/QfINMl6Z/1Y5VBAAAK2zZkex7r3vcSS5I8uzuPnnnSgIAgNW1bBjCh48sBAAArgqWdUH51SXLdXc/fQfqAQCAlbasC8pnNmi7TpJHJLlREgEcAAD20rIuKM9au19V10vyuCQPT/LyJM/abDkAAGBzS4cTrKobJnlCkh9LclKSO3b3RSMKAwCAVbSsD/hvJrl/khck+ebu/s9hVQEAwIpadiGeJyb52iS/nORjVfXp+XZpVX16THkAALBalvUB3+urZAIAAMsJ2QAAMJAADgAAAwngAAAwkAAOAAADCeAAADCQAA4AAAMJ4AAAMJAADgAAAwngAAAw0I4F8Kq6eVW9pareV1VnVtXj5vYbVtUpVfXB+ecN5vaqqudU1dlV9e6quuPCuo6b5/9gVR230H6nqnrPvMxzqqp2ansAAGA77OQR8MuSPLG7b5vkyCSPqarbJjk+yZu6+9ZJ3jQ/TpJ7Jbn1fHt0kj9MpsCe5ClJ7pLkzkmeshba53ketbDcUTu4PQAAsM92LIB398e7+5/n+5cmOSvJzZIck+SkebaTktx3vn9Mkpf05O1JDqmqmya5Z5JTuvvC7r4oySlJjpqnHdzdb+/uTvKShXUBAMB+aUgf8Ko6PMm3JXlHkpt098fnSf+R5Cbz/Zsl+ejCYufObcvaz92gHQAA9ls7HsCr6rpJ/jzJ47v704vT5iPXPaCGR1fV6VV1+vnnn7/TTwcAAJva0QBeVVfPFL7/tLtfPTd/Yu4+kvnnJ+f285LcfGHxw+a2Ze2HbdB+Bd39gu4+oruPOPTQQ/dtowAAYB/s5CgoleSFSc7q7t9emPTaJGsjmRyX5DUL7Q+dR0M5Msklc1eV1ye5R1XdYD758h5JXj9P+3RVHTk/10MX1gUAAPulg3Zw3d+V5MeTvKeq3jW3/WKSE5O8sqoekeQjSR40T3tdkh9McnaSzyZ5eJJ094VV9fQkp83zndDdF873fyrJi5NcO8nfzDcAANhv7VgA7+6/T7LZuNx332D+TvKYTdb1oiQv2qD99CS334cyAQBgKFfCBACAgQRwAAAYSAAHAICBBHAAABhIAAcAgIF2chhC2C8cfvzJQ5/vnBOPHvp8AMCBxRFwAAAYSAAHAICBBHAAABhIAAcAgIEEcAAAGEgABwCAgQRwAAAYSAAHAICBBHAAABhIAAcAgIEEcAAAGEgABwCAgQRwAAAYSAAHAICBDtrtAoB9c/jxJw99vnNOPHro8wHAqnEEHAAABhLAAQBgIAEcAAAGEsABAGAgARwAAAYSwAEAYCABHAAABhLAAQBgIBfiAfZrLjQEwKpxBBwAAAYSwAEAYCABHAAABhLAAQBgIAEcAAAGEsABAGAgARwAAAYSwAEAYCABHAAABhLAAQBgIAEcAAAGEsABAGAgARwAAAYSwAEAYCABHAAABhLAAQBgIAEcAAAGEsABAGAgARwAAAYSwAEAYCABHAAABhLAAQBgIAEcAAAGEsABAGAgARwAAAYSwAEAYCABHAAABhLAAQBgIAEcAAAGEsABAGAgARwAAAYSwAEAYCABHAAABhLAAQBgIAEcAAAGEsABAGAgARwAAAYSwAEAYCABHAAABhLAAQBgIAEcAAAGEsABAGCgg3a7AICrssOPP3nYc51z4tHDnguAzTkCDgAAAwngAAAwkAAOAAADCeAAADCQAA4AAAMJ4AAAMJAADgAAAwngAAAwkAAOAAADCeAAADCQAA4AAAMJ4AAAMJAADgAAAwngAAAwkAAOAAADCeAAADCQAA4AAAMJ4AAAMJAADgAAAwngAAAw0I4F8Kp6UVV9sqreu9B2w6o6pao+OP+8wdxeVfWcqjq7qt5dVXdcWOa4ef4PVtVxC+13qqr3zMs8p6pqp7YFAAC2y0E7uO4XJ/n9JC9ZaDs+yZu6+8SqOn5+/KQk90py6/l2lyR/mOQuVXXDJE9JckSSTnJGVb22uy+a53lUknckeV2So5L8zQ5uDwB74fDjTx76fOecePTQ5wO4snbsCHh3vy3Jheuaj0ly0nz/pCT3XWh/SU/enuSQqrppknsmOaW7L5xD9ylJjpqnHdzdb+/uzhTy7xsAANjPje4DfpPu/vh8/z+S3GS+f7MkH12Y79y5bVn7uRu0AwDAfm3XTsKcj1z3iOeqqkdX1elVdfr5558/4ikBAGBDowP4J+buI5l/fnJuPy/JzRfmO2xuW9Z+2AbtG+ruF3T3Ed19xKGHHrrPGwEAAFfW6AD+2iRrI5kcl+Q1C+0PnUdDOTLJJXNXldcnuUdV3WAeMeUeSV4/T/t0VR05j37y0IV1AQDAfmvHRkGpqv+d5K5JblxV52YazeTEJK+sqkck+UiSB82zvy7JDyY5O8lnkzw8Sbr7wqp6epLT5vlO6O61Ezt/KtNIK9fONPqJEVAAANjv7VgA7+5jN5l09w3m7SSP2WQ9L0ryog3aT09y+32pEQAARnM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6KDdLgAADkSHH3/y0Oc758Sjhz4fsHMcAQcAgIEEcAAAGEgABwCAgQRwAAAYSAAHAICBBHAAABhIAAcAgIEEcAAAGEgABwCAgQRwAAAYSAAHAICBBHAAABhIAAcAgIEEcAAAGEgABwCAgQRwAAAY6KDdLgAA2P8cfvzJQ5/vnBOPHvp8sJscAQcAgIEEcAAAGEgABwCAgQRwAAAYSAAHAICBBHAAABhIAAcAgIEEcAAAGEgABwCAgQRwAAAYSAAHAICBBHAAABhIAAcAgIEEcAAAGEgABwCAgQRwAAAYSAAHAICBBHAAABhIAAcAgIEEcAAAGEgABwCAgQRwAAAYSAAHAICBBHAAABhIAAcAgIEEcAAAGEgABwCAgQ7a7QIAAEY7/PiThz7fOScePfT52L85Ag4AAAM5Ag4AsGJGHuF3dH/vOQIOAAADHfABvKqOqqoPVNXZVXX8btcDAADLHNBdUKrqakn+IMkPJDk3yWlV9druft/uVgYAwE5YhRNoD/Qj4HdOcnZ3f6i7v5Dk5UmO2eWaAABgUwd6AL9Zko8uPD53bgMAgP1Sdfdu13ClVdUDkhzV3Y+cH/94krt092PXzffoJI+eH35jkg8MKvHGST416Ll2g+07sNm+A9cqb1ti+w50tu/Atcrblozfvlt296EbTTig+4AnOS/JzRceHza3XU53vyDJC0YVtaaqTu/uI0Y/7yi278Bm+w5cq7xtie070Nm+A9cqb1uyf23fgd4F5bQkt66qW1XVNZI8OMlrd7kmAADY1AF9BLy7L6uqxyZ5fZKrJXlRd5+5y2UBAMCmDugAniTd/bokr9vtOjYxvNvLYLbvwGb7DlyrvG2J7TvQ2b4D1ypvW7Ifbd8BfRImAAAcaA70PuAAAHBAEcABAGCgA74POGNV1Q2S3DrJtdbauvttu1fR9qqq2ye5bS6/fS/ZvYrYG1X13Ulu3d1/UlWHJrlud394t+vaV1V1rSSPSHK7XH7f/IldK2qbVdXVktwkC59L3f3vu1fR9lrVfXON984D07wvPilX/N3dbdeKuopwBHwbVdWtq+pVVfW+qvrQ2m2369ouVfXIJG/LNOrM0+afT93NmrZTVT0lye/Nt+9P8swk99nVorZRVR1ZVadV1X9W1Req6ktV9endrmu7zL+/JyV58tx09SQv272KttVLk3xNknsmeWumax5cuqsVbaOq+ukkn0hySpKT59tf72pR22jF982rwnvnKn+2/2mSs5LcKtPn+jmZhnheCfvz554Avr3+JMkfJrks05vQS7JCb7JJHpfk25N8pLu/P8m3Jbl4d0vaVg9Icvck/9HdD0/yLUmuv7slbavfT3Jskg8muXaSRyb5g12taHvdL9OH/meSpLs/luR6u1rR9vmG7v6VJJ/p7pOSHJ3kLrtc03Z6XJJv7O7bdfc3z7c77HZR22iV981k9d87V/mz/Ubd/cIkX+zut87fqq3S0e/99nNPAN9e1+7uN2UaXeYj3f3UTB+Uq+Jz3f25JKmqa3b3+5N84y7XtJ3+q7u/nOSyqjo4ySdz+SutHvC6++wkV+vuL3X3nyQ5ardr2kZf6GlYp06SqrrOLteznb44/7x4/qr/+km+ehfr2W4fTXLJbhexg1Z530xW/71zlT/b195bPl5VR1fVtyW54W4WtN321889fcC31+er6quSfHC+QNB5Sa67yzVtp3Or6pAkf5nklKq6KMlHdrmm7XT6vH1/lOSMJP+Z5P/ubknb6rPzFWPfVVXPTPLxrNY/4a+squcnOaSqHpXkJzL9LlfBC+bzL34l09V+r5vkV3e3pG31oSSnVtXJST6/1tjdv717JW2rVd43k9V/71zlz/Zfq6rrJ3lipi5EByf52d0taVvtt597xgHfRlX17Zn6Uh2S5OmZduTf7O6372phO6Cqvi/TUbi/7e4v7HY9262qDk9ycHe/e5dL2TZVdctM/WyvkekN9vpJnjsfHVgJVfUDSe4xP3xDd5+ym/WwNXMf4ivo7qeNrmWnXFX2zRV971z/2X79JM9cxc/2VTN/7n0y03kX+9XnngDOHlXVwd396ara8Gup7r5wdE07oarul+TN3X3J/PiQJHft7r/c3cq2x/y199pXxWujTlyzuz+7u5Vtn6r6miR3zvRV/2nd/R+7XNI+qaqHdPfLquoJG01foSPEK2/V9s1Fq/7euYqq6he6+5lV9XuZu0Yt6u6f2YWyrlJ0QdlGVXVKkgd298Xz4xskeXl333N3K9tnf5bkhzJ9tdhJamFaJ/m63ShqBzylu/9i7UF3XzwfmVuVD5E3Jfkfmb4eTqYTUt6Q5Dt3raJtNI/S86tJ3pxpH/29qjqhu1+0u5Xtk7W+wqt0wt4VzEOh/UKuOMziSpwMtqL75qKVfO+sqt/t7sdX1V9l45B6II/0ctb88/RdrWKHVNUru/tBVfWebPy72/WTvB0B30ZV9c7u/rY9tbF/qqp3r/+jrKr3dPc371ZN26mq3tXd37qntgNVVX0gyXd29wXz4xsl+cfuXqUThVdSVb0hySuS/FySn0xyXJLzu/tJu1rYNln1fXNV3zur6k7dfcbc5fIKuvuto2vaSXM/9+t2934xTN++qKqbdvfH5y4oV9Ddu37+2n7REX2FfLmqbrH2YP7Fr8x/OFX1XWtn71fVQ6rqtxe3dwWcPm/T18+338501H9VfKaq7rj2oKrulOS/drGe7XZBLj829qVz2wGvqp5ZVQdX1dWr6k1VdX5VPWS369pGqz4U2srum7OVfO/s7jPmn29duyV5d5KLViV8V9Wfze8t10ny3iTvq6qf3+269lV3f3z++ZGNbrtdXyKAb7dfSvL3VfXSqnpZpovWPHkPyxxI/jDTGcXfkumM6X/LdIGQVfHTSb6Q6UjcKzKNxvCYXa1oez0+yf+pqr+rqr/PtI2P3eWattPZSd5RVU+dv/5+e5J/raonbNaH+gByj/mo1A9lulDGNyQ54D8kF6z6UGirvG8mK/7eWVWnziH1hkn+Ockfzf9krILbzu8t903yN5kuyPPju1vS9qmq+1fVB6vqkqr6dFVdWvvJhXj0Ad9G3f238xHGI+emx3f3p3azpm12WXd3VR2T5Pe7+4VV9YjdLmq7dPdnkhy/23XslO4+rapuk6+M3f6B7v7ismUOMP8239a8Zv65Cv2n196rj07yf7r7kqpaNv+BZtWHQlvlfXPl3zuTXH8eiOCRSV7S3U+pqlUZ5eXqVXX1TAH897v7iyv23vLMJPfu7rP2OOdgAvg2qKrbdPf7F77e/9j88xZVdYvu/ufdqm2bXVpVT07ykCTfO/cXu/ou17TPVvxEm1TV3br7zVV1/3WT/ntVpbtfvSuFbbO1Ieuq6rrz4/9cvsQB5a+r6v2Zugz9r/mkxc/tck3bprvXLjt/SaYrDa6UVd03V/29c8FBVXXTJA/K9E33Knl+pm/V/iXJ2+aus6t0UaxP7I/hO3ES5raoqhd096Or6i0bTO4VOpP/a5L8aKYhtP5u7v991+5+yS6Xtk9W/USbqnrafMTmTzaY3HN/2wNeTVeIfGm+0nXhU0ke2t1n7l5V22f++vuS7v5SVf23TP2mP7rbdW2Hqvrvmbq43aS7b19Vd0hyn+7+tV0ubVus6r656u+da6rqgZkugvX33f1TVfV1ma7x8cO7XNqOqKqbdfd5u13HdqiqZyf5mkwj8ixe5GvXDzwJ4NtkPhr8Hd39D7tdyyhV9T1JHtzdB3xfv5rGxH5Jd//YbteyE+b98wHd/crdrmWnVNU/Jvml7n7L/PiuSZ7R3SsxzGKS1PTd8N0y/SP8Q919k10uaVtU1Vsz9Wl//tqoUVX13u6+/e5Wtj1Wed9c9ffOzVTVt3f3abtdx3apaez2H8703vJN3f21u1zSttifDzzpgrJNuvvLVfX7SVZ6yMH55KgfTfLAJB9O8ue7W9H2mI8q3rKqrtEreGXPef/8hSQrG8CTXGct4CRJd5+6NmrPga6qjsz0d3ffTEdRH5NpyL5V8d+6+5/W9T29bLeK2QEru2+u+nvnoqq6bZJj59vFSY7Y3Yr2TVVdO8kxmd5bvi3TOQn3zTSAxEro7ofvdg2bEcC315uq6oeTvLpX6KuF+evhtTedT2U6y726e9X6an4oyT9U1WuTfGatsVfnaoNvrKqfy/T7W9y+lbiSaZIPVdWv5Csj8zwk0+/0gFVVz8j0z+6/J/nfSZ6W5PTuPmlXC9t+n6qqr8/cj7iqHpDk47tb0rZauX1znZV976yqw/OVz78vJrllkiO6+5zdq2rfVdWfJfmeTBdj+71MF4k6u7tP3c26tltVXSvJI3LFi3w5Ar5i/meSJyS5rKo+l+mKZ93dB+9uWfvs/Un+LtNX3mcnSVWt0ggFa9ZGKviqrMjoBOv8yPxzscvQKl3J9CcyBdRXZ9quv5vbDmSPTPKvmfpH/1V3f76qVuaf+wWPSfL/2rvvOLuqqv/jn28CUhMCIk1p0ntoCgFUmlhQQUAISLGAoGIUfLA9jwh2EJViAfVHU2kigqgYeugt9F4i0pUeqRK+vz/2vszJcGeSkHNn33tmvV+veeXec2cy605Ozuyz99prHQOsLOkh0upak1IamnhuVjXy2inpClJFnpOB7WzfLWlKrw++s1WBp0gdMW/PKxlNvLacSBrDbAUcTLqudMWmzMgBr4GkjWxfJmlu242pTNAiaRtgJ2Aj4BzSxejXtpctGliHSJrX9vOl46iLpB1snybp7babNOv2mpyHel7TVmXy+9qSNPu2OXAhsAWwpO0mpWgAkNMyRtieOsNP7hFNPTfbaeC180/AOsBZwO9tXy7pPtuNmLTIZWnHkyZnHieVqF3d9mNFA6uRcjdy5W6tueTiJbY3mOEXd1g04qnHEfnPy4tG0SG2/2R7J2Bl0gDgi8Aikn4h6b1lo6uPpA0l3Ua6W0bSWpJ+XjisOrSaQf2haBQdZHsaqRPtAqVjqZPtabbPsb07sBxpJ/9lwEN5CbkRJL1Z0hGkmeGLJB2u1K695zX13Kxq6rXT9jbAGqSunt+SNAVYUNI7ykZWD9t32D7Q9srABOB44Jq8abgpWr0uns7ViBYAFikYz2tiBrwGkq4ktafdhjQ7PB3bXxjyoDpM0oKk3NQdbW9eOp46SLoK2B44q0mVGCSdS1r2Xp80wJlOU2r1SjqTtJHoXKbPQ23i/7/RwDa9XgK0JZ+jk4Df5kO7kEqcblEuqvo0/dxs6rWzP0mLkGqBjweWsr1k4ZBqlystbWK7ERsxlZonnQ6sCRwLzA980/YviwZGDMBrIWlh0rLwD4Fv9nvZTfkl2XSSrrL9ztaSVT52o+21Ssc2OyS9ibSMeiIpp7jKDbrQ7t7ueAM3LDZOu8GapJttr1Eqpjo1/dxs6rVzMJKWtn1/6ThC74pNmDVwajd/sqTbbd/YOt6qkw3EALw3PCBpHOCcJzaBLtmsMTtyabArJY2z/W94Ldf2o6TzsxED8KYMZoapiZJ2oq9M5vbA3wvGU6thcG428to5mBh89wZJiwLfA5aw/f5cSnJD278pHFrMgNetXZ1s20eVjSrMjLyScThpNUOk8kwTbD9RNLCa5JnwD5LOz61Iy3J/tP3nooHVJOdntmuH3fMbpiTNZfulGR3rNZKmkv7NBMwHvJpfGgH8pwEVpIBmn5vQ/Gtn6F2S/kZKPfmG7bUkzQFc3w2razEDXoNhVCe70fJKRpNKnwGQN8qOB95L2kR7ArB+NzcoeIOqTTHmJt0ELzTA5/aaK0hpRDM61lNsN6Zk3Qw0+dxs7LWzpVXpbEbHeomk/QZ7vQk13LOFbZ8q6WsAtl+RNK10UBAD8LoMizrZkj5KynNfhDTL0ZQ65wBIWhbYF1iGyv+NBmxSPId0fm5sewqApMPLhlS/NrNtP5V0Ha/fl9EzJC0GvBWYJ6+utVpFjgbmLRZYB+Try8bkOtm2/1Q4pNo08dysavC1s+VIXn+z2+5YLxkuN7/P5YpKrSZfGwDPlA0piQF4PVq5tBdKatXJ1uBf0pMOAT5ku6m5fX8CfgP8mb6l8CZYh3R+nifpPtL5ObJsSPWTVP1lOII069jr17itgD2AtwGH0XddmQp8vVBMtcsl65YndfsE2FvSlrY/N8iX9YyGnptVjbx2StoQGAe8pd+M8Wh6/Bpq+6DSMQyR/Uh13JeTdBnwFtIek+IiB7xGeWPbR0jL/ZuRlvrPsD2xaGA1kXSZ7Y1Kx9EprZ38pePopLxRajywHXAj6fw8pmxU9ZB0YeXpK6Q9GIfZvrNQSLWRtJ3t00vH0SmS7gBWcf6FJGkEcKvtVcpGVo8mn5vQ3GunpHcD7wH2Bqpl66aSOtPeXSKuOqmLW7XXJed9r0SawLjT9n9n8CVDIgbgHdKkOtl5aRjg3cBipNmO1zZ/2f5jibjqJmlnYAXSBqLq+5tcLKgOyQOcLYCdmnShbSpJE0gbiaYCvyKtany1QTf3ZwOfa1WWkLQ0cJTtD5WNLMyMpl87qyUH87VzftvPFg6rFpJOI6XR7kylVbvtCUUDq4mkzwG/s/10fr4gMN528UZRMQAPMyTp2EFedlMGcJK+D+wK3EvfMqptb1YuqjAjkn5q+4v58QTbh1deO872HsWCq0mrprKkrUizcf8LnGi7l3NQkfRnUm7mAqRGUVfn5+8Errb9nnLRzb7hcG5C86+dSl1n9wamAdeQUlAOt31o0cBqoC5u1V4HSTfYHtvv2Gv16ktqUg5a6JBWtYyBdoKXiaojdgDenutmh97xrsrj3Unl0FrWHOJYOqWV+/0B4ATbt+aOdb3uR6UD6LDhcG5C86+dq9p+VtIuwN+Ar5La0/f8AJzXt2p/lC5p1V6TkZJUSW8bCbypcExADMDDrGniTvCqW4AxwL9KBxJmiQZ43CTXSZoILAt8TdIoGrDZzfbFpWPosOFwbkLzr51z5pnhbUipUf+V1JT0gWNyWsb/kjYrzg/8X9mQanUOcIqko/Pzz+RjxcUAPMxQk3eC9zMGuEPSNUyfx9iUUlqtu/9Fmb5U2D/LRVSLEfkXyIjK49Zgpynn56eAscB9tp/PZbV6vo67pEttb1xpyPPaSzSjxOlwODeh+dfOo4F/kDauT8p7FHo+Bzznsz9r+ylSR+RGNIbq5yvAXsA++fm5wK/LhdMncsBr1NQ62cNhJzi89j5fpymzdJL2BQ4EHmP6PM2eXgqX9A/S+2k3w+gGdRtckLTRrVqpYFK5iMKMDKNzs9HXznYkzWH7ldJxzC5J19peb8af2ZtylZfl89N7bL9YMp6qGIDXSNI9NLhOdnUn+HAgaWPSbumm1CK+B3hntIfuPZI+DUwg1QO/AdgAuKIJm9zyqsyttlcuHUuoR9OunQCSPsjrS/UdXC6iekj6AX0dvJ9rHbf9ZLGgapBLD34P+CRwP+kmeEn62tIXL0UYKSj1eqypg+/suHZ5b00YBLTkboM7kzYVTQGaVHv5AbqkA1iYZRNIVUKutL2ppJVJv1x6nu1pku6UtFQD0qGGrSZfOyX9ktR5dlNS+sL2pIo9TbBj/rN6s2R6Px3lUFK3z2VtTwWQNJq08ftHpGtqUTEAr0GlTva1kk6hoXWygS9XHs9NaubShCW4FUnNacbTNxMg25sWDax+9wEXSfoL05+fPy4XUphJL9p+URKS5rJ9h6SVSgdVowWBWyVdzfSzcE3JIW6kYXTtHJdL9N1k+yBJh5GqoTTBKv3TMnLaRq/bGljRlTSPXMlmH1Ld8xiAN0S1WcTzwHsrzw00YgBu+7p+hy7LvzB73R3AJcDWtu8BkPSlsiF1xD/zx5vokjJMYaY9KGkM6eb+yD0DFwAAIABJREFUXElPkZZVm6JJVReGk+Fy7Xwh//m8pCWAJ4DFC8ZTp8t5fSWzdsd6jauD78rBad1SwSYG4DUYLnWyJS1UeToCWJfUQKPXfRTYCbhQ0jnAyTSwZJjtg0rH0GkNrfKC7W3zw2/ltuYL0CWltOrQ5M16LQ09N4fFtRM4O98AHwpMJk2sdUUljTdK0mLAW4F5cvpQ699tNCndptfdJmk32ydUD0r6OOnGsbjYhFkjSZP7d6Zrd6xXSZpCuvCIlHoyBTjY9qVFA6uJpPmAj5CWUzcDTgDOaFC777cAB/D6jUSNyOFvapWXlryxbQXbx+Z/y/ltTykdVx0kbUDqKbAKaXVmJPBcr1eQahkG52ajr51VkuYC5rbd0/tpJO0O7AGsB1xbeWkqcFyvp85Keisp++AFUtMkSO91HmBb2w+Viq0lBuA1qNTJ/iLwk8pLo0n/0GsVCSy8Ybnk2w7AjrY3Lx1PHXIjl1NIufx7kzrz/dv2V4oGVpMmV3mRdCDpl8dKtlfMy+Cn2W7ECpuka0kzqaeR3udupPzNrxUNrCZNPjf7a9K1U9IBtg/Jj3ewfVrlte/Z/nq56OohaTvbjdkw25+kzUiTTgC32T6/ZDxVMQCvwTCqkz0nqZh9q73yRcDR3VDOJ8yYpOtsr5s3Eq2Zj11je/3SsdUhp2Zs2YTavP1JugFYG5hse+187KYGzaBea3u9fufm9a332uuafG42WXUFu/9qdlNWt/OM/nbAMkyfHtXzJRa7XeSA18D2xZIuBdZseJ7tL4A5gZ/n57vmY58uFlGYFa0bpUdyTduHgYUG+fxe0+QqLy/bdmvzUF7yb5LnJb0JuEHSIcAjpH0mTdHkc7PJNMDjds971Zmk8rTXUTk3Q+fFALwmeWftEqXj6LD1+6XTXCDpxmLRhFn1HUkLAPuT8m1HA02qWNDkKi+nSjoaGCNpT1JziV8VjqlOu5IG3J8nnZNLkmblmqLJ52aTeYDH7Z73qrfZfl/pIIajGIDX6wZJZ5HyGKu1bHt6M0PFNEnL2b4XQNLbgWmFYwozIVdgWMH22aTZjkbV6c3vb0Xbu5SOpRNs/0jSlsCzwErAN22fWzis2ZY3k77F9m350IvAQZJWoyFNo5p+bjbcWpKeJc12z5Mfk583oVY2wOWS1rB9c+lAOknSqEpDnuVbZTOLxhQ54PWRdGybw7b9ySEPpgMkbU5q43of6QK0NPAJ2xcWDawmuaHSD4FFSO9PpH+/plRiuNr2O0rH0Sk5DWwz2y+XjiXMHEknAz+3Panf8U2AfWzvXCayejX93Gz6tbPJJN0GLE+qavYSff92jdhf0pJX66cAvwe+b3u5wiHFADzMmrxho9WB707bjckZy5UKPmT79tKxdIKkn5By+E9h+hWaycWCqpGkE0hl7M5i+vfX83m2TR3gtDZfDvDaLbZXH+qYOqHJ5yY0/9rZZJKWbnfcdk83+pI0L2nvzCuVY/sARwE7VSvalBIpKDWS9DZSbm2rNNglwATbD5aLavZJWh94wPajtl+SNJaUn3m/pG/ZfrJwiHV5rOG/QMbmP6u7202q29sE9+aPEcCowrHU7RCaOcAZ7N9pziGLovOafG5C86+djWX7/nY9BkrHVYMLgG2ARwEkbUuq4rYVaZ9J8QF4zIDXSNK5pOWNE/OhjwO72N6yXFSzT9JkYAvbT0p6F6nb2b6kAd0qtrcvGuBsyrOLAO8GFiO1+65WKmhKDv+wIGle28+XjqNOki5rSs3vqlwV5Ge2/9rv+PuBL9h+f5nIOqNp52ZcO3tfU3sMSLqxVTRC0l7AnsAHbP97sJW3oRQD8BpJusH22Bkd6zX9TuSfkZq3fCs/b8L7a5e739KYHH6AXH6wfyfMRtR7zQ2xfkPqELmUpLWAz9j+bOHQ3rCmD3AkrQD8Bbic6bvVbQhsbfuuUrHVqYnnJgyva2dTNbXHgKQLgItJFZW2BZa3/ZSkxYG/d8P7ixSUej0h6ePASfn5eKAJnc9GSpoj51JtDuxVea3nzyHbnwCQtJHty6qvSerpWYAqSb8E5iVVQPk1sD1wddGg6vVT0vLiWQC2b8wrNr3sQ5XHzwPvrTw3qdVyz7J9t6Q1gJ2BVr73xaTB6YvlIqtdE8/NYXPtbLim9hjYgZRychdpzDJR0s2k33/fKBlYS88PnrrMJ0k54D8h/XK8HPhE0YjqcRJwsaTHgRdIue1IWp6GlArLjgT6dzZrd6xXjbO9Zp7dOEjSYcDfSgdVJ9sPSNP1x+jpMpnDYYCTN3IPNpPaCE07N/tp+rWzyRrZY8D2E8B3Ws8lXUHan/dD23cWC6wiBuA1yruGP1w6jrrZ/q6k84HFgYnuy1saQcoF72l5eXgc8BZJ+1VeGg2MLBNVR7yQ/3w+5/k9Qfo3bYoHJI0DLGlOYALQlI1hMcDpbY08N4fRtbOxmtpjoD/bD9MFGy+rYgBeA0nfHORl2/72kAXTIbavbHOsEfmZpM5085P+P1QrFDxLStNoirMljQEOBSaTVml+XTakWu0NHA68FXgImAj0eo5tDHCaoXHnZjZcrp2Nk1ewF7V9WR5wn5uPb1xtuBc6JzZh1kDS/m0Ozwd8Cniz7SaU9Gk8SUv3eu3TmZXruc9tuzEpRAOlafQ/1kskvRt4D2kA98vKS1OBP9u+u0RcQ0HSm/Mycs9r4rnZkjt9nmp7u9KxhJkn6Wzga/07YOY9Gd+z/aH2XxnqEgPwmkkaRVpe/BRwKnCY7X+VjSrMDEkXkmaFp2O7KXWyycvgy1BZ/bJ9QrGAaiRpsu11ZnSsFw2Xm0NJ95KqovwWOM72qoVDqkWTz01I+bW2NywdR5h5kq6xvf4Ar91se42hjmm4iRSUmkhaCNgP2AU4HljH9lNlowqz6MuVx3OTmg29MsDn9hxJJwLLATfQtwHMQE8PwIdJmsZxrSoFVU26OQSwvZykLwFX0IAN7MPk3AS4QdJZpBzbaqfPnq7S03BjBnltniGLosMkbUDaL7MKKWVqJPBcN3QRjgF4DSQdCnwUOAZYw/Z/CocU3gDb1/U7dJmkJpXpWw9Y1c1b9hoOeaiNvDmUNBHYszW7n39Z7g18BtiaHr85ZHicm5DOySeYvqtuz5fJbLhrJe1pe7qKJ5I+TV9N/iY4CtiJdHO4HrAbsGLRiLJIQamBpFdJzTFeYfoUBpE2YRa/0wozllcxWkYA6wJH2F6pUEi1knQaqbvgI6Vj6YRqmoakEaSmJ88WDqtjJF1t+x2l45gd1UZeuUnUocA2tu8abIm81wy3czN0P0mLAmcALzN9E6w3AdvafrRUbHVqdb2sNheSdH2r6VBJMQNeA9sjSscQanEd6QZKpJupKaRc/p4m6c+k9zUKuC3P6le7KTaldOb3Je1NSq+5Bhgt6XDbhxaOa7YNcHO4QKFw6vSSpN1J3er2Bda2/bCk0aSN7E3R2HMTQNLbSMv8rdr0lwATbD9YLqowGNuPAeMkbUpfE6y/2L6gYFid8LykN5HSpA4BHiFdQ4uLGfAQGi5X0hiQ7YuHKpZOas2mStqFVB/7q8B13dByeHZJmsLrbw4Ptn1p0cBmUy6F9lXSLNy9wJakBmYfAX5r+ycFw6tNk89NAEnnAr8HTsyHPg7sYnvLclGFkFafgH8BcwJfIk1c/Nz2PUUDIwbgIbwmN8jYB2i1iL4IONr2f4sFFWaapFuBsaSBwFG2L5Z0o+21CocWZpKktYEtgOttn1c6nro0/dysphINdiyE0CdSUELo8wvSXfLP8/Nd87FPF4uoRt28G7wmRwP/AG4EJuWZj0bk2Q6Xm0Pb1wPXl46jAxp7bmZPSPo4cFJ+Pp60KTOEIiSdavtjkm6mfXnh4qtPMQPeAZJG2Z6aHy/fDUsdYcbazUg1bJbqWtrsBrf9taKBdZCkOWw3oVrIr0k3h8fnQ7sC02w34uZwOGrKuQmvLfMfCWxIGuxcTtrw/c+igYVhS9Lith/J5+brdENfhZgB74xLc87m74Hvk2ovh+43rdqCV9Lb6auX3Qi275E00vY04FhJ1wONGIDnXf3fA5aw/X5Jq5IGBL8pG1kt1u93I3iBpBuLRRNmWa7yshqpZF/LwYXCqVUezDRlM3dogEq1r8eBF2y/KmlFYGXgb+Ui6xMD8BpImhd4uTWbYXstSfuQluN2KhpcmBX/A1wo6T7SZrelaUAzkIqu3Q1ek+OAY4Fv5Od3AafQjAF4428Om0zSL4F5gU2BX5NqgPd8jwFJ3xzkZdv+9pAFE0J7k4BNJC0ITCRVIdqR1DSxqCb98i3pAmDh1hNJ25LyNbcC9igUU5hFts8HVgC+QCqJtpLtC8tGVatdSf/nP0/qVrckqaFLUyxs+1TgVYB8Q9yUQWrr5vAiSReTrjn7F46pNpJWkPQHSbdJuq/1UTquGo2zvRvwlO2DSCszXdEMZDY91+YDUvnWr5QKKoQK2X6e1Czx57Z3IK1EFRcz4PWYp1W0XtJewJ7A5rb/LekHZUMLMyJpfeAB24/afknSWNLA9H5J37L9ZOEQa1FpBDINOAt4yPa/ykZVq+ckvZm84SZvOn2mbEj1sH2+pBWAVlOoO22/NNjX9JhjgQOBn5BmiT9BsyaIXsh/Pi9pCdIGxcULxlML24e1HksaBUwg/dudDBw20NeFMIQkaUPSjHerr8fIgvG8pkkXuJKekHRg3ij1feC9efC9OKnaROhuR5PqECPpXcAPSC2wnwGOKRhXLST9UtJq+fECpEoMJwDXSxpfNLh67U+6sVhO0mWk97hv2ZBmj6T1JS0GkAfcY4FvA4f2a87T6+bJK1Cyfb/tbwEfLBxTnc6WNIbU6XMyqSLKSYN+RY+QtJCk7wA3kSb11rH9lYbd3IfeNYG0z+kM27fm9L2uWNmOKig1yLNu+9DXTOKrwM2kmZxv2P59wfDCDFQrnUj6GfDvPABoRC1bSbfabg3Avwi8x/Y2eWD3t25oyTs78nu6nDSwgTRLLNIscU+X6ZM0GdjC9pP55vBk0k3FWGAV29sXDbAmki4HNgb+QEqveQj4ge2VBv3CHiRpLmBu2z2/OiPpUNLS/jHAz2z/p3BIIfSMGIB3QF5i3Ai4yfadpeMJg5N0CzDW9iuS7gD2sj2p9Zrt1Qf/G7qbpOtbg2xJfwFOs31c/9d6laQfAeNIu9tvBi4jDcgv7/X0oabfHLbkNLDbgTGkGf7RwKG2rywa2GySdIDtQ/LjHWyfVnnte7a/Xi662SfpVeAlUnfW6mBCpE2YTekxEHqUpLcAB9CvApHtzYoFlcUAPAx7kr4BfIBUrmgp0hKqc5vs421vVDTA2STpQlI+5kOkpbeVbT8qaQ7gFtsrFw2wJrnCy3qkwfiG+eNp26sWDWw2NP3msOkkTba9Tv/H7Z6HEOonaSKpGtaXgb2B3UkTGcU3CccmzDDs2f6upPNJm6Imuu+udAQ9nkOcfQY4AlgM+GJrwzCwOfCXYlHVbx7SzOkC+eNh0ox4LzsJuFjS46SNfJdAavBFQzaYAkg6F9jB9tP5+YLAyba3KhvZbNMAj9s9DyHU7822fyNpgu2LSdfTa0oHBTEADwGAdkvdtu8qEUvd8vt4X5vjfwf+PvQR1UvSMaTlxanAVaT0kx/bfqpoYDUYBjeHLQu3Bt8Atp+StEjJgGriAR63ex5CqF9rH9AjuRnWw0BXbGCPAXiNJP2w/7JGu2MhlNaw5e+lgLmAu0lpNg8CTw/6FT2kyTeHFa9KWqrVujy3j27CAHUtSc+SZrvnyY/Jz+ce+MtCCDX5Tq7+tT9wJGmV9EtlQ0oiB7xG7QY1km6yvWapmEJopwmbL6skiTQLPi5/rA48CVxh+8CSsYUZk/Q+UiWNi0mD001I+e49v0ITQgjtxAx4DXLb+c8Cb5d0U+WlUaSKDCF0myblfpNTM26R9DQpN/oZYGvgHaQGL6GL2T5H0jrABvnQF20/XjKmEELvknQkg6yi2f7CEIbTVsyA1yAvbyxIasLz1cpLU3u9DFpollz7+x2kC9M1lQ2ZPUvSF+ib+f4vuQRh/rjZ9qsFwwuDkLSy7Tvy4Pt1bE9udzyEEAYjaffBXrd9/FDFMpAYgNdI0nLAg7md+XuANYETqpuLQihF0qeBb5IanQh4N3Cw7f9XNLDZJOnH5Nrfth8pHU+YeZKOsb1XLpXZn7uhVm8IIXRCDMBrJOkGUh3iZYC/AmcCq9n+QMm4QgCQdCcwzvYT+fmbSYPWxnUbDL1D0ghgQ9uRrhdCqFVuxPMVYFW6rBHPiNIBNMyrtl8hteY90vb/kMqHhdANniCV6muZmo+FUExOETqqdBwhhEb6HanL7rLAQcA/gKgD3kD/lTQe2A34UD42Z8F4QkDSfvnhPcBVks4k5YB/BLhpwC8MYeicL2k74I+OZdkQQn2iEc8w8QlSq9Pv2p4iaVngxMIxhTAq/3lv/mg5s0AsIbTzGWA/YJqkF0h7FGx7dNmwQgg9rmsb8UQOeAghhBBCaBxJWwOXAEvS14jnINtnFQ2MmAGvlaQVSKUI+yf7v71YUCFkudLE6+64u2EzShjeciOlXYBlbX9b0pLA4ravLhxaCKFHSRoJrGD7bFJviE0LhzSdmAGvkaRLSU0/fkLKAf8EMML2N4sGFgIgad3K07mB7YBXbB9QKKQQAJD0C+BVYDPbq0haEJhoe/3CoYUQepikq22/o3Qc7cQAvEaSrrO9rqSbba9RPVY6thDa6eaLUxg+JE22vY6k622vnY/daHut0rGFEHqXpJ+QimGcAjzXOt4NTb4iBaVeL+WatndL+jzwEDB/4ZhCAEBSdePJCGBdYIFC4YRQ9d+8XGx4rXZvdDANIcyusfnPgyvHDBRPvYwBeL0mAPMCXwC+Tco3GrQdaghD6DrShUfAK8AU4FNFIwohOQI4A1hE0neB7YH/LRtSCKEBPmX7vuoBSV2xLy9SUDpM0hy5OU8IIYQBSFoZ2Jx0g3i+7dsLhxRC6HGt9LZ+x7oiNThmwGsg6VLbG+fHJ9retfLy1cA67b8yhM6TtD7wgO1H8/PdSBsw7we+ZfvJkvGFkD1GKhc2BzCPpHW6IU8zhNB78g39asACkj5aeWk0lSp1JcUAvB7zVR6v1u81DWUgIbRxNLAFgKR3AT8A9iXlxh1DWu4PoRhJ3wb2IDWKai3LdkWeZgihJ60EbA2Moa8zOcBUYM8iEfUTA/B6DJbHEzk+obSRlVnuHYFjbJ8OnC7phoJxhdDyMWA52y+XDiSE0PtsnwmcKWlD21eUjqedGIDXY4ykbUmVJcZUljtEVJkI5Y2s7EXYHNir8lpcA0I3uIU0U/Wv0oGEEBplW0m3Ai8A5wBrAl+y/duyYcUmzFpIOnaw121/YqhiCaE/Sd8APgA8DiwFrGPbkpYHjre9UdEAw7AnaT3gTNJA/KXWcdsfLhZUCKHnSbrB9tg8Sbo1sB8wqRt6DMTsVw1igB26me3vSjofWJzUXbB11z2ClAseQmnHAz8Ebibqf4cQ6jNn/vODwGm2n5G6Y2teDMBDGAZsX9nm2F0lYgmhjedtH1E6iBBC4/xZ0h2kFJR9cpOvFwvHBEQKSgghhMIk/ZiUenIW06egRBnCEMJsyV2gn7E9TdK8wOhWWd6iccUAPIQQQkmSLmxz2LajDGEI4Q3LfS9ex/YJQx1Lf5GCUqN8Z7U/sJTtPSWtAKxk++zCoYUQQteyvWn/Y5IWLRFLCKFR1q88nptUCWwyUHwAHjPgNZJ0CnAdsJvt1fOA/HLbYwuHFkIIXU/SGFKX1p2BVWwvUTikEEKD5GvMybbfVzqWmAGv13K2d5Q0HsD28+qW7bYhhNCFJM0DfIQ06F4bGAVsA0wqGVcIoZGeA5YtHQTEALxuL+dfJgaQtByVDUUhhBD6SPo9sAkwETgSuAC4x/ZFJeMKITSDpD/T15F8BLAqcFq5iPrEALxeB5I6LS0p6XfARsAeRSMKIYTutSrwFHA7cHuuUhB5kSGEuvyo8vgV4H7bD5YKpipywGsm6c3ABqQ29FfafrxwSCGE0LUkrQyMB3YkdWtdCVjd9mNFAwshNI6kjYHxtj9XPJYYgM8+SesM9nrUsg0hhBmTtC5pMP4x4EHb4wqHFELocZLWJu0x2QGYAvzR9pFlo4oBeC0GqGHbErVsQwhhFuTN65vYjo2YIYRZJmlF0s38eNLK2inAl20vXTSwihiAhxBCCCGExpD0KnAJ8Cnb9+Rj99l+e9nI+sQmzBpI+uhgr9v+41DFEkIIIYQwzH0U2Am4UNI5wMmkvXldI2bAayDp2PxwEWAcqZQWwKakRjxbFwkshBBCCGGYkjQfqc/AeGAzUgfMM2xPLBoYMQCvlaSJwO62H8nPFweOs71V2chCCKH7SNpvsNdt/3ioYgkhNJukBUkbMXe0vXnpeCIFpV5Ltgbf2WPAUqWCCSGELjeqdAAhhOHB9lPAMfmjuJgBr5Gko4AVgJPyoR1JXd32LRdVCCGEEELoJjEAr1nekLlJfjrJ9hkl4wkhhG4naW7gU8BqwNyt47Y/WSyoEELooBiAhxBCKErSacAdpGYZBwO7kFrTTygaWAghdEgMwGsgaSow4A/S9ughDCeEEHqKpOttry3pJttrSpoTuMT2BqVjCyGETohNmDWwPQpA0reBR4ATSfUmdwEWLxhaCCH0gv/mP5+WtDrwKKmsawghNFLMgNdI0o2215rRsRBCCH0kfRo4HVgDOA6YH/g/20eXjCuEEDolZsDr9ZykXUgdl0wq/P5c2ZBCCKF7SRoBPJtLhE0CuqZVdAghdMqI0gE0zM7Ax0j1vx8jFXzfuWhEIYTQxWy/ChxQOo4QQhhKkYISQgihKEk/AB4HTqGyamj7yWJBhRBCB8UAvAaSDrB9iKQjaVMNxfYXCoQVQgg9QdKUNodtO9JRQgiNFDng9bg9/3lt0ShCCKE3rWL7xeqB3JwnhBAaKWbAQwghFCVpsu11ZnQshBCaImbAayDprMFet/3hoYolhBB6haTFgLcC80ham9Q/AWA0MG+xwEIIocNiAF6PDYEHgJOAq+j7JRJCCGFgWwF7AG8Dflw5PhX4eomAQghhKEQKSg0kjQS2JNX9XhP4C3CS7VuLBhZCCD1A0na2Ty8dRwghDJUYgNdM0lykgfihwEG2jyocUgghdLV83dwOWIbKyqztg0vFFEIInRQpKDXJv0A+SBp8LwMcAZxRMqYQQugRZwLPANcBLxWOJYQQOi5mwGsg6QRgdeCvwMm2bykcUggh9AxJt9hevXQcIYQwVGIAXgNJr9LXva36AxWpmcTooY8qhBB6g6RjgCNt31w6lhBCGAoxAA8hhFCUpNuA5YEppBSU1uTFmkUDCyGEDokBeAghhKIkLd3uuO37hzqWEEIYCiNKBxBCCGF4ywPtJYHN8uPnid9PIYQGixnwEEIIRUk6EFgPWMn2ipKWAE6zvVHh0EIIoSNihiGEEEJp2wIfJm9mt/0wMKpoRCGE0EExAA8hhFDay07LsQaQNF/heEIIoaNiAB5CCKG0UyUdDYyRtCdwHvCrwjGFEELHRA54CCGE4iRtCbyXVILw77bPLRxSCCF0TAzAQwghFCFpeWBR25f1O74x8Ijte8tEFkIInRUpKCGEEEr5KfBsm+PP5NdCCKGRYgAeQgihlEXbtZ/Px5YZ+nBCCGFoxAA8hBBCKWMGeW2eIYsihBCGWAzAQwghlHJtrnoyHUmfBq4rEE8IIQyJ2IQZQgihCEmLAmcAL9M34F4PeBOwre1HS8UWQgidFAPwEEIIRUnaFFg9P73V9gUl4wkhhE6LAXgIIYQQQghDKHLAQwghhBBCGEIxAA8hhBBCCGEIxQA8hBBCCCGEIRQD8BBC6ABJX5P0t37H7h7g2E75sST9Tz72gqR/Svq+pLkqn3+cpJcl/UfSk5LOlbRy5fU9JF06QEwXSXpR0lRJz0q6TtJXq39/m6+Zme83Lb9e/Vii8jk7SbpK0nOS/pUff1aSKt/jO5XPnyu/73/mn8Pd+eeiNu9lycqxLST9o/J8Y0mXS3omx36ZpPUHeq8hhDBUYgAeQgidMQkYJ2kkgKTFgTmBtfsdWz5/LsARwF7AbsAo4P3A5sCp/f7uQ2zPD7wVeAj4zSzE9Xnbo4DFgf2BnYC/Vge3bczo+11he/5+Hw/n97g/cDhwKLAYsCiwN7ARqdxgO6eR3vcHSD+HXUk/l8P7fd5zwP+1+wskjQbOBo4EFsqxHwS8NMj7DCGEIRED8BBC6IxrSAPusfn5JsCFwJ39jt1r+2FJKwCfBXaxfYXtV2zfCmwHvE/SZv2/ge0XSIPzsf1fmxHbz9m+CPgwsCHwwZn4mln6fpIWAA4GPmv7D7anOrne9i62XzcYlrQ58F5gO9u35J/DlcDHgc9JWr7y6UcA4yUt1+bbr5hjPsn2NNsv2J5o+6aZiT2EEDopBuAhhNABtl8GrgLelQ+9C7gEuLTfsdbs9+bAg7av7vf3PABcCWzZ/3tImg8YD9wzG3H+E7iWdDMwqDfw/TYE5gLOnIWQtgSuyu+7GudVwIOkn1PLQ8CvSDPb/d0FTJN0vKT3S1pwFmIIIYSOigF4CCF0zsX0DbY3IQ3AL+l37OL8eGHgkQH+nkfy6y1flvQ0MBXYmJSiMTseJqVpDGRG328DSU9XPu7NxxcGHrf9SusTc0720zm3+1283qz8HAC+D3xI0mrVg7afzbGaNEj/t6SzcvfNEEIoKgbgIYTQOZOAjSUtBLzF9t3A5aTc8IVI3R9bM+CPk/Ky21k8v97yI9tjgGWAF4CVZjPOtwJPDvL6jL7flbbHVD5aKSFPAAtLmqP1ibbH5b/rCdr/DpqVnwO2/w0cRUp1od9rt9vew/bbSD/rJYCfDvI+QwhhSMQAPIQQOucKYAFgT+AyeG1m9uF87GHbU/LnXgAsKekd1b8gV/nYADi//19YirUsAAAByElEQVSe00cmAIdLmueNBJj//nVJM/ODegPf7wrSpsePzEJI5wHvrFY3yXG+E1iS9HPq71BgU9L7aMv2HcBx9LW8DyGEYmIAHkIIHZI3LV4L7Mf0A9xL87FJlc+9C/gl8DtJG0gamdMqTgfOs33eAN/jXNKAfq/KYUmau/rR/+skzSvp3aT87KuBv87ke2r3/Qb63KdJ+dk/l7S9pFGSRkgaC8w3wNecR7rZOF3SavnnsAHwW+AXeRWh3fc5DDig8v5WlrS/pLfl50uS8tevnJn3GUIInRQD8BBC6KyLgUVIg+6WS/KxSf0+9/PAr0mDzf8A5wAXkSqhDOZQ4IBKPe9xpFSR1z4qaSBHSZoKPEZKxzgdeJ/tV2fhPfX/fhu2qQO+PoDtQ0g3Gwfk7/kYcDTwFVI6TjvbkSrGnEP6OfyWVPpw30FiOhyYVnk+FXgncJWk50gD71tIpRdDCKEo2S4dQwghhBBCCMNGzICHEEIIIYQwhGIAHkIIIYQQwhCKAXgIIYQQQghDKAbgIYQQQgghDKEYgIcQQgghhDCEYgAeQgghhBDCEIoBeAghhBBCCEMoBuAhhBBCCCEMoRiAhxBCCCGEMIT+PwN5hDjZyj/8AAAAAElFTkSuQmCC"/>
          <p:cNvSpPr>
            <a:spLocks noChangeAspect="1" noChangeArrowheads="1"/>
          </p:cNvSpPr>
          <p:nvPr/>
        </p:nvSpPr>
        <p:spPr bwMode="auto">
          <a:xfrm>
            <a:off x="376801" y="1311088"/>
            <a:ext cx="2287510" cy="228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p:cNvSpPr txBox="1"/>
          <p:nvPr/>
        </p:nvSpPr>
        <p:spPr>
          <a:xfrm>
            <a:off x="178964" y="4297106"/>
            <a:ext cx="8965036" cy="8463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2"/>
              </a:buClr>
              <a:buSzPts val="1800"/>
              <a:buNone/>
              <a:defRPr sz="1800">
                <a:solidFill>
                  <a:srgbClr val="134F5C"/>
                </a:solidFill>
                <a:latin typeface="Calibri" panose="020F0502020204030204" pitchFamily="34" charset="0"/>
                <a:ea typeface="Calibri" panose="020F0502020204030204" pitchFamily="34" charset="0"/>
                <a:cs typeface="Times New Roman" panose="02020603050405020304" pitchFamily="18" charset="0"/>
              </a:defRPr>
            </a:lvl1pPr>
            <a:lvl2pPr marL="914400" indent="-317500">
              <a:lnSpc>
                <a:spcPct val="115000"/>
              </a:lnSpc>
              <a:spcBef>
                <a:spcPts val="1600"/>
              </a:spcBef>
              <a:buClr>
                <a:schemeClr val="dk2"/>
              </a:buClr>
              <a:buSzPts val="1400"/>
              <a:buChar char="○"/>
              <a:defRPr>
                <a:solidFill>
                  <a:schemeClr val="dk2"/>
                </a:solidFill>
              </a:defRPr>
            </a:lvl2pPr>
            <a:lvl3pPr marL="1371600" indent="-317500">
              <a:lnSpc>
                <a:spcPct val="115000"/>
              </a:lnSpc>
              <a:spcBef>
                <a:spcPts val="1600"/>
              </a:spcBef>
              <a:buClr>
                <a:schemeClr val="dk2"/>
              </a:buClr>
              <a:buSzPts val="1400"/>
              <a:buChar char="■"/>
              <a:defRPr>
                <a:solidFill>
                  <a:schemeClr val="dk2"/>
                </a:solidFill>
              </a:defRPr>
            </a:lvl3pPr>
            <a:lvl4pPr marL="1828800" indent="-317500">
              <a:lnSpc>
                <a:spcPct val="115000"/>
              </a:lnSpc>
              <a:spcBef>
                <a:spcPts val="1600"/>
              </a:spcBef>
              <a:buClr>
                <a:schemeClr val="dk2"/>
              </a:buClr>
              <a:buSzPts val="1400"/>
              <a:buChar char="●"/>
              <a:defRPr>
                <a:solidFill>
                  <a:schemeClr val="dk2"/>
                </a:solidFill>
              </a:defRPr>
            </a:lvl4pPr>
            <a:lvl5pPr marL="2286000" indent="-317500">
              <a:lnSpc>
                <a:spcPct val="115000"/>
              </a:lnSpc>
              <a:spcBef>
                <a:spcPts val="1600"/>
              </a:spcBef>
              <a:buClr>
                <a:schemeClr val="dk2"/>
              </a:buClr>
              <a:buSzPts val="1400"/>
              <a:buChar char="○"/>
              <a:defRPr>
                <a:solidFill>
                  <a:schemeClr val="dk2"/>
                </a:solidFill>
              </a:defRPr>
            </a:lvl5pPr>
            <a:lvl6pPr marL="2743200" indent="-317500">
              <a:lnSpc>
                <a:spcPct val="115000"/>
              </a:lnSpc>
              <a:spcBef>
                <a:spcPts val="1600"/>
              </a:spcBef>
              <a:buClr>
                <a:schemeClr val="dk2"/>
              </a:buClr>
              <a:buSzPts val="1400"/>
              <a:buChar char="■"/>
              <a:defRPr>
                <a:solidFill>
                  <a:schemeClr val="dk2"/>
                </a:solidFill>
              </a:defRPr>
            </a:lvl6pPr>
            <a:lvl7pPr marL="3200400" indent="-317500">
              <a:lnSpc>
                <a:spcPct val="115000"/>
              </a:lnSpc>
              <a:spcBef>
                <a:spcPts val="1600"/>
              </a:spcBef>
              <a:buClr>
                <a:schemeClr val="dk2"/>
              </a:buClr>
              <a:buSzPts val="1400"/>
              <a:buChar char="●"/>
              <a:defRPr>
                <a:solidFill>
                  <a:schemeClr val="dk2"/>
                </a:solidFill>
              </a:defRPr>
            </a:lvl7pPr>
            <a:lvl8pPr marL="3657600" indent="-317500">
              <a:lnSpc>
                <a:spcPct val="115000"/>
              </a:lnSpc>
              <a:spcBef>
                <a:spcPts val="1600"/>
              </a:spcBef>
              <a:buClr>
                <a:schemeClr val="dk2"/>
              </a:buClr>
              <a:buSzPts val="1400"/>
              <a:buChar char="○"/>
              <a:defRPr>
                <a:solidFill>
                  <a:schemeClr val="dk2"/>
                </a:solidFill>
              </a:defRPr>
            </a:lvl8pPr>
            <a:lvl9pPr marL="4114800" indent="-317500">
              <a:lnSpc>
                <a:spcPct val="115000"/>
              </a:lnSpc>
              <a:spcBef>
                <a:spcPts val="1600"/>
              </a:spcBef>
              <a:spcAft>
                <a:spcPts val="1600"/>
              </a:spcAft>
              <a:buClr>
                <a:schemeClr val="dk2"/>
              </a:buClr>
              <a:buSzPts val="1400"/>
              <a:buChar char="■"/>
              <a:defRPr>
                <a:solidFill>
                  <a:schemeClr val="dk2"/>
                </a:solidFill>
              </a:defRPr>
            </a:lvl9pPr>
          </a:lstStyle>
          <a:p>
            <a:r>
              <a:rPr lang="en-IN" b="1" dirty="0"/>
              <a:t>Iraq</a:t>
            </a:r>
            <a:r>
              <a:rPr lang="en-IN" dirty="0"/>
              <a:t> faced the highest number of terrorist attacks followed by Pakistan, Afghanistan and India. </a:t>
            </a:r>
          </a:p>
        </p:txBody>
      </p:sp>
      <p:pic>
        <p:nvPicPr>
          <p:cNvPr id="2" name="Picture 1"/>
          <p:cNvPicPr>
            <a:picLocks noChangeAspect="1"/>
          </p:cNvPicPr>
          <p:nvPr/>
        </p:nvPicPr>
        <p:blipFill>
          <a:blip r:embed="rId3"/>
          <a:stretch>
            <a:fillRect/>
          </a:stretch>
        </p:blipFill>
        <p:spPr>
          <a:xfrm>
            <a:off x="800100" y="830269"/>
            <a:ext cx="7345094" cy="3579806"/>
          </a:xfrm>
          <a:prstGeom prst="rect">
            <a:avLst/>
          </a:prstGeom>
        </p:spPr>
      </p:pic>
    </p:spTree>
    <p:extLst>
      <p:ext uri="{BB962C8B-B14F-4D97-AF65-F5344CB8AC3E}">
        <p14:creationId xmlns:p14="http://schemas.microsoft.com/office/powerpoint/2010/main" val="628254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66264" y="-105339"/>
            <a:ext cx="8088736" cy="611841"/>
          </a:xfrm>
          <a:noFill/>
          <a:ln>
            <a:noFill/>
          </a:ln>
        </p:spPr>
        <p:txBody>
          <a:bodyPr spcFirstLastPara="1" wrap="square" lIns="91425" tIns="91425" rIns="91425" bIns="91425" anchor="t" anchorCtr="0">
            <a:noAutofit/>
          </a:bodyPr>
          <a:lstStyle/>
          <a:p>
            <a:r>
              <a:rPr lang="en-GB" sz="2400" u="sng" dirty="0">
                <a:latin typeface="Georgia" panose="02040502050405020303" pitchFamily="18" charset="0"/>
                <a:ea typeface="Calibri" panose="020F0502020204030204" pitchFamily="34" charset="0"/>
                <a:cs typeface="Times New Roman" panose="02020603050405020304" pitchFamily="18" charset="0"/>
              </a:rPr>
              <a:t>TERRORIST ORGANIZATION RESPONSIBLE FOR MOST ATTACKS</a:t>
            </a: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AutoShape 4" descr="data:image/png;base64,iVBORw0KGgoAAAANSUhEUgAAAuAAAALqCAYAAAB0ReFvAAAABHNCSVQICAgIfAhkiAAAAAlwSFlzAAALEgAACxIB0t1+/AAAADh0RVh0U29mdHdhcmUAbWF0cGxvdGxpYiB2ZXJzaW9uMy4yLjIsIGh0dHA6Ly9tYXRwbG90bGliLm9yZy+WH4yJAAAgAElEQVR4nOzde7z9+Vwv8Nc743YwxmWSDEblJKRiYrqLE6OJQciUDLmcThRRGd0wymNSKiqhyKAOjhQ1inEZuhyamQhjyMTIDDHmZiKX4X3++H73sWbP3uu3f/Pb+7N/vzXP5+OxHnutz/ey3t+1v3ut1/6uz/fzre4OAAAwxlftdgEAAHBVIoADAMBAAjgAAAwkgAMAwEACOAAADCSAAwDAQAI4HECqqrdwu+t822z6Hy+s79SF9suq6pyqen5VHbrueR+2bh2fqqq3VNX3blLnLarqhVV1XlV9fl7vs6vqxuvmO3zdev+zqv6lqh65l6/LWn0vW1LzRrdztjLPwjpvNbf9e1XVJrVcs6p+rqreWVWfqarPVtVpVfXEqrr2PM/a7+f265b9ybn9Keu244yqurSqLprX+9t78dq8eF7nIzdoW3Z78SbrW/87+0xV/VtV/WlVfc8mz3/6wuPN9s3LtlDf4r67Wd1nL8zz1HXT/qOq/rqq7rCHbVq8vXGDup6/wXaevvaabXG/etgmr++W/9a28hoszHvfqnpDVV1QVV+o6W/zVVV11Lr5zqmq31rXVnNd76jpb/TTVfXWqrrPBs+zpddooe3eVfUPVXXxvN4zq+p5VXXdjV4fWBUH7XYBwF75joX7107y5iS/luTkhfb3JbnjfP/Hknxo3To+ue7xW5L8Yqb3gzvO6/v6JP9jg+e/W5L/SvI18zKvr6o7dPcH12aoqtslOXV+nl9K8uEkt5nv/1BVfU93f2zden8uyT8kuV6SH0/yR1X1ue5+Wbbm2PnnMVV17e7+r0yvyeLr9YAkT1zX9qUkV9vDPJ9fuP/g+efNk3x3kr9bLKKmgP2GJN+c5HeT/P086TuSPCnJZUmevdEGzIHsuUlO7O6nzW1PTvL0JM9McnySayW5U5KHJHnCRutZt85rJbnf/PDYJGsB9ulJnrcw6zOSHJLkpxbazt/D6td+Z9dMcqtMr83bquqpa/Xvwfp9c/1FKd6f5OHr2tbvu89K8qp1bZ9b9/iSJGsh8/AkJyQ5paq+qbsvXDfv2jatX369h1XVCd193gbTkuk1v+bC47+d6/zjhbZ/22TZNXv8W5vt8TWoqt9J8jNJXpLkD5NckOSWmX5nf1NV39Ddy+p5bpJHzT9/OdN7xYOTvKaqju/u39hgmT29RqmqY5P8WZLnZ3rf6SR3SHJcpv3xP5fUBAe27nZzczsAb0mum+kD62EbTLvrPO32e1jHqUleta7t+HnZr11oe9jcdt2Ftq9N8uUkv7jQVknemeRfkxy8br03y/TB/5cLbYfP6/2hdet4X5I3bPF1+OpMwfaN87oetMl8j53e8paua+k8Sd6d5P9mCgbP3WD6s5J8ZqPXPckNk3znRr+fTOH4S0l+Z90y5yX5gw3WVVt8be4/P88b5/XfdJP5XpXk1C2u8wq/s4VpJ8zT7rrQ9uIkp+/Nvrl+mU3m6SSP3cM8T03yqXVtR87L/uhWtmmDus5M8okkv7tu2ulJXrzJcp9K8tQtvr5b+lvbi9fgmGzyPjFPv3cu/7d+TpLfWnh833n5n9xg2d+Y96s7XpnXKNM/OydvUteW9nE3twP1pgsKsN6/zD9vvmymno5in79uvu9N8q1Jfq27P71u/vOSPCfJfarq8CXr7STv2dPzL3hgpqPYj80UWI9dPvuVMx/Z/+Ykf5LktUkeWFUHLUz/b0n+Z5Lndfd71y/f3Rd29z9usN77Zzoy+fzu/tl1kw9J8h8brGurlzA+NtNr8thMXQ4ftMXlrqynJflYkp/c4efZF1vav5f4ryS/neRRta6r1k7Z5G9tqx6f5LTufvEm6/6rvuI3Uosel+TsJH+0wbRnJLk00/61aKuv0Yb791yXy3Sz0gRwWG1Xq6qD1t027Lu84BaZjrZ9ZNlMVXWdTEd1P7zQvNZP9S83WewvMx3h/u4t1PDhPcyz5tgk7+zu9yd5RZJ7VdX1t7js3jg2yReT/HmS/53kxrl8N507JblOpu4GW3V0kpdnCuCP2WD6Pyf56ao6rqputDfFVtX15vW/cn5t/jk79M/Jmu7+UqZuUUduYfb1++YVPo/W77sbrOOrNti/9/S5dov550b711bX99xMXZOeuIfn2hab/K2t2bTm+TX7jkzdoq7M864t/1fz7/ZyuvuSTF3YNjoXZCuv0T8nObaqHltVX3tlaoQDlQAOq+1dmULj4u24dfPU/KF9zar6ziRPTvKC7t7oyNRaaLpZpn6bH890RHjNzZJcvP7o94KPLMy3aC1E3KCqHp+pL/qJe9q4qrpFku/MFGKTKRhfM1PXi+324CRv7O4Lkrw+yUW5fKBd26Z/34t1npipW8ujNjni95hM3V1enOT8+QS1E6rq4C2s+76ZzhNYfG3uUlVftxf1XRnnJrnJFuZbv2+esG76ndZN/2JVfcO6eZ69fp4kL1r/RAvB9OuT/P783K/ZoKbXbLC+X10/U3dfmunbnJ+qqhtsYVuvjD39ra1Z9hrcKNPfw0cXF5hPqtzKP+U3npdf9s/4R3LFv+etvka/mKm72u8lOa+qPlRVv11VX7Pk+WAlOAkTVtuDc8WTvdYfRbt/pg/tNe/IdMLWRi5euP+5JN/X3Xs6WW8r1oehx3X327aw3NpJka9Iku4+vaYRII7NxmHlSqmqO2c6MfWE+Xm+UFWvztQN5VrdvXjS2958df6GJPfI1O/3CsGxu99dVd80z3PPTCfm/UqSB1fVHbt72Ulqxyb5UHf/0/z4FZlO5nxwpq4DO2VP37CsWb9vru8GcVaSh65r++i6x7+Z5JXr2j617vGNcvn9+4Ik397dn88V/Wy+cuLsZnWteXamE2F/JlPXm+221b+1rbwG6/fJJ87LrfnpTP+YbLelr1F3f7Sq7pTpvIB7zT9/NslD5v373B2oCfYLjoDDajuzu09fd7tg3TxvTvLtmbqF/EaSu2QakWAj35vkzplG4bgwycvnr8fXnJfkkCVHaG+5MN+in51rODrJPyb5rar6lj1vXo7N9DX2JVV1SFUdkql/9t2qaitHYbdqrfvJqQvPc3KSg+eak69s0y02WH4zP58pGL+gqu690Qzd/fm5n+5ju/u2SR6Z5NZJHrHZSmsa7vEHkvzVQr2XJjktO9wNJdPR0E9sYb71++b6oPvZDfbd9aH53zeY55x181ySad86MlMf/Wsk+bNNupacvcH6Ngzg3X1RphFFfmaHhszb09/ammWvwQWZuoEctm6Zl2Z6Tb59DzV8al7+lkvmuWWu+PecZGuvUXd/qbvf1N0/191HZPpH84YZ1L0HdosADlw0f2j/Q3cfn+lI7OOraqMTvt7Z3ad1959mCnK3yuVPwFo7an2F8YEX2jvrhu/LV4LP65L8UJJPZw9dUKrqNplO+LxTpu4ga7cnZDop84HLlt+qOag9KMnVM33dvvY8r55nWQu0p2caAeWee7H6L2c6yvuWJK+oqu/a0wLd/cJMgew2S2Z7QKZvOB+Xy782d05y+1o3/vh2mfsM3y3TSDH7i8vmfesd3f2CTN16jsz27B/PytTN56f2NOOVsKe/tT3q7ssy/S7usa79E2thfYvLH71JH/2DMx21XvZt1V69Rt39hkwnyi7bv+GAJ4AD661dBGb9iByXM3cReV2msL425vHbMvWv/ZX1R7yq6qaZAuFrunvTPqXzUbPfSHJUrbtgyjprQ/cdneT7193ene070vt9mYaBe9IGz/OSTOHkej2NPf78JP+rqm67fiXzkejvWN/e3V/I1A3ofZmOWN9uYZmv3mA9hya5fpYfZT42UxeO9fUelelI/k4dBf/VTK/V8/Y04y56WaZh8p60ryvq7k9mGh3kCZlC5o7Y5G9tq343U9//H7+ST//sJP890zcv6x2f6VugTbuvLHuNNtm/r5XpiP1WvkWBA5Y+4LDa7rDBV7+XdPdZmy3Q3edW1UmZhhA7obsv3mzeJL+eaSzfhyR5YXf3/EH/liRvr6pnZhpXeO1CPJdk49E+1vvDTB/uP5/pwjwbOTbJKfNR88uZ6/+tqrrlsrC/Rcdm6o/77PVdIKrq05mOYN8vUxj/5UxHmf+hpoufrF3U5S6Z+tmemA2ODnf3pVX1g/P8r6+q7+zuf0/ynqp6Taa+4p/M9HX/zyX5bJKTNiq2qg5L8j1Jntzdp24w/W8z9b/+pb14DTbyjVX1qUxdOtYuxHNUpvGu37qP696qw6tq/Ygr3d3v2GyBeR99RpI/raq7d/ebFiavbdOiz3X3u5bU8JuZhl28SaYuPjvlcn9rC+1LX4Pufk1V/W6SF1fV9yf5q0xdS26UrxwZ3/Rcgu7+y6p6XpI/mP+x/OtM2eFHMp278OTu/uc91L7Za/T6qnr/XNNHM1106LFJbpDpn1lYXb0fDEbu5ua297ds7UI8G93euDDfqVl3IZ65/esyHSl98vz4YVl3cZCFed+c6WhrLbTdIlNI+FiSL2TquvHsJDdet+zh2fyiLr8613DzDabdKesuprJu+k0zXZznSQtte30hnkzdTi7INCrMZsu8L8nfLDy+ZqaQ/K5MQfmzmULHzya51rrfz+3XretWmUa7OCtTQHpMpvD9sUwn4p2T6cqBt1lSzxMzfTNw2CbTHzQ/910W2q7MhXjWbv+V6YqWf5rkezaY/8XZuQvxbHS7bGGep2bdhXjm9qtlGn3j9Zts0+Lt7D3VleQF87wv3qTWfboQz2Z/a1t5DRaWvV+SUzJ1X/rivE/9eZJ7rZvvnCxciGduq7mud2TqZnVpkrcmuc9Wf3cbvUaZ/rl9Tabw/flMI+i8Nsmdt/JaubkdyLe1P2IAAGAAfcABAGAgARwAAAYSwAEAYCABHAAABhLAAQBgoKvcOOA3vvGN+/DDD9/tMgAAWGFnnHHGp7r70I2mXeUC+OGHH57TT1969V0AANgnVbXpheB0QQEAgIEEcAAAGEgABwCAgQRwAAAYSAAHAICBBHAAABhIAAcAgIEEcAAAGEgABwCAgQRwAAAYSAAHAICBBHAAABhIAAcAgIEEcAAAGEgABwCAgQRwAAAYSAAHAICBBHAAABhIAAcAgIEEcAAAGEgABwCAgQRwAAAYSAAHAICBBHAAABjooN0u4EBx+PEnD3uuc048ethzAQAw1o4eAa+qc6rqPVX1rqo6fW67YVWdUlUfnH/eYG6vqnpOVZ1dVe+uqjsurOe4ef4PVtVxC+13mtd/9rxs7eT2AADAvhrRBeX7u/tbu/uI+fHxSd7U3bdO8qb5cZLcK8mt59ujk/xhMgX2JE9Jcpckd07ylLXQPs/zqIXljtr5zQEAgCtvN/qAH5PkpPn+SUnuu9D+kp68PckhVXXTJPdMckp3X9jdFyU5JclR87SDu/vt3d1JXrKwLgAA2C/tdADvJG+oqjOq6tFz2026++Pz/f9IcpP5/s2SfHRh2XPntmXt527QDgAA+62dPgnzu7v7vKr66iSnVNX7Fyd2d1dV73ANmcP/o5PkFre4xU4/HQAAbGpHj4B393nzz08m+YtMfbg/MXcfyfzzk/Ps5yW5+cLih81ty9oP26B9ozpe0N1HdPcRhx566L5uFgAAXGk7FsCr6jpVdb21+0nukeS9SV6bZG0kk+OSvGa+/9okD51HQzkyySVzV5XXJ7lHVd1gPvnyHkleP0/7dFUdOY9+8tCFdQEAwH5pJ7ug3CTJX8wjAx6U5M+6+2+r6rQkr6yqRyT5SJIHzfO/LskPJjk7yWeTPDxJuvvCqnp6ktPm+U7o7gvn+z+V5MVJrp3kb+YbAADst3YsgHf3h5J8ywbtFyS5+wbtneQxm6zrRUletEH76Uluv8/FAgDAIC5FDw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DQQbtdALvv8ONPHvp855x49NDnAwDYnzgC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PteACvqqtV1Tur6q/nx7eqqndU1dlV9Yqqusbcfs358dnz9MMX1vHkuf0DVXXPhfaj5razq+r4nd4WAADYVyOOgD8uyVkLj38jye909zckuSjJI+b2RyS5aG7/nXm+VNVtkzw4ye2SHJXkuXOov1qSP0hyryS3TXLsPC8AAOy3djSAV9VhSY5O8sfz40pytySvmmc5Kcl95/vHzI8zT7/7PP8xSV7e3Z/v7g8nOTvJnefb2d39oe7+QpKXz/MCAMB+a6ePgP9ukl9I8uX58Y2SXNzdl82Pz01ys/n+zZJ8NEnm6ZfM8///9nXLbNYOAAD7rR0L4FX1Q0k+2d1n7NRz7EUtj66q06vq9PPPP3+3ywEA4CpsJ4+Af1eS+1TVOZm6h9wtybOTHFJVB83zHJbkvPn+eUluniTz9OsnuWCxfd0ym7VfQXe/oLuP6O4jDj300H3fMgAAuJJ2LIB395O7+7DuPjzTSZRv7u4fS/KWJA+YZzsuyWvm+6+dH2ee/ubu7rn9wfMoKbdKcusk/5TktCS3nkdVucb8HK/dqe0BAIDtcNCeZ9l2T0ry8qr6tSTvTPLCuf2FSV5aVWcnuTBToE53n1lVr0zyviSXJXlMd38pSarqsUlen+RqSV7U3WcO3RIAANhLQwJ4d5+a5NT5/ocyjWCyfp7PJXngJsv/epJf36D9dUlet42lAgDAjnI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bYcwKvqRlV1v6q6004WBAAAq2zTAF5Vf11Vt5/v3zTJe5P8RJKXVtXjB9UHAAArZdkR8Ft193vn+w9Pckp33zvJXTIFcQAAYC8tC+BfXLh/9ySvS5LuvjTJl3eyKAAAWFUHLZn20ar66STnJrljkr9Nkqq6dpKrD6gNAABWzrIj4I9IcrskD0vyI9198dx+ZJI/2eG6AABgJS07An7T7v7J9Y3d/Zaqus0O1gQAACtr2RHwv9hoyMGqelqSR+1cSQAAsLqWBfAHJvk/VfUdSVKT5yX53iR3HVAbAACsnE0DeHefkeS+SV5WVUcleVWSQ5Mc1d2fHlQfAACslGUX4rlhphFQjkvyskzDEv7PJNeZpwEAAHtp2UmYZyTp+f6lmS7A809Jam7/up0tDQAAVs+mAby7bzWyEAAAuCpY1gXlnlX1gA3af7iqfmBPK66qa1XVP1XVv1TVmfPoKamqW1XVO6rq7Kp6RVVdY26/5vz47Hn64QvrevLc/oGquudC+1Fz29lVdfzebToAAIy3bBSUX03y1g3a35rkhC2s+/NJ7tbd35LkW5McVVVHJvmNJL/T3d+Q5KJMF/zJ/POiuf135vlSVbdN8uBMFwU6Kslzq+pqVXW1JH+Q5F5Jbpvk2HleAADYby0L4Nfs7vPXN3b3p5JcZ08r7sl/zg+vPt86yd0yjaiSJCdlGmklSY6ZH2eefveqqrn95d39+e7+cJKzk9x5vp3d3R/q7i8kefk8LwAA7LeWBfCDq+oKfcSr6upJrr2Vlc9Hqt+V5JNJTknyb0ku7u7L5lnOTXKz+f7Nknw0SebplyS50WL7umU2awcAgP3WsgD+6iR/VFX//2h3VV03yfPmaXvU3V/q7m9NclimI9a7cgn7qnp0VZ1eVaeff/4VDuoDAMAwywL4Lyf5RJKPVNUZVXVGkg8nOX+etmXdfXGStyT5jiSHLBxZPyzJefP985LcPEnm6ddPcsFi+7plNmvf6Plf0N1HdPcRhx566N6UDgAA22rZlTAv6+7jM4Xch823W8xte7wQT1UdWlWHzPevneQHkpyVKYivja5yXJLXzPdfOz/OPP3N3d1z+4PnUVJuleTWmcYjPy3JredRVa6R6UTN125xuwEAYFcsuxBPkqS7/yvJe+Yw/aNV9aNJvinJ1+5h0ZsmOWkereSrkryyu/+6qt6X5OVV9WtJ3pnkhfP8L0zy0qo6O8mFmQJ1uvvMqnplkvcluSzJY7r7S0lSVY9N8vokV0vyou4+cy+2HQAAhlsawOcj18ck+dEk35bkeplGLXnbnlbc3e+el1nf/qFM/cHXt38uyQM3WdevJ/n1Ddpfl+R1e6oFAAD2F8suxPNnSf41U9eR30tyeKZxuk/t7i+PKQ8AAFbLspMwb5vpQjlnJTlr7vbRQ6oCAIAVtewkzG9N8qBM3U7eWFV/n+R6VXWTUcUBAMCqWdYF5cjufn93P6W7b5PkcZmuVHlaVf3jsAoBAGCFLOuC8tzFB919Rnf/XJJbJjl+R6sCAIAVtcdhCNebx+be4ygoAADAFS0L4F9XVZte2Ka777MD9QAAwEpbFsDPT/KsUYUAAMBVwbIAfml3v3VYJQAAcBWw7CTMbxlWBQAAXEUsC+DvHlYFAABcRSwL4K56CQAA22xZH/DbVNVGR8Er02iEd9ihmgAAYGUtC+AfTnLvUYUAAMBVwbIA/oXu/siwSgAA4CpgWR/wf1jfUFVfX1W/UlVn7mBNAACwsjYN4N392CSpqq+tqp+tqtOSnDkv8+BB9QEAwErZNIBX1aOr6i1JTk1yoySPSPLx7n5ad79nUH0AALBSlvUB//0k/zfJj3b36UlSVYYmBACAfbAsgN80yQOTPKuqvibJK5NcfUhVAACwopb1Ab+gu5/X3d+X5O5JLk7yiao6q6qeMaxCAABYIctGQfn/uvvc7n5Wdx+R5Jgkn9vZsgAAYDUt64Kyoe7+1yQn7EAtAACw8rZ0BBwAANgeAjgAAAy0bBzwxy7cv92YcgAAYLUtOwL+Ewv3X7rThQAAwFXBVrug1I5WAQAAVxHLRkE5pKrulymkH1xV91+c2N2v3tHKAABgBS0L4G9Ncp/5/tuS3HthWicRwAEAYC9tGsC7++EjCwEAgKuCpX3Aq+r2VXVSVZ0+306qqm8eVRwAAKyaZcMQHpPkLzJ1RfmJ+fbWJK+epwEAAHtpWR/wE5L8QHefs9D27qp6c5LXzDcAAGAvLOuCctC68J0kmduuvlMFAQDAKlsWwC+rqlusb6yqWya5bOdKAgCA1bWsC8pTkryxqp6R5Iy57Ygkxyd50k4XBgAAq2jZMIR/WVUfTvLEJD89N5+Z5EHd/S8jigMAgFWz7Ah45qD90EG1AADAyls6DjgAALC9BHAAABjoSgXwqrrOdhcCAABXBXu6FP3NquqIqrrG/Pir51FRPjikOgAAWDHLLkX/+CTvSvJ7Sd5eVY9MclaSaye505jyAABgtSwbBeXRSb6xuy+cL8jzr0m+q7vPWLIMAACwxLIuKJ/r7guTpLv/PckHhG8AANg3y46AH1ZVz1l4fNPFx939MztXFgAArKZlAfzn1z129BsAAPbRskvRn7TZtKpaegVNAABgY8tGQfn7hfsvXTf5n3asIgAAWGHLTsJcvNjO7dZNqx2oBQAAVt6yAN5XchoAALCJZX25D6mq+2UK6YdU1f3n9kpy/R2vDAAAVtCyAP7WJPdZuH/vhWlv27GKAABghS0bBeXhIwsBAICrgqXDCVbV9yW5qLvfXVUPSvK9Sf4tyXO7+/MjCgQAgFWyaQCvqj9Icock16qqDyS5bpK/TfJdSV6U5MeGVAgAACtk2RHw7+/u21bVtZKcl+Sru/tLVfX8JO8eUx4AAKyWZcMQfi5JuvtzST7S3V+aH3eSLw6oDQAAVs6yI+BfXVVPyDTs4Nr9zI8P3fHKAABgBS0L4H+U5Hob3E+SP96xigAAYIUtG4bwaSMLAQCAq4Jlo6A8Z9mC3f0z218OAACstmVdUH4yyXuTvDLJxzL1/QYAAPbBsgB+0yQPTPIjSS5L8ookr+rui0cUBgAAq2jTYciPk2cAACAASURBVAi7+4Lufl53f3+Shyc5JMn7qurHh1UHAAArZuml6JOkqu6Y5NgkP5Dkb5KcsdNFAQDAqlp2EuYJSY5OclaSlyd5cndfNqowAABYRcuOgP9ykg8n+Zb59oyqSqaTMbu777Dz5QEAwGpZFsBvNawKAAC4ilh2IZ6PjCwEAACuCpb1Ab80SS80dZJPJXlLkid19wU7XBsAAKycZcMQXq+7D164XT/JEUnOTPK8YRUCAMAK2TSAb6S7L+ru30ny9TtUDwAArLS9CuBJUlVXzxbGDwcAAK5oWR/w+2/QfINMl6Z/1Y5VBAAAK2zZkex7r3vcSS5I8uzuPnnnSgIAgNW1bBjCh48sBAAArgqWdUH51SXLdXc/fQfqAQCAlbasC8pnNmi7TpJHJLlREgEcAAD20rIuKM9au19V10vyuCQPT/LyJM/abDkAAGBzS4cTrKobJnlCkh9LclKSO3b3RSMKAwCAVbSsD/hvJrl/khck+ebu/s9hVQEAwIpadiGeJyb52iS/nORjVfXp+XZpVX16THkAALBalvUB3+urZAIAAMsJ2QAAMJAADgAAAwngAAAwkAAOAAADCeAAADCQAA4AAAMJ4AAAMJAADgAAAwngAAAw0I4F8Kq6eVW9pareV1VnVtXj5vYbVtUpVfXB+ecN5vaqqudU1dlV9e6quuPCuo6b5/9gVR230H6nqnrPvMxzqqp2ansAAGA77OQR8MuSPLG7b5vkyCSPqarbJjk+yZu6+9ZJ3jQ/TpJ7Jbn1fHt0kj9MpsCe5ClJ7pLkzkmeshba53ketbDcUTu4PQAAsM92LIB398e7+5/n+5cmOSvJzZIck+SkebaTktx3vn9Mkpf05O1JDqmqmya5Z5JTuvvC7r4oySlJjpqnHdzdb+/uTvKShXUBAMB+aUgf8Ko6PMm3JXlHkpt098fnSf+R5Cbz/Zsl+ejCYufObcvaz92gHQAA9ls7HsCr6rpJ/jzJ47v704vT5iPXPaCGR1fV6VV1+vnnn7/TTwcAAJva0QBeVVfPFL7/tLtfPTd/Yu4+kvnnJ+f285LcfGHxw+a2Ze2HbdB+Bd39gu4+oruPOPTQQ/dtowAAYB/s5CgoleSFSc7q7t9emPTaJGsjmRyX5DUL7Q+dR0M5Msklc1eV1ye5R1XdYD758h5JXj9P+3RVHTk/10MX1gUAAPulg3Zw3d+V5MeTvKeq3jW3/WKSE5O8sqoekeQjSR40T3tdkh9McnaSzyZ5eJJ094VV9fQkp83zndDdF873fyrJi5NcO8nfzDcAANhv7VgA7+6/T7LZuNx332D+TvKYTdb1oiQv2qD99CS334cyAQBgKFfCBACAgQRwAAAYSAAHAICBBHAAABhIAAcAgIF2chhC2C8cfvzJQ5/vnBOPHvp8AMCBxRFwAAAYSAAHAICBBHAAABhIAAcAgIEEcAAAGEgABwCAgQRwAAAYSAAHAICBBHAAABhIAAcAgIEEcAAAGEgABwCAgQRwAAAYSAAHAICBDtrtAoB9c/jxJw99vnNOPHro8wHAqnEEHAAABhLAAQBgIAEcAAAGEsABAGAgARwAAAYSwAEAYCABHAAABhLAAQBgIBfiAfZrLjQEwKpxBBwAAAYSwAEAYCABHAAABhLAAQBgIAEcAAAGEsABAGAgARwAAAYSwAEAYCABHAAABhLAAQBgIAEcAAAGEsABAGAgARwAAAYSwAEAYCABHAAABhLAAQBgIAEcAAAGEsABAGAgARwAAAYSwAEAYCABHAAABhLAAQBgIAEcAAAGEsABAGAgARwAAAYSwAEAYCABHAAABhLAAQBgIAEcAAAGEsABAGAgARwAAAYSwAEAYCABHAAABhLAAQBgIAEcAAAGEsABAGAgARwAAAYSwAEAYCABHAAABhLAAQBgIAEcAAAGEsABAGCgg3a7AICrssOPP3nYc51z4tHDnguAzTkCDgAAAwngAAAwkAAOAAADCeAAADCQAA4AAAMJ4AAAMJAADgAAAwngAAAwkAAOAAADCeAAADCQAA4AAAMJ4AAAMJAADgAAAwngAAAwkAAOAAADCeAAADCQAA4AAAMJ4AAAMJAADgAAAwngAAAw0I4F8Kp6UVV9sqreu9B2w6o6pao+OP+8wdxeVfWcqjq7qt5dVXdcWOa4ef4PVtVxC+13qqr3zMs8p6pqp7YFAAC2y0E7uO4XJ/n9JC9ZaDs+yZu6+8SqOn5+/KQk90py6/l2lyR/mOQuVXXDJE9JckSSTnJGVb22uy+a53lUknckeV2So5L8zQ5uDwB74fDjTx76fOecePTQ5wO4snbsCHh3vy3Jheuaj0ly0nz/pCT3XWh/SU/enuSQqrppknsmOaW7L5xD9ylJjpqnHdzdb+/uzhTy7xsAANjPje4DfpPu/vh8/z+S3GS+f7MkH12Y79y5bVn7uRu0AwDAfm3XTsKcj1z3iOeqqkdX1elVdfr5558/4ikBAGBDowP4J+buI5l/fnJuPy/JzRfmO2xuW9Z+2AbtG+ruF3T3Ed19xKGHHrrPGwEAAFfW6AD+2iRrI5kcl+Q1C+0PnUdDOTLJJXNXldcnuUdV3WAeMeUeSV4/T/t0VR05j37y0IV1AQDAfmvHRkGpqv+d5K5JblxV52YazeTEJK+sqkck+UiSB82zvy7JDyY5O8lnkzw8Sbr7wqp6epLT5vlO6O61Ezt/KtNIK9fONPqJEVAAANjv7VgA7+5jN5l09w3m7SSP2WQ9L0ryog3aT09y+32pEQAARnM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6KDdLgAADkSHH3/y0Oc758Sjhz4fsHMcAQcAgIEEcAAAGEgABwCAgQRwAAAYSAAHAICBBHAAABhIAAcAgIEEcAAAGEgABwCAgQRwAAAYSAAHAICBBHAAABhIAAcAgIEEcAAAGEgABwCAgQRwAAAY6KDdLgAA2P8cfvzJQ5/vnBOPHvp8sJscAQcAgIEEcAAAGEgABwCAgQRwAAAYSAAHAICBBHAAABhIAAcAgIEEcAAAGEgABwCAgQRwAAAYSAAHAICBBHAAABhIAAcAgIEEcAAAGEgABwCAgQRwAAAYSAAHAICBBHAAABhIAAcAgIEEcAAAGEgABwCAgQRwAAAYSAAHAICBBHAAABhIAAcAgIEEcAAAGEgABwCAgQ7a7QIAAEY7/PiThz7fOScePfT52L85Ag4AAAM5Ag4AsGJGHuF3dH/vOQIOAAADHfABvKqOqqoPVNXZVXX8btcDAADLHNBdUKrqakn+IMkPJDk3yWlV9druft/uVgYAwE5YhRNoD/Qj4HdOcnZ3f6i7v5Dk5UmO2eWaAABgUwd6AL9Zko8uPD53bgMAgP1Sdfdu13ClVdUDkhzV3Y+cH/94krt092PXzffoJI+eH35jkg8MKvHGST416Ll2g+07sNm+A9cqb1ti+w50tu/Atcrblozfvlt296EbTTig+4AnOS/JzRceHza3XU53vyDJC0YVtaaqTu/uI0Y/7yi278Bm+w5cq7xtie070Nm+A9cqb1uyf23fgd4F5bQkt66qW1XVNZI8OMlrd7kmAADY1AF9BLy7L6uqxyZ5fZKrJXlRd5+5y2UBAMCmDugAniTd/bokr9vtOjYxvNvLYLbvwGb7DlyrvG2J7TvQ2b4D1ypvW7Ifbd8BfRImAAAcaA70PuAAAHBAEcABAGCgA74POGNV1Q2S3DrJtdbauvttu1fR9qqq2ye5bS6/fS/ZvYrYG1X13Ulu3d1/UlWHJrlud394t+vaV1V1rSSPSHK7XH7f/IldK2qbVdXVktwkC59L3f3vu1fR9lrVfXON984D07wvPilX/N3dbdeKuopwBHwbVdWtq+pVVfW+qvrQ2m2369ouVfXIJG/LNOrM0+afT93NmrZTVT0lye/Nt+9P8swk99nVorZRVR1ZVadV1X9W1Req6ktV9endrmu7zL+/JyV58tx09SQv272KttVLk3xNknsmeWumax5cuqsVbaOq+ukkn0hySpKT59tf72pR22jF982rwnvnKn+2/2mSs5LcKtPn+jmZhnheCfvz554Avr3+JMkfJrks05vQS7JCb7JJHpfk25N8pLu/P8m3Jbl4d0vaVg9Icvck/9HdD0/yLUmuv7slbavfT3Jskg8muXaSRyb5g12taHvdL9OH/meSpLs/luR6u1rR9vmG7v6VJJ/p7pOSHJ3kLrtc03Z6XJJv7O7bdfc3z7c77HZR22iV981k9d87V/mz/Ubd/cIkX+zut87fqq3S0e/99nNPAN9e1+7uN2UaXeYj3f3UTB+Uq+Jz3f25JKmqa3b3+5N84y7XtJ3+q7u/nOSyqjo4ySdz+SutHvC6++wkV+vuL3X3nyQ5ardr2kZf6GlYp06SqrrOLteznb44/7x4/qr/+km+ehfr2W4fTXLJbhexg1Z530xW/71zlT/b195bPl5VR1fVtyW54W4WtN321889fcC31+er6quSfHC+QNB5Sa67yzVtp3Or6pAkf5nklKq6KMlHdrmm7XT6vH1/lOSMJP+Z5P/ubknb6rPzFWPfVVXPTPLxrNY/4a+squcnOaSqHpXkJzL9LlfBC+bzL34l09V+r5vkV3e3pG31oSSnVtXJST6/1tjdv717JW2rVd43k9V/71zlz/Zfq6rrJ3lipi5EByf52d0taVvtt597xgHfRlX17Zn6Uh2S5OmZduTf7O6372phO6Cqvi/TUbi/7e4v7HY9262qDk9ycHe/e5dL2TZVdctM/WyvkekN9vpJnjsfHVgJVfUDSe4xP3xDd5+ym/WwNXMf4ivo7qeNrmWnXFX2zRV971z/2X79JM9cxc/2VTN/7n0y03kX+9XnngDOHlXVwd396ara8Gup7r5wdE07oarul+TN3X3J/PiQJHft7r/c3cq2x/y199pXxWujTlyzuz+7u5Vtn6r6miR3zvRV/2nd/R+7XNI+qaqHdPfLquoJG01foSPEK2/V9s1Fq/7euYqq6he6+5lV9XuZu0Yt6u6f2YWyrlJ0QdlGVXVKkgd298Xz4xskeXl333N3K9tnf5bkhzJ9tdhJamFaJ/m63ShqBzylu/9i7UF3XzwfmVuVD5E3Jfkfmb4eTqYTUt6Q5Dt3raJtNI/S86tJ3pxpH/29qjqhu1+0u5Xtk7W+wqt0wt4VzEOh/UKuOMziSpwMtqL75qKVfO+sqt/t7sdX1V9l45B6II/0ctb88/RdrWKHVNUru/tBVfWebPy72/WTvB0B30ZV9c7u/rY9tbF/qqp3r/+jrKr3dPc371ZN26mq3tXd37qntgNVVX0gyXd29wXz4xsl+cfuXqUThVdSVb0hySuS/FySn0xyXJLzu/tJu1rYNln1fXNV3zur6k7dfcbc5fIKuvuto2vaSXM/9+t2934xTN++qKqbdvfH5y4oV9Ddu37+2n7REX2FfLmqbrH2YP7Fr8x/OFX1XWtn71fVQ6rqtxe3dwWcPm/T18+338501H9VfKaq7rj2oKrulOS/drGe7XZBLj829qVz2wGvqp5ZVQdX1dWr6k1VdX5VPWS369pGqz4U2srum7OVfO/s7jPmn29duyV5d5KLViV8V9Wfze8t10ny3iTvq6qf3+269lV3f3z++ZGNbrtdXyKAb7dfSvL3VfXSqnpZpovWPHkPyxxI/jDTGcXfkumM6X/LdIGQVfHTSb6Q6UjcKzKNxvCYXa1oez0+yf+pqr+rqr/PtI2P3eWattPZSd5RVU+dv/5+e5J/raonbNaH+gByj/mo1A9lulDGNyQ54D8kF6z6UGirvG8mK/7eWVWnziH1hkn+Ockfzf9krILbzu8t903yN5kuyPPju1vS9qmq+1fVB6vqkqr6dFVdWvvJhXj0Ad9G3f238xHGI+emx3f3p3azpm12WXd3VR2T5Pe7+4VV9YjdLmq7dPdnkhy/23XslO4+rapuk6+M3f6B7v7ismUOMP8239a8Zv65Cv2n196rj07yf7r7kqpaNv+BZtWHQlvlfXPl3zuTXH8eiOCRSV7S3U+pqlUZ5eXqVXX1TAH897v7iyv23vLMJPfu7rP2OOdgAvg2qKrbdPf7F77e/9j88xZVdYvu/ufdqm2bXVpVT07ykCTfO/cXu/ou17TPVvxEm1TV3br7zVV1/3WT/ntVpbtfvSuFbbO1Ieuq6rrz4/9cvsQB5a+r6v2Zugz9r/mkxc/tck3bprvXLjt/SaYrDa6UVd03V/29c8FBVXXTJA/K9E33Knl+pm/V/iXJ2+aus6t0UaxP7I/hO3ES5raoqhd096Or6i0bTO4VOpP/a5L8aKYhtP5u7v991+5+yS6Xtk9W/USbqnrafMTmTzaY3HN/2wNeTVeIfGm+0nXhU0ke2t1n7l5V22f++vuS7v5SVf23TP2mP7rbdW2Hqvrvmbq43aS7b19Vd0hyn+7+tV0ubVus6r656u+da6rqgZkugvX33f1TVfV1ma7x8cO7XNqOqKqbdfd5u13HdqiqZyf5mkwj8ixe5GvXDzwJ4NtkPhr8Hd39D7tdyyhV9T1JHtzdB3xfv5rGxH5Jd//YbteyE+b98wHd/crdrmWnVNU/Jvml7n7L/PiuSZ7R3SsxzGKS1PTd8N0y/SP8Q919k10uaVtU1Vsz9Wl//tqoUVX13u6+/e5Wtj1Wed9c9ffOzVTVt3f3abtdx3apaez2H8703vJN3f21u1zSttifDzzpgrJNuvvLVfX7SVZ6yMH55KgfTfLAJB9O8ue7W9H2mI8q3rKqrtEreGXPef/8hSQrG8CTXGct4CRJd5+6NmrPga6qjsz0d3ffTEdRH5NpyL5V8d+6+5/W9T29bLeK2QEru2+u+nvnoqq6bZJj59vFSY7Y3Yr2TVVdO8kxmd5bvi3TOQn3zTSAxEro7ofvdg2bEcC315uq6oeTvLpX6KuF+evhtTedT2U6y726e9X6an4oyT9U1WuTfGatsVfnaoNvrKqfy/T7W9y+lbiSaZIPVdWv5Csj8zwk0+/0gFVVz8j0z+6/J/nfSZ6W5PTuPmlXC9t+n6qqr8/cj7iqHpDk47tb0rZauX1znZV976yqw/OVz78vJrllkiO6+5zdq2rfVdWfJfmeTBdj+71MF4k6u7tP3c26tltVXSvJI3LFi3w5Ar5i/meSJyS5rKo+l+mKZ93dB+9uWfvs/Un+LtNX3mcnSVWt0ggFa9ZGKviqrMjoBOv8yPxzscvQKl3J9CcyBdRXZ9quv5vbDmSPTPKvmfpH/1V3f76qVuaf+wWPSfL/2rvvOLuqqv/jn28CUhMCIk1p0ntoCgFUmlhQQUAISLGAoGIUfLA9jwh2EJViAfVHU2kigqgYeugt9F4i0pUeqRK+vz/2vszJcGeSkHNn33tmvV+veeXec2cy605Ozuyz99prHQOsLOkh0upak1IamnhuVjXy2inpClJFnpOB7WzfLWlKrw++s1WBp0gdMW/PKxlNvLacSBrDbAUcTLqudMWmzMgBr4GkjWxfJmlu242pTNAiaRtgJ2Aj4BzSxejXtpctGliHSJrX9vOl46iLpB1snybp7babNOv2mpyHel7TVmXy+9qSNPu2OXAhsAWwpO0mpWgAkNMyRtieOsNP7hFNPTfbaeC180/AOsBZwO9tXy7pPtuNmLTIZWnHkyZnHieVqF3d9mNFA6uRcjdy5W6tueTiJbY3mOEXd1g04qnHEfnPy4tG0SG2/2R7J2Bl0gDgi8Aikn4h6b1lo6uPpA0l3Ua6W0bSWpJ+XjisOrSaQf2haBQdZHsaqRPtAqVjqZPtabbPsb07sBxpJ/9lwEN5CbkRJL1Z0hGkmeGLJB2u1K695zX13Kxq6rXT9jbAGqSunt+SNAVYUNI7ykZWD9t32D7Q9srABOB44Jq8abgpWr0uns7ViBYAFikYz2tiBrwGkq4ktafdhjQ7PB3bXxjyoDpM0oKk3NQdbW9eOp46SLoK2B44q0mVGCSdS1r2Xp80wJlOU2r1SjqTtJHoXKbPQ23i/7/RwDa9XgK0JZ+jk4Df5kO7kEqcblEuqvo0/dxs6rWzP0mLkGqBjweWsr1k4ZBqlystbWK7ERsxlZonnQ6sCRwLzA980/YviwZGDMBrIWlh0rLwD4Fv9nvZTfkl2XSSrrL9ztaSVT52o+21Ssc2OyS9ibSMeiIpp7jKDbrQ7t7ueAM3LDZOu8GapJttr1Eqpjo1/dxs6rVzMJKWtn1/6ThC74pNmDVwajd/sqTbbd/YOt6qkw3EALw3PCBpHOCcJzaBLtmsMTtyabArJY2z/W94Ldf2o6TzsxED8KYMZoapiZJ2oq9M5vbA3wvGU6thcG428to5mBh89wZJiwLfA5aw/f5cSnJD278pHFrMgNetXZ1s20eVjSrMjLyScThpNUOk8kwTbD9RNLCa5JnwD5LOz61Iy3J/tP3nooHVJOdntmuH3fMbpiTNZfulGR3rNZKmkv7NBMwHvJpfGgH8pwEVpIBmn5vQ/Gtn6F2S/kZKPfmG7bUkzQFc3w2razEDXoNhVCe70fJKRpNKnwGQN8qOB95L2kR7ArB+NzcoeIOqTTHmJt0ELzTA5/aaK0hpRDM61lNsN6Zk3Qw0+dxs7LWzpVXpbEbHeomk/QZ7vQk13LOFbZ8q6WsAtl+RNK10UBAD8LoMizrZkj5KynNfhDTL0ZQ65wBIWhbYF1iGyv+NBmxSPId0fm5sewqApMPLhlS/NrNtP5V0Ha/fl9EzJC0GvBWYJ6+utVpFjgbmLRZYB+Try8bkOtm2/1Q4pNo08dysavC1s+VIXn+z2+5YLxkuN7/P5YpKrSZfGwDPlA0piQF4PVq5tBdKatXJ1uBf0pMOAT5ku6m5fX8CfgP8mb6l8CZYh3R+nifpPtL5ObJsSPWTVP1lOII069jr17itgD2AtwGH0XddmQp8vVBMtcsl65YndfsE2FvSlrY/N8iX9YyGnptVjbx2StoQGAe8pd+M8Wh6/Bpq+6DSMQyR/Uh13JeTdBnwFtIek+IiB7xGeWPbR0jL/ZuRlvrPsD2xaGA1kXSZ7Y1Kx9EprZ38pePopLxRajywHXAj6fw8pmxU9ZB0YeXpK6Q9GIfZvrNQSLWRtJ3t00vH0SmS7gBWcf6FJGkEcKvtVcpGVo8mn5vQ3GunpHcD7wH2Bqpl66aSOtPeXSKuOqmLW7XXJed9r0SawLjT9n9n8CVDIgbgHdKkOtl5aRjg3cBipNmO1zZ/2f5jibjqJmlnYAXSBqLq+5tcLKgOyQOcLYCdmnShbSpJE0gbiaYCvyKtany1QTf3ZwOfa1WWkLQ0cJTtD5WNLMyMpl87qyUH87VzftvPFg6rFpJOI6XR7kylVbvtCUUDq4mkzwG/s/10fr4gMN528UZRMQAPMyTp2EFedlMGcJK+D+wK3EvfMqptb1YuqjAjkn5q+4v58QTbh1deO872HsWCq0mrprKkrUizcf8LnGi7l3NQkfRnUm7mAqRGUVfn5+8Errb9nnLRzb7hcG5C86+dSl1n9wamAdeQUlAOt31o0cBqoC5u1V4HSTfYHtvv2Gv16ktqUg5a6JBWtYyBdoKXiaojdgDenutmh97xrsrj3Unl0FrWHOJYOqWV+/0B4ATbt+aOdb3uR6UD6LDhcG5C86+dq9p+VtIuwN+Ar5La0/f8AJzXt2p/lC5p1V6TkZJUSW8bCbypcExADMDDrGniTvCqW4AxwL9KBxJmiQZ43CTXSZoILAt8TdIoGrDZzfbFpWPosOFwbkLzr51z5pnhbUipUf+V1JT0gWNyWsb/kjYrzg/8X9mQanUOcIqko/Pzz+RjxcUAPMxQk3eC9zMGuEPSNUyfx9iUUlqtu/9Fmb5U2D/LRVSLEfkXyIjK49Zgpynn56eAscB9tp/PZbV6vo67pEttb1xpyPPaSzSjxOlwODeh+dfOo4F/kDauT8p7FHo+Bzznsz9r+ylSR+RGNIbq5yvAXsA++fm5wK/LhdMncsBr1NQ62cNhJzi89j5fpymzdJL2BQ4EHmP6PM2eXgqX9A/S+2k3w+gGdRtckLTRrVqpYFK5iMKMDKNzs9HXznYkzWH7ldJxzC5J19peb8af2ZtylZfl89N7bL9YMp6qGIDXSNI9NLhOdnUn+HAgaWPSbumm1CK+B3hntIfuPZI+DUwg1QO/AdgAuKIJm9zyqsyttlcuHUuoR9OunQCSPsjrS/UdXC6iekj6AX0dvJ9rHbf9ZLGgapBLD34P+CRwP+kmeEn62tIXL0UYKSj1eqypg+/suHZ5b00YBLTkboM7kzYVTQGaVHv5AbqkA1iYZRNIVUKutL2ppJVJv1x6nu1pku6UtFQD0qGGrSZfOyX9ktR5dlNS+sL2pIo9TbBj/rN6s2R6Px3lUFK3z2VtTwWQNJq08ftHpGtqUTEAr0GlTva1kk6hoXWygS9XHs9NaubShCW4FUnNacbTNxMg25sWDax+9wEXSfoL05+fPy4XUphJL9p+URKS5rJ9h6SVSgdVowWBWyVdzfSzcE3JIW6kYXTtHJdL9N1k+yBJh5GqoTTBKv3TMnLaRq/bGljRlTSPXMlmH1Ld8xiAN0S1WcTzwHsrzw00YgBu+7p+hy7LvzB73R3AJcDWtu8BkPSlsiF1xD/zx5vokjJMYaY9KGkM6eb+yD0DFwAAIABJREFUXElPkZZVm6JJVReGk+Fy7Xwh//m8pCWAJ4DFC8ZTp8t5fSWzdsd6jauD78rBad1SwSYG4DUYLnWyJS1UeToCWJfUQKPXfRTYCbhQ0jnAyTSwZJjtg0rH0GkNrfKC7W3zw2/ltuYL0CWltOrQ5M16LQ09N4fFtRM4O98AHwpMJk2sdUUljTdK0mLAW4F5cvpQ699tNCndptfdJmk32ydUD0r6OOnGsbjYhFkjSZP7d6Zrd6xXSZpCuvCIlHoyBTjY9qVFA6uJpPmAj5CWUzcDTgDOaFC777cAB/D6jUSNyOFvapWXlryxbQXbx+Z/y/ltTykdVx0kbUDqKbAKaXVmJPBcr1eQahkG52ajr51VkuYC5rbd0/tpJO0O7AGsB1xbeWkqcFyvp85Keisp++AFUtMkSO91HmBb2w+Viq0lBuA1qNTJ/iLwk8pLo0n/0GsVCSy8Ybnk2w7AjrY3Lx1PHXIjl1NIufx7kzrz/dv2V4oGVpMmV3mRdCDpl8dKtlfMy+Cn2W7ECpuka0kzqaeR3udupPzNrxUNrCZNPjf7a9K1U9IBtg/Jj3ewfVrlte/Z/nq56OohaTvbjdkw25+kzUiTTgC32T6/ZDxVMQCvwTCqkz0nqZh9q73yRcDR3VDOJ8yYpOtsr5s3Eq2Zj11je/3SsdUhp2Zs2YTavP1JugFYG5hse+187KYGzaBea3u9fufm9a332uuafG42WXUFu/9qdlNWt/OM/nbAMkyfHtXzJRa7XeSA18D2xZIuBdZseJ7tL4A5gZ/n57vmY58uFlGYFa0bpUdyTduHgYUG+fxe0+QqLy/bdmvzUF7yb5LnJb0JuEHSIcAjpH0mTdHkc7PJNMDjds971Zmk8rTXUTk3Q+fFALwmeWftEqXj6LD1+6XTXCDpxmLRhFn1HUkLAPuT8m1HA02qWNDkKi+nSjoaGCNpT1JziV8VjqlOu5IG3J8nnZNLkmblmqLJ52aTeYDH7Z73qrfZfl/pIIajGIDX6wZJZ5HyGKu1bHt6M0PFNEnL2b4XQNLbgWmFYwozIVdgWMH22aTZjkbV6c3vb0Xbu5SOpRNs/0jSlsCzwErAN22fWzis2ZY3k77F9m350IvAQZJWoyFNo5p+bjbcWpKeJc12z5Mfk583oVY2wOWS1rB9c+lAOknSqEpDnuVbZTOLxhQ54PWRdGybw7b9ySEPpgMkbU5q43of6QK0NPAJ2xcWDawmuaHSD4FFSO9PpH+/plRiuNr2O0rH0Sk5DWwz2y+XjiXMHEknAz+3Panf8U2AfWzvXCayejX93Gz6tbPJJN0GLE+qavYSff92jdhf0pJX66cAvwe+b3u5wiHFADzMmrxho9WB707bjckZy5UKPmT79tKxdIKkn5By+E9h+hWaycWCqpGkE0hl7M5i+vfX83m2TR3gtDZfDvDaLbZXH+qYOqHJ5yY0/9rZZJKWbnfcdk83+pI0L2nvzCuVY/sARwE7VSvalBIpKDWS9DZSbm2rNNglwATbD5aLavZJWh94wPajtl+SNJaUn3m/pG/ZfrJwiHV5rOG/QMbmP6u7202q29sE9+aPEcCowrHU7RCaOcAZ7N9pziGLovOafG5C86+djWX7/nY9BkrHVYMLgG2ARwEkbUuq4rYVaZ9J8QF4zIDXSNK5pOWNE/OhjwO72N6yXFSzT9JkYAvbT0p6F6nb2b6kAd0qtrcvGuBsyrOLAO8GFiO1+65WKmhKDv+wIGle28+XjqNOki5rSs3vqlwV5Ge2/9rv+PuBL9h+f5nIOqNp52ZcO3tfU3sMSLqxVTRC0l7AnsAHbP97sJW3oRQD8BpJusH22Bkd6zX9TuSfkZq3fCs/b8L7a5e739KYHH6AXH6wfyfMRtR7zQ2xfkPqELmUpLWAz9j+bOHQ3rCmD3AkrQD8Bbic6bvVbQhsbfuuUrHVqYnnJgyva2dTNbXHgKQLgItJFZW2BZa3/ZSkxYG/d8P7ixSUej0h6ePASfn5eKAJnc9GSpoj51JtDuxVea3nzyHbnwCQtJHty6qvSerpWYAqSb8E5iVVQPk1sD1wddGg6vVT0vLiWQC2b8wrNr3sQ5XHzwPvrTw3qdVyz7J9t6Q1gJ2BVr73xaTB6YvlIqtdE8/NYXPtbLim9hjYgZRychdpzDJR0s2k33/fKBlYS88PnrrMJ0k54D8h/XK8HPhE0YjqcRJwsaTHgRdIue1IWp6GlArLjgT6dzZrd6xXjbO9Zp7dOEjSYcDfSgdVJ9sPSNP1x+jpMpnDYYCTN3IPNpPaCE07N/tp+rWzyRrZY8D2E8B3Ws8lXUHan/dD23cWC6wiBuA1yruGP1w6jrrZ/q6k84HFgYnuy1saQcoF72l5eXgc8BZJ+1VeGg2MLBNVR7yQ/3w+5/k9Qfo3bYoHJI0DLGlOYALQlI1hMcDpbY08N4fRtbOxmtpjoD/bD9MFGy+rYgBeA0nfHORl2/72kAXTIbavbHOsEfmZpM5085P+P1QrFDxLStNoirMljQEOBSaTVml+XTakWu0NHA68FXgImAj0eo5tDHCaoXHnZjZcrp2Nk1ewF7V9WR5wn5uPb1xtuBc6JzZh1kDS/m0Ozwd8Cniz7SaU9Gk8SUv3eu3TmZXruc9tuzEpRAOlafQ/1kskvRt4D2kA98vKS1OBP9u+u0RcQ0HSm/Mycs9r4rnZkjt9nmp7u9KxhJkn6Wzga/07YOY9Gd+z/aH2XxnqEgPwmkkaRVpe/BRwKnCY7X+VjSrMDEkXkmaFp2O7KXWyycvgy1BZ/bJ9QrGAaiRpsu11ZnSsFw2Xm0NJ95KqovwWOM72qoVDqkWTz01I+bW2NywdR5h5kq6xvf4Ar91se42hjmm4iRSUmkhaCNgP2AU4HljH9lNlowqz6MuVx3OTmg29MsDn9hxJJwLLATfQtwHMQE8PwIdJmsZxrSoFVU26OQSwvZykLwFX0IAN7MPk3AS4QdJZpBzbaqfPnq7S03BjBnltniGLosMkbUDaL7MKKWVqJPBcN3QRjgF4DSQdCnwUOAZYw/Z/CocU3gDb1/U7dJmkJpXpWw9Y1c1b9hoOeaiNvDmUNBHYszW7n39Z7g18BtiaHr85ZHicm5DOySeYvqtuz5fJbLhrJe1pe7qKJ5I+TV9N/iY4CtiJdHO4HrAbsGLRiLJIQamBpFdJzTFeYfoUBpE2YRa/0wozllcxWkYA6wJH2F6pUEi1knQaqbvgI6Vj6YRqmoakEaSmJ88WDqtjJF1t+x2l45gd1UZeuUnUocA2tu8abIm81wy3czN0P0mLAmcALzN9E6w3AdvafrRUbHVqdb2sNheSdH2r6VBJMQNeA9sjSscQanEd6QZKpJupKaRc/p4m6c+k9zUKuC3P6le7KTaldOb3Je1NSq+5Bhgt6XDbhxaOa7YNcHO4QKFw6vSSpN1J3er2Bda2/bCk0aSN7E3R2HMTQNLbSMv8rdr0lwATbD9YLqowGNuPAeMkbUpfE6y/2L6gYFid8LykN5HSpA4BHiFdQ4uLGfAQGi5X0hiQ7YuHKpZOas2mStqFVB/7q8B13dByeHZJmsLrbw4Ptn1p0cBmUy6F9lXSLNy9wJakBmYfAX5r+ycFw6tNk89NAEnnAr8HTsyHPg7sYnvLclGFkFafgH8BcwJfIk1c/Nz2PUUDIwbgIbwmN8jYB2i1iL4IONr2f4sFFWaapFuBsaSBwFG2L5Z0o+21CocWZpKktYEtgOttn1c6nro0/dysphINdiyE0CdSUELo8wvSXfLP8/Nd87FPF4uoRt28G7wmRwP/AG4EJuWZj0bk2Q6Xm0Pb1wPXl46jAxp7bmZPSPo4cFJ+Pp60KTOEIiSdavtjkm6mfXnh4qtPMQPeAZJG2Z6aHy/fDUsdYcbazUg1bJbqWtrsBrf9taKBdZCkOWw3oVrIr0k3h8fnQ7sC02w34uZwOGrKuQmvLfMfCWxIGuxcTtrw/c+igYVhS9Lith/J5+brdENfhZgB74xLc87m74Hvk2ovh+43rdqCV9Lb6auX3Qi275E00vY04FhJ1wONGIDnXf3fA5aw/X5Jq5IGBL8pG1kt1u93I3iBpBuLRRNmWa7yshqpZF/LwYXCqVUezDRlM3dogEq1r8eBF2y/KmlFYGXgb+Ui6xMD8BpImhd4uTWbYXstSfuQluN2KhpcmBX/A1wo6T7SZrelaUAzkIqu3Q1ek+OAY4Fv5Od3AafQjAF4428Om0zSL4F5gU2BX5NqgPd8jwFJ3xzkZdv+9pAFE0J7k4BNJC0ITCRVIdqR1DSxqCb98i3pAmDh1hNJ25LyNbcC9igUU5hFts8HVgC+QCqJtpLtC8tGVatdSf/nP0/qVrckqaFLUyxs+1TgVYB8Q9yUQWrr5vAiSReTrjn7F46pNpJWkPQHSbdJuq/1UTquGo2zvRvwlO2DSCszXdEMZDY91+YDUvnWr5QKKoQK2X6e1Czx57Z3IK1EFRcz4PWYp1W0XtJewJ7A5rb/LekHZUMLMyJpfeAB24/afknSWNLA9H5J37L9ZOEQa1FpBDINOAt4yPa/ykZVq+ckvZm84SZvOn2mbEj1sH2+pBWAVlOoO22/NNjX9JhjgQOBn5BmiT9BsyaIXsh/Pi9pCdIGxcULxlML24e1HksaBUwg/dudDBw20NeFMIQkaUPSjHerr8fIgvG8pkkXuJKekHRg3ij1feC9efC9OKnaROhuR5PqECPpXcAPSC2wnwGOKRhXLST9UtJq+fECpEoMJwDXSxpfNLh67U+6sVhO0mWk97hv2ZBmj6T1JS0GkAfcY4FvA4f2a87T6+bJK1Cyfb/tbwEfLBxTnc6WNIbU6XMyqSLKSYN+RY+QtJCk7wA3kSb11rH9lYbd3IfeNYG0z+kM27fm9L2uWNmOKig1yLNu+9DXTOKrwM2kmZxv2P59wfDCDFQrnUj6GfDvPABoRC1bSbfabg3Avwi8x/Y2eWD3t25oyTs78nu6nDSwgTRLLNIscU+X6ZM0GdjC9pP55vBk0k3FWGAV29sXDbAmki4HNgb+QEqveQj4ge2VBv3CHiRpLmBu2z2/OiPpUNLS/jHAz2z/p3BIIfSMGIB3QF5i3Ai4yfadpeMJg5N0CzDW9iuS7gD2sj2p9Zrt1Qf/G7qbpOtbg2xJfwFOs31c/9d6laQfAeNIu9tvBi4jDcgv7/X0oabfHLbkNLDbgTGkGf7RwKG2rywa2GySdIDtQ/LjHWyfVnnte7a/Xi662SfpVeAlUnfW6mBCpE2YTekxEHqUpLcAB9CvApHtzYoFlcUAPAx7kr4BfIBUrmgp0hKqc5vs421vVDTA2STpQlI+5kOkpbeVbT8qaQ7gFtsrFw2wJrnCy3qkwfiG+eNp26sWDWw2NP3msOkkTba9Tv/H7Z6HEOonaSKpGtaXgb2B3UkTGcU3CccmzDDs2f6upPNJm6Imuu+udAQ9nkOcfQY4AlgM+GJrwzCwOfCXYlHVbx7SzOkC+eNh0ox4LzsJuFjS46SNfJdAavBFQzaYAkg6F9jB9tP5+YLAyba3KhvZbNMAj9s9DyHU7822fyNpgu2LSdfTa0oHBTEADwGAdkvdtu8qEUvd8vt4X5vjfwf+PvQR1UvSMaTlxanAVaT0kx/bfqpoYDUYBjeHLQu3Bt8Atp+StEjJgGriAR63ex5CqF9rH9AjuRnWw0BXbGCPAXiNJP2w/7JGu2MhlNaw5e+lgLmAu0lpNg8CTw/6FT2kyTeHFa9KWqrVujy3j27CAHUtSc+SZrvnyY/Jz+ce+MtCCDX5Tq7+tT9wJGmV9EtlQ0oiB7xG7QY1km6yvWapmEJopwmbL6skiTQLPi5/rA48CVxh+8CSsYUZk/Q+UiWNi0mD001I+e49v0ITQgjtxAx4DXLb+c8Cb5d0U+WlUaSKDCF0myblfpNTM26R9DQpN/oZYGvgHaQGL6GL2T5H0jrABvnQF20/XjKmEELvknQkg6yi2f7CEIbTVsyA1yAvbyxIasLz1cpLU3u9DFpollz7+x2kC9M1lQ2ZPUvSF+ib+f4vuQRh/rjZ9qsFwwuDkLSy7Tvy4Pt1bE9udzyEEAYjaffBXrd9/FDFMpAYgNdI0nLAg7md+XuANYETqpuLQihF0qeBb5IanQh4N3Cw7f9XNLDZJOnH5Nrfth8pHU+YeZKOsb1XLpXZn7uhVm8IIXRCDMBrJOkGUh3iZYC/AmcCq9n+QMm4QgCQdCcwzvYT+fmbSYPWxnUbDL1D0ghgQ9uRrhdCqFVuxPMVYFW6rBHPiNIBNMyrtl8hteY90vb/kMqHhdANniCV6muZmo+FUExOETqqdBwhhEb6HanL7rLAQcA/gKgD3kD/lTQe2A34UD42Z8F4QkDSfvnhPcBVks4k5YB/BLhpwC8MYeicL2k74I+OZdkQQn2iEc8w8QlSq9Pv2p4iaVngxMIxhTAq/3lv/mg5s0AsIbTzGWA/YJqkF0h7FGx7dNmwQgg9rmsb8UQOeAghhBBCaBxJWwOXAEvS14jnINtnFQ2MmAGvlaQVSKUI+yf7v71YUCFkudLE6+64u2EzShjeciOlXYBlbX9b0pLA4ravLhxaCKFHSRoJrGD7bFJviE0LhzSdmAGvkaRLSU0/fkLKAf8EMML2N4sGFgIgad3K07mB7YBXbB9QKKQQAJD0C+BVYDPbq0haEJhoe/3CoYUQepikq22/o3Qc7cQAvEaSrrO9rqSbba9RPVY6thDa6eaLUxg+JE22vY6k622vnY/daHut0rGFEHqXpJ+QimGcAjzXOt4NTb4iBaVeL+WatndL+jzwEDB/4ZhCAEBSdePJCGBdYIFC4YRQ9d+8XGx4rXZvdDANIcyusfnPgyvHDBRPvYwBeL0mAPMCXwC+Tco3GrQdaghD6DrShUfAK8AU4FNFIwohOQI4A1hE0neB7YH/LRtSCKEBPmX7vuoBSV2xLy9SUDpM0hy5OU8IIYQBSFoZ2Jx0g3i+7dsLhxRC6HGt9LZ+x7oiNThmwGsg6VLbG+fHJ9retfLy1cA67b8yhM6TtD7wgO1H8/PdSBsw7we+ZfvJkvGFkD1GKhc2BzCPpHW6IU8zhNB78g39asACkj5aeWk0lSp1JcUAvB7zVR6v1u81DWUgIbRxNLAFgKR3AT8A9iXlxh1DWu4PoRhJ3wb2IDWKai3LdkWeZgihJ60EbA2Moa8zOcBUYM8iEfUTA/B6DJbHEzk+obSRlVnuHYFjbJ8OnC7phoJxhdDyMWA52y+XDiSE0PtsnwmcKWlD21eUjqedGIDXY4ykbUmVJcZUljtEVJkI5Y2s7EXYHNir8lpcA0I3uIU0U/Wv0oGEEBplW0m3Ai8A5wBrAl+y/duyYcUmzFpIOnaw121/YqhiCaE/Sd8APgA8DiwFrGPbkpYHjre9UdEAw7AnaT3gTNJA/KXWcdsfLhZUCKHnSbrB9tg8Sbo1sB8wqRt6DMTsVw1igB26me3vSjofWJzUXbB11z2ClAseQmnHAz8Ebibqf4cQ6jNn/vODwGm2n5G6Y2teDMBDGAZsX9nm2F0lYgmhjedtH1E6iBBC4/xZ0h2kFJR9cpOvFwvHBEQKSgghhMIk/ZiUenIW06egRBnCEMJsyV2gn7E9TdK8wOhWWd6iccUAPIQQQkmSLmxz2LajDGEI4Q3LfS9ex/YJQx1Lf5GCUqN8Z7U/sJTtPSWtAKxk++zCoYUQQteyvWn/Y5IWLRFLCKFR1q88nptUCWwyUHwAHjPgNZJ0CnAdsJvt1fOA/HLbYwuHFkIIXU/SGFKX1p2BVWwvUTikEEKD5GvMybbfVzqWmAGv13K2d5Q0HsD28+qW7bYhhNCFJM0DfIQ06F4bGAVsA0wqGVcIoZGeA5YtHQTEALxuL+dfJgaQtByVDUUhhBD6SPo9sAkwETgSuAC4x/ZFJeMKITSDpD/T15F8BLAqcFq5iPrEALxeB5I6LS0p6XfARsAeRSMKIYTutSrwFHA7cHuuUhB5kSGEuvyo8vgV4H7bD5YKpipywGsm6c3ABqQ29FfafrxwSCGE0LUkrQyMB3YkdWtdCVjd9mNFAwshNI6kjYHxtj9XPJYYgM8+SesM9nrUsg0hhBmTtC5pMP4x4EHb4wqHFELocZLWJu0x2QGYAvzR9pFlo4oBeC0GqGHbErVsQwhhFuTN65vYjo2YIYRZJmlF0s38eNLK2inAl20vXTSwihiAhxBCCCGExpD0KnAJ8Cnb9+Rj99l+e9nI+sQmzBpI+uhgr9v+41DFEkIIIYQwzH0U2Am4UNI5wMmkvXldI2bAayDp2PxwEWAcqZQWwKakRjxbFwkshBBCCGGYkjQfqc/AeGAzUgfMM2xPLBoYMQCvlaSJwO62H8nPFweOs71V2chCCKH7SNpvsNdt/3ioYgkhNJukBUkbMXe0vXnpeCIFpV5Ltgbf2WPAUqWCCSGELjeqdAAhhOHB9lPAMfmjuJgBr5Gko4AVgJPyoR1JXd32LRdVCCGEEELoJjEAr1nekLlJfjrJ9hkl4wkhhG4naW7gU8BqwNyt47Y/WSyoEELooBiAhxBCKErSacAdpGYZBwO7kFrTTygaWAghdEgMwGsgaSow4A/S9ughDCeEEHqKpOttry3pJttrSpoTuMT2BqVjCyGETohNmDWwPQpA0reBR4ATSfUmdwEWLxhaCCH0gv/mP5+WtDrwKKmsawghNFLMgNdI0o2215rRsRBCCH0kfRo4HVgDOA6YH/g/20eXjCuEEDolZsDr9ZykXUgdl0wq/P5c2ZBCCKF7SRoBPJtLhE0CuqZVdAghdMqI0gE0zM7Ax0j1vx8jFXzfuWhEIYTQxWy/ChxQOo4QQhhKkYISQgihKEk/AB4HTqGyamj7yWJBhRBCB8UAvAaSDrB9iKQjaVMNxfYXCoQVQgg9QdKUNodtO9JRQgiNFDng9bg9/3lt0ShCCKE3rWL7xeqB3JwnhBAaKWbAQwghFCVpsu11ZnQshBCaImbAayDprMFet/3hoYolhBB6haTFgLcC80ham9Q/AWA0MG+xwEIIocNiAF6PDYEHgJOAq+j7JRJCCGFgWwF7AG8Dflw5PhX4eomAQghhKEQKSg0kjQS2JNX9XhP4C3CS7VuLBhZCCD1A0na2Ty8dRwghDJUYgNdM0lykgfihwEG2jyocUgghdLV83dwOWIbKyqztg0vFFEIInRQpKDXJv0A+SBp8LwMcAZxRMqYQQugRZwLPANcBLxWOJYQQOi5mwGsg6QRgdeCvwMm2bykcUggh9AxJt9hevXQcIYQwVGIAXgNJr9LXva36AxWpmcTooY8qhBB6g6RjgCNt31w6lhBCGAoxAA8hhFCUpNuA5YEppBSU1uTFmkUDCyGEDokBeAghhKIkLd3uuO37hzqWEEIYCiNKBxBCCGF4ywPtJYHN8uPnid9PIYQGixnwEEIIRUk6EFgPWMn2ipKWAE6zvVHh0EIIoSNihiGEEEJp2wIfJm9mt/0wMKpoRCGE0EExAA8hhFDay07LsQaQNF/heEIIoaNiAB5CCKG0UyUdDYyRtCdwHvCrwjGFEELHRA54CCGE4iRtCbyXVILw77bPLRxSCCF0TAzAQwghFCFpeWBR25f1O74x8Ijte8tEFkIInRUpKCGEEEr5KfBsm+PP5NdCCKGRYgAeQgihlEXbtZ/Px5YZ+nBCCGFoxAA8hBBCKWMGeW2eIYsihBCGWAzAQwghlHJtrnoyHUmfBq4rEE8IIQyJ2IQZQgihCEmLAmcAL9M34F4PeBOwre1HS8UWQgidFAPwEEIIRUnaFFg9P73V9gUl4wkhhE6LAXgIIYQQQghDKHLAQwghhBBCGEIxAA8hhBBCCGEIxQA8hBBCCCGEIRQD8BBC6ABJX5P0t37H7h7g2E75sST9Tz72gqR/Svq+pLkqn3+cpJcl/UfSk5LOlbRy5fU9JF06QEwXSXpR0lRJz0q6TtJXq39/m6+Zme83Lb9e/Vii8jk7SbpK0nOS/pUff1aSKt/jO5XPnyu/73/mn8Pd+eeiNu9lycqxLST9o/J8Y0mXS3omx36ZpPUHeq8hhDBUYgAeQgidMQkYJ2kkgKTFgTmBtfsdWz5/LsARwF7AbsAo4P3A5sCp/f7uQ2zPD7wVeAj4zSzE9Xnbo4DFgf2BnYC/Vge3bczo+11he/5+Hw/n97g/cDhwKLAYsCiwN7ARqdxgO6eR3vcHSD+HXUk/l8P7fd5zwP+1+wskjQbOBo4EFsqxHwS8NMj7DCGEIRED8BBC6IxrSAPusfn5JsCFwJ39jt1r+2FJKwCfBXaxfYXtV2zfCmwHvE/SZv2/ge0XSIPzsf1fmxHbz9m+CPgwsCHwwZn4mln6fpIWAA4GPmv7D7anOrne9i62XzcYlrQ58F5gO9u35J/DlcDHgc9JWr7y6UcA4yUt1+bbr5hjPsn2NNsv2J5o+6aZiT2EEDopBuAhhNABtl8GrgLelQ+9C7gEuLTfsdbs9+bAg7av7vf3PABcCWzZ/3tImg8YD9wzG3H+E7iWdDMwqDfw/TYE5gLOnIWQtgSuyu+7GudVwIOkn1PLQ8CvSDPb/d0FTJN0vKT3S1pwFmIIIYSOigF4CCF0zsX0DbY3IQ3AL+l37OL8eGHgkQH+nkfy6y1flvQ0MBXYmJSiMTseJqVpDGRG328DSU9XPu7NxxcGHrf9SusTc0720zm3+1283qz8HAC+D3xI0mrVg7afzbGaNEj/t6SzcvfNEEIoKgbgIYTQOZOAjSUtBLzF9t3A5aTc8IVI3R9bM+CPk/Ky21k8v97yI9tjgGWAF4CVZjPOtwJPDvL6jL7flbbHVD5aKSFPAAtLmqP1ibbH5b/rCdr/DpqVnwO2/w0cRUp1od9rt9vew/bbSD/rJYCfDvI+QwhhSMQAPIQQOucKYAFgT+AyeG1m9uF87GHbU/LnXgAsKekd1b8gV/nYADi//19YirUsAAAByElEQVSe00cmAIdLmueNBJj//nVJM/ODegPf7wrSpsePzEJI5wHvrFY3yXG+E1iS9HPq71BgU9L7aMv2HcBx9LW8DyGEYmIAHkIIHZI3LV4L7Mf0A9xL87FJlc+9C/gl8DtJG0gamdMqTgfOs33eAN/jXNKAfq/KYUmau/rR/+skzSvp3aT87KuBv87ke2r3/Qb63KdJ+dk/l7S9pFGSRkgaC8w3wNecR7rZOF3SavnnsAHwW+AXeRWh3fc5DDig8v5WlrS/pLfl50uS8tevnJn3GUIInRQD8BBC6KyLgUVIg+6WS/KxSf0+9/PAr0mDzf8A5wAXkSqhDOZQ4IBKPe9xpFSR1z4qaSBHSZoKPEZKxzgdeJ/tV2fhPfX/fhu2qQO+PoDtQ0g3Gwfk7/kYcDTwFVI6TjvbkSrGnEP6OfyWVPpw30FiOhyYVnk+FXgncJWk50gD71tIpRdDCKEo2S4dQwghhBBCCMNGzICHEEIIIYQwhGIAHkIIIYQQwhCKAXgIIYQQQghDKAbgIYQQQgghDKEYgIcQQgghhDCEYgAeQgghhBDCEIoBeAghhBBCCEMoBuAhhBBCCCEMoRiAhxBCCCGEMIT+PwN5hDjZyj/8AAAAAElFTkSuQmCC"/>
          <p:cNvSpPr>
            <a:spLocks noChangeAspect="1" noChangeArrowheads="1"/>
          </p:cNvSpPr>
          <p:nvPr/>
        </p:nvSpPr>
        <p:spPr bwMode="auto">
          <a:xfrm>
            <a:off x="376801" y="1311088"/>
            <a:ext cx="2287510" cy="228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p:cNvSpPr txBox="1"/>
          <p:nvPr/>
        </p:nvSpPr>
        <p:spPr>
          <a:xfrm>
            <a:off x="5725954" y="1921446"/>
            <a:ext cx="3252576" cy="2180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2"/>
              </a:buClr>
              <a:buSzPts val="1800"/>
              <a:buNone/>
              <a:defRPr sz="1800">
                <a:solidFill>
                  <a:srgbClr val="134F5C"/>
                </a:solidFill>
                <a:latin typeface="Calibri" panose="020F0502020204030204" pitchFamily="34" charset="0"/>
                <a:ea typeface="Calibri" panose="020F0502020204030204" pitchFamily="34" charset="0"/>
                <a:cs typeface="Times New Roman" panose="02020603050405020304" pitchFamily="18" charset="0"/>
              </a:defRPr>
            </a:lvl1pPr>
            <a:lvl2pPr marL="914400" indent="-317500">
              <a:lnSpc>
                <a:spcPct val="115000"/>
              </a:lnSpc>
              <a:spcBef>
                <a:spcPts val="1600"/>
              </a:spcBef>
              <a:buClr>
                <a:schemeClr val="dk2"/>
              </a:buClr>
              <a:buSzPts val="1400"/>
              <a:buChar char="○"/>
              <a:defRPr>
                <a:solidFill>
                  <a:schemeClr val="dk2"/>
                </a:solidFill>
              </a:defRPr>
            </a:lvl2pPr>
            <a:lvl3pPr marL="1371600" indent="-317500">
              <a:lnSpc>
                <a:spcPct val="115000"/>
              </a:lnSpc>
              <a:spcBef>
                <a:spcPts val="1600"/>
              </a:spcBef>
              <a:buClr>
                <a:schemeClr val="dk2"/>
              </a:buClr>
              <a:buSzPts val="1400"/>
              <a:buChar char="■"/>
              <a:defRPr>
                <a:solidFill>
                  <a:schemeClr val="dk2"/>
                </a:solidFill>
              </a:defRPr>
            </a:lvl3pPr>
            <a:lvl4pPr marL="1828800" indent="-317500">
              <a:lnSpc>
                <a:spcPct val="115000"/>
              </a:lnSpc>
              <a:spcBef>
                <a:spcPts val="1600"/>
              </a:spcBef>
              <a:buClr>
                <a:schemeClr val="dk2"/>
              </a:buClr>
              <a:buSzPts val="1400"/>
              <a:buChar char="●"/>
              <a:defRPr>
                <a:solidFill>
                  <a:schemeClr val="dk2"/>
                </a:solidFill>
              </a:defRPr>
            </a:lvl4pPr>
            <a:lvl5pPr marL="2286000" indent="-317500">
              <a:lnSpc>
                <a:spcPct val="115000"/>
              </a:lnSpc>
              <a:spcBef>
                <a:spcPts val="1600"/>
              </a:spcBef>
              <a:buClr>
                <a:schemeClr val="dk2"/>
              </a:buClr>
              <a:buSzPts val="1400"/>
              <a:buChar char="○"/>
              <a:defRPr>
                <a:solidFill>
                  <a:schemeClr val="dk2"/>
                </a:solidFill>
              </a:defRPr>
            </a:lvl5pPr>
            <a:lvl6pPr marL="2743200" indent="-317500">
              <a:lnSpc>
                <a:spcPct val="115000"/>
              </a:lnSpc>
              <a:spcBef>
                <a:spcPts val="1600"/>
              </a:spcBef>
              <a:buClr>
                <a:schemeClr val="dk2"/>
              </a:buClr>
              <a:buSzPts val="1400"/>
              <a:buChar char="■"/>
              <a:defRPr>
                <a:solidFill>
                  <a:schemeClr val="dk2"/>
                </a:solidFill>
              </a:defRPr>
            </a:lvl6pPr>
            <a:lvl7pPr marL="3200400" indent="-317500">
              <a:lnSpc>
                <a:spcPct val="115000"/>
              </a:lnSpc>
              <a:spcBef>
                <a:spcPts val="1600"/>
              </a:spcBef>
              <a:buClr>
                <a:schemeClr val="dk2"/>
              </a:buClr>
              <a:buSzPts val="1400"/>
              <a:buChar char="●"/>
              <a:defRPr>
                <a:solidFill>
                  <a:schemeClr val="dk2"/>
                </a:solidFill>
              </a:defRPr>
            </a:lvl7pPr>
            <a:lvl8pPr marL="3657600" indent="-317500">
              <a:lnSpc>
                <a:spcPct val="115000"/>
              </a:lnSpc>
              <a:spcBef>
                <a:spcPts val="1600"/>
              </a:spcBef>
              <a:buClr>
                <a:schemeClr val="dk2"/>
              </a:buClr>
              <a:buSzPts val="1400"/>
              <a:buChar char="○"/>
              <a:defRPr>
                <a:solidFill>
                  <a:schemeClr val="dk2"/>
                </a:solidFill>
              </a:defRPr>
            </a:lvl8pPr>
            <a:lvl9pPr marL="4114800" indent="-317500">
              <a:lnSpc>
                <a:spcPct val="115000"/>
              </a:lnSpc>
              <a:spcBef>
                <a:spcPts val="1600"/>
              </a:spcBef>
              <a:spcAft>
                <a:spcPts val="1600"/>
              </a:spcAft>
              <a:buClr>
                <a:schemeClr val="dk2"/>
              </a:buClr>
              <a:buSzPts val="1400"/>
              <a:buChar char="■"/>
              <a:defRPr>
                <a:solidFill>
                  <a:schemeClr val="dk2"/>
                </a:solidFill>
              </a:defRPr>
            </a:lvl9pPr>
          </a:lstStyle>
          <a:p>
            <a:r>
              <a:rPr lang="en-IN" dirty="0"/>
              <a:t>Per our analysis the highest number of attacks is done by </a:t>
            </a:r>
            <a:r>
              <a:rPr lang="en-IN" b="1" dirty="0"/>
              <a:t>Taliban</a:t>
            </a:r>
            <a:r>
              <a:rPr lang="en-IN" dirty="0"/>
              <a:t> and their most preferred weapon has been </a:t>
            </a:r>
            <a:r>
              <a:rPr lang="en-IN" b="1" dirty="0"/>
              <a:t>Landmine </a:t>
            </a:r>
            <a:r>
              <a:rPr lang="en-IN" dirty="0"/>
              <a:t>followed by usage of </a:t>
            </a:r>
            <a:r>
              <a:rPr lang="en-IN" b="1" dirty="0"/>
              <a:t>Projectiles</a:t>
            </a:r>
            <a:r>
              <a:rPr lang="en-IN" dirty="0"/>
              <a:t> like rockets, mortars, RPG, etc.</a:t>
            </a:r>
          </a:p>
        </p:txBody>
      </p:sp>
      <p:pic>
        <p:nvPicPr>
          <p:cNvPr id="4" name="Picture 3"/>
          <p:cNvPicPr>
            <a:picLocks noChangeAspect="1"/>
          </p:cNvPicPr>
          <p:nvPr/>
        </p:nvPicPr>
        <p:blipFill rotWithShape="1">
          <a:blip r:embed="rId3"/>
          <a:srcRect b="870"/>
          <a:stretch/>
        </p:blipFill>
        <p:spPr>
          <a:xfrm>
            <a:off x="0" y="1117601"/>
            <a:ext cx="5725954" cy="3517899"/>
          </a:xfrm>
          <a:prstGeom prst="rect">
            <a:avLst/>
          </a:prstGeom>
        </p:spPr>
      </p:pic>
    </p:spTree>
    <p:extLst>
      <p:ext uri="{BB962C8B-B14F-4D97-AF65-F5344CB8AC3E}">
        <p14:creationId xmlns:p14="http://schemas.microsoft.com/office/powerpoint/2010/main" val="4250483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78964" y="210953"/>
            <a:ext cx="8520600" cy="611841"/>
          </a:xfrm>
          <a:noFill/>
          <a:ln>
            <a:noFill/>
          </a:ln>
        </p:spPr>
        <p:txBody>
          <a:bodyPr spcFirstLastPara="1" wrap="square" lIns="91425" tIns="91425" rIns="91425" bIns="91425" anchor="t" anchorCtr="0">
            <a:noAutofit/>
          </a:bodyPr>
          <a:lstStyle/>
          <a:p>
            <a:r>
              <a:rPr lang="en-GB" sz="2400" u="sng" dirty="0">
                <a:latin typeface="Georgia" panose="02040502050405020303" pitchFamily="18" charset="0"/>
                <a:ea typeface="Calibri" panose="020F0502020204030204" pitchFamily="34" charset="0"/>
                <a:cs typeface="Times New Roman" panose="02020603050405020304" pitchFamily="18" charset="0"/>
              </a:rPr>
              <a:t>TALIBANS PREFERED STYLE OF ATTACK</a:t>
            </a: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AutoShape 4" descr="data:image/png;base64,iVBORw0KGgoAAAANSUhEUgAAAuAAAALqCAYAAAB0ReFvAAAABHNCSVQICAgIfAhkiAAAAAlwSFlzAAALEgAACxIB0t1+/AAAADh0RVh0U29mdHdhcmUAbWF0cGxvdGxpYiB2ZXJzaW9uMy4yLjIsIGh0dHA6Ly9tYXRwbG90bGliLm9yZy+WH4yJAAAgAElEQVR4nOzde7z9+Vwv8Nc743YwxmWSDEblJKRiYrqLE6OJQciUDLmcThRRGd0wymNSKiqhyKAOjhQ1inEZuhyamQhjyMTIDDHmZiKX4X3++H73sWbP3uu3f/Pb+7N/vzXP5+OxHnutz/ey3t+1v3ut1/6uz/fzre4OAAAwxlftdgEAAHBVIoADAMBAAjgAAAwkgAMAwEACOAAADCSAAwDAQAI4HECqqrdwu+t822z6Hy+s79SF9suq6pyqen5VHbrueR+2bh2fqqq3VNX3blLnLarqhVV1XlV9fl7vs6vqxuvmO3zdev+zqv6lqh65l6/LWn0vW1LzRrdztjLPwjpvNbf9e1XVJrVcs6p+rqreWVWfqarPVtVpVfXEqrr2PM/a7+f265b9ybn9Keu244yqurSqLprX+9t78dq8eF7nIzdoW3Z78SbrW/87+0xV/VtV/WlVfc8mz3/6wuPN9s3LtlDf4r67Wd1nL8zz1HXT/qOq/rqq7rCHbVq8vXGDup6/wXaevvaabXG/etgmr++W/9a28hoszHvfqnpDVV1QVV+o6W/zVVV11Lr5zqmq31rXVnNd76jpb/TTVfXWqrrPBs+zpddooe3eVfUPVXXxvN4zq+p5VXXdjV4fWBUH7XYBwF75joX7107y5iS/luTkhfb3JbnjfP/Hknxo3To+ue7xW5L8Yqb3gzvO6/v6JP9jg+e/W5L/SvI18zKvr6o7dPcH12aoqtslOXV+nl9K8uEkt5nv/1BVfU93f2zden8uyT8kuV6SH0/yR1X1ue5+Wbbm2PnnMVV17e7+r0yvyeLr9YAkT1zX9qUkV9vDPJ9fuP/g+efNk3x3kr9bLKKmgP2GJN+c5HeT/P086TuSPCnJZUmevdEGzIHsuUlO7O6nzW1PTvL0JM9McnySayW5U5KHJHnCRutZt85rJbnf/PDYJGsB9ulJnrcw6zOSHJLkpxbazt/D6td+Z9dMcqtMr83bquqpa/Xvwfp9c/1FKd6f5OHr2tbvu89K8qp1bZ9b9/iSJGsh8/AkJyQ5paq+qbsvXDfv2jatX369h1XVCd193gbTkuk1v+bC47+d6/zjhbZ/22TZNXv8W5vt8TWoqt9J8jNJXpLkD5NckOSWmX5nf1NV39Ddy+p5bpJHzT9/OdN7xYOTvKaqju/u39hgmT29RqmqY5P8WZLnZ3rf6SR3SHJcpv3xP5fUBAe27nZzczsAb0mum+kD62EbTLvrPO32e1jHqUleta7t+HnZr11oe9jcdt2Ftq9N8uUkv7jQVknemeRfkxy8br03y/TB/5cLbYfP6/2hdet4X5I3bPF1+OpMwfaN87oetMl8j53e8paua+k8Sd6d5P9mCgbP3WD6s5J8ZqPXPckNk3znRr+fTOH4S0l+Z90y5yX5gw3WVVt8be4/P88b5/XfdJP5XpXk1C2u8wq/s4VpJ8zT7rrQ9uIkp+/Nvrl+mU3m6SSP3cM8T03yqXVtR87L/uhWtmmDus5M8okkv7tu2ulJXrzJcp9K8tQtvr5b+lvbi9fgmGzyPjFPv3cu/7d+TpLfWnh833n5n9xg2d+Y96s7XpnXKNM/OydvUteW9nE3twP1pgsKsN6/zD9vvmymno5in79uvu9N8q1Jfq27P71u/vOSPCfJfarq8CXr7STv2dPzL3hgpqPYj80UWI9dPvuVMx/Z/+Ykf5LktUkeWFUHLUz/b0n+Z5Lndfd71y/f3Rd29z9usN77Zzoy+fzu/tl1kw9J8h8brGurlzA+NtNr8thMXQ4ftMXlrqynJflYkp/c4efZF1vav5f4ryS/neRRta6r1k7Z5G9tqx6f5LTufvEm6/6rvuI3Uosel+TsJH+0wbRnJLk00/61aKuv0Yb791yXy3Sz0gRwWG1Xq6qD1t027Lu84BaZjrZ9ZNlMVXWdTEd1P7zQvNZP9S83WewvMx3h/u4t1PDhPcyz5tgk7+zu9yd5RZJ7VdX1t7js3jg2yReT/HmS/53kxrl8N507JblOpu4GW3V0kpdnCuCP2WD6Pyf56ao6rqputDfFVtX15vW/cn5t/jk79M/Jmu7+UqZuUUduYfb1++YVPo/W77sbrOOrNti/9/S5dov550b711bX99xMXZOeuIfn2hab/K2t2bTm+TX7jkzdoq7M864t/1fz7/ZyuvuSTF3YNjoXZCuv0T8nObaqHltVX3tlaoQDlQAOq+1dmULj4u24dfPU/KF9zar6ziRPTvKC7t7oyNRaaLpZpn6bH890RHjNzZJcvP7o94KPLMy3aC1E3KCqHp+pL/qJe9q4qrpFku/MFGKTKRhfM1PXi+324CRv7O4Lkrw+yUW5fKBd26Z/34t1npipW8ujNjni95hM3V1enOT8+QS1E6rq4C2s+76ZzhNYfG3uUlVftxf1XRnnJrnJFuZbv2+esG76ndZN/2JVfcO6eZ69fp4kL1r/RAvB9OuT/P783K/ZoKbXbLC+X10/U3dfmunbnJ+qqhtsYVuvjD39ra1Z9hrcKNPfw0cXF5hPqtzKP+U3npdf9s/4R3LFv+etvka/mKm72u8lOa+qPlRVv11VX7Pk+WAlOAkTVtuDc8WTvdYfRbt/pg/tNe/IdMLWRi5euP+5JN/X3Xs6WW8r1oehx3X327aw3NpJka9Iku4+vaYRII7NxmHlSqmqO2c6MfWE+Xm+UFWvztQN5VrdvXjS2958df6GJPfI1O/3CsGxu99dVd80z3PPTCfm/UqSB1fVHbt72Ulqxyb5UHf/0/z4FZlO5nxwpq4DO2VP37CsWb9vru8GcVaSh65r++i6x7+Z5JXr2j617vGNcvn9+4Ik397dn88V/Wy+cuLsZnWteXamE2F/JlPXm+221b+1rbwG6/fJJ87LrfnpTP+YbLelr1F3f7Sq7pTpvIB7zT9/NslD5v373B2oCfYLjoDDajuzu09fd7tg3TxvTvLtmbqF/EaSu2QakWAj35vkzplG4bgwycvnr8fXnJfkkCVHaG+5MN+in51rODrJPyb5rar6lj1vXo7N9DX2JVV1SFUdkql/9t2qaitHYbdqrfvJqQvPc3KSg+eak69s0y02WH4zP58pGL+gqu690Qzd/fm5n+5ju/u2SR6Z5NZJHrHZSmsa7vEHkvzVQr2XJjktO9wNJdPR0E9sYb71++b6oPvZDfbd9aH53zeY55x181ySad86MlMf/Wsk+bNNupacvcH6Ngzg3X1RphFFfmaHhszb09/ammWvwQWZuoEctm6Zl2Z6Tb59DzV8al7+lkvmuWWu+PecZGuvUXd/qbvf1N0/191HZPpH84YZ1L0HdosADlw0f2j/Q3cfn+lI7OOraqMTvt7Z3ad1959mCnK3yuVPwFo7an2F8YEX2jvrhu/LV4LP65L8UJJPZw9dUKrqNplO+LxTpu4ga7cnZDop84HLlt+qOag9KMnVM33dvvY8r55nWQu0p2caAeWee7H6L2c6yvuWJK+oqu/a0wLd/cJMgew2S2Z7QKZvOB+Xy782d05y+1o3/vh2mfsM3y3TSDH7i8vmfesd3f2CTN16jsz27B/PytTN56f2NOOVsKe/tT3q7ssy/S7usa79E2thfYvLH71JH/2DMx21XvZt1V69Rt39hkwnyi7bv+GAJ4AD661dBGb9iByXM3cReV2msL425vHbMvWv/ZX1R7yq6qaZAuFrunvTPqXzUbPfSHJUrbtgyjprQ/cdneT7193ene070vt9mYaBe9IGz/OSTOHkej2NPf78JP+rqm67fiXzkejvWN/e3V/I1A3ofZmOWN9uYZmv3mA9hya5fpYfZT42UxeO9fUelelI/k4dBf/VTK/V8/Y04y56WaZh8p60ryvq7k9mGh3kCZlC5o7Y5G9tq343U9//H7+ST//sJP890zcv6x2f6VugTbuvLHuNNtm/r5XpiP1WvkWBA5Y+4LDa7rDBV7+XdPdZmy3Q3edW1UmZhhA7obsv3mzeJL+eaSzfhyR5YXf3/EH/liRvr6pnZhpXeO1CPJdk49E+1vvDTB/uP5/pwjwbOTbJKfNR88uZ6/+tqrrlsrC/Rcdm6o/77PVdIKrq05mOYN8vUxj/5UxHmf+hpoufrF3U5S6Z+tmemA2ODnf3pVX1g/P8r6+q7+zuf0/ynqp6Taa+4p/M9HX/zyX5bJKTNiq2qg5L8j1Jntzdp24w/W8z9b/+pb14DTbyjVX1qUxdOtYuxHNUpvGu37qP696qw6tq/Ygr3d3v2GyBeR99RpI/raq7d/ebFiavbdOiz3X3u5bU8JuZhl28SaYuPjvlcn9rC+1LX4Pufk1V/W6SF1fV9yf5q0xdS26UrxwZ3/Rcgu7+y6p6XpI/mP+x/OtM2eFHMp278OTu/uc91L7Za/T6qnr/XNNHM1106LFJbpDpn1lYXb0fDEbu5ua297ds7UI8G93euDDfqVl3IZ65/esyHSl98vz4YVl3cZCFed+c6WhrLbTdIlNI+FiSL2TquvHsJDdet+zh2fyiLr8613DzDabdKesuprJu+k0zXZznSQtte30hnkzdTi7INCrMZsu8L8nfLDy+ZqaQ/K5MQfmzmULHzya51rrfz+3XretWmUa7OCtTQHpMpvD9sUwn4p2T6cqBt1lSzxMzfTNw2CbTHzQ/910W2q7MhXjWbv+V6YqWf5rkezaY/8XZuQvxbHS7bGGep2bdhXjm9qtlGn3j9Zts0+Lt7D3VleQF87wv3qTWfboQz2Z/a1t5DRaWvV+SUzJ1X/rivE/9eZJ7rZvvnCxciGduq7mud2TqZnVpkrcmuc9Wf3cbvUaZ/rl9Tabw/flMI+i8Nsmdt/JaubkdyLe1P2IAAGAAfcABAGAgARwAAAYSwAEAYCABHAAABhLAAQBgoKvcOOA3vvGN+/DDD9/tMgAAWGFnnHHGp7r70I2mXeUC+OGHH57TT1969V0AANgnVbXpheB0QQEAgIEEcAAAGEgABwCAgQRwAAAYSAAHAICBBHAAABhIAAcAgIEEcAAAGEgABwCAgQRwAAAYSAAHAICBBHAAABhIAAcAgIEEcAAAGEgABwCAgQRwAAAYSAAHAICBBHAAABhIAAcAgIEEcAAAGEgABwCAgQRwAAAYSAAHAICBBHAAABjooN0u4EBx+PEnD3uuc048ethzAQAw1o4eAa+qc6rqPVX1rqo6fW67YVWdUlUfnH/eYG6vqnpOVZ1dVe+uqjsurOe4ef4PVtVxC+13mtd/9rxs7eT2AADAvhrRBeX7u/tbu/uI+fHxSd7U3bdO8qb5cZLcK8mt59ujk/xhMgX2JE9Jcpckd07ylLXQPs/zqIXljtr5zQEAgCtvN/qAH5PkpPn+SUnuu9D+kp68PckhVXXTJPdMckp3X9jdFyU5JclR87SDu/vt3d1JXrKwLgAA2C/tdADvJG+oqjOq6tFz2026++Pz/f9IcpP5/s2SfHRh2XPntmXt527QDgAA+62dPgnzu7v7vKr66iSnVNX7Fyd2d1dV73ANmcP/o5PkFre4xU4/HQAAbGpHj4B393nzz08m+YtMfbg/MXcfyfzzk/Ps5yW5+cLih81ty9oP26B9ozpe0N1HdPcRhx566L5uFgAAXGk7FsCr6jpVdb21+0nukeS9SV6bZG0kk+OSvGa+/9okD51HQzkyySVzV5XXJ7lHVd1gPvnyHkleP0/7dFUdOY9+8tCFdQEAwH5pJ7ug3CTJX8wjAx6U5M+6+2+r6rQkr6yqRyT5SJIHzfO/LskPJjk7yWeTPDxJuvvCqnp6ktPm+U7o7gvn+z+V5MVJrp3kb+YbAADst3YsgHf3h5J8ywbtFyS5+wbtneQxm6zrRUletEH76Uluv8/FAgDAIC5FDw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DQQbtdALvv8ONPHvp855x49NDnAwDYnzgC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PteACvqqtV1Tur6q/nx7eqqndU1dlV9Yqqusbcfs358dnz9MMX1vHkuf0DVXXPhfaj5razq+r4nd4WAADYVyOOgD8uyVkLj38jye909zckuSjJI+b2RyS5aG7/nXm+VNVtkzw4ye2SHJXkuXOov1qSP0hyryS3TXLsPC8AAOy3djSAV9VhSY5O8sfz40pytySvmmc5Kcl95/vHzI8zT7/7PP8xSV7e3Z/v7g8nOTvJnefb2d39oe7+QpKXz/MCAMB+a6ePgP9ukl9I8uX58Y2SXNzdl82Pz01ys/n+zZJ8NEnm6ZfM8///9nXLbNYOAAD7rR0L4FX1Q0k+2d1n7NRz7EUtj66q06vq9PPPP3+3ywEA4CpsJ4+Af1eS+1TVOZm6h9wtybOTHFJVB83zHJbkvPn+eUluniTz9OsnuWCxfd0ym7VfQXe/oLuP6O4jDj300H3fMgAAuJJ2LIB395O7+7DuPjzTSZRv7u4fS/KWJA+YZzsuyWvm+6+dH2ee/ubu7rn9wfMoKbdKcusk/5TktCS3nkdVucb8HK/dqe0BAIDtcNCeZ9l2T0ry8qr6tSTvTPLCuf2FSV5aVWcnuTBToE53n1lVr0zyviSXJXlMd38pSarqsUlen+RqSV7U3WcO3RIAANhLQwJ4d5+a5NT5/ocyjWCyfp7PJXngJsv/epJf36D9dUlet42lAgDAjnI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bYcwKvqRlV1v6q6004WBAAAq2zTAF5Vf11Vt5/v3zTJe5P8RJKXVtXjB9UHAAArZdkR8Ft193vn+w9Pckp33zvJXTIFcQAAYC8tC+BfXLh/9ySvS5LuvjTJl3eyKAAAWFUHLZn20ar66STnJrljkr9Nkqq6dpKrD6gNAABWzrIj4I9IcrskD0vyI9198dx+ZJI/2eG6AABgJS07An7T7v7J9Y3d/Zaqus0O1gQAACtr2RHwv9hoyMGqelqSR+1cSQAAsLqWBfAHJvk/VfUdSVKT5yX53iR3HVAbAACsnE0DeHefkeS+SV5WVUcleVWSQ5Mc1d2fHlQfAACslGUX4rlhphFQjkvyskzDEv7PJNeZpwEAAHtp2UmYZyTp+f6lmS7A809Jam7/up0tDQAAVs+mAby7bzWyEAAAuCpY1gXlnlX1gA3af7iqfmBPK66qa1XVP1XVv1TVmfPoKamqW1XVO6rq7Kp6RVVdY26/5vz47Hn64QvrevLc/oGquudC+1Fz29lVdfzebToAAIy3bBSUX03y1g3a35rkhC2s+/NJ7tbd35LkW5McVVVHJvmNJL/T3d+Q5KJMF/zJ/POiuf135vlSVbdN8uBMFwU6Kslzq+pqVXW1JH+Q5F5Jbpvk2HleAADYby0L4Nfs7vPXN3b3p5JcZ08r7sl/zg+vPt86yd0yjaiSJCdlGmklSY6ZH2eefveqqrn95d39+e7+cJKzk9x5vp3d3R/q7i8kefk8LwAA7LeWBfCDq+oKfcSr6upJrr2Vlc9Hqt+V5JNJTknyb0ku7u7L5lnOTXKz+f7Nknw0SebplyS50WL7umU2awcAgP3WsgD+6iR/VFX//2h3VV03yfPmaXvU3V/q7m9NclimI9a7cgn7qnp0VZ1eVaeff/4VDuoDAMAwywL4Lyf5RJKPVNUZVXVGkg8nOX+etmXdfXGStyT5jiSHLBxZPyzJefP985LcPEnm6ddPcsFi+7plNmvf6Plf0N1HdPcRhx566N6UDgAA22rZlTAv6+7jM4Xch823W8xte7wQT1UdWlWHzPevneQHkpyVKYivja5yXJLXzPdfOz/OPP3N3d1z+4PnUVJuleTWmcYjPy3JredRVa6R6UTN125xuwEAYFcsuxBPkqS7/yvJe+Yw/aNV9aNJvinJ1+5h0ZsmOWkereSrkryyu/+6qt6X5OVV9WtJ3pnkhfP8L0zy0qo6O8mFmQJ1uvvMqnplkvcluSzJY7r7S0lSVY9N8vokV0vyou4+cy+2HQAAhlsawOcj18ck+dEk35bkeplGLXnbnlbc3e+el1nf/qFM/cHXt38uyQM3WdevJ/n1Ddpfl+R1e6oFAAD2F8suxPNnSf41U9eR30tyeKZxuk/t7i+PKQ8AAFbLspMwb5vpQjlnJTlr7vbRQ6oCAIAVtewkzG9N8qBM3U7eWFV/n+R6VXWTUcUBAMCqWdYF5cjufn93P6W7b5PkcZmuVHlaVf3jsAoBAGCFLOuC8tzFB919Rnf/XJJbJjl+R6sCAIAVtcdhCNebx+be4ygoAADAFS0L4F9XVZte2Ka777MD9QAAwEpbFsDPT/KsUYUAAMBVwbIAfml3v3VYJQAAcBWw7CTMbxlWBQAAXEUsC+DvHlYFAABcRSwL4K56CQAA22xZH/DbVNVGR8Er02iEd9ihmgAAYGUtC+AfTnLvUYUAAMBVwbIA/oXu/siwSgAA4CpgWR/wf1jfUFVfX1W/UlVn7mBNAACwsjYN4N392CSpqq+tqp+tqtOSnDkv8+BB9QEAwErZNIBX1aOr6i1JTk1yoySPSPLx7n5ad79nUH0AALBSlvUB//0k/zfJj3b36UlSVYYmBACAfbAsgN80yQOTPKuqvibJK5NcfUhVAACwopb1Ab+gu5/X3d+X5O5JLk7yiao6q6qeMaxCAABYIctGQfn/uvvc7n5Wdx+R5Jgkn9vZsgAAYDUt64Kyoe7+1yQn7EAtAACw8rZ0BBwAANgeAjgAAAy0bBzwxy7cv92YcgAAYLUtOwL+Ewv3X7rThQAAwFXBVrug1I5WAQAAVxHLRkE5pKrulymkH1xV91+c2N2v3tHKAABgBS0L4G9Ncp/5/tuS3HthWicRwAEAYC9tGsC7++EjCwEAgKuCpX3Aq+r2VXVSVZ0+306qqm8eVRwAAKyaZcMQHpPkLzJ1RfmJ+fbWJK+epwEAAHtpWR/wE5L8QHefs9D27qp6c5LXzDcAAGAvLOuCctC68J0kmduuvlMFAQDAKlsWwC+rqlusb6yqWya5bOdKAgCA1bWsC8pTkryxqp6R5Iy57Ygkxyd50k4XBgAAq2jZMIR/WVUfTvLEJD89N5+Z5EHd/S8jigMAgFWz7Ah45qD90EG1AADAyls6DjgAALC9BHAAABjoSgXwqrrOdhcCAABXBXu6FP3NquqIqrrG/Pir51FRPjikOgAAWDHLLkX/+CTvSvJ7Sd5eVY9MclaSaye505jyAABgtSwbBeXRSb6xuy+cL8jzr0m+q7vPWLIMAACwxLIuKJ/r7guTpLv/PckHhG8AANg3y46AH1ZVz1l4fNPFx939MztXFgAArKZlAfzn1z129BsAAPbRskvRn7TZtKpaegVNAABgY8tGQfn7hfsvXTf5n3asIgAAWGHLTsJcvNjO7dZNqx2oBQAAVt6yAN5XchoAALCJZX25D6mq+2UK6YdU1f3n9kpy/R2vDAAAVtCyAP7WJPdZuH/vhWlv27GKAABghS0bBeXhIwsBAICrgqXDCVbV9yW5qLvfXVUPSvK9Sf4tyXO7+/MjCgQAgFWyaQCvqj9Icock16qqDyS5bpK/TfJdSV6U5MeGVAgAACtk2RHw7+/u21bVtZKcl+Sru/tLVfX8JO8eUx4AAKyWZcMQfi5JuvtzST7S3V+aH3eSLw6oDQAAVs6yI+BfXVVPyDTs4Nr9zI8P3fHKAABgBS0L4H+U5Hob3E+SP96xigAAYIUtG4bwaSMLAQCAq4Jlo6A8Z9mC3f0z218OAACstmVdUH4yyXuTvDLJxzL1/QYAAPbBsgB+0yQPTPIjSS5L8ookr+rui0cUBgAAq2jTYciPk2cAACAASURBVAi7+4Lufl53f3+Shyc5JMn7qurHh1UHAAArZuml6JOkqu6Y5NgkP5Dkb5KcsdNFAQDAqlp2EuYJSY5OclaSlyd5cndfNqowAABYRcuOgP9ykg8n+Zb59oyqSqaTMbu777Dz5QEAwGpZFsBvNawKAAC4ilh2IZ6PjCwEAACuCpb1Ab80SS80dZJPJXlLkid19wU7XBsAAKycZcMQXq+7D164XT/JEUnOTPK8YRUCAMAK2TSAb6S7L+ru30ny9TtUDwAArLS9CuBJUlVXzxbGDwcAAK5oWR/w+2/QfINMl6Z/1Y5VBAAAK2zZkex7r3vcSS5I8uzuPnnnSgIAgNW1bBjCh48sBAAArgqWdUH51SXLdXc/fQfqAQCAlbasC8pnNmi7TpJHJLlREgEcAAD20rIuKM9au19V10vyuCQPT/LyJM/abDkAAGBzS4cTrKobJnlCkh9LclKSO3b3RSMKAwCAVbSsD/hvJrl/khck+ebu/s9hVQEAwIpadiGeJyb52iS/nORjVfXp+XZpVX16THkAALBalvUB3+urZAIAAMsJ2QAAMJAADgAAAwngAAAwkAAOAAADCeAAADCQAA4AAAMJ4AAAMJAADgAAAwngAAAw0I4F8Kq6eVW9pareV1VnVtXj5vYbVtUpVfXB+ecN5vaqqudU1dlV9e6quuPCuo6b5/9gVR230H6nqnrPvMxzqqp2ansAAGA77OQR8MuSPLG7b5vkyCSPqarbJjk+yZu6+9ZJ3jQ/TpJ7Jbn1fHt0kj9MpsCe5ClJ7pLkzkmeshba53ketbDcUTu4PQAAsM92LIB398e7+5/n+5cmOSvJzZIck+SkebaTktx3vn9Mkpf05O1JDqmqmya5Z5JTuvvC7r4oySlJjpqnHdzdb+/uTvKShXUBAMB+aUgf8Ko6PMm3JXlHkpt098fnSf+R5Cbz/Zsl+ejCYufObcvaz92gHQAA9ls7HsCr6rpJ/jzJ47v704vT5iPXPaCGR1fV6VV1+vnnn7/TTwcAAJva0QBeVVfPFL7/tLtfPTd/Yu4+kvnnJ+f285LcfGHxw+a2Ze2HbdB+Bd39gu4+oruPOPTQQ/dtowAAYB/s5CgoleSFSc7q7t9emPTaJGsjmRyX5DUL7Q+dR0M5Msklc1eV1ye5R1XdYD758h5JXj9P+3RVHTk/10MX1gUAAPulg3Zw3d+V5MeTvKeq3jW3/WKSE5O8sqoekeQjSR40T3tdkh9McnaSzyZ5eJJ094VV9fQkp83zndDdF873fyrJi5NcO8nfzDcAANhv7VgA7+6/T7LZuNx332D+TvKYTdb1oiQv2qD99CS334cyAQBgKFfCBACAgQRwAAAYSAAHAICBBHAAABhIAAcAgIF2chhC2C8cfvzJQ5/vnBOPHvp8AMCBxRFwAAAYSAAHAICBBHAAABhIAAcAgIEEcAAAGEgABwCAgQRwAAAYSAAHAICBBHAAABhIAAcAgIEEcAAAGEgABwCAgQRwAAAYSAAHAICBDtrtAoB9c/jxJw99vnNOPHro8wHAqnEEHAAABhLAAQBgIAEcAAAGEsABAGAgARwAAAYSwAEAYCABHAAABhLAAQBgIBfiAfZrLjQEwKpxBBwAAAYSwAEAYCABHAAABhLAAQBgIAEcAAAGEsABAGAgARwAAAYSwAEAYCABHAAABhLAAQBgIAEcAAAGEsABAGAgARwAAAYSwAEAYCABHAAABhLAAQBgIAEcAAAGEsABAGAgARwAAAYSwAEAYCABHAAABhLAAQBgIAEcAAAGEsABAGAgARwAAAYSwAEAYCABHAAABhLAAQBgIAEcAAAGEsABAGAgARwAAAYSwAEAYCABHAAABhLAAQBgIAEcAAAGEsABAGAgARwAAAYSwAEAYCABHAAABhLAAQBgIAEcAAAGEsABAGCgg3a7AICrssOPP3nYc51z4tHDnguAzTkCDgAAAwngAAAwkAAOAAADCeAAADCQAA4AAAMJ4AAAMJAADgAAAwngAAAwkAAOAAADCeAAADCQAA4AAAMJ4AAAMJAADgAAAwngAAAwkAAOAAADCeAAADCQAA4AAAMJ4AAAMJAADgAAAwngAAAw0I4F8Kp6UVV9sqreu9B2w6o6pao+OP+8wdxeVfWcqjq7qt5dVXdcWOa4ef4PVtVxC+13qqr3zMs8p6pqp7YFAAC2y0E7uO4XJ/n9JC9ZaDs+yZu6+8SqOn5+/KQk90py6/l2lyR/mOQuVXXDJE9JckSSTnJGVb22uy+a53lUknckeV2So5L8zQ5uDwB74fDjTx76fOecePTQ5wO4snbsCHh3vy3Jheuaj0ly0nz/pCT3XWh/SU/enuSQqrppknsmOaW7L5xD9ylJjpqnHdzdb+/uzhTy7xsAANjPje4DfpPu/vh8/z+S3GS+f7MkH12Y79y5bVn7uRu0AwDAfm3XTsKcj1z3iOeqqkdX1elVdfr5558/4ikBAGBDowP4J+buI5l/fnJuPy/JzRfmO2xuW9Z+2AbtG+ruF3T3Ed19xKGHHrrPGwEAAFfW6AD+2iRrI5kcl+Q1C+0PnUdDOTLJJXNXldcnuUdV3WAeMeUeSV4/T/t0VR05j37y0IV1AQDAfmvHRkGpqv+d5K5JblxV52YazeTEJK+sqkck+UiSB82zvy7JDyY5O8lnkzw8Sbr7wqp6epLT5vlO6O61Ezt/KtNIK9fONPqJEVAAANjv7VgA7+5jN5l09w3m7SSP2WQ9L0ryog3aT09y+32pEQAARnM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6KDdLgAADkSHH3/y0Oc758Sjhz4fsHMcAQcAgIEEcAAAGEgABwCAgQRwAAAYSAAHAICBBHAAABhIAAcAgIEEcAAAGEgABwCAgQRwAAAYSAAHAICBBHAAABhIAAcAgIEEcAAAGEgABwCAgQRwAAAY6KDdLgAA2P8cfvzJQ5/vnBOPHvp8sJscAQcAgIEEcAAAGEgABwCAgQRwAAAYSAAHAICBBHAAABhIAAcAgIEEcAAAGEgABwCAgQRwAAAYSAAHAICBBHAAABhIAAcAgIEEcAAAGEgABwCAgQRwAAAYSAAHAICBBHAAABhIAAcAgIEEcAAAGEgABwCAgQRwAAAYSAAHAICBBHAAABhIAAcAgIEEcAAAGEgABwCAgQ7a7QIAAEY7/PiThz7fOScePfT52L85Ag4AAAM5Ag4AsGJGHuF3dH/vOQIOAAADHfABvKqOqqoPVNXZVXX8btcDAADLHNBdUKrqakn+IMkPJDk3yWlV9druft/uVgYAwE5YhRNoD/Qj4HdOcnZ3f6i7v5Dk5UmO2eWaAABgUwd6AL9Zko8uPD53bgMAgP1Sdfdu13ClVdUDkhzV3Y+cH/94krt092PXzffoJI+eH35jkg8MKvHGST416Ll2g+07sNm+A9cqb1ti+w50tu/Atcrblozfvlt296EbTTig+4AnOS/JzRceHza3XU53vyDJC0YVtaaqTu/uI0Y/7yi278Bm+w5cq7xtie070Nm+A9cqb1uyf23fgd4F5bQkt66qW1XVNZI8OMlrd7kmAADY1AF9BLy7L6uqxyZ5fZKrJXlRd5+5y2UBAMCmDugAniTd/bokr9vtOjYxvNvLYLbvwGb7DlyrvG2J7TvQ2b4D1ypvW7Ifbd8BfRImAAAcaA70PuAAAHBAEcABAGCgA74POGNV1Q2S3DrJtdbauvttu1fR9qqq2ye5bS6/fS/ZvYrYG1X13Ulu3d1/UlWHJrlud394t+vaV1V1rSSPSHK7XH7f/IldK2qbVdXVktwkC59L3f3vu1fR9lrVfXON984D07wvPilX/N3dbdeKuopwBHwbVdWtq+pVVfW+qvrQ2m2369ouVfXIJG/LNOrM0+afT93NmrZTVT0lye/Nt+9P8swk99nVorZRVR1ZVadV1X9W1Req6ktV9endrmu7zL+/JyV58tx09SQv272KttVLk3xNknsmeWumax5cuqsVbaOq+ukkn0hySpKT59tf72pR22jF982rwnvnKn+2/2mSs5LcKtPn+jmZhnheCfvz554Avr3+JMkfJrks05vQS7JCb7JJHpfk25N8pLu/P8m3Jbl4d0vaVg9Icvck/9HdD0/yLUmuv7slbavfT3Jskg8muXaSRyb5g12taHvdL9OH/meSpLs/luR6u1rR9vmG7v6VJJ/p7pOSHJ3kLrtc03Z6XJJv7O7bdfc3z7c77HZR22iV981k9d87V/mz/Ubd/cIkX+zut87fqq3S0e/99nNPAN9e1+7uN2UaXeYj3f3UTB+Uq+Jz3f25JKmqa3b3+5N84y7XtJ3+q7u/nOSyqjo4ySdz+SutHvC6++wkV+vuL3X3nyQ5ardr2kZf6GlYp06SqrrOLteznb44/7x4/qr/+km+ehfr2W4fTXLJbhexg1Z530xW/71zlT/b195bPl5VR1fVtyW54W4WtN321889fcC31+er6quSfHC+QNB5Sa67yzVtp3Or6pAkf5nklKq6KMlHdrmm7XT6vH1/lOSMJP+Z5P/ubknb6rPzFWPfVVXPTPLxrNY/4a+squcnOaSqHpXkJzL9LlfBC+bzL34l09V+r5vkV3e3pG31oSSnVtXJST6/1tjdv717JW2rVd43k9V/71zlz/Zfq6rrJ3lipi5EByf52d0taVvtt597xgHfRlX17Zn6Uh2S5OmZduTf7O6372phO6Cqvi/TUbi/7e4v7HY9262qDk9ycHe/e5dL2TZVdctM/WyvkekN9vpJnjsfHVgJVfUDSe4xP3xDd5+ym/WwNXMf4ivo7qeNrmWnXFX2zRV971z/2X79JM9cxc/2VTN/7n0y03kX+9XnngDOHlXVwd396ara8Gup7r5wdE07oarul+TN3X3J/PiQJHft7r/c3cq2x/y199pXxWujTlyzuz+7u5Vtn6r6miR3zvRV/2nd/R+7XNI+qaqHdPfLquoJG01foSPEK2/V9s1Fq/7euYqq6he6+5lV9XuZu0Yt6u6f2YWyrlJ0QdlGVXVKkgd298Xz4xskeXl333N3K9tnf5bkhzJ9tdhJamFaJ/m63ShqBzylu/9i7UF3XzwfmVuVD5E3Jfkfmb4eTqYTUt6Q5Dt3raJtNI/S86tJ3pxpH/29qjqhu1+0u5Xtk7W+wqt0wt4VzEOh/UKuOMziSpwMtqL75qKVfO+sqt/t7sdX1V9l45B6II/0ctb88/RdrWKHVNUru/tBVfWebPy72/WTvB0B30ZV9c7u/rY9tbF/qqp3r/+jrKr3dPc371ZN26mq3tXd37qntgNVVX0gyXd29wXz4xsl+cfuXqUThVdSVb0hySuS/FySn0xyXJLzu/tJu1rYNln1fXNV3zur6k7dfcbc5fIKuvuto2vaSXM/9+t2934xTN++qKqbdvfH5y4oV9Ddu37+2n7REX2FfLmqbrH2YP7Fr8x/OFX1XWtn71fVQ6rqtxe3dwWcPm/T18+338501H9VfKaq7rj2oKrulOS/drGe7XZBLj829qVz2wGvqp5ZVQdX1dWr6k1VdX5VPWS369pGqz4U2srum7OVfO/s7jPmn29duyV5d5KLViV8V9Wfze8t10ny3iTvq6qf3+269lV3f3z++ZGNbrtdXyKAb7dfSvL3VfXSqnpZpovWPHkPyxxI/jDTGcXfkumM6X/LdIGQVfHTSb6Q6UjcKzKNxvCYXa1oez0+yf+pqr+rqr/PtI2P3eWattPZSd5RVU+dv/5+e5J/raonbNaH+gByj/mo1A9lulDGNyQ54D8kF6z6UGirvG8mK/7eWVWnziH1hkn+Ockfzf9krILbzu8t903yN5kuyPPju1vS9qmq+1fVB6vqkqr6dFVdWvvJhXj0Ad9G3f238xHGI+emx3f3p3azpm12WXd3VR2T5Pe7+4VV9YjdLmq7dPdnkhy/23XslO4+rapuk6+M3f6B7v7ismUOMP8239a8Zv65Cv2n196rj07yf7r7kqpaNv+BZtWHQlvlfXPl3zuTXH8eiOCRSV7S3U+pqlUZ5eXqVXX1TAH897v7iyv23vLMJPfu7rP2OOdgAvg2qKrbdPf7F77e/9j88xZVdYvu/ufdqm2bXVpVT07ykCTfO/cXu/ou17TPVvxEm1TV3br7zVV1/3WT/ntVpbtfvSuFbbO1Ieuq6rrz4/9cvsQB5a+r6v2Zugz9r/mkxc/tck3bprvXLjt/SaYrDa6UVd03V/29c8FBVXXTJA/K9E33Knl+pm/V/iXJ2+aus6t0UaxP7I/hO3ES5raoqhd096Or6i0bTO4VOpP/a5L8aKYhtP5u7v991+5+yS6Xtk9W/USbqnrafMTmTzaY3HN/2wNeTVeIfGm+0nXhU0ke2t1n7l5V22f++vuS7v5SVf23TP2mP7rbdW2Hqvrvmbq43aS7b19Vd0hyn+7+tV0ubVus6r656u+da6rqgZkugvX33f1TVfV1ma7x8cO7XNqOqKqbdfd5u13HdqiqZyf5mkwj8ixe5GvXDzwJ4NtkPhr8Hd39D7tdyyhV9T1JHtzdB3xfv5rGxH5Jd//YbteyE+b98wHd/crdrmWnVNU/Jvml7n7L/PiuSZ7R3SsxzGKS1PTd8N0y/SP8Q919k10uaVtU1Vsz9Wl//tqoUVX13u6+/e5Wtj1Wed9c9ffOzVTVt3f3abtdx3apaez2H8703vJN3f21u1zSttifDzzpgrJNuvvLVfX7SVZ6yMH55KgfTfLAJB9O8ue7W9H2mI8q3rKqrtEreGXPef/8hSQrG8CTXGct4CRJd5+6NmrPga6qjsz0d3ffTEdRH5NpyL5V8d+6+5/W9T29bLeK2QEru2+u+nvnoqq6bZJj59vFSY7Y3Yr2TVVdO8kxmd5bvi3TOQn3zTSAxEro7ofvdg2bEcC315uq6oeTvLpX6KuF+evhtTedT2U6y726e9X6an4oyT9U1WuTfGatsVfnaoNvrKqfy/T7W9y+lbiSaZIPVdWv5Csj8zwk0+/0gFVVz8j0z+6/J/nfSZ6W5PTuPmlXC9t+n6qqr8/cj7iqHpDk47tb0rZauX1znZV976yqw/OVz78vJrllkiO6+5zdq2rfVdWfJfmeTBdj+71MF4k6u7tP3c26tltVXSvJI3LFi3w5Ar5i/meSJyS5rKo+l+mKZ93dB+9uWfvs/Un+LtNX3mcnSVWt0ggFa9ZGKviqrMjoBOv8yPxzscvQKl3J9CcyBdRXZ9quv5vbDmSPTPKvmfpH/1V3f76qVuaf+wWPSfL/2rvvOLuqqv/jn28CUhMCIk1p0ntoCgFUmlhQQUAISLGAoGIUfLA9jwh2EJViAfVHU2kigqgYeugt9F4i0pUeqRK+vz/2vszJcGeSkHNn33tmvV+veeXec2cy605Ozuyz99prHQOsLOkh0upak1IamnhuVjXy2inpClJFnpOB7WzfLWlKrw++s1WBp0gdMW/PKxlNvLacSBrDbAUcTLqudMWmzMgBr4GkjWxfJmlu242pTNAiaRtgJ2Aj4BzSxejXtpctGliHSJrX9vOl46iLpB1snybp7babNOv2mpyHel7TVmXy+9qSNPu2OXAhsAWwpO0mpWgAkNMyRtieOsNP7hFNPTfbaeC180/AOsBZwO9tXy7pPtuNmLTIZWnHkyZnHieVqF3d9mNFA6uRcjdy5W6tueTiJbY3mOEXd1g04qnHEfnPy4tG0SG2/2R7J2Bl0gDgi8Aikn4h6b1lo6uPpA0l3Ua6W0bSWpJ+XjisOrSaQf2haBQdZHsaqRPtAqVjqZPtabbPsb07sBxpJ/9lwEN5CbkRJL1Z0hGkmeGLJB2u1K695zX13Kxq6rXT9jbAGqSunt+SNAVYUNI7ykZWD9t32D7Q9srABOB44Jq8abgpWr0uns7ViBYAFikYz2tiBrwGkq4ktafdhjQ7PB3bXxjyoDpM0oKk3NQdbW9eOp46SLoK2B44q0mVGCSdS1r2Xp80wJlOU2r1SjqTtJHoXKbPQ23i/7/RwDa9XgK0JZ+jk4Df5kO7kEqcblEuqvo0/dxs6rWzP0mLkGqBjweWsr1k4ZBqlystbWK7ERsxlZonnQ6sCRwLzA980/YviwZGDMBrIWlh0rLwD4Fv9nvZTfkl2XSSrrL9ztaSVT52o+21Ssc2OyS9ibSMeiIpp7jKDbrQ7t7ueAM3LDZOu8GapJttr1Eqpjo1/dxs6rVzMJKWtn1/6ThC74pNmDVwajd/sqTbbd/YOt6qkw3EALw3PCBpHOCcJzaBLtmsMTtyabArJY2z/W94Ldf2o6TzsxED8KYMZoapiZJ2oq9M5vbA3wvGU6thcG428to5mBh89wZJiwLfA5aw/f5cSnJD278pHFrMgNetXZ1s20eVjSrMjLyScThpNUOk8kwTbD9RNLCa5JnwD5LOz61Iy3J/tP3nooHVJOdntmuH3fMbpiTNZfulGR3rNZKmkv7NBMwHvJpfGgH8pwEVpIBmn5vQ/Gtn6F2S/kZKPfmG7bUkzQFc3w2razEDXoNhVCe70fJKRpNKnwGQN8qOB95L2kR7ArB+NzcoeIOqTTHmJt0ELzTA5/aaK0hpRDM61lNsN6Zk3Qw0+dxs7LWzpVXpbEbHeomk/QZ7vQk13LOFbZ8q6WsAtl+RNK10UBAD8LoMizrZkj5KynNfhDTL0ZQ65wBIWhbYF1iGyv+NBmxSPId0fm5sewqApMPLhlS/NrNtP5V0Ha/fl9EzJC0GvBWYJ6+utVpFjgbmLRZYB+Try8bkOtm2/1Q4pNo08dysavC1s+VIXn+z2+5YLxkuN7/P5YpKrSZfGwDPlA0piQF4PVq5tBdKatXJ1uBf0pMOAT5ku6m5fX8CfgP8mb6l8CZYh3R+nifpPtL5ObJsSPWTVP1lOII069jr17itgD2AtwGH0XddmQp8vVBMtcsl65YndfsE2FvSlrY/N8iX9YyGnptVjbx2StoQGAe8pd+M8Wh6/Bpq+6DSMQyR/Uh13JeTdBnwFtIek+IiB7xGeWPbR0jL/ZuRlvrPsD2xaGA1kXSZ7Y1Kx9EprZ38pePopLxRajywHXAj6fw8pmxU9ZB0YeXpK6Q9GIfZvrNQSLWRtJ3t00vH0SmS7gBWcf6FJGkEcKvtVcpGVo8mn5vQ3GunpHcD7wH2Bqpl66aSOtPeXSKuOqmLW7XXJed9r0SawLjT9n9n8CVDIgbgHdKkOtl5aRjg3cBipNmO1zZ/2f5jibjqJmlnYAXSBqLq+5tcLKgOyQOcLYCdmnShbSpJE0gbiaYCvyKtany1QTf3ZwOfa1WWkLQ0cJTtD5WNLMyMpl87qyUH87VzftvPFg6rFpJOI6XR7kylVbvtCUUDq4mkzwG/s/10fr4gMN528UZRMQAPMyTp2EFedlMGcJK+D+wK3EvfMqptb1YuqjAjkn5q+4v58QTbh1deO872HsWCq0mrprKkrUizcf8LnGi7l3NQkfRnUm7mAqRGUVfn5+8Errb9nnLRzb7hcG5C86+dSl1n9wamAdeQUlAOt31o0cBqoC5u1V4HSTfYHtvv2Gv16ktqUg5a6JBWtYyBdoKXiaojdgDenutmh97xrsrj3Unl0FrWHOJYOqWV+/0B4ATbt+aOdb3uR6UD6LDhcG5C86+dq9p+VtIuwN+Ar5La0/f8AJzXt2p/lC5p1V6TkZJUSW8bCbypcExADMDDrGniTvCqW4AxwL9KBxJmiQZ43CTXSZoILAt8TdIoGrDZzfbFpWPosOFwbkLzr51z5pnhbUipUf+V1JT0gWNyWsb/kjYrzg/8X9mQanUOcIqko/Pzz+RjxcUAPMxQk3eC9zMGuEPSNUyfx9iUUlqtu/9Fmb5U2D/LRVSLEfkXyIjK49Zgpynn56eAscB9tp/PZbV6vo67pEttb1xpyPPaSzSjxOlwODeh+dfOo4F/kDauT8p7FHo+Bzznsz9r+ylSR+RGNIbq5yvAXsA++fm5wK/LhdMncsBr1NQ62cNhJzi89j5fpymzdJL2BQ4EHmP6PM2eXgqX9A/S+2k3w+gGdRtckLTRrVqpYFK5iMKMDKNzs9HXznYkzWH7ldJxzC5J19peb8af2ZtylZfl89N7bL9YMp6qGIDXSNI9NLhOdnUn+HAgaWPSbumm1CK+B3hntIfuPZI+DUwg1QO/AdgAuKIJm9zyqsyttlcuHUuoR9OunQCSPsjrS/UdXC6iekj6AX0dvJ9rHbf9ZLGgapBLD34P+CRwP+kmeEn62tIXL0UYKSj1eqypg+/suHZ5b00YBLTkboM7kzYVTQGaVHv5AbqkA1iYZRNIVUKutL2ppJVJv1x6nu1pku6UtFQD0qGGrSZfOyX9ktR5dlNS+sL2pIo9TbBj/rN6s2R6Px3lUFK3z2VtTwWQNJq08ftHpGtqUTEAr0GlTva1kk6hoXWygS9XHs9NaubShCW4FUnNacbTNxMg25sWDax+9wEXSfoL05+fPy4XUphJL9p+URKS5rJ9h6SVSgdVowWBWyVdzfSzcE3JIW6kYXTtHJdL9N1k+yBJh5GqoTTBKv3TMnLaRq/bGljRlTSPXMlmH1Ld8xiAN0S1WcTzwHsrzw00YgBu+7p+hy7LvzB73R3AJcDWtu8BkPSlsiF1xD/zx5vokjJMYaY9KGkM6eb+yD0DFwAAIABJREFUXElPkZZVm6JJVReGk+Fy7Xwh//m8pCWAJ4DFC8ZTp8t5fSWzdsd6jauD78rBad1SwSYG4DUYLnWyJS1UeToCWJfUQKPXfRTYCbhQ0jnAyTSwZJjtg0rH0GkNrfKC7W3zw2/ltuYL0CWltOrQ5M16LQ09N4fFtRM4O98AHwpMJk2sdUUljTdK0mLAW4F5cvpQ699tNCndptfdJmk32ydUD0r6OOnGsbjYhFkjSZP7d6Zrd6xXSZpCuvCIlHoyBTjY9qVFA6uJpPmAj5CWUzcDTgDOaFC777cAB/D6jUSNyOFvapWXlryxbQXbx+Z/y/ltTykdVx0kbUDqKbAKaXVmJPBcr1eQahkG52ajr51VkuYC5rbd0/tpJO0O7AGsB1xbeWkqcFyvp85Keisp++AFUtMkSO91HmBb2w+Viq0lBuA1qNTJ/iLwk8pLo0n/0GsVCSy8Ybnk2w7AjrY3Lx1PHXIjl1NIufx7kzrz/dv2V4oGVpMmV3mRdCDpl8dKtlfMy+Cn2W7ECpuka0kzqaeR3udupPzNrxUNrCZNPjf7a9K1U9IBtg/Jj3ewfVrlte/Z/nq56OohaTvbjdkw25+kzUiTTgC32T6/ZDxVMQCvwTCqkz0nqZh9q73yRcDR3VDOJ8yYpOtsr5s3Eq2Zj11je/3SsdUhp2Zs2YTavP1JugFYG5hse+187KYGzaBea3u9fufm9a332uuafG42WXUFu/9qdlNWt/OM/nbAMkyfHtXzJRa7XeSA18D2xZIuBdZseJ7tL4A5gZ/n57vmY58uFlGYFa0bpUdyTduHgYUG+fxe0+QqLy/bdmvzUF7yb5LnJb0JuEHSIcAjpH0mTdHkc7PJNMDjds971Zmk8rTXUTk3Q+fFALwmeWftEqXj6LD1+6XTXCDpxmLRhFn1HUkLAPuT8m1HA02qWNDkKi+nSjoaGCNpT1JziV8VjqlOu5IG3J8nnZNLkmblmqLJ52aTeYDH7Z73qrfZfl/pIIajGIDX6wZJZ5HyGKu1bHt6M0PFNEnL2b4XQNLbgWmFYwozIVdgWMH22aTZjkbV6c3vb0Xbu5SOpRNs/0jSlsCzwErAN22fWzis2ZY3k77F9m350IvAQZJWoyFNo5p+bjbcWpKeJc12z5Mfk583oVY2wOWS1rB9c+lAOknSqEpDnuVbZTOLxhQ54PWRdGybw7b9ySEPpgMkbU5q43of6QK0NPAJ2xcWDawmuaHSD4FFSO9PpH+/plRiuNr2O0rH0Sk5DWwz2y+XjiXMHEknAz+3Panf8U2AfWzvXCayejX93Gz6tbPJJN0GLE+qavYSff92jdhf0pJX66cAvwe+b3u5wiHFADzMmrxho9WB707bjckZy5UKPmT79tKxdIKkn5By+E9h+hWaycWCqpGkE0hl7M5i+vfX83m2TR3gtDZfDvDaLbZXH+qYOqHJ5yY0/9rZZJKWbnfcdk83+pI0L2nvzCuVY/sARwE7VSvalBIpKDWS9DZSbm2rNNglwATbD5aLavZJWh94wPajtl+SNJaUn3m/pG/ZfrJwiHV5rOG/QMbmP6u7202q29sE9+aPEcCowrHU7RCaOcAZ7N9pziGLovOafG5C86+djWX7/nY9BkrHVYMLgG2ARwEkbUuq4rYVaZ9J8QF4zIDXSNK5pOWNE/OhjwO72N6yXFSzT9JkYAvbT0p6F6nb2b6kAd0qtrcvGuBsyrOLAO8GFiO1+65WKmhKDv+wIGle28+XjqNOki5rSs3vqlwV5Ge2/9rv+PuBL9h+f5nIOqNp52ZcO3tfU3sMSLqxVTRC0l7AnsAHbP97sJW3oRQD8BpJusH22Bkd6zX9TuSfkZq3fCs/b8L7a5e739KYHH6AXH6wfyfMRtR7zQ2xfkPqELmUpLWAz9j+bOHQ3rCmD3AkrQD8Bbic6bvVbQhsbfuuUrHVqYnnJgyva2dTNbXHgKQLgItJFZW2BZa3/ZSkxYG/d8P7ixSUej0h6ePASfn5eKAJnc9GSpoj51JtDuxVea3nzyHbnwCQtJHty6qvSerpWYAqSb8E5iVVQPk1sD1wddGg6vVT0vLiWQC2b8wrNr3sQ5XHzwPvrTw3qdVyz7J9t6Q1gJ2BVr73xaTB6YvlIqtdE8/NYXPtbLim9hjYgZRychdpzDJR0s2k33/fKBlYS88PnrrMJ0k54D8h/XK8HPhE0YjqcRJwsaTHgRdIue1IWp6GlArLjgT6dzZrd6xXjbO9Zp7dOEjSYcDfSgdVJ9sPSNP1x+jpMpnDYYCTN3IPNpPaCE07N/tp+rWzyRrZY8D2E8B3Ws8lXUHan/dD23cWC6wiBuA1yruGP1w6jrrZ/q6k84HFgYnuy1saQcoF72l5eXgc8BZJ+1VeGg2MLBNVR7yQ/3w+5/k9Qfo3bYoHJI0DLGlOYALQlI1hMcDpbY08N4fRtbOxmtpjoD/bD9MFGy+rYgBeA0nfHORl2/72kAXTIbavbHOsEfmZpM5085P+P1QrFDxLStNoirMljQEOBSaTVml+XTakWu0NHA68FXgImAj0eo5tDHCaoXHnZjZcrp2Nk1ewF7V9WR5wn5uPb1xtuBc6JzZh1kDS/m0Ozwd8Cniz7SaU9Gk8SUv3eu3TmZXruc9tuzEpRAOlafQ/1kskvRt4D2kA98vKS1OBP9u+u0RcQ0HSm/Mycs9r4rnZkjt9nmp7u9KxhJkn6Wzga/07YOY9Gd+z/aH2XxnqEgPwmkkaRVpe/BRwKnCY7X+VjSrMDEkXkmaFp2O7KXWyycvgy1BZ/bJ9QrGAaiRpsu11ZnSsFw2Xm0NJ95KqovwWOM72qoVDqkWTz01I+bW2NywdR5h5kq6xvf4Ar91se42hjmm4iRSUmkhaCNgP2AU4HljH9lNlowqz6MuVx3OTmg29MsDn9hxJJwLLATfQtwHMQE8PwIdJmsZxrSoFVU26OQSwvZykLwFX0IAN7MPk3AS4QdJZpBzbaqfPnq7S03BjBnltniGLosMkbUDaL7MKKWVqJPBcN3QRjgF4DSQdCnwUOAZYw/Z/CocU3gDb1/U7dJmkJpXpWw9Y1c1b9hoOeaiNvDmUNBHYszW7n39Z7g18BtiaHr85ZHicm5DOySeYvqtuz5fJbLhrJe1pe7qKJ5I+TV9N/iY4CtiJdHO4HrAbsGLRiLJIQamBpFdJzTFeYfoUBpE2YRa/0wozllcxWkYA6wJH2F6pUEi1knQaqbvgI6Vj6YRqmoakEaSmJ88WDqtjJF1t+x2l45gd1UZeuUnUocA2tu8abIm81wy3czN0P0mLAmcALzN9E6w3AdvafrRUbHVqdb2sNheSdH2r6VBJMQNeA9sjSscQanEd6QZKpJupKaRc/p4m6c+k9zUKuC3P6le7KTaldOb3Je1NSq+5Bhgt6XDbhxaOa7YNcHO4QKFw6vSSpN1J3er2Bda2/bCk0aSN7E3R2HMTQNLbSMv8rdr0lwATbD9YLqowGNuPAeMkbUpfE6y/2L6gYFid8LykN5HSpA4BHiFdQ4uLGfAQGi5X0hiQ7YuHKpZOas2mStqFVB/7q8B13dByeHZJmsLrbw4Ptn1p0cBmUy6F9lXSLNy9wJakBmYfAX5r+ycFw6tNk89NAEnnAr8HTsyHPg7sYnvLclGFkFafgH8BcwJfIk1c/Nz2PUUDIwbgIbwmN8jYB2i1iL4IONr2f4sFFWaapFuBsaSBwFG2L5Z0o+21CocWZpKktYEtgOttn1c6nro0/dysphINdiyE0CdSUELo8wvSXfLP8/Nd87FPF4uoRt28G7wmRwP/AG4EJuWZj0bk2Q6Xm0Pb1wPXl46jAxp7bmZPSPo4cFJ+Pp60KTOEIiSdavtjkm6mfXnh4qtPMQPeAZJG2Z6aHy/fDUsdYcbazUg1bJbqWtrsBrf9taKBdZCkOWw3oVrIr0k3h8fnQ7sC02w34uZwOGrKuQmvLfMfCWxIGuxcTtrw/c+igYVhS9Lith/J5+brdENfhZgB74xLc87m74Hvk2ovh+43rdqCV9Lb6auX3Qi275E00vY04FhJ1wONGIDnXf3fA5aw/X5Jq5IGBL8pG1kt1u93I3iBpBuLRRNmWa7yshqpZF/LwYXCqVUezDRlM3dogEq1r8eBF2y/KmlFYGXgb+Ui6xMD8BpImhd4uTWbYXstSfuQluN2KhpcmBX/A1wo6T7SZrelaUAzkIqu3Q1ek+OAY4Fv5Od3AafQjAF4428Om0zSL4F5gU2BX5NqgPd8jwFJ3xzkZdv+9pAFE0J7k4BNJC0ITCRVIdqR1DSxqCb98i3pAmDh1hNJ25LyNbcC9igUU5hFts8HVgC+QCqJtpLtC8tGVatdSf/nP0/qVrckqaFLUyxs+1TgVYB8Q9yUQWrr5vAiSReTrjn7F46pNpJWkPQHSbdJuq/1UTquGo2zvRvwlO2DSCszXdEMZDY91+YDUvnWr5QKKoQK2X6e1Czx57Z3IK1EFRcz4PWYp1W0XtJewJ7A5rb/LekHZUMLMyJpfeAB24/afknSWNLA9H5J37L9ZOEQa1FpBDINOAt4yPa/ykZVq+ckvZm84SZvOn2mbEj1sH2+pBWAVlOoO22/NNjX9JhjgQOBn5BmiT9BsyaIXsh/Pi9pCdIGxcULxlML24e1HksaBUwg/dudDBw20NeFMIQkaUPSjHerr8fIgvG8pkkXuJKekHRg3ij1feC9efC9OKnaROhuR5PqECPpXcAPSC2wnwGOKRhXLST9UtJq+fECpEoMJwDXSxpfNLh67U+6sVhO0mWk97hv2ZBmj6T1JS0GkAfcY4FvA4f2a87T6+bJK1Cyfb/tbwEfLBxTnc6WNIbU6XMyqSLKSYN+RY+QtJCk7wA3kSb11rH9lYbd3IfeNYG0z+kM27fm9L2uWNmOKig1yLNu+9DXTOKrwM2kmZxv2P59wfDCDFQrnUj6GfDvPABoRC1bSbfabg3Avwi8x/Y2eWD3t25oyTs78nu6nDSwgTRLLNIscU+X6ZM0GdjC9pP55vBk0k3FWGAV29sXDbAmki4HNgb+QEqveQj4ge2VBv3CHiRpLmBu2z2/OiPpUNLS/jHAz2z/p3BIIfSMGIB3QF5i3Ai4yfadpeMJg5N0CzDW9iuS7gD2sj2p9Zrt1Qf/G7qbpOtbg2xJfwFOs31c/9d6laQfAeNIu9tvBi4jDcgv7/X0oabfHLbkNLDbgTGkGf7RwKG2rywa2GySdIDtQ/LjHWyfVnnte7a/Xi662SfpVeAlUnfW6mBCpE2YTekxEHqUpLcAB9CvApHtzYoFlcUAPAx7kr4BfIBUrmgp0hKqc5vs421vVDTA2STpQlI+5kOkpbeVbT8qaQ7gFtsrFw2wJrnCy3qkwfiG+eNp26sWDWw2NP3msOkkTba9Tv/H7Z6HEOonaSKpGtaXgb2B3UkTGcU3CccmzDDs2f6upPNJm6Imuu+udAQ9nkOcfQY4AlgM+GJrwzCwOfCXYlHVbx7SzOkC+eNh0ox4LzsJuFjS46SNfJdAavBFQzaYAkg6F9jB9tP5+YLAyba3KhvZbNMAj9s9DyHU7822fyNpgu2LSdfTa0oHBTEADwGAdkvdtu8qEUvd8vt4X5vjfwf+PvQR1UvSMaTlxanAVaT0kx/bfqpoYDUYBjeHLQu3Bt8Atp+StEjJgGriAR63ex5CqF9rH9AjuRnWw0BXbGCPAXiNJP2w/7JGu2MhlNaw5e+lgLmAu0lpNg8CTw/6FT2kyTeHFa9KWqrVujy3j27CAHUtSc+SZrvnyY/Jz+ce+MtCCDX5Tq7+tT9wJGmV9EtlQ0oiB7xG7QY1km6yvWapmEJopwmbL6skiTQLPi5/rA48CVxh+8CSsYUZk/Q+UiWNi0mD001I+e49v0ITQgjtxAx4DXLb+c8Cb5d0U+WlUaSKDCF0myblfpNTM26R9DQpN/oZYGvgHaQGL6GL2T5H0jrABvnQF20/XjKmEELvknQkg6yi2f7CEIbTVsyA1yAvbyxIasLz1cpLU3u9DFpollz7+x2kC9M1lQ2ZPUvSF+ib+f4vuQRh/rjZ9qsFwwuDkLSy7Tvy4Pt1bE9udzyEEAYjaffBXrd9/FDFMpAYgNdI0nLAg7md+XuANYETqpuLQihF0qeBb5IanQh4N3Cw7f9XNLDZJOnH5Nrfth8pHU+YeZKOsb1XLpXZn7uhVm8IIXRCDMBrJOkGUh3iZYC/AmcCq9n+QMm4QgCQdCcwzvYT+fmbSYPWxnUbDL1D0ghgQ9uRrhdCqFVuxPMVYFW6rBHPiNIBNMyrtl8hteY90vb/kMqHhdANniCV6muZmo+FUExOETqqdBwhhEb6HanL7rLAQcA/gKgD3kD/lTQe2A34UD42Z8F4QkDSfvnhPcBVks4k5YB/BLhpwC8MYeicL2k74I+OZdkQQn2iEc8w8QlSq9Pv2p4iaVngxMIxhTAq/3lv/mg5s0AsIbTzGWA/YJqkF0h7FGx7dNmwQgg9rmsb8UQOeAghhBBCaBxJWwOXAEvS14jnINtnFQ2MmAGvlaQVSKUI+yf7v71YUCFkudLE6+64u2EzShjeciOlXYBlbX9b0pLA4ravLhxaCKFHSRoJrGD7bFJviE0LhzSdmAGvkaRLSU0/fkLKAf8EMML2N4sGFgIgad3K07mB7YBXbB9QKKQQAJD0C+BVYDPbq0haEJhoe/3CoYUQepikq22/o3Qc7cQAvEaSrrO9rqSbba9RPVY6thDa6eaLUxg+JE22vY6k622vnY/daHut0rGFEHqXpJ+QimGcAjzXOt4NTb4iBaVeL+WatndL+jzwEDB/4ZhCAEBSdePJCGBdYIFC4YRQ9d+8XGx4rXZvdDANIcyusfnPgyvHDBRPvYwBeL0mAPMCXwC+Tco3GrQdaghD6DrShUfAK8AU4FNFIwohOQI4A1hE0neB7YH/LRtSCKEBPmX7vuoBSV2xLy9SUDpM0hy5OU8IIYQBSFoZ2Jx0g3i+7dsLhxRC6HGt9LZ+x7oiNThmwGsg6VLbG+fHJ9retfLy1cA67b8yhM6TtD7wgO1H8/PdSBsw7we+ZfvJkvGFkD1GKhc2BzCPpHW6IU8zhNB78g39asACkj5aeWk0lSp1JcUAvB7zVR6v1u81DWUgIbRxNLAFgKR3AT8A9iXlxh1DWu4PoRhJ3wb2IDWKai3LdkWeZgihJ60EbA2Moa8zOcBUYM8iEfUTA/B6DJbHEzk+obSRlVnuHYFjbJ8OnC7phoJxhdDyMWA52y+XDiSE0PtsnwmcKWlD21eUjqedGIDXY4ykbUmVJcZUljtEVJkI5Y2s7EXYHNir8lpcA0I3uIU0U/Wv0oGEEBplW0m3Ai8A5wBrAl+y/duyYcUmzFpIOnaw121/YqhiCaE/Sd8APgA8DiwFrGPbkpYHjre9UdEAw7AnaT3gTNJA/KXWcdsfLhZUCKHnSbrB9tg8Sbo1sB8wqRt6DMTsVw1igB26me3vSjofWJzUXbB11z2ClAseQmnHAz8Ebibqf4cQ6jNn/vODwGm2n5G6Y2teDMBDGAZsX9nm2F0lYgmhjedtH1E6iBBC4/xZ0h2kFJR9cpOvFwvHBEQKSgghhMIk/ZiUenIW06egRBnCEMJsyV2gn7E9TdK8wOhWWd6iccUAPIQQQkmSLmxz2LajDGEI4Q3LfS9ex/YJQx1Lf5GCUqN8Z7U/sJTtPSWtAKxk++zCoYUQQteyvWn/Y5IWLRFLCKFR1q88nptUCWwyUHwAHjPgNZJ0CnAdsJvt1fOA/HLbYwuHFkIIXU/SGFKX1p2BVWwvUTikEEKD5GvMybbfVzqWmAGv13K2d5Q0HsD28+qW7bYhhNCFJM0DfIQ06F4bGAVsA0wqGVcIoZGeA5YtHQTEALxuL+dfJgaQtByVDUUhhBD6SPo9sAkwETgSuAC4x/ZFJeMKITSDpD/T15F8BLAqcFq5iPrEALxeB5I6LS0p6XfARsAeRSMKIYTutSrwFHA7cHuuUhB5kSGEuvyo8vgV4H7bD5YKpipywGsm6c3ABqQ29FfafrxwSCGE0LUkrQyMB3YkdWtdCVjd9mNFAwshNI6kjYHxtj9XPJYYgM8+SesM9nrUsg0hhBmTtC5pMP4x4EHb4wqHFELocZLWJu0x2QGYAvzR9pFlo4oBeC0GqGHbErVsQwhhFuTN65vYjo2YIYRZJmlF0s38eNLK2inAl20vXTSwihiAhxBCCCGExpD0KnAJ8Cnb9+Rj99l+e9nI+sQmzBpI+uhgr9v+41DFEkIIIYQwzH0U2Am4UNI5wMmkvXldI2bAayDp2PxwEWAcqZQWwKakRjxbFwkshBBCCGGYkjQfqc/AeGAzUgfMM2xPLBoYMQCvlaSJwO62H8nPFweOs71V2chCCKH7SNpvsNdt/3ioYgkhNJukBUkbMXe0vXnpeCIFpV5Ltgbf2WPAUqWCCSGELjeqdAAhhOHB9lPAMfmjuJgBr5Gko4AVgJPyoR1JXd32LRdVCCGEEELoJjEAr1nekLlJfjrJ9hkl4wkhhG4naW7gU8BqwNyt47Y/WSyoEELooBiAhxBCKErSacAdpGYZBwO7kFrTTygaWAghdEgMwGsgaSow4A/S9ughDCeEEHqKpOttry3pJttrSpoTuMT2BqVjCyGETohNmDWwPQpA0reBR4ATSfUmdwEWLxhaCCH0gv/mP5+WtDrwKKmsawghNFLMgNdI0o2215rRsRBCCH0kfRo4HVgDOA6YH/g/20eXjCuEEDolZsDr9ZykXUgdl0wq/P5c2ZBCCKF7SRoBPJtLhE0CuqZVdAghdMqI0gE0zM7Ax0j1vx8jFXzfuWhEIYTQxWy/ChxQOo4QQhhKkYISQgihKEk/AB4HTqGyamj7yWJBhRBCB8UAvAaSDrB9iKQjaVMNxfYXCoQVQgg9QdKUNodtO9JRQgiNFDng9bg9/3lt0ShCCKE3rWL7xeqB3JwnhBAaKWbAQwghFCVpsu11ZnQshBCaImbAayDprMFet/3hoYolhBB6haTFgLcC80ham9Q/AWA0MG+xwEIIocNiAF6PDYEHgJOAq+j7JRJCCGFgWwF7AG8Dflw5PhX4eomAQghhKEQKSg0kjQS2JNX9XhP4C3CS7VuLBhZCCD1A0na2Ty8dRwghDJUYgNdM0lykgfihwEG2jyocUgghdLV83dwOWIbKyqztg0vFFEIInRQpKDXJv0A+SBp8LwMcAZxRMqYQQugRZwLPANcBLxWOJYQQOi5mwGsg6QRgdeCvwMm2bykcUggh9AxJt9hevXQcIYQwVGIAXgNJr9LXva36AxWpmcTooY8qhBB6g6RjgCNt31w6lhBCGAoxAA8hhFCUpNuA5YEppBSU1uTFmkUDCyGEDokBeAghhKIkLd3uuO37hzqWEEIYCiNKBxBCCGF4ywPtJYHN8uPnid9PIYQGixnwEEIIRUk6EFgPWMn2ipKWAE6zvVHh0EIIoSNihiGEEEJp2wIfJm9mt/0wMKpoRCGE0EExAA8hhFDay07LsQaQNF/heEIIoaNiAB5CCKG0UyUdDYyRtCdwHvCrwjGFEELHRA54CCGE4iRtCbyXVILw77bPLRxSCCF0TAzAQwghFCFpeWBR25f1O74x8Ijte8tEFkIInRUpKCGEEEr5KfBsm+PP5NdCCKGRYgAeQgihlEXbtZ/Px5YZ+nBCCGFoxAA8hBBCKWMGeW2eIYsihBCGWAzAQwghlHJtrnoyHUmfBq4rEE8IIQyJ2IQZQgihCEmLAmcAL9M34F4PeBOwre1HS8UWQgidFAPwEEIIRUnaFFg9P73V9gUl4wkhhE6LAXgIIYQQQghDKHLAQwghhBBCGEIxAA8hhBBCCGEIxQA8hBBCCCGEIRQD8BBC6ABJX5P0t37H7h7g2E75sST9Tz72gqR/Svq+pLkqn3+cpJcl/UfSk5LOlbRy5fU9JF06QEwXSXpR0lRJz0q6TtJXq39/m6+Zme83Lb9e/Vii8jk7SbpK0nOS/pUff1aSKt/jO5XPnyu/73/mn8Pd+eeiNu9lycqxLST9o/J8Y0mXS3omx36ZpPUHeq8hhDBUYgAeQgidMQkYJ2kkgKTFgTmBtfsdWz5/LsARwF7AbsAo4P3A5sCp/f7uQ2zPD7wVeAj4zSzE9Xnbo4DFgf2BnYC/Vge3bczo+11he/5+Hw/n97g/cDhwKLAYsCiwN7ARqdxgO6eR3vcHSD+HXUk/l8P7fd5zwP+1+wskjQbOBo4EFsqxHwS8NMj7DCGEIRED8BBC6IxrSAPusfn5JsCFwJ39jt1r+2FJKwCfBXaxfYXtV2zfCmwHvE/SZv2/ge0XSIPzsf1fmxHbz9m+CPgwsCHwwZn4mln6fpIWAA4GPmv7D7anOrne9i62XzcYlrQ58F5gO9u35J/DlcDHgc9JWr7y6UcA4yUt1+bbr5hjPsn2NNsv2J5o+6aZiT2EEDopBuAhhNABtl8GrgLelQ+9C7gEuLTfsdbs9+bAg7av7vf3PABcCWzZ/3tImg8YD9wzG3H+E7iWdDMwqDfw/TYE5gLOnIWQtgSuyu+7GudVwIOkn1PLQ8CvSDPb/d0FTJN0vKT3S1pwFmIIIYSOigF4CCF0zsX0DbY3IQ3AL+l37OL8eGHgkQH+nkfy6y1flvQ0MBXYmJSiMTseJqVpDGRG328DSU9XPu7NxxcGHrf9SusTc0720zm3+1283qz8HAC+D3xI0mrVg7afzbGaNEj/t6SzcvfNEEIoKgbgIYTQOZOAjSUtBLzF9t3A5aTc8IVI3R9bM+CPk/Ky21k8v97yI9tjgGWAF4CVZjPOtwJPDvL6jL7flbbHVD5aKSFPAAtLmqP1ibbH5b/rCdr/DpqVnwO2/w0cRUp1od9rt9vew/bbSD/rJYCfDvI+QwhhSMQAPIQQOucKYAFgT+AyeG1m9uF87GHbU/LnXgAsKekd1b8gV/nYADi//19YirUsAAAByElEQVSe00cmAIdLmueNBJj//nVJM/ODegPf7wrSpsePzEJI5wHvrFY3yXG+E1iS9HPq71BgU9L7aMv2HcBx9LW8DyGEYmIAHkIIHZI3LV4L7Mf0A9xL87FJlc+9C/gl8DtJG0gamdMqTgfOs33eAN/jXNKAfq/KYUmau/rR/+skzSvp3aT87KuBv87ke2r3/Qb63KdJ+dk/l7S9pFGSRkgaC8w3wNecR7rZOF3SavnnsAHwW+AXeRWh3fc5DDig8v5WlrS/pLfl50uS8tevnJn3GUIInRQD8BBC6KyLgUVIg+6WS/KxSf0+9/PAr0mDzf8A5wAXkSqhDOZQ4IBKPe9xpFSR1z4qaSBHSZoKPEZKxzgdeJ/tV2fhPfX/fhu2qQO+PoDtQ0g3Gwfk7/kYcDTwFVI6TjvbkSrGnEP6OfyWVPpw30FiOhyYVnk+FXgncJWk50gD71tIpRdDCKEo2S4dQwghhBBCCMNGzICHEEIIIYQwhGIAHkIIIYQQwhCKAXgIIYQQQghDKAbgIYQQQgghDKEYgIcQQgghhDCEYgAeQgghhBDCEIoBeAghhBBCCEMoBuAhhBBCCCEMoRiAhxBCCCGEMIT+PwN5hDjZyj/8AAAAAElFTkSuQmCC"/>
          <p:cNvSpPr>
            <a:spLocks noChangeAspect="1" noChangeArrowheads="1"/>
          </p:cNvSpPr>
          <p:nvPr/>
        </p:nvSpPr>
        <p:spPr bwMode="auto">
          <a:xfrm>
            <a:off x="376801" y="1311088"/>
            <a:ext cx="2287510" cy="228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p:cNvSpPr txBox="1"/>
          <p:nvPr/>
        </p:nvSpPr>
        <p:spPr>
          <a:xfrm>
            <a:off x="5722514" y="2454847"/>
            <a:ext cx="3252576" cy="11011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2"/>
              </a:buClr>
              <a:buSzPts val="1800"/>
              <a:buNone/>
              <a:defRPr sz="1800">
                <a:solidFill>
                  <a:srgbClr val="134F5C"/>
                </a:solidFill>
                <a:latin typeface="Calibri" panose="020F0502020204030204" pitchFamily="34" charset="0"/>
                <a:ea typeface="Calibri" panose="020F0502020204030204" pitchFamily="34" charset="0"/>
                <a:cs typeface="Times New Roman" panose="02020603050405020304" pitchFamily="18" charset="0"/>
              </a:defRPr>
            </a:lvl1pPr>
            <a:lvl2pPr marL="914400" indent="-317500">
              <a:lnSpc>
                <a:spcPct val="115000"/>
              </a:lnSpc>
              <a:spcBef>
                <a:spcPts val="1600"/>
              </a:spcBef>
              <a:buClr>
                <a:schemeClr val="dk2"/>
              </a:buClr>
              <a:buSzPts val="1400"/>
              <a:buChar char="○"/>
              <a:defRPr>
                <a:solidFill>
                  <a:schemeClr val="dk2"/>
                </a:solidFill>
              </a:defRPr>
            </a:lvl2pPr>
            <a:lvl3pPr marL="1371600" indent="-317500">
              <a:lnSpc>
                <a:spcPct val="115000"/>
              </a:lnSpc>
              <a:spcBef>
                <a:spcPts val="1600"/>
              </a:spcBef>
              <a:buClr>
                <a:schemeClr val="dk2"/>
              </a:buClr>
              <a:buSzPts val="1400"/>
              <a:buChar char="■"/>
              <a:defRPr>
                <a:solidFill>
                  <a:schemeClr val="dk2"/>
                </a:solidFill>
              </a:defRPr>
            </a:lvl3pPr>
            <a:lvl4pPr marL="1828800" indent="-317500">
              <a:lnSpc>
                <a:spcPct val="115000"/>
              </a:lnSpc>
              <a:spcBef>
                <a:spcPts val="1600"/>
              </a:spcBef>
              <a:buClr>
                <a:schemeClr val="dk2"/>
              </a:buClr>
              <a:buSzPts val="1400"/>
              <a:buChar char="●"/>
              <a:defRPr>
                <a:solidFill>
                  <a:schemeClr val="dk2"/>
                </a:solidFill>
              </a:defRPr>
            </a:lvl4pPr>
            <a:lvl5pPr marL="2286000" indent="-317500">
              <a:lnSpc>
                <a:spcPct val="115000"/>
              </a:lnSpc>
              <a:spcBef>
                <a:spcPts val="1600"/>
              </a:spcBef>
              <a:buClr>
                <a:schemeClr val="dk2"/>
              </a:buClr>
              <a:buSzPts val="1400"/>
              <a:buChar char="○"/>
              <a:defRPr>
                <a:solidFill>
                  <a:schemeClr val="dk2"/>
                </a:solidFill>
              </a:defRPr>
            </a:lvl5pPr>
            <a:lvl6pPr marL="2743200" indent="-317500">
              <a:lnSpc>
                <a:spcPct val="115000"/>
              </a:lnSpc>
              <a:spcBef>
                <a:spcPts val="1600"/>
              </a:spcBef>
              <a:buClr>
                <a:schemeClr val="dk2"/>
              </a:buClr>
              <a:buSzPts val="1400"/>
              <a:buChar char="■"/>
              <a:defRPr>
                <a:solidFill>
                  <a:schemeClr val="dk2"/>
                </a:solidFill>
              </a:defRPr>
            </a:lvl6pPr>
            <a:lvl7pPr marL="3200400" indent="-317500">
              <a:lnSpc>
                <a:spcPct val="115000"/>
              </a:lnSpc>
              <a:spcBef>
                <a:spcPts val="1600"/>
              </a:spcBef>
              <a:buClr>
                <a:schemeClr val="dk2"/>
              </a:buClr>
              <a:buSzPts val="1400"/>
              <a:buChar char="●"/>
              <a:defRPr>
                <a:solidFill>
                  <a:schemeClr val="dk2"/>
                </a:solidFill>
              </a:defRPr>
            </a:lvl7pPr>
            <a:lvl8pPr marL="3657600" indent="-317500">
              <a:lnSpc>
                <a:spcPct val="115000"/>
              </a:lnSpc>
              <a:spcBef>
                <a:spcPts val="1600"/>
              </a:spcBef>
              <a:buClr>
                <a:schemeClr val="dk2"/>
              </a:buClr>
              <a:buSzPts val="1400"/>
              <a:buChar char="○"/>
              <a:defRPr>
                <a:solidFill>
                  <a:schemeClr val="dk2"/>
                </a:solidFill>
              </a:defRPr>
            </a:lvl8pPr>
            <a:lvl9pPr marL="4114800" indent="-317500">
              <a:lnSpc>
                <a:spcPct val="115000"/>
              </a:lnSpc>
              <a:spcBef>
                <a:spcPts val="1600"/>
              </a:spcBef>
              <a:spcAft>
                <a:spcPts val="1600"/>
              </a:spcAft>
              <a:buClr>
                <a:schemeClr val="dk2"/>
              </a:buClr>
              <a:buSzPts val="1400"/>
              <a:buChar char="■"/>
              <a:defRPr>
                <a:solidFill>
                  <a:schemeClr val="dk2"/>
                </a:solidFill>
              </a:defRPr>
            </a:lvl9pPr>
          </a:lstStyle>
          <a:p>
            <a:r>
              <a:rPr lang="en-IN" dirty="0"/>
              <a:t>The preferred style of </a:t>
            </a:r>
            <a:r>
              <a:rPr lang="en-IN" b="1" dirty="0"/>
              <a:t>Taliban</a:t>
            </a:r>
            <a:r>
              <a:rPr lang="en-IN" dirty="0"/>
              <a:t> is Bombing / Explosion followed by Armed Assault.</a:t>
            </a:r>
          </a:p>
        </p:txBody>
      </p:sp>
      <p:pic>
        <p:nvPicPr>
          <p:cNvPr id="2" name="Picture 1"/>
          <p:cNvPicPr>
            <a:picLocks noChangeAspect="1"/>
          </p:cNvPicPr>
          <p:nvPr/>
        </p:nvPicPr>
        <p:blipFill>
          <a:blip r:embed="rId3"/>
          <a:stretch>
            <a:fillRect/>
          </a:stretch>
        </p:blipFill>
        <p:spPr>
          <a:xfrm>
            <a:off x="178964" y="1119187"/>
            <a:ext cx="5543550" cy="3362325"/>
          </a:xfrm>
          <a:prstGeom prst="rect">
            <a:avLst/>
          </a:prstGeom>
        </p:spPr>
      </p:pic>
    </p:spTree>
    <p:extLst>
      <p:ext uri="{BB962C8B-B14F-4D97-AF65-F5344CB8AC3E}">
        <p14:creationId xmlns:p14="http://schemas.microsoft.com/office/powerpoint/2010/main" val="2898978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53564" y="-118507"/>
            <a:ext cx="7568036" cy="611841"/>
          </a:xfrm>
          <a:noFill/>
          <a:ln>
            <a:noFill/>
          </a:ln>
        </p:spPr>
        <p:txBody>
          <a:bodyPr spcFirstLastPara="1" wrap="square" lIns="91425" tIns="91425" rIns="91425" bIns="91425" anchor="t" anchorCtr="0">
            <a:noAutofit/>
          </a:bodyPr>
          <a:lstStyle/>
          <a:p>
            <a:r>
              <a:rPr lang="en-GB" sz="2400" u="sng" dirty="0">
                <a:latin typeface="Georgia" panose="02040502050405020303" pitchFamily="18" charset="0"/>
                <a:ea typeface="Calibri" panose="020F0502020204030204" pitchFamily="34" charset="0"/>
                <a:cs typeface="Times New Roman" panose="02020603050405020304" pitchFamily="18" charset="0"/>
              </a:rPr>
              <a:t>TREND OF ECONOMIC LOSSES FROM TERRORIST ATTACKS</a:t>
            </a: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AutoShape 4" descr="data:image/png;base64,iVBORw0KGgoAAAANSUhEUgAAAuAAAALqCAYAAAB0ReFvAAAABHNCSVQICAgIfAhkiAAAAAlwSFlzAAALEgAACxIB0t1+/AAAADh0RVh0U29mdHdhcmUAbWF0cGxvdGxpYiB2ZXJzaW9uMy4yLjIsIGh0dHA6Ly9tYXRwbG90bGliLm9yZy+WH4yJAAAgAElEQVR4nOzde7z9+Vwv8Nc743YwxmWSDEblJKRiYrqLE6OJQciUDLmcThRRGd0wymNSKiqhyKAOjhQ1inEZuhyamQhjyMTIDDHmZiKX4X3++H73sWbP3uu3f/Pb+7N/vzXP5+OxHnutz/ey3t+1v3ut1/6uz/fzre4OAAAwxlftdgEAAHBVIoADAMBAAjgAAAwkgAMAwEACOAAADCSAAwDAQAI4HECqqrdwu+t822z6Hy+s79SF9suq6pyqen5VHbrueR+2bh2fqqq3VNX3blLnLarqhVV1XlV9fl7vs6vqxuvmO3zdev+zqv6lqh65l6/LWn0vW1LzRrdztjLPwjpvNbf9e1XVJrVcs6p+rqreWVWfqarPVtVpVfXEqrr2PM/a7+f265b9ybn9Keu244yqurSqLprX+9t78dq8eF7nIzdoW3Z78SbrW/87+0xV/VtV/WlVfc8mz3/6wuPN9s3LtlDf4r67Wd1nL8zz1HXT/qOq/rqq7rCHbVq8vXGDup6/wXaevvaabXG/etgmr++W/9a28hoszHvfqnpDVV1QVV+o6W/zVVV11Lr5zqmq31rXVnNd76jpb/TTVfXWqrrPBs+zpddooe3eVfUPVXXxvN4zq+p5VXXdjV4fWBUH7XYBwF75joX7107y5iS/luTkhfb3JbnjfP/Hknxo3To+ue7xW5L8Yqb3gzvO6/v6JP9jg+e/W5L/SvI18zKvr6o7dPcH12aoqtslOXV+nl9K8uEkt5nv/1BVfU93f2zden8uyT8kuV6SH0/yR1X1ue5+Wbbm2PnnMVV17e7+r0yvyeLr9YAkT1zX9qUkV9vDPJ9fuP/g+efNk3x3kr9bLKKmgP2GJN+c5HeT/P086TuSPCnJZUmevdEGzIHsuUlO7O6nzW1PTvL0JM9McnySayW5U5KHJHnCRutZt85rJbnf/PDYJGsB9ulJnrcw6zOSHJLkpxbazt/D6td+Z9dMcqtMr83bquqpa/Xvwfp9c/1FKd6f5OHr2tbvu89K8qp1bZ9b9/iSJGsh8/AkJyQ5paq+qbsvXDfv2jatX369h1XVCd193gbTkuk1v+bC47+d6/zjhbZ/22TZNXv8W5vt8TWoqt9J8jNJXpLkD5NckOSWmX5nf1NV39Ddy+p5bpJHzT9/OdN7xYOTvKaqju/u39hgmT29RqmqY5P8WZLnZ3rf6SR3SHJcpv3xP5fUBAe27nZzczsAb0mum+kD62EbTLvrPO32e1jHqUleta7t+HnZr11oe9jcdt2Ftq9N8uUkv7jQVknemeRfkxy8br03y/TB/5cLbYfP6/2hdet4X5I3bPF1+OpMwfaN87oetMl8j53e8paua+k8Sd6d5P9mCgbP3WD6s5J8ZqPXPckNk3znRr+fTOH4S0l+Z90y5yX5gw3WVVt8be4/P88b5/XfdJP5XpXk1C2u8wq/s4VpJ8zT7rrQ9uIkp+/Nvrl+mU3m6SSP3cM8T03yqXVtR87L/uhWtmmDus5M8okkv7tu2ulJXrzJcp9K8tQtvr5b+lvbi9fgmGzyPjFPv3cu/7d+TpLfWnh833n5n9xg2d+Y96s7XpnXKNM/OydvUteW9nE3twP1pgsKsN6/zD9vvmymno5in79uvu9N8q1Jfq27P71u/vOSPCfJfarq8CXr7STv2dPzL3hgpqPYj80UWI9dPvuVMx/Z/+Ykf5LktUkeWFUHLUz/b0n+Z5Lndfd71y/f3Rd29z9usN77Zzoy+fzu/tl1kw9J8h8brGurlzA+NtNr8thMXQ4ftMXlrqynJflYkp/c4efZF1vav5f4ryS/neRRta6r1k7Z5G9tqx6f5LTufvEm6/6rvuI3Uosel+TsJH+0wbRnJLk00/61aKuv0Yb791yXy3Sz0gRwWG1Xq6qD1t027Lu84BaZjrZ9ZNlMVXWdTEd1P7zQvNZP9S83WewvMx3h/u4t1PDhPcyz5tgk7+zu9yd5RZJ7VdX1t7js3jg2yReT/HmS/53kxrl8N507JblOpu4GW3V0kpdnCuCP2WD6Pyf56ao6rqputDfFVtX15vW/cn5t/jk79M/Jmu7+UqZuUUduYfb1++YVPo/W77sbrOOrNti/9/S5dov550b711bX99xMXZOeuIfn2hab/K2t2bTm+TX7jkzdoq7M864t/1fz7/ZyuvuSTF3YNjoXZCuv0T8nObaqHltVX3tlaoQDlQAOq+1dmULj4u24dfPU/KF9zar6ziRPTvKC7t7oyNRaaLpZpn6bH890RHjNzZJcvP7o94KPLMy3aC1E3KCqHp+pL/qJe9q4qrpFku/MFGKTKRhfM1PXi+324CRv7O4Lkrw+yUW5fKBd26Z/34t1npipW8ujNjni95hM3V1enOT8+QS1E6rq4C2s+76ZzhNYfG3uUlVftxf1XRnnJrnJFuZbv2+esG76ndZN/2JVfcO6eZ69fp4kL1r/RAvB9OuT/P783K/ZoKbXbLC+X10/U3dfmunbnJ+qqhtsYVuvjD39ra1Z9hrcKNPfw0cXF5hPqtzKP+U3npdf9s/4R3LFv+etvka/mKm72u8lOa+qPlRVv11VX7Pk+WAlOAkTVtuDc8WTvdYfRbt/pg/tNe/IdMLWRi5euP+5JN/X3Xs6WW8r1oehx3X327aw3NpJka9Iku4+vaYRII7NxmHlSqmqO2c6MfWE+Xm+UFWvztQN5VrdvXjS2958df6GJPfI1O/3CsGxu99dVd80z3PPTCfm/UqSB1fVHbt72Ulqxyb5UHf/0/z4FZlO5nxwpq4DO2VP37CsWb9vru8GcVaSh65r++i6x7+Z5JXr2j617vGNcvn9+4Ik397dn88V/Wy+cuLsZnWteXamE2F/JlPXm+221b+1rbwG6/fJJ87LrfnpTP+YbLelr1F3f7Sq7pTpvIB7zT9/NslD5v373B2oCfYLjoDDajuzu09fd7tg3TxvTvLtmbqF/EaSu2QakWAj35vkzplG4bgwycvnr8fXnJfkkCVHaG+5MN+in51rODrJPyb5rar6lj1vXo7N9DX2JVV1SFUdkql/9t2qaitHYbdqrfvJqQvPc3KSg+eak69s0y02WH4zP58pGL+gqu690Qzd/fm5n+5ju/u2SR6Z5NZJHrHZSmsa7vEHkvzVQr2XJjktO9wNJdPR0E9sYb71++b6oPvZDfbd9aH53zeY55x181ySad86MlMf/Wsk+bNNupacvcH6Ngzg3X1RphFFfmaHhszb09/ammWvwQWZuoEctm6Zl2Z6Tb59DzV8al7+lkvmuWWu+PecZGuvUXd/qbvf1N0/191HZPpH84YZ1L0HdosADlw0f2j/Q3cfn+lI7OOraqMTvt7Z3ad1959mCnK3yuVPwFo7an2F8YEX2jvrhu/LV4LP65L8UJJPZw9dUKrqNplO+LxTpu4ga7cnZDop84HLlt+qOag9KMnVM33dvvY8r55nWQu0p2caAeWee7H6L2c6yvuWJK+oqu/a0wLd/cJMgew2S2Z7QKZvOB+Xy782d05y+1o3/vh2mfsM3y3TSDH7i8vmfesd3f2CTN16jsz27B/PytTN56f2NOOVsKe/tT3q7ssy/S7usa79E2thfYvLH71JH/2DMx21XvZt1V69Rt39hkwnyi7bv+GAJ4AD661dBGb9iByXM3cReV2msL425vHbMvWv/ZX1R7yq6qaZAuFrunvTPqXzUbPfSHJUrbtgyjprQ/cdneT7193ene070vt9mYaBe9IGz/OSTOHkej2NPf78JP+rqm67fiXzkejvWN/e3V/I1A3ofZmOWN9uYZmv3mA9hya5fpYfZT42UxeO9fUelelI/k4dBf/VTK/V8/Y04y56WaZh8p60ryvq7k9mGh3kCZlC5o7Y5G9tq343U9//H7+ST//sJP890zcv6x2f6VugTbuvLHuNNtm/r5XpiP1WvkWBA5Y+4LDa7rDBV7+XdPdZmy3Q3edW1UmZhhA7obsv3mzeJL+eaSzfhyR5YXf3/EH/liRvr6pnZhpXeO1CPJdk49E+1vvDTB/uP5/pwjwbOTbJKfNR88uZ6/+tqrrlsrC/Rcdm6o/77PVdIKrq05mOYN8vUxj/5UxHmf+hpoufrF3U5S6Z+tmemA2ODnf3pVX1g/P8r6+q7+zuf0/ynqp6Taa+4p/M9HX/zyX5bJKTNiq2qg5L8j1Jntzdp24w/W8z9b/+pb14DTbyjVX1qUxdOtYuxHNUpvGu37qP696qw6tq/Ygr3d3v2GyBeR99RpI/raq7d/ebFiavbdOiz3X3u5bU8JuZhl28SaYuPjvlcn9rC+1LX4Pufk1V/W6SF1fV9yf5q0xdS26UrxwZ3/Rcgu7+y6p6XpI/mP+x/OtM2eFHMp278OTu/uc91L7Za/T6qnr/XNNHM1106LFJbpDpn1lYXb0fDEbu5ua297ds7UI8G93euDDfqVl3IZ65/esyHSl98vz4YVl3cZCFed+c6WhrLbTdIlNI+FiSL2TquvHsJDdet+zh2fyiLr8613DzDabdKesuprJu+k0zXZznSQtte30hnkzdTi7INCrMZsu8L8nfLDy+ZqaQ/K5MQfmzmULHzya51rrfz+3XretWmUa7OCtTQHpMpvD9sUwn4p2T6cqBt1lSzxMzfTNw2CbTHzQ/910W2q7MhXjWbv+V6YqWf5rkezaY/8XZuQvxbHS7bGGep2bdhXjm9qtlGn3j9Zts0+Lt7D3VleQF87wv3qTWfboQz2Z/a1t5DRaWvV+SUzJ1X/rivE/9eZJ7rZvvnCxciGduq7mud2TqZnVpkrcmuc9Wf3cbvUaZ/rl9Tabw/flMI+i8Nsmdt/JaubkdyLe1P2IAAGAAfcABAGAgARwAAAYSwAEAYCABHAAABhLAAQBgoKvcOOA3vvGN+/DDD9/tMgAAWGFnnHHGp7r70I2mXeUC+OGHH57TT1969V0AANgnVbXpheB0QQEAgIEEcAAAGEgABwCAgQRwAAAYSAAHAICBBHAAABhIAAcAgIEEcAAAGEgABwCAgQRwAAAYSAAHAICBBHAAABhIAAcAgIEEcAAAGEgABwCAgQRwAAAYSAAHAICBBHAAABhIAAcAgIEEcAAAGEgABwCAgQRwAAAYSAAHAICBBHAAABjooN0u4EBx+PEnD3uuc048ethzAQAw1o4eAa+qc6rqPVX1rqo6fW67YVWdUlUfnH/eYG6vqnpOVZ1dVe+uqjsurOe4ef4PVtVxC+13mtd/9rxs7eT2AADAvhrRBeX7u/tbu/uI+fHxSd7U3bdO8qb5cZLcK8mt59ujk/xhMgX2JE9Jcpckd07ylLXQPs/zqIXljtr5zQEAgCtvN/qAH5PkpPn+SUnuu9D+kp68PckhVXXTJPdMckp3X9jdFyU5JclR87SDu/vt3d1JXrKwLgAA2C/tdADvJG+oqjOq6tFz2026++Pz/f9IcpP5/s2SfHRh2XPntmXt527QDgAA+62dPgnzu7v7vKr66iSnVNX7Fyd2d1dV73ANmcP/o5PkFre4xU4/HQAAbGpHj4B393nzz08m+YtMfbg/MXcfyfzzk/Ps5yW5+cLih81ty9oP26B9ozpe0N1HdPcRhx566L5uFgAAXGk7FsCr6jpVdb21+0nukeS9SV6bZG0kk+OSvGa+/9okD51HQzkyySVzV5XXJ7lHVd1gPvnyHkleP0/7dFUdOY9+8tCFdQEAwH5pJ7ug3CTJX8wjAx6U5M+6+2+r6rQkr6yqRyT5SJIHzfO/LskPJjk7yWeTPDxJuvvCqnp6ktPm+U7o7gvn+z+V5MVJrp3kb+YbAADst3YsgHf3h5J8ywbtFyS5+wbtneQxm6zrRUletEH76Uluv8/FAgDAIC5FDw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DQQbtdALvv8ONPHvp855x49NDnAwDYnzgC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PteACvqqtV1Tur6q/nx7eqqndU1dlV9Yqqusbcfs358dnz9MMX1vHkuf0DVXXPhfaj5razq+r4nd4WAADYVyOOgD8uyVkLj38jye909zckuSjJI+b2RyS5aG7/nXm+VNVtkzw4ye2SHJXkuXOov1qSP0hyryS3TXLsPC8AAOy3djSAV9VhSY5O8sfz40pytySvmmc5Kcl95/vHzI8zT7/7PP8xSV7e3Z/v7g8nOTvJnefb2d39oe7+QpKXz/MCAMB+a6ePgP9ukl9I8uX58Y2SXNzdl82Pz01ys/n+zZJ8NEnm6ZfM8///9nXLbNYOAAD7rR0L4FX1Q0k+2d1n7NRz7EUtj66q06vq9PPPP3+3ywEA4CpsJ4+Af1eS+1TVOZm6h9wtybOTHFJVB83zHJbkvPn+eUluniTz9OsnuWCxfd0ym7VfQXe/oLuP6O4jDj300H3fMgAAuJJ2LIB395O7+7DuPjzTSZRv7u4fS/KWJA+YZzsuyWvm+6+dH2ee/ubu7rn9wfMoKbdKcusk/5TktCS3nkdVucb8HK/dqe0BAIDtcNCeZ9l2T0ry8qr6tSTvTPLCuf2FSV5aVWcnuTBToE53n1lVr0zyviSXJXlMd38pSarqsUlen+RqSV7U3WcO3RIAANhLQwJ4d5+a5NT5/ocyjWCyfp7PJXngJsv/epJf36D9dUlet42lAgDAjnI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bYcwKvqRlV1v6q6004WBAAAq2zTAF5Vf11Vt5/v3zTJe5P8RJKXVtXjB9UHAAArZdkR8Ft193vn+w9Pckp33zvJXTIFcQAAYC8tC+BfXLh/9ySvS5LuvjTJl3eyKAAAWFUHLZn20ar66STnJrljkr9Nkqq6dpKrD6gNAABWzrIj4I9IcrskD0vyI9198dx+ZJI/2eG6AABgJS07An7T7v7J9Y3d/Zaqus0O1gQAACtr2RHwv9hoyMGqelqSR+1cSQAAsLqWBfAHJvk/VfUdSVKT5yX53iR3HVAbAACsnE0DeHefkeS+SV5WVUcleVWSQ5Mc1d2fHlQfAACslGUX4rlhphFQjkvyskzDEv7PJNeZpwEAAHtp2UmYZyTp+f6lmS7A809Jam7/up0tDQAAVs+mAby7bzWyEAAAuCpY1gXlnlX1gA3af7iqfmBPK66qa1XVP1XVv1TVmfPoKamqW1XVO6rq7Kp6RVVdY26/5vz47Hn64QvrevLc/oGquudC+1Fz29lVdfzebToAAIy3bBSUX03y1g3a35rkhC2s+/NJ7tbd35LkW5McVVVHJvmNJL/T3d+Q5KJMF/zJ/POiuf135vlSVbdN8uBMFwU6Kslzq+pqVXW1JH+Q5F5Jbpvk2HleAADYby0L4Nfs7vPXN3b3p5JcZ08r7sl/zg+vPt86yd0yjaiSJCdlGmklSY6ZH2eefveqqrn95d39+e7+cJKzk9x5vp3d3R/q7i8kefk8LwAA7LeWBfCDq+oKfcSr6upJrr2Vlc9Hqt+V5JNJTknyb0ku7u7L5lnOTXKz+f7Nknw0SebplyS50WL7umU2awcAgP3WsgD+6iR/VFX//2h3VV03yfPmaXvU3V/q7m9NclimI9a7cgn7qnp0VZ1eVaeff/4VDuoDAMAwywL4Lyf5RJKPVNUZVXVGkg8nOX+etmXdfXGStyT5jiSHLBxZPyzJefP985LcPEnm6ddPcsFi+7plNmvf6Plf0N1HdPcRhx566N6UDgAA22rZlTAv6+7jM4Xch823W8xte7wQT1UdWlWHzPevneQHkpyVKYivja5yXJLXzPdfOz/OPP3N3d1z+4PnUVJuleTWmcYjPy3JredRVa6R6UTN125xuwEAYFcsuxBPkqS7/yvJe+Yw/aNV9aNJvinJ1+5h0ZsmOWkereSrkryyu/+6qt6X5OVV9WtJ3pnkhfP8L0zy0qo6O8mFmQJ1uvvMqnplkvcluSzJY7r7S0lSVY9N8vokV0vyou4+cy+2HQAAhlsawOcj18ck+dEk35bkeplGLXnbnlbc3e+el1nf/qFM/cHXt38uyQM3WdevJ/n1Ddpfl+R1e6oFAAD2F8suxPNnSf41U9eR30tyeKZxuk/t7i+PKQ8AAFbLspMwb5vpQjlnJTlr7vbRQ6oCAIAVtewkzG9N8qBM3U7eWFV/n+R6VXWTUcUBAMCqWdYF5cjufn93P6W7b5PkcZmuVHlaVf3jsAoBAGCFLOuC8tzFB919Rnf/XJJbJjl+R6sCAIAVtcdhCNebx+be4ygoAADAFS0L4F9XVZte2Ka777MD9QAAwEpbFsDPT/KsUYUAAMBVwbIAfml3v3VYJQAAcBWw7CTMbxlWBQAAXEUsC+DvHlYFAABcRSwL4K56CQAA22xZH/DbVNVGR8Er02iEd9ihmgAAYGUtC+AfTnLvUYUAAMBVwbIA/oXu/siwSgAA4CpgWR/wf1jfUFVfX1W/UlVn7mBNAACwsjYN4N392CSpqq+tqp+tqtOSnDkv8+BB9QEAwErZNIBX1aOr6i1JTk1yoySPSPLx7n5ad79nUH0AALBSlvUB//0k/zfJj3b36UlSVYYmBACAfbAsgN80yQOTPKuqvibJK5NcfUhVAACwopb1Ab+gu5/X3d+X5O5JLk7yiao6q6qeMaxCAABYIctGQfn/uvvc7n5Wdx+R5Jgkn9vZsgAAYDUt64Kyoe7+1yQn7EAtAACw8rZ0BBwAANgeAjgAAAy0bBzwxy7cv92YcgAAYLUtOwL+Ewv3X7rThQAAwFXBVrug1I5WAQAAVxHLRkE5pKrulymkH1xV91+c2N2v3tHKAABgBS0L4G9Ncp/5/tuS3HthWicRwAEAYC9tGsC7++EjCwEAgKuCpX3Aq+r2VXVSVZ0+306qqm8eVRwAAKyaZcMQHpPkLzJ1RfmJ+fbWJK+epwEAAHtpWR/wE5L8QHefs9D27qp6c5LXzDcAAGAvLOuCctC68J0kmduuvlMFAQDAKlsWwC+rqlusb6yqWya5bOdKAgCA1bWsC8pTkryxqp6R5Iy57Ygkxyd50k4XBgAAq2jZMIR/WVUfTvLEJD89N5+Z5EHd/S8jigMAgFWz7Ah45qD90EG1AADAyls6DjgAALC9BHAAABjoSgXwqrrOdhcCAABXBXu6FP3NquqIqrrG/Pir51FRPjikOgAAWDHLLkX/+CTvSvJ7Sd5eVY9MclaSaye505jyAABgtSwbBeXRSb6xuy+cL8jzr0m+q7vPWLIMAACwxLIuKJ/r7guTpLv/PckHhG8AANg3y46AH1ZVz1l4fNPFx939MztXFgAArKZlAfzn1z129BsAAPbRskvRn7TZtKpaegVNAABgY8tGQfn7hfsvXTf5n3asIgAAWGHLTsJcvNjO7dZNqx2oBQAAVt6yAN5XchoAALCJZX25D6mq+2UK6YdU1f3n9kpy/R2vDAAAVtCyAP7WJPdZuH/vhWlv27GKAABghS0bBeXhIwsBAICrgqXDCVbV9yW5qLvfXVUPSvK9Sf4tyXO7+/MjCgQAgFWyaQCvqj9Icock16qqDyS5bpK/TfJdSV6U5MeGVAgAACtk2RHw7+/u21bVtZKcl+Sru/tLVfX8JO8eUx4AAKyWZcMQfi5JuvtzST7S3V+aH3eSLw6oDQAAVs6yI+BfXVVPyDTs4Nr9zI8P3fHKAABgBS0L4H+U5Hob3E+SP96xigAAYIUtG4bwaSMLAQCAq4Jlo6A8Z9mC3f0z218OAACstmVdUH4yyXuTvDLJxzL1/QYAAPbBsgB+0yQPTPIjSS5L8ookr+rui0cUBgAAq2jTYciPk2cAACAASURBVAi7+4Lufl53f3+Shyc5JMn7qurHh1UHAAArZuml6JOkqu6Y5NgkP5Dkb5KcsdNFAQDAqlp2EuYJSY5OclaSlyd5cndfNqowAABYRcuOgP9ykg8n+Zb59oyqSqaTMbu777Dz5QEAwGpZFsBvNawKAAC4ilh2IZ6PjCwEAACuCpb1Ab80SS80dZJPJXlLkid19wU7XBsAAKycZcMQXq+7D164XT/JEUnOTPK8YRUCAMAK2TSAb6S7L+ru30ny9TtUDwAArLS9CuBJUlVXzxbGDwcAAK5oWR/w+2/QfINMl6Z/1Y5VBAAAK2zZkex7r3vcSS5I8uzuPnnnSgIAgNW1bBjCh48sBAAArgqWdUH51SXLdXc/fQfqAQCAlbasC8pnNmi7TpJHJLlREgEcAAD20rIuKM9au19V10vyuCQPT/LyJM/abDkAAGBzS4cTrKobJnlCkh9LclKSO3b3RSMKAwCAVbSsD/hvJrl/khck+ebu/s9hVQEAwIpadiGeJyb52iS/nORjVfXp+XZpVX16THkAALBalvUB3+urZAIAAMsJ2QAAMJAADgAAAwngAAAwkAAOAAADCeAAADCQAA4AAAMJ4AAAMJAADgAAAwngAAAw0I4F8Kq6eVW9pareV1VnVtXj5vYbVtUpVfXB+ecN5vaqqudU1dlV9e6quuPCuo6b5/9gVR230H6nqnrPvMxzqqp2ansAAGA77OQR8MuSPLG7b5vkyCSPqarbJjk+yZu6+9ZJ3jQ/TpJ7Jbn1fHt0kj9MpsCe5ClJ7pLkzkmeshba53ketbDcUTu4PQAAsM92LIB398e7+5/n+5cmOSvJzZIck+SkebaTktx3vn9Mkpf05O1JDqmqmya5Z5JTuvvC7r4oySlJjpqnHdzdb+/uTvKShXUBAMB+aUgf8Ko6PMm3JXlHkpt098fnSf+R5Cbz/Zsl+ejCYufObcvaz92gHQAA9ls7HsCr6rpJ/jzJ47v704vT5iPXPaCGR1fV6VV1+vnnn7/TTwcAAJva0QBeVVfPFL7/tLtfPTd/Yu4+kvnnJ+f285LcfGHxw+a2Ze2HbdB+Bd39gu4+oruPOPTQQ/dtowAAYB/s5CgoleSFSc7q7t9emPTaJGsjmRyX5DUL7Q+dR0M5Msklc1eV1ye5R1XdYD758h5JXj9P+3RVHTk/10MX1gUAAPulg3Zw3d+V5MeTvKeq3jW3/WKSE5O8sqoekeQjSR40T3tdkh9McnaSzyZ5eJJ094VV9fQkp83zndDdF873fyrJi5NcO8nfzDcAANhv7VgA7+6/T7LZuNx332D+TvKYTdb1oiQv2qD99CS334cyAQBgKFfCBACAgQRwAAAYSAAHAICBBHAAABhIAAcAgIF2chhC2C8cfvzJQ5/vnBOPHvp8AMCBxRFwAAAYSAAHAICBBHAAABhIAAcAgIEEcAAAGEgABwCAgQRwAAAYSAAHAICBBHAAABhIAAcAgIEEcAAAGEgABwCAgQRwAAAYSAAHAICBDtrtAoB9c/jxJw99vnNOPHro8wHAqnEEHAAABhLAAQBgIAEcAAAGEsABAGAgARwAAAYSwAEAYCABHAAABhLAAQBgIBfiAfZrLjQEwKpxBBwAAAYSwAEAYCABHAAABhLAAQBgIAEcAAAGEsABAGAgARwAAAYSwAEAYCABHAAABhLAAQBgIAEcAAAGEsABAGAgARwAAAYSwAEAYCABHAAABhLAAQBgIAEcAAAGEsABAGAgARwAAAYSwAEAYCABHAAABhLAAQBgIAEcAAAGEsABAGAgARwAAAYSwAEAYCABHAAABhLAAQBgIAEcAAAGEsABAGAgARwAAAYSwAEAYCABHAAABhLAAQBgIAEcAAAGEsABAGAgARwAAAYSwAEAYCABHAAABhLAAQBgIAEcAAAGEsABAGCgg3a7AICrssOPP3nYc51z4tHDnguAzTkCDgAAAwngAAAwkAAOAAADCeAAADCQAA4AAAMJ4AAAMJAADgAAAwngAAAwkAAOAAADCeAAADCQAA4AAAMJ4AAAMJAADgAAAwngAAAwkAAOAAADCeAAADCQAA4AAAMJ4AAAMJAADgAAAwngAAAw0I4F8Kp6UVV9sqreu9B2w6o6pao+OP+8wdxeVfWcqjq7qt5dVXdcWOa4ef4PVtVxC+13qqr3zMs8p6pqp7YFAAC2y0E7uO4XJ/n9JC9ZaDs+yZu6+8SqOn5+/KQk90py6/l2lyR/mOQuVXXDJE9JckSSTnJGVb22uy+a53lUknckeV2So5L8zQ5uDwB74fDjTx76fOecePTQ5wO4snbsCHh3vy3Jheuaj0ly0nz/pCT3XWh/SU/enuSQqrppknsmOaW7L5xD9ylJjpqnHdzdb+/uzhTy7xsAANjPje4DfpPu/vh8/z+S3GS+f7MkH12Y79y5bVn7uRu0AwDAfm3XTsKcj1z3iOeqqkdX1elVdfr5558/4ikBAGBDowP4J+buI5l/fnJuPy/JzRfmO2xuW9Z+2AbtG+ruF3T3Ed19xKGHHrrPGwEAAFfW6AD+2iRrI5kcl+Q1C+0PnUdDOTLJJXNXldcnuUdV3WAeMeUeSV4/T/t0VR05j37y0IV1AQDAfmvHRkGpqv+d5K5JblxV52YazeTEJK+sqkck+UiSB82zvy7JDyY5O8lnkzw8Sbr7wqp6epLT5vlO6O61Ezt/KtNIK9fONPqJEVAAANjv7VgA7+5jN5l09w3m7SSP2WQ9L0ryog3aT09y+32pEQAARnM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6KDdLgAADkSHH3/y0Oc758Sjhz4fsHMcAQcAgIEEcAAAGEgABwCAgQRwAAAYSAAHAICBBHAAABhIAAcAgIEEcAAAGEgABwCAgQRwAAAYSAAHAICBBHAAABhIAAcAgIEEcAAAGEgABwCAgQRwAAAY6KDdLgAA2P8cfvzJQ5/vnBOPHvp8sJscAQcAgIEEcAAAGEgABwCAgQRwAAAYSAAHAICBBHAAABhIAAcAgIEEcAAAGEgABwCAgQRwAAAYSAAHAICBBHAAABhIAAcAgIEEcAAAGEgABwCAgQRwAAAYSAAHAICBBHAAABhIAAcAgIEEcAAAGEgABwCAgQRwAAAYSAAHAICBBHAAABhIAAcAgIEEcAAAGEgABwCAgQ7a7QIAAEY7/PiThz7fOScePfT52L85Ag4AAAM5Ag4AsGJGHuF3dH/vOQIOAAADHfABvKqOqqoPVNXZVXX8btcDAADLHNBdUKrqakn+IMkPJDk3yWlV9druft/uVgYAwE5YhRNoD/Qj4HdOcnZ3f6i7v5Dk5UmO2eWaAABgUwd6AL9Zko8uPD53bgMAgP1Sdfdu13ClVdUDkhzV3Y+cH/94krt092PXzffoJI+eH35jkg8MKvHGST416Ll2g+07sNm+A9cqb1ti+w50tu/Atcrblozfvlt296EbTTig+4AnOS/JzRceHza3XU53vyDJC0YVtaaqTu/uI0Y/7yi278Bm+w5cq7xtie070Nm+A9cqb1uyf23fgd4F5bQkt66qW1XVNZI8OMlrd7kmAADY1AF9BLy7L6uqxyZ5fZKrJXlRd5+5y2UBAMCmDugAniTd/bokr9vtOjYxvNvLYLbvwGb7DlyrvG2J7TvQ2b4D1ypvW7Ifbd8BfRImAAAcaA70PuAAAHBAEcABAGCgA74POGNV1Q2S3DrJtdbauvttu1fR9qqq2ye5bS6/fS/ZvYrYG1X13Ulu3d1/UlWHJrlud394t+vaV1V1rSSPSHK7XH7f/IldK2qbVdXVktwkC59L3f3vu1fR9lrVfXON984D07wvPilX/N3dbdeKuopwBHwbVdWtq+pVVfW+qvrQ2m2369ouVfXIJG/LNOrM0+afT93NmrZTVT0lye/Nt+9P8swk99nVorZRVR1ZVadV1X9W1Req6ktV9endrmu7zL+/JyV58tx09SQv272KttVLk3xNknsmeWumax5cuqsVbaOq+ukkn0hySpKT59tf72pR22jF982rwnvnKn+2/2mSs5LcKtPn+jmZhnheCfvz554Avr3+JMkfJrks05vQS7JCb7JJHpfk25N8pLu/P8m3Jbl4d0vaVg9Icvck/9HdD0/yLUmuv7slbavfT3Jskg8muXaSRyb5g12taHvdL9OH/meSpLs/luR6u1rR9vmG7v6VJJ/p7pOSHJ3kLrtc03Z6XJJv7O7bdfc3z7c77HZR22iV981k9d87V/mz/Ubd/cIkX+zut87fqq3S0e/99nNPAN9e1+7uN2UaXeYj3f3UTB+Uq+Jz3f25JKmqa3b3+5N84y7XtJ3+q7u/nOSyqjo4ySdz+SutHvC6++wkV+vuL3X3nyQ5ardr2kZf6GlYp06SqrrOLteznb44/7x4/qr/+km+ehfr2W4fTXLJbhexg1Z530xW/71zlT/b195bPl5VR1fVtyW54W4WtN321889fcC31+er6quSfHC+QNB5Sa67yzVtp3Or6pAkf5nklKq6KMlHdrmm7XT6vH1/lOSMJP+Z5P/ubknb6rPzFWPfVVXPTPLxrNY/4a+squcnOaSqHpXkJzL9LlfBC+bzL34l09V+r5vkV3e3pG31oSSnVtXJST6/1tjdv717JW2rVd43k9V/71zlz/Zfq6rrJ3lipi5EByf52d0taVvtt597xgHfRlX17Zn6Uh2S5OmZduTf7O6372phO6Cqvi/TUbi/7e4v7HY9262qDk9ycHe/e5dL2TZVdctM/WyvkekN9vpJnjsfHVgJVfUDSe4xP3xDd5+ym/WwNXMf4ivo7qeNrmWnXFX2zRV971z/2X79JM9cxc/2VTN/7n0y03kX+9XnngDOHlXVwd396ara8Gup7r5wdE07oarul+TN3X3J/PiQJHft7r/c3cq2x/y199pXxWujTlyzuz+7u5Vtn6r6miR3zvRV/2nd/R+7XNI+qaqHdPfLquoJG01foSPEK2/V9s1Fq/7euYqq6he6+5lV9XuZu0Yt6u6f2YWyrlJ0QdlGVXVKkgd298Xz4xskeXl333N3K9tnf5bkhzJ9tdhJamFaJ/m63ShqBzylu/9i7UF3XzwfmVuVD5E3Jfkfmb4eTqYTUt6Q5Dt3raJtNI/S86tJ3pxpH/29qjqhu1+0u5Xtk7W+wqt0wt4VzEOh/UKuOMziSpwMtqL75qKVfO+sqt/t7sdX1V9l45B6II/0ctb88/RdrWKHVNUru/tBVfWebPy72/WTvB0B30ZV9c7u/rY9tbF/qqp3r/+jrKr3dPc371ZN26mq3tXd37qntgNVVX0gyXd29wXz4xsl+cfuXqUThVdSVb0hySuS/FySn0xyXJLzu/tJu1rYNln1fXNV3zur6k7dfcbc5fIKuvuto2vaSXM/9+t2934xTN++qKqbdvfH5y4oV9Ddu37+2n7REX2FfLmqbrH2YP7Fr8x/OFX1XWtn71fVQ6rqtxe3dwWcPm/T18+338501H9VfKaq7rj2oKrulOS/drGe7XZBLj829qVz2wGvqp5ZVQdX1dWr6k1VdX5VPWS369pGqz4U2srum7OVfO/s7jPmn29duyV5d5KLViV8V9Wfze8t10ny3iTvq6qf3+269lV3f3z++ZGNbrtdXyKAb7dfSvL3VfXSqnpZpovWPHkPyxxI/jDTGcXfkumM6X/LdIGQVfHTSb6Q6UjcKzKNxvCYXa1oez0+yf+pqr+rqr/PtI2P3eWattPZSd5RVU+dv/5+e5J/raonbNaH+gByj/mo1A9lulDGNyQ54D8kF6z6UGirvG8mK/7eWVWnziH1hkn+Ockfzf9krILbzu8t903yN5kuyPPju1vS9qmq+1fVB6vqkqr6dFVdWvvJhXj0Ad9G3f238xHGI+emx3f3p3azpm12WXd3VR2T5Pe7+4VV9YjdLmq7dPdnkhy/23XslO4+rapuk6+M3f6B7v7ismUOMP8239a8Zv65Cv2n196rj07yf7r7kqpaNv+BZtWHQlvlfXPl3zuTXH8eiOCRSV7S3U+pqlUZ5eXqVXX1TAH897v7iyv23vLMJPfu7rP2OOdgAvg2qKrbdPf7F77e/9j88xZVdYvu/ufdqm2bXVpVT07ykCTfO/cXu/ou17TPVvxEm1TV3br7zVV1/3WT/ntVpbtfvSuFbbO1Ieuq6rrz4/9cvsQB5a+r6v2Zugz9r/mkxc/tck3bprvXLjt/SaYrDa6UVd03V/29c8FBVXXTJA/K9E33Knl+pm/V/iXJ2+aus6t0UaxP7I/hO3ES5raoqhd096Or6i0bTO4VOpP/a5L8aKYhtP5u7v991+5+yS6Xtk9W/USbqnrafMTmTzaY3HN/2wNeTVeIfGm+0nXhU0ke2t1n7l5V22f++vuS7v5SVf23TP2mP7rbdW2Hqvrvmbq43aS7b19Vd0hyn+7+tV0ubVus6r656u+da6rqgZkugvX33f1TVfV1ma7x8cO7XNqOqKqbdfd5u13HdqiqZyf5mkwj8ixe5GvXDzwJ4NtkPhr8Hd39D7tdyyhV9T1JHtzdB3xfv5rGxH5Jd//YbteyE+b98wHd/crdrmWnVNU/Jvml7n7L/PiuSZ7R3SsxzGKS1PTd8N0y/SP8Q919k10uaVtU1Vsz9Wl//tqoUVX13u6+/e5Wtj1Wed9c9ffOzVTVt3f3abtdx3apaez2H8703vJN3f21u1zSttifDzzpgrJNuvvLVfX7SVZ6yMH55KgfTfLAJB9O8ue7W9H2mI8q3rKqrtEreGXPef/8hSQrG8CTXGct4CRJd5+6NmrPga6qjsz0d3ffTEdRH5NpyL5V8d+6+5/W9T29bLeK2QEru2+u+nvnoqq6bZJj59vFSY7Y3Yr2TVVdO8kxmd5bvi3TOQn3zTSAxEro7ofvdg2bEcC315uq6oeTvLpX6KuF+evhtTedT2U6y726e9X6an4oyT9U1WuTfGatsVfnaoNvrKqfy/T7W9y+lbiSaZIPVdWv5Csj8zwk0+/0gFVVz8j0z+6/J/nfSZ6W5PTuPmlXC9t+n6qqr8/cj7iqHpDk47tb0rZauX1znZV976yqw/OVz78vJrllkiO6+5zdq2rfVdWfJfmeTBdj+71MF4k6u7tP3c26tltVXSvJI3LFi3w5Ar5i/meSJyS5rKo+l+mKZ93dB+9uWfvs/Un+LtNX3mcnSVWt0ggFa9ZGKviqrMjoBOv8yPxzscvQKl3J9CcyBdRXZ9quv5vbDmSPTPKvmfpH/1V3f76qVuaf+wWPSfL/2rvvOLuqqv/jn28CUhMCIk1p0ntoCgFUmlhQQUAISLGAoGIUfLA9jwh2EJViAfVHU2kigqgYeugt9F4i0pUeqRK+vz/2vszJcGeSkHNn33tmvV+veeXec2cy605Ozuyz99prHQOsLOkh0upak1IamnhuVjXy2inpClJFnpOB7WzfLWlKrw++s1WBp0gdMW/PKxlNvLacSBrDbAUcTLqudMWmzMgBr4GkjWxfJmlu242pTNAiaRtgJ2Aj4BzSxejXtpctGliHSJrX9vOl46iLpB1snybp7babNOv2mpyHel7TVmXy+9qSNPu2OXAhsAWwpO0mpWgAkNMyRtieOsNP7hFNPTfbaeC180/AOsBZwO9tXy7pPtuNmLTIZWnHkyZnHieVqF3d9mNFA6uRcjdy5W6tueTiJbY3mOEXd1g04qnHEfnPy4tG0SG2/2R7J2Bl0gDgi8Aikn4h6b1lo6uPpA0l3Ua6W0bSWpJ+XjisOrSaQf2haBQdZHsaqRPtAqVjqZPtabbPsb07sBxpJ/9lwEN5CbkRJL1Z0hGkmeGLJB2u1K695zX13Kxq6rXT9jbAGqSunt+SNAVYUNI7ykZWD9t32D7Q9srABOB44Jq8abgpWr0uns7ViBYAFikYz2tiBrwGkq4ktafdhjQ7PB3bXxjyoDpM0oKk3NQdbW9eOp46SLoK2B44q0mVGCSdS1r2Xp80wJlOU2r1SjqTtJHoXKbPQ23i/7/RwDa9XgK0JZ+jk4Df5kO7kEqcblEuqvo0/dxs6rWzP0mLkGqBjweWsr1k4ZBqlystbWK7ERsxlZonnQ6sCRwLzA980/YviwZGDMBrIWlh0rLwD4Fv9nvZTfkl2XSSrrL9ztaSVT52o+21Ssc2OyS9ibSMeiIpp7jKDbrQ7t7ueAM3LDZOu8GapJttr1Eqpjo1/dxs6rVzMJKWtn1/6ThC74pNmDVwajd/sqTbbd/YOt6qkw3EALw3PCBpHOCcJzaBLtmsMTtyabArJY2z/W94Ldf2o6TzsxED8KYMZoapiZJ2oq9M5vbA3wvGU6thcG428to5mBh89wZJiwLfA5aw/f5cSnJD278pHFrMgNetXZ1s20eVjSrMjLyScThpNUOk8kwTbD9RNLCa5JnwD5LOz61Iy3J/tP3nooHVJOdntmuH3fMbpiTNZfulGR3rNZKmkv7NBMwHvJpfGgH8pwEVpIBmn5vQ/Gtn6F2S/kZKPfmG7bUkzQFc3w2razEDXoNhVCe70fJKRpNKnwGQN8qOB95L2kR7ArB+NzcoeIOqTTHmJt0ELzTA5/aaK0hpRDM61lNsN6Zk3Qw0+dxs7LWzpVXpbEbHeomk/QZ7vQk13LOFbZ8q6WsAtl+RNK10UBAD8LoMizrZkj5KynNfhDTL0ZQ65wBIWhbYF1iGyv+NBmxSPId0fm5sewqApMPLhlS/NrNtP5V0Ha/fl9EzJC0GvBWYJ6+utVpFjgbmLRZYB+Try8bkOtm2/1Q4pNo08dysavC1s+VIXn+z2+5YLxkuN7/P5YpKrSZfGwDPlA0piQF4PVq5tBdKatXJ1uBf0pMOAT5ku6m5fX8CfgP8mb6l8CZYh3R+nifpPtL5ObJsSPWTVP1lOII069jr17itgD2AtwGH0XddmQp8vVBMtcsl65YndfsE2FvSlrY/N8iX9YyGnptVjbx2StoQGAe8pd+M8Wh6/Bpq+6DSMQyR/Uh13JeTdBnwFtIek+IiB7xGeWPbR0jL/ZuRlvrPsD2xaGA1kXSZ7Y1Kx9EprZ38pePopLxRajywHXAj6fw8pmxU9ZB0YeXpK6Q9GIfZvrNQSLWRtJ3t00vH0SmS7gBWcf6FJGkEcKvtVcpGVo8mn5vQ3GunpHcD7wH2Bqpl66aSOtPeXSKuOqmLW7XXJed9r0SawLjT9n9n8CVDIgbgHdKkOtl5aRjg3cBipNmO1zZ/2f5jibjqJmlnYAXSBqLq+5tcLKgOyQOcLYCdmnShbSpJE0gbiaYCvyKtany1QTf3ZwOfa1WWkLQ0cJTtD5WNLMyMpl87qyUH87VzftvPFg6rFpJOI6XR7kylVbvtCUUDq4mkzwG/s/10fr4gMN528UZRMQAPMyTp2EFedlMGcJK+D+wK3EvfMqptb1YuqjAjkn5q+4v58QTbh1deO872HsWCq0mrprKkrUizcf8LnGi7l3NQkfRnUm7mAqRGUVfn5+8Errb9nnLRzb7hcG5C86+dSl1n9wamAdeQUlAOt31o0cBqoC5u1V4HSTfYHtvv2Gv16ktqUg5a6JBWtYyBdoKXiaojdgDenutmh97xrsrj3Unl0FrWHOJYOqWV+/0B4ATbt+aOdb3uR6UD6LDhcG5C86+dq9p+VtIuwN+Ar5La0/f8AJzXt2p/lC5p1V6TkZJUSW8bCbypcExADMDDrGniTvCqW4AxwL9KBxJmiQZ43CTXSZoILAt8TdIoGrDZzfbFpWPosOFwbkLzr51z5pnhbUipUf+V1JT0gWNyWsb/kjYrzg/8X9mQanUOcIqko/Pzz+RjxcUAPMxQk3eC9zMGuEPSNUyfx9iUUlqtu/9Fmb5U2D/LRVSLEfkXyIjK49Zgpynn56eAscB9tp/PZbV6vo67pEttb1xpyPPaSzSjxOlwODeh+dfOo4F/kDauT8p7FHo+Bzznsz9r+ylSR+RGNIbq5yvAXsA++fm5wK/LhdMncsBr1NQ62cNhJzi89j5fpymzdJL2BQ4EHmP6PM2eXgqX9A/S+2k3w+gGdRtckLTRrVqpYFK5iMKMDKNzs9HXznYkzWH7ldJxzC5J19peb8af2ZtylZfl89N7bL9YMp6qGIDXSNI9NLhOdnUn+HAgaWPSbumm1CK+B3hntIfuPZI+DUwg1QO/AdgAuKIJm9zyqsyttlcuHUuoR9OunQCSPsjrS/UdXC6iekj6AX0dvJ9rHbf9ZLGgapBLD34P+CRwP+kmeEn62tIXL0UYKSj1eqypg+/suHZ5b00YBLTkboM7kzYVTQGaVHv5AbqkA1iYZRNIVUKutL2ppJVJv1x6nu1pku6UtFQD0qGGrSZfOyX9ktR5dlNS+sL2pIo9TbBj/rN6s2R6Px3lUFK3z2VtTwWQNJq08ftHpGtqUTEAr0GlTva1kk6hoXWygS9XHs9NaubShCW4FUnNacbTNxMg25sWDax+9wEXSfoL05+fPy4XUphJL9p+URKS5rJ9h6SVSgdVowWBWyVdzfSzcE3JIW6kYXTtHJdL9N1k+yBJh5GqoTTBKv3TMnLaRq/bGljRlTSPXMlmH1Ld8xiAN0S1WcTzwHsrzw00YgBu+7p+hy7LvzB73R3AJcDWtu8BkPSlsiF1xD/zx5vokjJMYaY9KGkM6eb+yD0DFwAAIABJREFUXElPkZZVm6JJVReGk+Fy7Xwh//m8pCWAJ4DFC8ZTp8t5fSWzdsd6jauD78rBad1SwSYG4DUYLnWyJS1UeToCWJfUQKPXfRTYCbhQ0jnAyTSwZJjtg0rH0GkNrfKC7W3zw2/ltuYL0CWltOrQ5M16LQ09N4fFtRM4O98AHwpMJk2sdUUljTdK0mLAW4F5cvpQ699tNCndptfdJmk32ydUD0r6OOnGsbjYhFkjSZP7d6Zrd6xXSZpCuvCIlHoyBTjY9qVFA6uJpPmAj5CWUzcDTgDOaFC777cAB/D6jUSNyOFvapWXlryxbQXbx+Z/y/ltTykdVx0kbUDqKbAKaXVmJPBcr1eQahkG52ajr51VkuYC5rbd0/tpJO0O7AGsB1xbeWkqcFyvp85Keisp++AFUtMkSO91HmBb2w+Viq0lBuA1qNTJ/iLwk8pLo0n/0GsVCSy8Ybnk2w7AjrY3Lx1PHXIjl1NIufx7kzrz/dv2V4oGVpMmV3mRdCDpl8dKtlfMy+Cn2W7ECpuka0kzqaeR3udupPzNrxUNrCZNPjf7a9K1U9IBtg/Jj3ewfVrlte/Z/nq56OohaTvbjdkw25+kzUiTTgC32T6/ZDxVMQCvwTCqkz0nqZh9q73yRcDR3VDOJ8yYpOtsr5s3Eq2Zj11je/3SsdUhp2Zs2YTavP1JugFYG5hse+187KYGzaBea3u9fufm9a332uuafG42WXUFu/9qdlNWt/OM/nbAMkyfHtXzJRa7XeSA18D2xZIuBdZseJ7tL4A5gZ/n57vmY58uFlGYFa0bpUdyTduHgYUG+fxe0+QqLy/bdmvzUF7yb5LnJb0JuEHSIcAjpH0mTdHkc7PJNMDjds971Zmk8rTXUTk3Q+fFALwmeWftEqXj6LD1+6XTXCDpxmLRhFn1HUkLAPuT8m1HA02qWNDkKi+nSjoaGCNpT1JziV8VjqlOu5IG3J8nnZNLkmblmqLJ52aTeYDH7Z73qrfZfl/pIIajGIDX6wZJZ5HyGKu1bHt6M0PFNEnL2b4XQNLbgWmFYwozIVdgWMH22aTZjkbV6c3vb0Xbu5SOpRNs/0jSlsCzwErAN22fWzis2ZY3k77F9m350IvAQZJWoyFNo5p+bjbcWpKeJc12z5Mfk583oVY2wOWS1rB9c+lAOknSqEpDnuVbZTOLxhQ54PWRdGybw7b9ySEPpgMkbU5q43of6QK0NPAJ2xcWDawmuaHSD4FFSO9PpH+/plRiuNr2O0rH0Sk5DWwz2y+XjiXMHEknAz+3Panf8U2AfWzvXCayejX93Gz6tbPJJN0GLE+qavYSff92jdhf0pJX66cAvwe+b3u5wiHFADzMmrxho9WB707bjckZy5UKPmT79tKxdIKkn5By+E9h+hWaycWCqpGkE0hl7M5i+vfX83m2TR3gtDZfDvDaLbZXH+qYOqHJ5yY0/9rZZJKWbnfcdk83+pI0L2nvzCuVY/sARwE7VSvalBIpKDWS9DZSbm2rNNglwATbD5aLavZJWh94wPajtl+SNJaUn3m/pG/ZfrJwiHV5rOG/QMbmP6u7202q29sE9+aPEcCowrHU7RCaOcAZ7N9pziGLovOafG5C86+djWX7/nY9BkrHVYMLgG2ARwEkbUuq4rYVaZ9J8QF4zIDXSNK5pOWNE/OhjwO72N6yXFSzT9JkYAvbT0p6F6nb2b6kAd0qtrcvGuBsyrOLAO8GFiO1+65WKmhKDv+wIGle28+XjqNOki5rSs3vqlwV5Ge2/9rv+PuBL9h+f5nIOqNp52ZcO3tfU3sMSLqxVTRC0l7AnsAHbP97sJW3oRQD8BpJusH22Bkd6zX9TuSfkZq3fCs/b8L7a5e739KYHH6AXH6wfyfMRtR7zQ2xfkPqELmUpLWAz9j+bOHQ3rCmD3AkrQD8Bbic6bvVbQhsbfuuUrHVqYnnJgyva2dTNbXHgKQLgItJFZW2BZa3/ZSkxYG/d8P7ixSUej0h6ePASfn5eKAJnc9GSpoj51JtDuxVea3nzyHbnwCQtJHty6qvSerpWYAqSb8E5iVVQPk1sD1wddGg6vVT0vLiWQC2b8wrNr3sQ5XHzwPvrTw3qdVyz7J9t6Q1gJ2BVr73xaTB6YvlIqtdE8/NYXPtbLim9hjYgZRychdpzDJR0s2k33/fKBlYS88PnrrMJ0k54D8h/XK8HPhE0YjqcRJwsaTHgRdIue1IWp6GlArLjgT6dzZrd6xXjbO9Zp7dOEjSYcDfSgdVJ9sPSNP1x+jpMpnDYYCTN3IPNpPaCE07N/tp+rWzyRrZY8D2E8B3Ws8lXUHan/dD23cWC6wiBuA1yruGP1w6jrrZ/q6k84HFgYnuy1saQcoF72l5eXgc8BZJ+1VeGg2MLBNVR7yQ/3w+5/k9Qfo3bYoHJI0DLGlOYALQlI1hMcDpbY08N4fRtbOxmtpjoD/bD9MFGy+rYgBeA0nfHORl2/72kAXTIbavbHOsEfmZpM5085P+P1QrFDxLStNoirMljQEOBSaTVml+XTakWu0NHA68FXgImAj0eo5tDHCaoXHnZjZcrp2Nk1ewF7V9WR5wn5uPb1xtuBc6JzZh1kDS/m0Ozwd8Cniz7SaU9Gk8SUv3eu3TmZXruc9tuzEpRAOlafQ/1kskvRt4D2kA98vKS1OBP9u+u0RcQ0HSm/Mycs9r4rnZkjt9nmp7u9KxhJkn6Wzga/07YOY9Gd+z/aH2XxnqEgPwmkkaRVpe/BRwKnCY7X+VjSrMDEkXkmaFp2O7KXWyycvgy1BZ/bJ9QrGAaiRpsu11ZnSsFw2Xm0NJ95KqovwWOM72qoVDqkWTz01I+bW2NywdR5h5kq6xvf4Ar91se42hjmm4iRSUmkhaCNgP2AU4HljH9lNlowqz6MuVx3OTmg29MsDn9hxJJwLLATfQtwHMQE8PwIdJmsZxrSoFVU26OQSwvZykLwFX0IAN7MPk3AS4QdJZpBzbaqfPnq7S03BjBnltniGLosMkbUDaL7MKKWVqJPBcN3QRjgF4DSQdCnwUOAZYw/Z/CocU3gDb1/U7dJmkJpXpWw9Y1c1b9hoOeaiNvDmUNBHYszW7n39Z7g18BtiaHr85ZHicm5DOySeYvqtuz5fJbLhrJe1pe7qKJ5I+TV9N/iY4CtiJdHO4HrAbsGLRiLJIQamBpFdJzTFeYfoUBpE2YRa/0wozllcxWkYA6wJH2F6pUEi1knQaqbvgI6Vj6YRqmoakEaSmJ88WDqtjJF1t+x2l45gd1UZeuUnUocA2tu8abIm81wy3czN0P0mLAmcALzN9E6w3AdvafrRUbHVqdb2sNheSdH2r6VBJMQNeA9sjSscQanEd6QZKpJupKaRc/p4m6c+k9zUKuC3P6le7KTaldOb3Je1NSq+5Bhgt6XDbhxaOa7YNcHO4QKFw6vSSpN1J3er2Bda2/bCk0aSN7E3R2HMTQNLbSMv8rdr0lwATbD9YLqowGNuPAeMkbUpfE6y/2L6gYFid8LykN5HSpA4BHiFdQ4uLGfAQGi5X0hiQ7YuHKpZOas2mStqFVB/7q8B13dByeHZJmsLrbw4Ptn1p0cBmUy6F9lXSLNy9wJakBmYfAX5r+ycFw6tNk89NAEnnAr8HTsyHPg7sYnvLclGFkFafgH8BcwJfIk1c/Nz2PUUDIwbgIbwmN8jYB2i1iL4IONr2f4sFFWaapFuBsaSBwFG2L5Z0o+21CocWZpKktYEtgOttn1c6nro0/dysphINdiyE0CdSUELo8wvSXfLP8/Nd87FPF4uoRt28G7wmRwP/AG4EJuWZj0bk2Q6Xm0Pb1wPXl46jAxp7bmZPSPo4cFJ+Pp60KTOEIiSdavtjkm6mfXnh4qtPMQPeAZJG2Z6aHy/fDUsdYcbazUg1bJbqWtrsBrf9taKBdZCkOWw3oVrIr0k3h8fnQ7sC02w34uZwOGrKuQmvLfMfCWxIGuxcTtrw/c+igYVhS9Lith/J5+brdENfhZgB74xLc87m74Hvk2ovh+43rdqCV9Lb6auX3Qi275E00vY04FhJ1wONGIDnXf3fA5aw/X5Jq5IGBL8pG1kt1u93I3iBpBuLRRNmWa7yshqpZF/LwYXCqVUezDRlM3dogEq1r8eBF2y/KmlFYGXgb+Ui6xMD8BpImhd4uTWbYXstSfuQluN2KhpcmBX/A1wo6T7SZrelaUAzkIqu3Q1ek+OAY4Fv5Od3AafQjAF4428Om0zSL4F5gU2BX5NqgPd8jwFJ3xzkZdv+9pAFE0J7k4BNJC0ITCRVIdqR1DSxqCb98i3pAmDh1hNJ25LyNbcC9igUU5hFts8HVgC+QCqJtpLtC8tGVatdSf/nP0/qVrckqaFLUyxs+1TgVYB8Q9yUQWrr5vAiSReTrjn7F46pNpJWkPQHSbdJuq/1UTquGo2zvRvwlO2DSCszXdEMZDY91+YDUvnWr5QKKoQK2X6e1Czx57Z3IK1EFRcz4PWYp1W0XtJewJ7A5rb/LekHZUMLMyJpfeAB24/afknSWNLA9H5J37L9ZOEQa1FpBDINOAt4yPa/ykZVq+ckvZm84SZvOn2mbEj1sH2+pBWAVlOoO22/NNjX9JhjgQOBn5BmiT9BsyaIXsh/Pi9pCdIGxcULxlML24e1HksaBUwg/dudDBw20NeFMIQkaUPSjHerr8fIgvG8pkkXuJKekHRg3ij1feC9efC9OKnaROhuR5PqECPpXcAPSC2wnwGOKRhXLST9UtJq+fECpEoMJwDXSxpfNLh67U+6sVhO0mWk97hv2ZBmj6T1JS0GkAfcY4FvA4f2a87T6+bJK1Cyfb/tbwEfLBxTnc6WNIbU6XMyqSLKSYN+RY+QtJCk7wA3kSb11rH9lYbd3IfeNYG0z+kM27fm9L2uWNmOKig1yLNu+9DXTOKrwM2kmZxv2P59wfDCDFQrnUj6GfDvPABoRC1bSbfabg3Avwi8x/Y2eWD3t25oyTs78nu6nDSwgTRLLNIscU+X6ZM0GdjC9pP55vBk0k3FWGAV29sXDbAmki4HNgb+QEqveQj4ge2VBv3CHiRpLmBu2z2/OiPpUNLS/jHAz2z/p3BIIfSMGIB3QF5i3Ai4yfadpeMJg5N0CzDW9iuS7gD2sj2p9Zrt1Qf/G7qbpOtbg2xJfwFOs31c/9d6laQfAeNIu9tvBi4jDcgv7/X0oabfHLbkNLDbgTGkGf7RwKG2rywa2GySdIDtQ/LjHWyfVnnte7a/Xi662SfpVeAlUnfW6mBCpE2YTekxEHqUpLcAB9CvApHtzYoFlcUAPAx7kr4BfIBUrmgp0hKqc5vs421vVDTA2STpQlI+5kOkpbeVbT8qaQ7gFtsrFw2wJrnCy3qkwfiG+eNp26sWDWw2NP3msOkkTba9Tv/H7Z6HEOonaSKpGtaXgb2B3UkTGcU3CccmzDDs2f6upPNJm6Imuu+udAQ9nkOcfQY4AlgM+GJrwzCwOfCXYlHVbx7SzOkC+eNh0ox4LzsJuFjS46SNfJdAavBFQzaYAkg6F9jB9tP5+YLAyba3KhvZbNMAj9s9DyHU7822fyNpgu2LSdfTa0oHBTEADwGAdkvdtu8qEUvd8vt4X5vjfwf+PvQR1UvSMaTlxanAVaT0kx/bfqpoYDUYBjeHLQu3Bt8Atp+StEjJgGriAR63ex5CqF9rH9AjuRnWw0BXbGCPAXiNJP2w/7JGu2MhlNaw5e+lgLmAu0lpNg8CTw/6FT2kyTeHFa9KWqrVujy3j27CAHUtSc+SZrvnyY/Jz+ce+MtCCDX5Tq7+tT9wJGmV9EtlQ0oiB7xG7QY1km6yvWapmEJopwmbL6skiTQLPi5/rA48CVxh+8CSsYUZk/Q+UiWNi0mD001I+e49v0ITQgjtxAx4DXLb+c8Cb5d0U+WlUaSKDCF0myblfpNTM26R9DQpN/oZYGvgHaQGL6GL2T5H0jrABvnQF20/XjKmEELvknQkg6yi2f7CEIbTVsyA1yAvbyxIasLz1cpLU3u9DFpollz7+x2kC9M1lQ2ZPUvSF+ib+f4vuQRh/rjZ9qsFwwuDkLSy7Tvy4Pt1bE9udzyEEAYjaffBXrd9/FDFMpAYgNdI0nLAg7md+XuANYETqpuLQihF0qeBb5IanQh4N3Cw7f9XNLDZJOnH5Nrfth8pHU+YeZKOsb1XLpXZn7uhVm8IIXRCDMBrJOkGUh3iZYC/AmcCq9n+QMm4QgCQdCcwzvYT+fmbSYPWxnUbDL1D0ghgQ9uRrhdCqFVuxPMVYFW6rBHPiNIBNMyrtl8hteY90vb/kMqHhdANniCV6muZmo+FUExOETqqdBwhhEb6HanL7rLAQcA/gKgD3kD/lTQe2A34UD42Z8F4QkDSfvnhPcBVks4k5YB/BLhpwC8MYeicL2k74I+OZdkQQn2iEc8w8QlSq9Pv2p4iaVngxMIxhTAq/3lv/mg5s0AsIbTzGWA/YJqkF0h7FGx7dNmwQgg9rmsb8UQOeAghhBBCaBxJWwOXAEvS14jnINtnFQ2MmAGvlaQVSKUI+yf7v71YUCFkudLE6+64u2EzShjeciOlXYBlbX9b0pLA4ravLhxaCKFHSRoJrGD7bFJviE0LhzSdmAGvkaRLSU0/fkLKAf8EMML2N4sGFgIgad3K07mB7YBXbB9QKKQQAJD0C+BVYDPbq0haEJhoe/3CoYUQepikq22/o3Qc7cQAvEaSrrO9rqSbba9RPVY6thDa6eaLUxg+JE22vY6k622vnY/daHut0rGFEHqXpJ+QimGcAjzXOt4NTb4iBaVeL+WatndL+jzwEDB/4ZhCAEBSdePJCGBdYIFC4YRQ9d+8XGx4rXZvdDANIcyusfnPgyvHDBRPvYwBeL0mAPMCXwC+Tco3GrQdaghD6DrShUfAK8AU4FNFIwohOQI4A1hE0neB7YH/LRtSCKEBPmX7vuoBSV2xLy9SUDpM0hy5OU8IIYQBSFoZ2Jx0g3i+7dsLhxRC6HGt9LZ+x7oiNThmwGsg6VLbG+fHJ9retfLy1cA67b8yhM6TtD7wgO1H8/PdSBsw7we+ZfvJkvGFkD1GKhc2BzCPpHW6IU8zhNB78g39asACkj5aeWk0lSp1JcUAvB7zVR6v1u81DWUgIbRxNLAFgKR3AT8A9iXlxh1DWu4PoRhJ3wb2IDWKai3LdkWeZgihJ60EbA2Moa8zOcBUYM8iEfUTA/B6DJbHEzk+obSRlVnuHYFjbJ8OnC7phoJxhdDyMWA52y+XDiSE0PtsnwmcKWlD21eUjqedGIDXY4ykbUmVJcZUljtEVJkI5Y2s7EXYHNir8lpcA0I3uIU0U/Wv0oGEEBplW0m3Ai8A5wBrAl+y/duyYcUmzFpIOnaw121/YqhiCaE/Sd8APgA8DiwFrGPbkpYHjre9UdEAw7AnaT3gTNJA/KXWcdsfLhZUCKHnSbrB9tg8Sbo1sB8wqRt6DMTsVw1igB26me3vSjofWJzUXbB11z2ClAseQmnHAz8Ebibqf4cQ6jNn/vODwGm2n5G6Y2teDMBDGAZsX9nm2F0lYgmhjedtH1E6iBBC4/xZ0h2kFJR9cpOvFwvHBEQKSgghhMIk/ZiUenIW06egRBnCEMJsyV2gn7E9TdK8wOhWWd6iccUAPIQQQkmSLmxz2LajDGEI4Q3LfS9ex/YJQx1Lf5GCUqN8Z7U/sJTtPSWtAKxk++zCoYUQQteyvWn/Y5IWLRFLCKFR1q88nptUCWwyUHwAHjPgNZJ0CnAdsJvt1fOA/HLbYwuHFkIIXU/SGFKX1p2BVWwvUTikEEKD5GvMybbfVzqWmAGv13K2d5Q0HsD28+qW7bYhhNCFJM0DfIQ06F4bGAVsA0wqGVcIoZGeA5YtHQTEALxuL+dfJgaQtByVDUUhhBD6SPo9sAkwETgSuAC4x/ZFJeMKITSDpD/T15F8BLAqcFq5iPrEALxeB5I6LS0p6XfARsAeRSMKIYTutSrwFHA7cHuuUhB5kSGEuvyo8vgV4H7bD5YKpipywGsm6c3ABqQ29FfafrxwSCGE0LUkrQyMB3YkdWtdCVjd9mNFAwshNI6kjYHxtj9XPJYYgM8+SesM9nrUsg0hhBmTtC5pMP4x4EHb4wqHFELocZLWJu0x2QGYAvzR9pFlo4oBeC0GqGHbErVsQwhhFuTN65vYjo2YIYRZJmlF0s38eNLK2inAl20vXTSwihiAhxBCCCGExpD0KnAJ8Cnb9+Rj99l+e9nI+sQmzBpI+uhgr9v+41DFEkIIIYQwzH0U2Am4UNI5wMmkvXldI2bAayDp2PxwEWAcqZQWwKakRjxbFwkshBBCCGGYkjQfqc/AeGAzUgfMM2xPLBoYMQCvlaSJwO62H8nPFweOs71V2chCCKH7SNpvsNdt/3ioYgkhNJukBUkbMXe0vXnpeCIFpV5Ltgbf2WPAUqWCCSGELjeqdAAhhOHB9lPAMfmjuJgBr5Gko4AVgJPyoR1JXd32LRdVCCGEEELoJjEAr1nekLlJfjrJ9hkl4wkhhG4naW7gU8BqwNyt47Y/WSyoEELooBiAhxBCKErSacAdpGYZBwO7kFrTTygaWAghdEgMwGsgaSow4A/S9ughDCeEEHqKpOttry3pJttrSpoTuMT2BqVjCyGETohNmDWwPQpA0reBR4ATSfUmdwEWLxhaCCH0gv/mP5+WtDrwKKmsawghNFLMgNdI0o2215rRsRBCCH0kfRo4HVgDOA6YH/g/20eXjCuEEDolZsDr9ZykXUgdl0wq/P5c2ZBCCKF7SRoBPJtLhE0CuqZVdAghdMqI0gE0zM7Ax0j1vx8jFXzfuWhEIYTQxWy/ChxQOo4QQhhKkYISQgihKEk/AB4HTqGyamj7yWJBhRBCB8UAvAaSDrB9iKQjaVMNxfYXCoQVQgg9QdKUNodtO9JRQgiNFDng9bg9/3lt0ShCCKE3rWL7xeqB3JwnhBAaKWbAQwghFCVpsu11ZnQshBCaImbAayDprMFet/3hoYolhBB6haTFgLcC80ham9Q/AWA0MG+xwEIIocNiAF6PDYEHgJOAq+j7JRJCCGFgWwF7AG8Dflw5PhX4eomAQghhKEQKSg0kjQS2JNX9XhP4C3CS7VuLBhZCCD1A0na2Ty8dRwghDJUYgNdM0lykgfihwEG2jyocUgghdLV83dwOWIbKyqztg0vFFEIInRQpKDXJv0A+SBp8LwMcAZxRMqYQQugRZwLPANcBLxWOJYQQOi5mwGsg6QRgdeCvwMm2bykcUggh9AxJt9hevXQcIYQwVGIAXgNJr9LXva36AxWpmcTooY8qhBB6g6RjgCNt31w6lhBCGAoxAA8hhFCUpNuA5YEppBSU1uTFmkUDCyGEDokBeAghhKIkLd3uuO37hzqWEEIYCiNKBxBCCGF4ywPtJYHN8uPnid9PIYQGixnwEEIIRUk6EFgPWMn2ipKWAE6zvVHh0EIIoSNihiGEEEJp2wIfJm9mt/0wMKpoRCGE0EExAA8hhFDay07LsQaQNF/heEIIoaNiAB5CCKG0UyUdDYyRtCdwHvCrwjGFEELHRA54CCGE4iRtCbyXVILw77bPLRxSCCF0TAzAQwghFCFpeWBR25f1O74x8Ijte8tEFkIInRUpKCGEEEr5KfBsm+PP5NdCCKGRYgAeQgihlEXbtZ/Px5YZ+nBCCGFoxAA8hBBCKWMGeW2eIYsihBCGWAzAQwghlHJtrnoyHUmfBq4rEE8IIQyJ2IQZQgihCEmLAmcAL9M34F4PeBOwre1HS8UWQgidFAPwEEIIRUnaFFg9P73V9gUl4wkhhE6LAXgIIYQQQghDKHLAQwghhBBCGEIxAA8hhBBCCGEIxQA8hBBCCCGEIRQD8BBC6ABJX5P0t37H7h7g2E75sST9Tz72gqR/Svq+pLkqn3+cpJcl/UfSk5LOlbRy5fU9JF06QEwXSXpR0lRJz0q6TtJXq39/m6+Zme83Lb9e/Vii8jk7SbpK0nOS/pUff1aSKt/jO5XPnyu/73/mn8Pd+eeiNu9lycqxLST9o/J8Y0mXS3omx36ZpPUHeq8hhDBUYgAeQgidMQkYJ2kkgKTFgTmBtfsdWz5/LsARwF7AbsAo4P3A5sCp/f7uQ2zPD7wVeAj4zSzE9Xnbo4DFgf2BnYC/Vge3bczo+11he/5+Hw/n97g/cDhwKLAYsCiwN7ARqdxgO6eR3vcHSD+HXUk/l8P7fd5zwP+1+wskjQbOBo4EFsqxHwS8NMj7DCGEIRED8BBC6IxrSAPusfn5JsCFwJ39jt1r+2FJKwCfBXaxfYXtV2zfCmwHvE/SZv2/ge0XSIPzsf1fmxHbz9m+CPgwsCHwwZn4mln6fpIWAA4GPmv7D7anOrne9i62XzcYlrQ58F5gO9u35J/DlcDHgc9JWr7y6UcA4yUt1+bbr5hjPsn2NNsv2J5o+6aZiT2EEDopBuAhhNABtl8GrgLelQ+9C7gEuLTfsdbs9+bAg7av7vf3PABcCWzZ/3tImg8YD9wzG3H+E7iWdDMwqDfw/TYE5gLOnIWQtgSuyu+7GudVwIOkn1PLQ8CvSDPb/d0FTJN0vKT3S1pwFmIIIYSOigF4CCF0zsX0DbY3IQ3AL+l37OL8eGHgkQH+nkfy6y1flvQ0MBXYmJSiMTseJqVpDGRG328DSU9XPu7NxxcGHrf9SusTc0720zm3+1283qz8HAC+D3xI0mrVg7afzbGaNEj/t6SzcvfNEEIoKgbgIYTQOZOAjSUtBLzF9t3A5aTc8IVI3R9bM+CPk/Ky21k8v97yI9tjgGWAF4CVZjPOtwJPDvL6jL7flbbHVD5aKSFPAAtLmqP1ibbH5b/rCdr/DpqVnwO2/w0cRUp1od9rt9vew/bbSD/rJYCfDvI+QwhhSMQAPIQQOucKYAFgT+AyeG1m9uF87GHbU/LnXgAsKekd1b8gV/nYADi//19YirUsAAAByElEQVSe00cmAIdLmueNBJj//nVJM/ODegPf7wrSpsePzEJI5wHvrFY3yXG+E1iS9HPq71BgU9L7aMv2HcBx9LW8DyGEYmIAHkIIHZI3LV4L7Mf0A9xL87FJlc+9C/gl8DtJG0gamdMqTgfOs33eAN/jXNKAfq/KYUmau/rR/+skzSvp3aT87KuBv87ke2r3/Qb63KdJ+dk/l7S9pFGSRkgaC8w3wNecR7rZOF3SavnnsAHwW+AXeRWh3fc5DDig8v5WlrS/pLfl50uS8tevnJn3GUIInRQD8BBC6KyLgUVIg+6WS/KxSf0+9/PAr0mDzf8A5wAXkSqhDOZQ4IBKPe9xpFSR1z4qaSBHSZoKPEZKxzgdeJ/tV2fhPfX/fhu2qQO+PoDtQ0g3Gwfk7/kYcDTwFVI6TjvbkSrGnEP6OfyWVPpw30FiOhyYVnk+FXgncJWk50gD71tIpRdDCKEo2S4dQwghhBBCCMNGzICHEEIIIYQwhGIAHkIIIYQQwhCKAXgIIYQQQghDKAbgIYQQQgghDKEYgIcQQgghhDCEYgAeQgghhBDCEIoBeAghhBBCCEMoBuAhhBBCCCEMoRiAhxBCCCGEMIT+PwN5hDjZyj/8AAAAAElFTkSuQmCC"/>
          <p:cNvSpPr>
            <a:spLocks noChangeAspect="1" noChangeArrowheads="1"/>
          </p:cNvSpPr>
          <p:nvPr/>
        </p:nvSpPr>
        <p:spPr bwMode="auto">
          <a:xfrm>
            <a:off x="376801" y="1311088"/>
            <a:ext cx="2287510" cy="228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p:cNvSpPr txBox="1"/>
          <p:nvPr/>
        </p:nvSpPr>
        <p:spPr>
          <a:xfrm>
            <a:off x="5891424" y="1934146"/>
            <a:ext cx="3252576" cy="2180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2"/>
              </a:buClr>
              <a:buSzPts val="1800"/>
              <a:buNone/>
              <a:defRPr sz="1800">
                <a:solidFill>
                  <a:srgbClr val="134F5C"/>
                </a:solidFill>
                <a:latin typeface="Calibri" panose="020F0502020204030204" pitchFamily="34" charset="0"/>
                <a:ea typeface="Calibri" panose="020F0502020204030204" pitchFamily="34" charset="0"/>
                <a:cs typeface="Times New Roman" panose="02020603050405020304" pitchFamily="18" charset="0"/>
              </a:defRPr>
            </a:lvl1pPr>
            <a:lvl2pPr marL="914400" indent="-317500">
              <a:lnSpc>
                <a:spcPct val="115000"/>
              </a:lnSpc>
              <a:spcBef>
                <a:spcPts val="1600"/>
              </a:spcBef>
              <a:buClr>
                <a:schemeClr val="dk2"/>
              </a:buClr>
              <a:buSzPts val="1400"/>
              <a:buChar char="○"/>
              <a:defRPr>
                <a:solidFill>
                  <a:schemeClr val="dk2"/>
                </a:solidFill>
              </a:defRPr>
            </a:lvl2pPr>
            <a:lvl3pPr marL="1371600" indent="-317500">
              <a:lnSpc>
                <a:spcPct val="115000"/>
              </a:lnSpc>
              <a:spcBef>
                <a:spcPts val="1600"/>
              </a:spcBef>
              <a:buClr>
                <a:schemeClr val="dk2"/>
              </a:buClr>
              <a:buSzPts val="1400"/>
              <a:buChar char="■"/>
              <a:defRPr>
                <a:solidFill>
                  <a:schemeClr val="dk2"/>
                </a:solidFill>
              </a:defRPr>
            </a:lvl3pPr>
            <a:lvl4pPr marL="1828800" indent="-317500">
              <a:lnSpc>
                <a:spcPct val="115000"/>
              </a:lnSpc>
              <a:spcBef>
                <a:spcPts val="1600"/>
              </a:spcBef>
              <a:buClr>
                <a:schemeClr val="dk2"/>
              </a:buClr>
              <a:buSzPts val="1400"/>
              <a:buChar char="●"/>
              <a:defRPr>
                <a:solidFill>
                  <a:schemeClr val="dk2"/>
                </a:solidFill>
              </a:defRPr>
            </a:lvl4pPr>
            <a:lvl5pPr marL="2286000" indent="-317500">
              <a:lnSpc>
                <a:spcPct val="115000"/>
              </a:lnSpc>
              <a:spcBef>
                <a:spcPts val="1600"/>
              </a:spcBef>
              <a:buClr>
                <a:schemeClr val="dk2"/>
              </a:buClr>
              <a:buSzPts val="1400"/>
              <a:buChar char="○"/>
              <a:defRPr>
                <a:solidFill>
                  <a:schemeClr val="dk2"/>
                </a:solidFill>
              </a:defRPr>
            </a:lvl5pPr>
            <a:lvl6pPr marL="2743200" indent="-317500">
              <a:lnSpc>
                <a:spcPct val="115000"/>
              </a:lnSpc>
              <a:spcBef>
                <a:spcPts val="1600"/>
              </a:spcBef>
              <a:buClr>
                <a:schemeClr val="dk2"/>
              </a:buClr>
              <a:buSzPts val="1400"/>
              <a:buChar char="■"/>
              <a:defRPr>
                <a:solidFill>
                  <a:schemeClr val="dk2"/>
                </a:solidFill>
              </a:defRPr>
            </a:lvl6pPr>
            <a:lvl7pPr marL="3200400" indent="-317500">
              <a:lnSpc>
                <a:spcPct val="115000"/>
              </a:lnSpc>
              <a:spcBef>
                <a:spcPts val="1600"/>
              </a:spcBef>
              <a:buClr>
                <a:schemeClr val="dk2"/>
              </a:buClr>
              <a:buSzPts val="1400"/>
              <a:buChar char="●"/>
              <a:defRPr>
                <a:solidFill>
                  <a:schemeClr val="dk2"/>
                </a:solidFill>
              </a:defRPr>
            </a:lvl7pPr>
            <a:lvl8pPr marL="3657600" indent="-317500">
              <a:lnSpc>
                <a:spcPct val="115000"/>
              </a:lnSpc>
              <a:spcBef>
                <a:spcPts val="1600"/>
              </a:spcBef>
              <a:buClr>
                <a:schemeClr val="dk2"/>
              </a:buClr>
              <a:buSzPts val="1400"/>
              <a:buChar char="○"/>
              <a:defRPr>
                <a:solidFill>
                  <a:schemeClr val="dk2"/>
                </a:solidFill>
              </a:defRPr>
            </a:lvl8pPr>
            <a:lvl9pPr marL="4114800" indent="-317500">
              <a:lnSpc>
                <a:spcPct val="115000"/>
              </a:lnSpc>
              <a:spcBef>
                <a:spcPts val="1600"/>
              </a:spcBef>
              <a:spcAft>
                <a:spcPts val="1600"/>
              </a:spcAft>
              <a:buClr>
                <a:schemeClr val="dk2"/>
              </a:buClr>
              <a:buSzPts val="1400"/>
              <a:buChar char="■"/>
              <a:defRPr>
                <a:solidFill>
                  <a:schemeClr val="dk2"/>
                </a:solidFill>
              </a:defRPr>
            </a:lvl9pPr>
          </a:lstStyle>
          <a:p>
            <a:r>
              <a:rPr lang="en-IN" dirty="0"/>
              <a:t>The highest </a:t>
            </a:r>
            <a:r>
              <a:rPr lang="en-IN" b="1" dirty="0"/>
              <a:t>economic loss </a:t>
            </a:r>
            <a:r>
              <a:rPr lang="en-IN" dirty="0"/>
              <a:t>arising due to Terrorist attacks was in </a:t>
            </a:r>
            <a:r>
              <a:rPr lang="en-IN" b="1" dirty="0"/>
              <a:t>1992, </a:t>
            </a:r>
            <a:r>
              <a:rPr lang="en-IN" dirty="0"/>
              <a:t>more than $25 Billion, followed by </a:t>
            </a:r>
            <a:r>
              <a:rPr lang="en-IN" b="1" dirty="0"/>
              <a:t>1996</a:t>
            </a:r>
            <a:r>
              <a:rPr lang="en-IN" dirty="0"/>
              <a:t> and </a:t>
            </a:r>
            <a:r>
              <a:rPr lang="en-IN" b="1" dirty="0"/>
              <a:t>1978</a:t>
            </a:r>
            <a:r>
              <a:rPr lang="en-IN" dirty="0"/>
              <a:t>.</a:t>
            </a:r>
          </a:p>
        </p:txBody>
      </p:sp>
      <p:pic>
        <p:nvPicPr>
          <p:cNvPr id="4" name="Picture 3"/>
          <p:cNvPicPr>
            <a:picLocks noChangeAspect="1"/>
          </p:cNvPicPr>
          <p:nvPr/>
        </p:nvPicPr>
        <p:blipFill>
          <a:blip r:embed="rId3"/>
          <a:stretch>
            <a:fillRect/>
          </a:stretch>
        </p:blipFill>
        <p:spPr>
          <a:xfrm>
            <a:off x="129092" y="1207616"/>
            <a:ext cx="5762332" cy="3476925"/>
          </a:xfrm>
          <a:prstGeom prst="rect">
            <a:avLst/>
          </a:prstGeom>
        </p:spPr>
      </p:pic>
    </p:spTree>
    <p:extLst>
      <p:ext uri="{BB962C8B-B14F-4D97-AF65-F5344CB8AC3E}">
        <p14:creationId xmlns:p14="http://schemas.microsoft.com/office/powerpoint/2010/main" val="3647743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52400" y="-92471"/>
            <a:ext cx="8520600" cy="611841"/>
          </a:xfrm>
          <a:noFill/>
          <a:ln>
            <a:noFill/>
          </a:ln>
        </p:spPr>
        <p:txBody>
          <a:bodyPr spcFirstLastPara="1" wrap="square" lIns="91425" tIns="91425" rIns="91425" bIns="91425" anchor="t" anchorCtr="0">
            <a:noAutofit/>
          </a:bodyPr>
          <a:lstStyle/>
          <a:p>
            <a:r>
              <a:rPr lang="en-GB" sz="2400" u="sng" dirty="0">
                <a:latin typeface="Georgia" panose="02040502050405020303" pitchFamily="18" charset="0"/>
                <a:ea typeface="Calibri" panose="020F0502020204030204" pitchFamily="34" charset="0"/>
                <a:cs typeface="Times New Roman" panose="02020603050405020304" pitchFamily="18" charset="0"/>
              </a:rPr>
              <a:t>TERRORIST GROUPS RESPONSIBLE FOR ATTACKS IN INDIA</a:t>
            </a: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AutoShape 4" descr="data:image/png;base64,iVBORw0KGgoAAAANSUhEUgAAAuAAAALqCAYAAAB0ReFvAAAABHNCSVQICAgIfAhkiAAAAAlwSFlzAAALEgAACxIB0t1+/AAAADh0RVh0U29mdHdhcmUAbWF0cGxvdGxpYiB2ZXJzaW9uMy4yLjIsIGh0dHA6Ly9tYXRwbG90bGliLm9yZy+WH4yJAAAgAElEQVR4nOzde7z9+Vwv8Nc743YwxmWSDEblJKRiYrqLE6OJQciUDLmcThRRGd0wymNSKiqhyKAOjhQ1inEZuhyamQhjyMTIDDHmZiKX4X3++H73sWbP3uu3f/Pb+7N/vzXP5+OxHnutz/ey3t+1v3ut1/6uz/fzre4OAAAwxlftdgEAAHBVIoADAMBAAjgAAAwkgAMAwEACOAAADCSAAwDAQAI4HECqqrdwu+t822z6Hy+s79SF9suq6pyqen5VHbrueR+2bh2fqqq3VNX3blLnLarqhVV1XlV9fl7vs6vqxuvmO3zdev+zqv6lqh65l6/LWn0vW1LzRrdztjLPwjpvNbf9e1XVJrVcs6p+rqreWVWfqarPVtVpVfXEqrr2PM/a7+f265b9ybn9Keu244yqurSqLprX+9t78dq8eF7nIzdoW3Z78SbrW/87+0xV/VtV/WlVfc8mz3/6wuPN9s3LtlDf4r67Wd1nL8zz1HXT/qOq/rqq7rCHbVq8vXGDup6/wXaevvaabXG/etgmr++W/9a28hoszHvfqnpDVV1QVV+o6W/zVVV11Lr5zqmq31rXVnNd76jpb/TTVfXWqrrPBs+zpddooe3eVfUPVXXxvN4zq+p5VXXdjV4fWBUH7XYBwF75joX7107y5iS/luTkhfb3JbnjfP/Hknxo3To+ue7xW5L8Yqb3gzvO6/v6JP9jg+e/W5L/SvI18zKvr6o7dPcH12aoqtslOXV+nl9K8uEkt5nv/1BVfU93f2zden8uyT8kuV6SH0/yR1X1ue5+Wbbm2PnnMVV17e7+r0yvyeLr9YAkT1zX9qUkV9vDPJ9fuP/g+efNk3x3kr9bLKKmgP2GJN+c5HeT/P086TuSPCnJZUmevdEGzIHsuUlO7O6nzW1PTvL0JM9McnySayW5U5KHJHnCRutZt85rJbnf/PDYJGsB9ulJnrcw6zOSHJLkpxbazt/D6td+Z9dMcqtMr83bquqpa/Xvwfp9c/1FKd6f5OHr2tbvu89K8qp1bZ9b9/iSJGsh8/AkJyQ5paq+qbsvXDfv2jatX369h1XVCd193gbTkuk1v+bC47+d6/zjhbZ/22TZNXv8W5vt8TWoqt9J8jNJXpLkD5NckOSWmX5nf1NV39Ddy+p5bpJHzT9/OdN7xYOTvKaqju/u39hgmT29RqmqY5P8WZLnZ3rf6SR3SHJcpv3xP5fUBAe27nZzczsAb0mum+kD62EbTLvrPO32e1jHqUleta7t+HnZr11oe9jcdt2Ftq9N8uUkv7jQVknemeRfkxy8br03y/TB/5cLbYfP6/2hdet4X5I3bPF1+OpMwfaN87oetMl8j53e8paua+k8Sd6d5P9mCgbP3WD6s5J8ZqPXPckNk3znRr+fTOH4S0l+Z90y5yX5gw3WVVt8be4/P88b5/XfdJP5XpXk1C2u8wq/s4VpJ8zT7rrQ9uIkp+/Nvrl+mU3m6SSP3cM8T03yqXVtR87L/uhWtmmDus5M8okkv7tu2ulJXrzJcp9K8tQtvr5b+lvbi9fgmGzyPjFPv3cu/7d+TpLfWnh833n5n9xg2d+Y96s7XpnXKNM/OydvUteW9nE3twP1pgsKsN6/zD9vvmymno5in79uvu9N8q1Jfq27P71u/vOSPCfJfarq8CXr7STv2dPzL3hgpqPYj80UWI9dPvuVMx/Z/+Ykf5LktUkeWFUHLUz/b0n+Z5Lndfd71y/f3Rd29z9usN77Zzoy+fzu/tl1kw9J8h8brGurlzA+NtNr8thMXQ4ftMXlrqynJflYkp/c4efZF1vav5f4ryS/neRRta6r1k7Z5G9tqx6f5LTufvEm6/6rvuI3Uosel+TsJH+0wbRnJLk00/61aKuv0Yb791yXy3Sz0gRwWG1Xq6qD1t027Lu84BaZjrZ9ZNlMVXWdTEd1P7zQvNZP9S83WewvMx3h/u4t1PDhPcyz5tgk7+zu9yd5RZJ7VdX1t7js3jg2yReT/HmS/53kxrl8N507JblOpu4GW3V0kpdnCuCP2WD6Pyf56ao6rqputDfFVtX15vW/cn5t/jk79M/Jmu7+UqZuUUduYfb1++YVPo/W77sbrOOrNti/9/S5dov550b711bX99xMXZOeuIfn2hab/K2t2bTm+TX7jkzdoq7M864t/1fz7/ZyuvuSTF3YNjoXZCuv0T8nObaqHltVX3tlaoQDlQAOq+1dmULj4u24dfPU/KF9zar6ziRPTvKC7t7oyNRaaLpZpn6bH890RHjNzZJcvP7o94KPLMy3aC1E3KCqHp+pL/qJe9q4qrpFku/MFGKTKRhfM1PXi+324CRv7O4Lkrw+yUW5fKBd26Z/34t1npipW8ujNjni95hM3V1enOT8+QS1E6rq4C2s+76ZzhNYfG3uUlVftxf1XRnnJrnJFuZbv2+esG76ndZN/2JVfcO6eZ69fp4kL1r/RAvB9OuT/P783K/ZoKbXbLC+X10/U3dfmunbnJ+qqhtsYVuvjD39ra1Z9hrcKNPfw0cXF5hPqtzKP+U3npdf9s/4R3LFv+etvka/mKm72u8lOa+qPlRVv11VX7Pk+WAlOAkTVtuDc8WTvdYfRbt/pg/tNe/IdMLWRi5euP+5JN/X3Xs6WW8r1oehx3X327aw3NpJka9Iku4+vaYRII7NxmHlSqmqO2c6MfWE+Xm+UFWvztQN5VrdvXjS2958df6GJPfI1O/3CsGxu99dVd80z3PPTCfm/UqSB1fVHbt72Ulqxyb5UHf/0/z4FZlO5nxwpq4DO2VP37CsWb9vru8GcVaSh65r++i6x7+Z5JXr2j617vGNcvn9+4Ik397dn88V/Wy+cuLsZnWteXamE2F/JlPXm+221b+1rbwG6/fJJ87LrfnpTP+YbLelr1F3f7Sq7pTpvIB7zT9/NslD5v373B2oCfYLjoDDajuzu09fd7tg3TxvTvLtmbqF/EaSu2QakWAj35vkzplG4bgwycvnr8fXnJfkkCVHaG+5MN+in51rODrJPyb5rar6lj1vXo7N9DX2JVV1SFUdkql/9t2qaitHYbdqrfvJqQvPc3KSg+eak69s0y02WH4zP58pGL+gqu690Qzd/fm5n+5ju/u2SR6Z5NZJHrHZSmsa7vEHkvzVQr2XJjktO9wNJdPR0E9sYb71++b6oPvZDfbd9aH53zeY55x181ySad86MlMf/Wsk+bNNupacvcH6Ngzg3X1RphFFfmaHhszb09/ammWvwQWZuoEctm6Zl2Z6Tb59DzV8al7+lkvmuWWu+PecZGuvUXd/qbvf1N0/191HZPpH84YZ1L0HdosADlw0f2j/Q3cfn+lI7OOraqMTvt7Z3ad1959mCnK3yuVPwFo7an2F8YEX2jvrhu/LV4LP65L8UJJPZw9dUKrqNplO+LxTpu4ga7cnZDop84HLlt+qOag9KMnVM33dvvY8r55nWQu0p2caAeWee7H6L2c6yvuWJK+oqu/a0wLd/cJMgew2S2Z7QKZvOB+Xy782d05y+1o3/vh2mfsM3y3TSDH7i8vmfesd3f2CTN16jsz27B/PytTN56f2NOOVsKe/tT3q7ssy/S7usa79E2thfYvLH71JH/2DMx21XvZt1V69Rt39hkwnyi7bv+GAJ4AD661dBGb9iByXM3cReV2msL425vHbMvWv/ZX1R7yq6qaZAuFrunvTPqXzUbPfSHJUrbtgyjprQ/cdneT7193ene070vt9mYaBe9IGz/OSTOHkej2NPf78JP+rqm67fiXzkejvWN/e3V/I1A3ofZmOWN9uYZmv3mA9hya5fpYfZT42UxeO9fUelelI/k4dBf/VTK/V8/Y04y56WaZh8p60ryvq7k9mGh3kCZlC5o7Y5G9tq343U9//H7+ST//sJP890zcv6x2f6VugTbuvLHuNNtm/r5XpiP1WvkWBA5Y+4LDa7rDBV7+XdPdZmy3Q3edW1UmZhhA7obsv3mzeJL+eaSzfhyR5YXf3/EH/liRvr6pnZhpXeO1CPJdk49E+1vvDTB/uP5/pwjwbOTbJKfNR88uZ6/+tqrrlsrC/Rcdm6o/77PVdIKrq05mOYN8vUxj/5UxHmf+hpoufrF3U5S6Z+tmemA2ODnf3pVX1g/P8r6+q7+zuf0/ynqp6Taa+4p/M9HX/zyX5bJKTNiq2qg5L8j1Jntzdp24w/W8z9b/+pb14DTbyjVX1qUxdOtYuxHNUpvGu37qP696qw6tq/Ygr3d3v2GyBeR99RpI/raq7d/ebFiavbdOiz3X3u5bU8JuZhl28SaYuPjvlcn9rC+1LX4Pufk1V/W6SF1fV9yf5q0xdS26UrxwZ3/Rcgu7+y6p6XpI/mP+x/OtM2eFHMp278OTu/uc91L7Za/T6qnr/XNNHM1106LFJbpDpn1lYXb0fDEbu5ua297ds7UI8G93euDDfqVl3IZ65/esyHSl98vz4YVl3cZCFed+c6WhrLbTdIlNI+FiSL2TquvHsJDdet+zh2fyiLr8613DzDabdKesuprJu+k0zXZznSQtte30hnkzdTi7INCrMZsu8L8nfLDy+ZqaQ/K5MQfmzmULHzya51rrfz+3XretWmUa7OCtTQHpMpvD9sUwn4p2T6cqBt1lSzxMzfTNw2CbTHzQ/910W2q7MhXjWbv+V6YqWf5rkezaY/8XZuQvxbHS7bGGep2bdhXjm9qtlGn3j9Zts0+Lt7D3VleQF87wv3qTWfboQz2Z/a1t5DRaWvV+SUzJ1X/rivE/9eZJ7rZvvnCxciGduq7mud2TqZnVpkrcmuc9Wf3cbvUaZ/rl9Tabw/flMI+i8Nsmdt/JaubkdyLe1P2IAAGAAfcABAGAgARwAAAYSwAEAYCABHAAABhLAAQBgoKvcOOA3vvGN+/DDD9/tMgAAWGFnnHHGp7r70I2mXeUC+OGHH57TT1969V0AANgnVbXpheB0QQEAgIEEcAAAGEgABwCAgQRwAAAYSAAHAICBBHAAABhIAAcAgIEEcAAAGEgABwCAgQRwAAAYSAAHAICBBHAAABhIAAcAgIEEcAAAGEgABwCAgQRwAAAYSAAHAICBBHAAABhIAAcAgIEEcAAAGEgABwCAgQRwAAAYSAAHAICBBHAAABjooN0u4EBx+PEnD3uuc048ethzAQAw1o4eAa+qc6rqPVX1rqo6fW67YVWdUlUfnH/eYG6vqnpOVZ1dVe+uqjsurOe4ef4PVtVxC+13mtd/9rxs7eT2AADAvhrRBeX7u/tbu/uI+fHxSd7U3bdO8qb5cZLcK8mt59ujk/xhMgX2JE9Jcpckd07ylLXQPs/zqIXljtr5zQEAgCtvN/qAH5PkpPn+SUnuu9D+kp68PckhVXXTJPdMckp3X9jdFyU5JclR87SDu/vt3d1JXrKwLgAA2C/tdADvJG+oqjOq6tFz2026++Pz/f9IcpP5/s2SfHRh2XPntmXt527QDgAA+62dPgnzu7v7vKr66iSnVNX7Fyd2d1dV73ANmcP/o5PkFre4xU4/HQAAbGpHj4B393nzz08m+YtMfbg/MXcfyfzzk/Ps5yW5+cLih81ty9oP26B9ozpe0N1HdPcRhx566L5uFgAAXGk7FsCr6jpVdb21+0nukeS9SV6bZG0kk+OSvGa+/9okD51HQzkyySVzV5XXJ7lHVd1gPvnyHkleP0/7dFUdOY9+8tCFdQEAwH5pJ7ug3CTJX8wjAx6U5M+6+2+r6rQkr6yqRyT5SJIHzfO/LskPJjk7yWeTPDxJuvvCqnp6ktPm+U7o7gvn+z+V5MVJrp3kb+YbAADst3YsgHf3h5J8ywbtFyS5+wbtneQxm6zrRUletEH76Uluv8/FAgDAIC5FDw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DQQbtdALvv8ONPHvp855x49NDnAwDYnzgC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PteACvqqtV1Tur6q/nx7eqqndU1dlV9Yqqusbcfs358dnz9MMX1vHkuf0DVXXPhfaj5razq+r4nd4WAADYVyOOgD8uyVkLj38jye909zckuSjJI+b2RyS5aG7/nXm+VNVtkzw4ye2SHJXkuXOov1qSP0hyryS3TXLsPC8AAOy3djSAV9VhSY5O8sfz40pytySvmmc5Kcl95/vHzI8zT7/7PP8xSV7e3Z/v7g8nOTvJnefb2d39oe7+QpKXz/MCAMB+a6ePgP9ukl9I8uX58Y2SXNzdl82Pz01ys/n+zZJ8NEnm6ZfM8///9nXLbNYOAAD7rR0L4FX1Q0k+2d1n7NRz7EUtj66q06vq9PPPP3+3ywEA4CpsJ4+Af1eS+1TVOZm6h9wtybOTHFJVB83zHJbkvPn+eUluniTz9OsnuWCxfd0ym7VfQXe/oLuP6O4jDj300H3fMgAAuJJ2LIB395O7+7DuPjzTSZRv7u4fS/KWJA+YZzsuyWvm+6+dH2ee/ubu7rn9wfMoKbdKcusk/5TktCS3nkdVucb8HK/dqe0BAIDtcNCeZ9l2T0ry8qr6tSTvTPLCuf2FSV5aVWcnuTBToE53n1lVr0zyviSXJXlMd38pSarqsUlen+RqSV7U3WcO3RIAANhLQwJ4d5+a5NT5/ocyjWCyfp7PJXngJsv/epJf36D9dUlet42lAgDAjnI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bYcwKvqRlV1v6q6004WBAAAq2zTAF5Vf11Vt5/v3zTJe5P8RJKXVtXjB9UHAAArZdkR8Ft193vn+w9Pckp33zvJXTIFcQAAYC8tC+BfXLh/9ySvS5LuvjTJl3eyKAAAWFUHLZn20ar66STnJrljkr9Nkqq6dpKrD6gNAABWzrIj4I9IcrskD0vyI9198dx+ZJI/2eG6AABgJS07An7T7v7J9Y3d/Zaqus0O1gQAACtr2RHwv9hoyMGqelqSR+1cSQAAsLqWBfAHJvk/VfUdSVKT5yX53iR3HVAbAACsnE0DeHefkeS+SV5WVUcleVWSQ5Mc1d2fHlQfAACslGUX4rlhphFQjkvyskzDEv7PJNeZpwEAAHtp2UmYZyTp+f6lmS7A809Jam7/up0tDQAAVs+mAby7bzWyEAAAuCpY1gXlnlX1gA3af7iqfmBPK66qa1XVP1XVv1TVmfPoKamqW1XVO6rq7Kp6RVVdY26/5vz47Hn64QvrevLc/oGquudC+1Fz29lVdfzebToAAIy3bBSUX03y1g3a35rkhC2s+/NJ7tbd35LkW5McVVVHJvmNJL/T3d+Q5KJMF/zJ/POiuf135vlSVbdN8uBMFwU6Kslzq+pqVXW1JH+Q5F5Jbpvk2HleAADYby0L4Nfs7vPXN3b3p5JcZ08r7sl/zg+vPt86yd0yjaiSJCdlGmklSY6ZH2eefveqqrn95d39+e7+cJKzk9x5vp3d3R/q7i8kefk8LwAA7LeWBfCDq+oKfcSr6upJrr2Vlc9Hqt+V5JNJTknyb0ku7u7L5lnOTXKz+f7Nknw0SebplyS50WL7umU2awcAgP3WsgD+6iR/VFX//2h3VV03yfPmaXvU3V/q7m9NclimI9a7cgn7qnp0VZ1eVaeff/4VDuoDAMAwywL4Lyf5RJKPVNUZVXVGkg8nOX+etmXdfXGStyT5jiSHLBxZPyzJefP985LcPEnm6ddPcsFi+7plNmvf6Plf0N1HdPcRhx566N6UDgAA22rZlTAv6+7jM4Xch823W8xte7wQT1UdWlWHzPevneQHkpyVKYivja5yXJLXzPdfOz/OPP3N3d1z+4PnUVJuleTWmcYjPy3JredRVa6R6UTN125xuwEAYFcsuxBPkqS7/yvJe+Yw/aNV9aNJvinJ1+5h0ZsmOWkereSrkryyu/+6qt6X5OVV9WtJ3pnkhfP8L0zy0qo6O8mFmQJ1uvvMqnplkvcluSzJY7r7S0lSVY9N8vokV0vyou4+cy+2HQAAhlsawOcj18ck+dEk35bkeplGLXnbnlbc3e+el1nf/qFM/cHXt38uyQM3WdevJ/n1Ddpfl+R1e6oFAAD2F8suxPNnSf41U9eR30tyeKZxuk/t7i+PKQ8AAFbLspMwb5vpQjlnJTlr7vbRQ6oCAIAVtewkzG9N8qBM3U7eWFV/n+R6VXWTUcUBAMCqWdYF5cjufn93P6W7b5PkcZmuVHlaVf3jsAoBAGCFLOuC8tzFB919Rnf/XJJbJjl+R6sCAIAVtcdhCNebx+be4ygoAADAFS0L4F9XVZte2Ka777MD9QAAwEpbFsDPT/KsUYUAAMBVwbIAfml3v3VYJQAAcBWw7CTMbxlWBQAAXEUsC+DvHlYFAABcRSwL4K56CQAA22xZH/DbVNVGR8Er02iEd9ihmgAAYGUtC+AfTnLvUYUAAMBVwbIA/oXu/siwSgAA4CpgWR/wf1jfUFVfX1W/UlVn7mBNAACwsjYN4N392CSpqq+tqp+tqtOSnDkv8+BB9QEAwErZNIBX1aOr6i1JTk1yoySPSPLx7n5ad79nUH0AALBSlvUB//0k/zfJj3b36UlSVYYmBACAfbAsgN80yQOTPKuqvibJK5NcfUhVAACwopb1Ab+gu5/X3d+X5O5JLk7yiao6q6qeMaxCAABYIctGQfn/uvvc7n5Wdx+R5Jgkn9vZsgAAYDUt64Kyoe7+1yQn7EAtAACw8rZ0BBwAANgeAjgAAAy0bBzwxy7cv92YcgAAYLUtOwL+Ewv3X7rThQAAwFXBVrug1I5WAQAAVxHLRkE5pKrulymkH1xV91+c2N2v3tHKAABgBS0L4G9Ncp/5/tuS3HthWicRwAEAYC9tGsC7++EjCwEAgKuCpX3Aq+r2VXVSVZ0+306qqm8eVRwAAKyaZcMQHpPkLzJ1RfmJ+fbWJK+epwEAAHtpWR/wE5L8QHefs9D27qp6c5LXzDcAAGAvLOuCctC68J0kmduuvlMFAQDAKlsWwC+rqlusb6yqWya5bOdKAgCA1bWsC8pTkryxqp6R5Iy57Ygkxyd50k4XBgAAq2jZMIR/WVUfTvLEJD89N5+Z5EHd/S8jigMAgFWz7Ah45qD90EG1AADAyls6DjgAALC9BHAAABjoSgXwqrrOdhcCAABXBXu6FP3NquqIqrrG/Pir51FRPjikOgAAWDHLLkX/+CTvSvJ7Sd5eVY9MclaSaye505jyAABgtSwbBeXRSb6xuy+cL8jzr0m+q7vPWLIMAACwxLIuKJ/r7guTpLv/PckHhG8AANg3y46AH1ZVz1l4fNPFx939MztXFgAArKZlAfzn1z129BsAAPbRskvRn7TZtKpaegVNAABgY8tGQfn7hfsvXTf5n3asIgAAWGHLTsJcvNjO7dZNqx2oBQAAVt6yAN5XchoAALCJZX25D6mq+2UK6YdU1f3n9kpy/R2vDAAAVtCyAP7WJPdZuH/vhWlv27GKAABghS0bBeXhIwsBAICrgqXDCVbV9yW5qLvfXVUPSvK9Sf4tyXO7+/MjCgQAgFWyaQCvqj9Icock16qqDyS5bpK/TfJdSV6U5MeGVAgAACtk2RHw7+/u21bVtZKcl+Sru/tLVfX8JO8eUx4AAKyWZcMQfi5JuvtzST7S3V+aH3eSLw6oDQAAVs6yI+BfXVVPyDTs4Nr9zI8P3fHKAABgBS0L4H+U5Hob3E+SP96xigAAYIUtG4bwaSMLAQCAq4Jlo6A8Z9mC3f0z218OAACstmVdUH4yyXuTvDLJxzL1/QYAAPbBsgB+0yQPTPIjSS5L8ookr+rui0cUBgAAq2jTYciPk2cAACAASURBVAi7+4Lufl53f3+Shyc5JMn7qurHh1UHAAArZuml6JOkqu6Y5NgkP5Dkb5KcsdNFAQDAqlp2EuYJSY5OclaSlyd5cndfNqowAABYRcuOgP9ykg8n+Zb59oyqSqaTMbu777Dz5QEAwGpZFsBvNawKAAC4ilh2IZ6PjCwEAACuCpb1Ab80SS80dZJPJXlLkid19wU7XBsAAKycZcMQXq+7D164XT/JEUnOTPK8YRUCAMAK2TSAb6S7L+ru30ny9TtUDwAArLS9CuBJUlVXzxbGDwcAAK5oWR/w+2/QfINMl6Z/1Y5VBAAAK2zZkex7r3vcSS5I8uzuPnnnSgIAgNW1bBjCh48sBAAArgqWdUH51SXLdXc/fQfqAQCAlbasC8pnNmi7TpJHJLlREgEcAAD20rIuKM9au19V10vyuCQPT/LyJM/abDkAAGBzS4cTrKobJnlCkh9LclKSO3b3RSMKAwCAVbSsD/hvJrl/khck+ebu/s9hVQEAwIpadiGeJyb52iS/nORjVfXp+XZpVX16THkAALBalvUB3+urZAIAAMsJ2QAAMJAADgAAAwngAAAwkAAOAAADCeAAADCQAA4AAAMJ4AAAMJAADgAAAwngAAAw0I4F8Kq6eVW9pareV1VnVtXj5vYbVtUpVfXB+ecN5vaqqudU1dlV9e6quuPCuo6b5/9gVR230H6nqnrPvMxzqqp2ansAAGA77OQR8MuSPLG7b5vkyCSPqarbJjk+yZu6+9ZJ3jQ/TpJ7Jbn1fHt0kj9MpsCe5ClJ7pLkzkmeshba53ketbDcUTu4PQAAsM92LIB398e7+5/n+5cmOSvJzZIck+SkebaTktx3vn9Mkpf05O1JDqmqmya5Z5JTuvvC7r4oySlJjpqnHdzdb+/uTvKShXUBAMB+aUgf8Ko6PMm3JXlHkpt098fnSf+R5Cbz/Zsl+ejCYufObcvaz92gHQAA9ls7HsCr6rpJ/jzJ47v704vT5iPXPaCGR1fV6VV1+vnnn7/TTwcAAJva0QBeVVfPFL7/tLtfPTd/Yu4+kvnnJ+f285LcfGHxw+a2Ze2HbdB+Bd39gu4+oruPOPTQQ/dtowAAYB/s5CgoleSFSc7q7t9emPTaJGsjmRyX5DUL7Q+dR0M5Msklc1eV1ye5R1XdYD758h5JXj9P+3RVHTk/10MX1gUAAPulg3Zw3d+V5MeTvKeq3jW3/WKSE5O8sqoekeQjSR40T3tdkh9McnaSzyZ5eJJ094VV9fQkp83zndDdF873fyrJi5NcO8nfzDcAANhv7VgA7+6/T7LZuNx332D+TvKYTdb1oiQv2qD99CS334cyAQBgKFfCBACAgQRwAAAYSAAHAICBBHAAABhIAAcAgIF2chhC2C8cfvzJQ5/vnBOPHvp8AMCBxRFwAAAYSAAHAICBBHAAABhIAAcAgIEEcAAAGEgABwCAgQRwAAAYSAAHAICBBHAAABhIAAcAgIEEcAAAGEgABwCAgQRwAAAYSAAHAICBDtrtAoB9c/jxJw99vnNOPHro8wHAqnEEHAAABhLAAQBgIAEcAAAGEsABAGAgARwAAAYSwAEAYCABHAAABhLAAQBgIBfiAfZrLjQEwKpxBBwAAAYSwAEAYCABHAAABhLAAQBgIAEcAAAGEsABAGAgARwAAAYSwAEAYCABHAAABhLAAQBgIAEcAAAGEsABAGAgARwAAAYSwAEAYCABHAAABhLAAQBgIAEcAAAGEsABAGAgARwAAAYSwAEAYCABHAAABhLAAQBgIAEcAAAGEsABAGAgARwAAAYSwAEAYCABHAAABhLAAQBgIAEcAAAGEsABAGAgARwAAAYSwAEAYCABHAAABhLAAQBgIAEcAAAGEsABAGAgARwAAAYSwAEAYCABHAAABhLAAQBgIAEcAAAGEsABAGCgg3a7AICrssOPP3nYc51z4tHDnguAzTkCDgAAAwngAAAwkAAOAAADCeAAADCQAA4AAAMJ4AAAMJAADgAAAwngAAAwkAAOAAADCeAAADCQAA4AAAMJ4AAAMJAADgAAAwngAAAwkAAOAAADCeAAADCQAA4AAAMJ4AAAMJAADgAAAwngAAAw0I4F8Kp6UVV9sqreu9B2w6o6pao+OP+8wdxeVfWcqjq7qt5dVXdcWOa4ef4PVtVxC+13qqr3zMs8p6pqp7YFAAC2y0E7uO4XJ/n9JC9ZaDs+yZu6+8SqOn5+/KQk90py6/l2lyR/mOQuVXXDJE9JckSSTnJGVb22uy+a53lUknckeV2So5L8zQ5uDwB74fDjTx76fOecePTQ5wO4snbsCHh3vy3Jheuaj0ly0nz/pCT3XWh/SU/enuSQqrppknsmOaW7L5xD9ylJjpqnHdzdb+/uzhTy7xsAANjPje4DfpPu/vh8/z+S3GS+f7MkH12Y79y5bVn7uRu0AwDAfm3XTsKcj1z3iOeqqkdX1elVdfr5558/4ikBAGBDowP4J+buI5l/fnJuPy/JzRfmO2xuW9Z+2AbtG+ruF3T3Ed19xKGHHrrPGwEAAFfW6AD+2iRrI5kcl+Q1C+0PnUdDOTLJJXNXldcnuUdV3WAeMeUeSV4/T/t0VR05j37y0IV1AQDAfmvHRkGpqv+d5K5JblxV52YazeTEJK+sqkck+UiSB82zvy7JDyY5O8lnkzw8Sbr7wqp6epLT5vlO6O61Ezt/KtNIK9fONPqJEVAAANjv7VgA7+5jN5l09w3m7SSP2WQ9L0ryog3aT09y+32pEQAARnM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6KDdLgAADkSHH3/y0Oc758Sjhz4fsHMcAQcAgIEEcAAAGEgABwCAgQRwAAAYSAAHAICBBHAAABhIAAcAgIEEcAAAGEgABwCAgQRwAAAYSAAHAICBBHAAABhIAAcAgIEEcAAAGEgABwCAgQRwAAAY6KDdLgAA2P8cfvzJQ5/vnBOPHvp8sJscAQcAgIEEcAAAGEgABwCAgQRwAAAYSAAHAICBBHAAABhIAAcAgIEEcAAAGEgABwCAgQRwAAAYSAAHAICBBHAAABhIAAcAgIEEcAAAGEgABwCAgQRwAAAYSAAHAICBBHAAABhIAAcAgIEEcAAAGEgABwCAgQRwAAAYSAAHAICBBHAAABhIAAcAgIEEcAAAGEgABwCAgQ7a7QIAAEY7/PiThz7fOScePfT52L85Ag4AAAM5Ag4AsGJGHuF3dH/vOQIOAAADHfABvKqOqqoPVNXZVXX8btcDAADLHNBdUKrqakn+IMkPJDk3yWlV9druft/uVgYAwE5YhRNoD/Qj4HdOcnZ3f6i7v5Dk5UmO2eWaAABgUwd6AL9Zko8uPD53bgMAgP1Sdfdu13ClVdUDkhzV3Y+cH/94krt092PXzffoJI+eH35jkg8MKvHGST416Ll2g+07sNm+A9cqb1ti+w50tu/Atcrblozfvlt296EbTTig+4AnOS/JzRceHza3XU53vyDJC0YVtaaqTu/uI0Y/7yi278Bm+w5cq7xtie070Nm+A9cqb1uyf23fgd4F5bQkt66qW1XVNZI8OMlrd7kmAADY1AF9BLy7L6uqxyZ5fZKrJXlRd5+5y2UBAMCmDugAniTd/bokr9vtOjYxvNvLYLbvwGb7DlyrvG2J7TvQ2b4D1ypvW7Ifbd8BfRImAAAcaA70PuAAAHBAEcABAGCgA74POGNV1Q2S3DrJtdbauvttu1fR9qqq2ye5bS6/fS/ZvYrYG1X13Ulu3d1/UlWHJrlud394t+vaV1V1rSSPSHK7XH7f/IldK2qbVdXVktwkC59L3f3vu1fR9lrVfXON984D07wvPilX/N3dbdeKuopwBHwbVdWtq+pVVfW+qvrQ2m2369ouVfXIJG/LNOrM0+afT93NmrZTVT0lye/Nt+9P8swk99nVorZRVR1ZVadV1X9W1Req6ktV9endrmu7zL+/JyV58tx09SQv272KttVLk3xNknsmeWumax5cuqsVbaOq+ukkn0hySpKT59tf72pR22jF982rwnvnKn+2/2mSs5LcKtPn+jmZhnheCfvz554Avr3+JMkfJrks05vQS7JCb7JJHpfk25N8pLu/P8m3Jbl4d0vaVg9Icvck/9HdD0/yLUmuv7slbavfT3Jskg8muXaSRyb5g12taHvdL9OH/meSpLs/luR6u1rR9vmG7v6VJJ/p7pOSHJ3kLrtc03Z6XJJv7O7bdfc3z7c77HZR22iV981k9d87V/mz/Ubd/cIkX+zut87fqq3S0e/99nNPAN9e1+7uN2UaXeYj3f3UTB+Uq+Jz3f25JKmqa3b3+5N84y7XtJ3+q7u/nOSyqjo4ySdz+SutHvC6++wkV+vuL3X3nyQ5ardr2kZf6GlYp06SqrrOLteznb44/7x4/qr/+km+ehfr2W4fTXLJbhexg1Z530xW/71zlT/b195bPl5VR1fVtyW54W4WtN321889fcC31+er6quSfHC+QNB5Sa67yzVtp3Or6pAkf5nklKq6KMlHdrmm7XT6vH1/lOSMJP+Z5P/ubknb6rPzFWPfVVXPTPLxrNY/4a+squcnOaSqHpXkJzL9LlfBC+bzL34l09V+r5vkV3e3pG31oSSnVtXJST6/1tjdv717JW2rVd43k9V/71zlz/Zfq6rrJ3lipi5EByf52d0taVvtt597xgHfRlX17Zn6Uh2S5OmZduTf7O6372phO6Cqvi/TUbi/7e4v7HY9262qDk9ycHe/e5dL2TZVdctM/WyvkekN9vpJnjsfHVgJVfUDSe4xP3xDd5+ym/WwNXMf4ivo7qeNrmWnXFX2zRV971z/2X79JM9cxc/2VTN/7n0y03kX+9XnngDOHlXVwd396ara8Gup7r5wdE07oarul+TN3X3J/PiQJHft7r/c3cq2x/y199pXxWujTlyzuz+7u5Vtn6r6miR3zvRV/2nd/R+7XNI+qaqHdPfLquoJG01foSPEK2/V9s1Fq/7euYqq6he6+5lV9XuZu0Yt6u6f2YWyrlJ0QdlGVXVKkgd298Xz4xskeXl333N3K9tnf5bkhzJ9tdhJamFaJ/m63ShqBzylu/9i7UF3XzwfmVuVD5E3Jfkfmb4eTqYTUt6Q5Dt3raJtNI/S86tJ3pxpH/29qjqhu1+0u5Xtk7W+wqt0wt4VzEOh/UKuOMziSpwMtqL75qKVfO+sqt/t7sdX1V9l45B6II/0ctb88/RdrWKHVNUru/tBVfWebPy72/WTvB0B30ZV9c7u/rY9tbF/qqp3r/+jrKr3dPc371ZN26mq3tXd37qntgNVVX0gyXd29wXz4xsl+cfuXqUThVdSVb0hySuS/FySn0xyXJLzu/tJu1rYNln1fXNV3zur6k7dfcbc5fIKuvuto2vaSXM/9+t2934xTN++qKqbdvfH5y4oV9Ddu37+2n7REX2FfLmqbrH2YP7Fr8x/OFX1XWtn71fVQ6rqtxe3dwWcPm/T18+338501H9VfKaq7rj2oKrulOS/drGe7XZBLj829qVz2wGvqp5ZVQdX1dWr6k1VdX5VPWS369pGqz4U2srum7OVfO/s7jPmn29duyV5d5KLViV8V9Wfze8t10ny3iTvq6qf3+269lV3f3z++ZGNbrtdXyKAb7dfSvL3VfXSqnpZpovWPHkPyxxI/jDTGcXfkumM6X/LdIGQVfHTSb6Q6UjcKzKNxvCYXa1oez0+yf+pqr+rqr/PtI2P3eWattPZSd5RVU+dv/5+e5J/raonbNaH+gByj/mo1A9lulDGNyQ54D8kF6z6UGirvG8mK/7eWVWnziH1hkn+Ockfzf9krILbzu8t903yN5kuyPPju1vS9qmq+1fVB6vqkqr6dFVdWvvJhXj0Ad9G3f238xHGI+emx3f3p3azpm12WXd3VR2T5Pe7+4VV9YjdLmq7dPdnkhy/23XslO4+rapuk6+M3f6B7v7ismUOMP8239a8Zv65Cv2n196rj07yf7r7kqpaNv+BZtWHQlvlfXPl3zuTXH8eiOCRSV7S3U+pqlUZ5eXqVXX1TAH897v7iyv23vLMJPfu7rP2OOdgAvg2qKrbdPf7F77e/9j88xZVdYvu/ufdqm2bXVpVT07ykCTfO/cXu/ou17TPVvxEm1TV3br7zVV1/3WT/ntVpbtfvSuFbbO1Ieuq6rrz4/9cvsQB5a+r6v2Zugz9r/mkxc/tck3bprvXLjt/SaYrDa6UVd03V/29c8FBVXXTJA/K9E33Knl+pm/V/iXJ2+aus6t0UaxP7I/hO3ES5raoqhd096Or6i0bTO4VOpP/a5L8aKYhtP5u7v991+5+yS6Xtk9W/USbqnrafMTmTzaY3HN/2wNeTVeIfGm+0nXhU0ke2t1n7l5V22f++vuS7v5SVf23TP2mP7rbdW2Hqvrvmbq43aS7b19Vd0hyn+7+tV0ubVus6r656u+da6rqgZkugvX33f1TVfV1ma7x8cO7XNqOqKqbdfd5u13HdqiqZyf5mkwj8ixe5GvXDzwJ4NtkPhr8Hd39D7tdyyhV9T1JHtzdB3xfv5rGxH5Jd//YbteyE+b98wHd/crdrmWnVNU/Jvml7n7L/PiuSZ7R3SsxzGKS1PTd8N0y/SP8Q919k10uaVtU1Vsz9Wl//tqoUVX13u6+/e5Wtj1Wed9c9ffOzVTVt3f3abtdx3apaez2H8703vJN3f21u1zSttifDzzpgrJNuvvLVfX7SVZ6yMH55KgfTfLAJB9O8ue7W9H2mI8q3rKqrtEreGXPef/8hSQrG8CTXGct4CRJd5+6NmrPga6qjsz0d3ffTEdRH5NpyL5V8d+6+5/W9T29bLeK2QEru2+u+nvnoqq6bZJj59vFSY7Y3Yr2TVVdO8kxmd5bvi3TOQn3zTSAxEro7ofvdg2bEcC315uq6oeTvLpX6KuF+evhtTedT2U6y726e9X6an4oyT9U1WuTfGatsVfnaoNvrKqfy/T7W9y+lbiSaZIPVdWv5Csj8zwk0+/0gFVVz8j0z+6/J/nfSZ6W5PTuPmlXC9t+n6qqr8/cj7iqHpDk47tb0rZauX1znZV976yqw/OVz78vJrllkiO6+5zdq2rfVdWfJfmeTBdj+71MF4k6u7tP3c26tltVXSvJI3LFi3w5Ar5i/meSJyS5rKo+l+mKZ93dB+9uWfvs/Un+LtNX3mcnSVWt0ggFa9ZGKviqrMjoBOv8yPxzscvQKl3J9CcyBdRXZ9quv5vbDmSPTPKvmfpH/1V3f76qVuaf+wWPSfL/2rvvOLuqqv/jn28CUhMCIk1p0ntoCgFUmlhQQUAISLGAoGIUfLA9jwh2EJViAfVHU2kigqgYeugt9F4i0pUeqRK+vz/2vszJcGeSkHNn33tmvV+veeXec2cy605Ozuyz99prHQOsLOkh0upak1IamnhuVjXy2inpClJFnpOB7WzfLWlKrw++s1WBp0gdMW/PKxlNvLacSBrDbAUcTLqudMWmzMgBr4GkjWxfJmlu242pTNAiaRtgJ2Aj4BzSxejXtpctGliHSJrX9vOl46iLpB1snybp7babNOv2mpyHel7TVmXy+9qSNPu2OXAhsAWwpO0mpWgAkNMyRtieOsNP7hFNPTfbaeC180/AOsBZwO9tXy7pPtuNmLTIZWnHkyZnHieVqF3d9mNFA6uRcjdy5W6tueTiJbY3mOEXd1g04qnHEfnPy4tG0SG2/2R7J2Bl0gDgi8Aikn4h6b1lo6uPpA0l3Ua6W0bSWpJ+XjisOrSaQf2haBQdZHsaqRPtAqVjqZPtabbPsb07sBxpJ/9lwEN5CbkRJL1Z0hGkmeGLJB2u1K695zX13Kxq6rXT9jbAGqSunt+SNAVYUNI7ykZWD9t32D7Q9srABOB44Jq8abgpWr0uns7ViBYAFikYz2tiBrwGkq4ktafdhjQ7PB3bXxjyoDpM0oKk3NQdbW9eOp46SLoK2B44q0mVGCSdS1r2Xp80wJlOU2r1SjqTtJHoXKbPQ23i/7/RwDa9XgK0JZ+jk4Df5kO7kEqcblEuqvo0/dxs6rWzP0mLkGqBjweWsr1k4ZBqlystbWK7ERsxlZonnQ6sCRwLzA980/YviwZGDMBrIWlh0rLwD4Fv9nvZTfkl2XSSrrL9ztaSVT52o+21Ssc2OyS9ibSMeiIpp7jKDbrQ7t7ueAM3LDZOu8GapJttr1Eqpjo1/dxs6rVzMJKWtn1/6ThC74pNmDVwajd/sqTbbd/YOt6qkw3EALw3PCBpHOCcJzaBLtmsMTtyabArJY2z/W94Ldf2o6TzsxED8KYMZoapiZJ2oq9M5vbA3wvGU6thcG428to5mBh89wZJiwLfA5aw/f5cSnJD278pHFrMgNetXZ1s20eVjSrMjLyScThpNUOk8kwTbD9RNLCa5JnwD5LOz61Iy3J/tP3nooHVJOdntmuH3fMbpiTNZfulGR3rNZKmkv7NBMwHvJpfGgH8pwEVpIBmn5vQ/Gtn6F2S/kZKPfmG7bUkzQFc3w2razEDXoNhVCe70fJKRpNKnwGQN8qOB95L2kR7ArB+NzcoeIOqTTHmJt0ELzTA5/aaK0hpRDM61lNsN6Zk3Qw0+dxs7LWzpVXpbEbHeomk/QZ7vQk13LOFbZ8q6WsAtl+RNK10UBAD8LoMizrZkj5KynNfhDTL0ZQ65wBIWhbYF1iGyv+NBmxSPId0fm5sewqApMPLhlS/NrNtP5V0Ha/fl9EzJC0GvBWYJ6+utVpFjgbmLRZYB+Try8bkOtm2/1Q4pNo08dysavC1s+VIXn+z2+5YLxkuN7/P5YpKrSZfGwDPlA0piQF4PVq5tBdKatXJ1uBf0pMOAT5ku6m5fX8CfgP8mb6l8CZYh3R+nifpPtL5ObJsSPWTVP1lOII069jr17itgD2AtwGH0XddmQp8vVBMtcsl65YndfsE2FvSlrY/N8iX9YyGnptVjbx2StoQGAe8pd+M8Wh6/Bpq+6DSMQyR/Uh13JeTdBnwFtIek+IiB7xGeWPbR0jL/ZuRlvrPsD2xaGA1kXSZ7Y1Kx9EprZ38pePopLxRajywHXAj6fw8pmxU9ZB0YeXpK6Q9GIfZvrNQSLWRtJ3t00vH0SmS7gBWcf6FJGkEcKvtVcpGVo8mn5vQ3GunpHcD7wH2Bqpl66aSOtPeXSKuOqmLW7XXJed9r0SawLjT9n9n8CVDIgbgHdKkOtl5aRjg3cBipNmO1zZ/2f5jibjqJmlnYAXSBqLq+5tcLKgOyQOcLYCdmnShbSpJE0gbiaYCvyKtany1QTf3ZwOfa1WWkLQ0cJTtD5WNLMyMpl87qyUH87VzftvPFg6rFpJOI6XR7kylVbvtCUUDq4mkzwG/s/10fr4gMN528UZRMQAPMyTp2EFedlMGcJK+D+wK3EvfMqptb1YuqjAjkn5q+4v58QTbh1deO872HsWCq0mrprKkrUizcf8LnGi7l3NQkfRnUm7mAqRGUVfn5+8Errb9nnLRzb7hcG5C86+dSl1n9wamAdeQUlAOt31o0cBqoC5u1V4HSTfYHtvv2Gv16ktqUg5a6JBWtYyBdoKXiaojdgDenutmh97xrsrj3Unl0FrWHOJYOqWV+/0B4ATbt+aOdb3uR6UD6LDhcG5C86+dq9p+VtIuwN+Ar5La0/f8AJzXt2p/lC5p1V6TkZJUSW8bCbypcExADMDDrGniTvCqW4AxwL9KBxJmiQZ43CTXSZoILAt8TdIoGrDZzfbFpWPosOFwbkLzr51z5pnhbUipUf+V1JT0gWNyWsb/kjYrzg/8X9mQanUOcIqko/Pzz+RjxcUAPMxQk3eC9zMGuEPSNUyfx9iUUlqtu/9Fmb5U2D/LRVSLEfkXyIjK49Zgpynn56eAscB9tp/PZbV6vo67pEttb1xpyPPaSzSjxOlwODeh+dfOo4F/kDauT8p7FHo+Bzznsz9r+ylSR+RGNIbq5yvAXsA++fm5wK/LhdMncsBr1NQ62cNhJzi89j5fpymzdJL2BQ4EHmP6PM2eXgqX9A/S+2k3w+gGdRtckLTRrVqpYFK5iMKMDKNzs9HXznYkzWH7ldJxzC5J19peb8af2ZtylZfl89N7bL9YMp6qGIDXSNI9NLhOdnUn+HAgaWPSbumm1CK+B3hntIfuPZI+DUwg1QO/AdgAuKIJm9zyqsyttlcuHUuoR9OunQCSPsjrS/UdXC6iekj6AX0dvJ9rHbf9ZLGgapBLD34P+CRwP+kmeEn62tIXL0UYKSj1eqypg+/suHZ5b00YBLTkboM7kzYVTQGaVHv5AbqkA1iYZRNIVUKutL2ppJVJv1x6nu1pku6UtFQD0qGGrSZfOyX9ktR5dlNS+sL2pIo9TbBj/rN6s2R6Px3lUFK3z2VtTwWQNJq08ftHpGtqUTEAr0GlTva1kk6hoXWygS9XHs9NaubShCW4FUnNacbTNxMg25sWDax+9wEXSfoL05+fPy4XUphJL9p+URKS5rJ9h6SVSgdVowWBWyVdzfSzcE3JIW6kYXTtHJdL9N1k+yBJh5GqoTTBKv3TMnLaRq/bGljRlTSPXMlmH1Ld8xiAN0S1WcTzwHsrzw00YgBu+7p+hy7LvzB73R3AJcDWtu8BkPSlsiF1xD/zx5vokjJMYaY9KGkM6eb+yD0DFwAAIABJREFUXElPkZZVm6JJVReGk+Fy7Xwh//m8pCWAJ4DFC8ZTp8t5fSWzdsd6jauD78rBad1SwSYG4DUYLnWyJS1UeToCWJfUQKPXfRTYCbhQ0jnAyTSwZJjtg0rH0GkNrfKC7W3zw2/ltuYL0CWltOrQ5M16LQ09N4fFtRM4O98AHwpMJk2sdUUljTdK0mLAW4F5cvpQ699tNCndptfdJmk32ydUD0r6OOnGsbjYhFkjSZP7d6Zrd6xXSZpCuvCIlHoyBTjY9qVFA6uJpPmAj5CWUzcDTgDOaFC777cAB/D6jUSNyOFvapWXlryxbQXbx+Z/y/ltTykdVx0kbUDqKbAKaXVmJPBcr1eQahkG52ajr51VkuYC5rbd0/tpJO0O7AGsB1xbeWkqcFyvp85Keisp++AFUtMkSO91HmBb2w+Viq0lBuA1qNTJ/iLwk8pLo0n/0GsVCSy8Ybnk2w7AjrY3Lx1PHXIjl1NIufx7kzrz/dv2V4oGVpMmV3mRdCDpl8dKtlfMy+Cn2W7ECpuka0kzqaeR3udupPzNrxUNrCZNPjf7a9K1U9IBtg/Jj3ewfVrlte/Z/nq56OohaTvbjdkw25+kzUiTTgC32T6/ZDxVMQCvwTCqkz0nqZh9q73yRcDR3VDOJ8yYpOtsr5s3Eq2Zj11je/3SsdUhp2Zs2YTavP1JugFYG5hse+187KYGzaBea3u9fufm9a332uuafG42WXUFu/9qdlNWt/OM/nbAMkyfHtXzJRa7XeSA18D2xZIuBdZseJ7tL4A5gZ/n57vmY58uFlGYFa0bpUdyTduHgYUG+fxe0+QqLy/bdmvzUF7yb5LnJb0JuEHSIcAjpH0mTdHkc7PJNMDjds971Zmk8rTXUTk3Q+fFALwmeWftEqXj6LD1+6XTXCDpxmLRhFn1HUkLAPuT8m1HA02qWNDkKi+nSjoaGCNpT1JziV8VjqlOu5IG3J8nnZNLkmblmqLJ52aTeYDH7Z73qrfZfl/pIIajGIDX6wZJZ5HyGKu1bHt6M0PFNEnL2b4XQNLbgWmFYwozIVdgWMH22aTZjkbV6c3vb0Xbu5SOpRNs/0jSlsCzwErAN22fWzis2ZY3k77F9m350IvAQZJWoyFNo5p+bjbcWpKeJc12z5Mfk583oVY2wOWS1rB9c+lAOknSqEpDnuVbZTOLxhQ54PWRdGybw7b9ySEPpgMkbU5q43of6QK0NPAJ2xcWDawmuaHSD4FFSO9PpH+/plRiuNr2O0rH0Sk5DWwz2y+XjiXMHEknAz+3Panf8U2AfWzvXCayejX93Gz6tbPJJN0GLE+qavYSff92jdhf0pJX66cAvwe+b3u5wiHFADzMmrxho9WB707bjckZy5UKPmT79tKxdIKkn5By+E9h+hWaycWCqpGkE0hl7M5i+vfX83m2TR3gtDZfDvDaLbZXH+qYOqHJ5yY0/9rZZJKWbnfcdk83+pI0L2nvzCuVY/sARwE7VSvalBIpKDWS9DZSbm2rNNglwATbD5aLavZJWh94wPajtl+SNJaUn3m/pG/ZfrJwiHV5rOG/QMbmP6u7202q29sE9+aPEcCowrHU7RCaOcAZ7N9pziGLovOafG5C86+djWX7/nY9BkrHVYMLgG2ARwEkbUuq4rYVaZ9J8QF4zIDXSNK5pOWNE/OhjwO72N6yXFSzT9JkYAvbT0p6F6nb2b6kAd0qtrcvGuBsyrOLAO8GFiO1+65WKmhKDv+wIGle28+XjqNOki5rSs3vqlwV5Ge2/9rv+PuBL9h+f5nIOqNp52ZcO3tfU3sMSLqxVTRC0l7AnsAHbP97sJW3oRQD8BpJusH22Bkd6zX9TuSfkZq3fCs/b8L7a5e739KYHH6AXH6wfyfMRtR7zQ2xfkPqELmUpLWAz9j+bOHQ3rCmD3AkrQD8Bbic6bvVbQhsbfuuUrHVqYnnJgyva2dTNbXHgKQLgItJFZW2BZa3/ZSkxYG/d8P7ixSUej0h6ePASfn5eKAJnc9GSpoj51JtDuxVea3nzyHbnwCQtJHty6qvSerpWYAqSb8E5iVVQPk1sD1wddGg6vVT0vLiWQC2b8wrNr3sQ5XHzwPvrTw3qdVyz7J9t6Q1gJ2BVr73xaTB6YvlIqtdE8/NYXPtbLim9hjYgZRychdpzDJR0s2k33/fKBlYS88PnrrMJ0k54D8h/XK8HPhE0YjqcRJwsaTHgRdIue1IWp6GlArLjgT6dzZrd6xXjbO9Zp7dOEjSYcDfSgdVJ9sPSNP1x+jpMpnDYYCTN3IPNpPaCE07N/tp+rWzyRrZY8D2E8B3Ws8lXUHan/dD23cWC6wiBuA1yruGP1w6jrrZ/q6k84HFgYnuy1saQcoF72l5eXgc8BZJ+1VeGg2MLBNVR7yQ/3w+5/k9Qfo3bYoHJI0DLGlOYALQlI1hMcDpbY08N4fRtbOxmtpjoD/bD9MFGy+rYgBeA0nfHORl2/72kAXTIbavbHOsEfmZpM5085P+P1QrFDxLStNoirMljQEOBSaTVml+XTakWu0NHA68FXgImAj0eo5tDHCaoXHnZjZcrp2Nk1ewF7V9WR5wn5uPb1xtuBc6JzZh1kDS/m0Ozwd8Cniz7SaU9Gk8SUv3eu3TmZXruc9tuzEpRAOlafQ/1kskvRt4D2kA98vKS1OBP9u+u0RcQ0HSm/Mycs9r4rnZkjt9nmp7u9KxhJkn6Wzga/07YOY9Gd+z/aH2XxnqEgPwmkkaRVpe/BRwKnCY7X+VjSrMDEkXkmaFp2O7KXWyycvgy1BZ/bJ9QrGAaiRpsu11ZnSsFw2Xm0NJ95KqovwWOM72qoVDqkWTz01I+bW2NywdR5h5kq6xvf4Ar91se42hjmm4iRSUmkhaCNgP2AU4HljH9lNlowqz6MuVx3OTmg29MsDn9hxJJwLLATfQtwHMQE8PwIdJmsZxrSoFVU26OQSwvZykLwFX0IAN7MPk3AS4QdJZpBzbaqfPnq7S03BjBnltniGLosMkbUDaL7MKKWVqJPBcN3QRjgF4DSQdCnwUOAZYw/Z/CocU3gDb1/U7dJmkJpXpWw9Y1c1b9hoOeaiNvDmUNBHYszW7n39Z7g18BtiaHr85ZHicm5DOySeYvqtuz5fJbLhrJe1pe7qKJ5I+TV9N/iY4CtiJdHO4HrAbsGLRiLJIQamBpFdJzTFeYfoUBpE2YRa/0wozllcxWkYA6wJH2F6pUEi1knQaqbvgI6Vj6YRqmoakEaSmJ88WDqtjJF1t+x2l45gd1UZeuUnUocA2tu8abIm81wy3czN0P0mLAmcALzN9E6w3AdvafrRUbHVqdb2sNheSdH2r6VBJMQNeA9sjSscQanEd6QZKpJupKaRc/p4m6c+k9zUKuC3P6le7KTaldOb3Je1NSq+5Bhgt6XDbhxaOa7YNcHO4QKFw6vSSpN1J3er2Bda2/bCk0aSN7E3R2HMTQNLbSMv8rdr0lwATbD9YLqowGNuPAeMkbUpfE6y/2L6gYFid8LykN5HSpA4BHiFdQ4uLGfAQGi5X0hiQ7YuHKpZOas2mStqFVB/7q8B13dByeHZJmsLrbw4Ptn1p0cBmUy6F9lXSLNy9wJakBmYfAX5r+ycFw6tNk89NAEnnAr8HTsyHPg7sYnvLclGFkFafgH8BcwJfIk1c/Nz2PUUDIwbgIbwmN8jYB2i1iL4IONr2f4sFFWaapFuBsaSBwFG2L5Z0o+21CocWZpKktYEtgOttn1c6nro0/dysphINdiyE0CdSUELo8wvSXfLP8/Nd87FPF4uoRt28G7wmRwP/AG4EJuWZj0bk2Q6Xm0Pb1wPXl46jAxp7bmZPSPo4cFJ+Pp60KTOEIiSdavtjkm6mfXnh4qtPMQPeAZJG2Z6aHy/fDUsdYcbazUg1bJbqWtrsBrf9taKBdZCkOWw3oVrIr0k3h8fnQ7sC02w34uZwOGrKuQmvLfMfCWxIGuxcTtrw/c+igYVhS9Lith/J5+brdENfhZgB74xLc87m74Hvk2ovh+43rdqCV9Lb6auX3Qi275E00vY04FhJ1wONGIDnXf3fA5aw/X5Jq5IGBL8pG1kt1u93I3iBpBuLRRNmWa7yshqpZF/LwYXCqVUezDRlM3dogEq1r8eBF2y/KmlFYGXgb+Ui6xMD8BpImhd4uTWbYXstSfuQluN2KhpcmBX/A1wo6T7SZrelaUAzkIqu3Q1ek+OAY4Fv5Od3AafQjAF4428Om0zSL4F5gU2BX5NqgPd8jwFJ3xzkZdv+9pAFE0J7k4BNJC0ITCRVIdqR1DSxqCb98i3pAmDh1hNJ25LyNbcC9igUU5hFts8HVgC+QCqJtpLtC8tGVatdSf/nP0/qVrckqaFLUyxs+1TgVYB8Q9yUQWrr5vAiSReTrjn7F46pNpJWkPQHSbdJuq/1UTquGo2zvRvwlO2DSCszXdEMZDY91+YDUvnWr5QKKoQK2X6e1Czx57Z3IK1EFRcz4PWYp1W0XtJewJ7A5rb/LekHZUMLMyJpfeAB24/afknSWNLA9H5J37L9ZOEQa1FpBDINOAt4yPa/ykZVq+ckvZm84SZvOn2mbEj1sH2+pBWAVlOoO22/NNjX9JhjgQOBn5BmiT9BsyaIXsh/Pi9pCdIGxcULxlML24e1HksaBUwg/dudDBw20NeFMIQkaUPSjHerr8fIgvG8pkkXuJKekHRg3ij1feC9efC9OKnaROhuR5PqECPpXcAPSC2wnwGOKRhXLST9UtJq+fECpEoMJwDXSxpfNLh67U+6sVhO0mWk97hv2ZBmj6T1JS0GkAfcY4FvA4f2a87T6+bJK1Cyfb/tbwEfLBxTnc6WNIbU6XMyqSLKSYN+RY+QtJCk7wA3kSb11rH9lYbd3IfeNYG0z+kM27fm9L2uWNmOKig1yLNu+9DXTOKrwM2kmZxv2P59wfDCDFQrnUj6GfDvPABoRC1bSbfabg3Avwi8x/Y2eWD3t25oyTs78nu6nDSwgTRLLNIscU+X6ZM0GdjC9pP55vBk0k3FWGAV29sXDbAmki4HNgb+QEqveQj4ge2VBv3CHiRpLmBu2z2/OiPpUNLS/jHAz2z/p3BIIfSMGIB3QF5i3Ai4yfadpeMJg5N0CzDW9iuS7gD2sj2p9Zrt1Qf/G7qbpOtbg2xJfwFOs31c/9d6laQfAeNIu9tvBi4jDcgv7/X0oabfHLbkNLDbgTGkGf7RwKG2rywa2GySdIDtQ/LjHWyfVnnte7a/Xi662SfpVeAlUnfW6mBCpE2YTekxEHqUpLcAB9CvApHtzYoFlcUAPAx7kr4BfIBUrmgp0hKqc5vs421vVDTA2STpQlI+5kOkpbeVbT8qaQ7gFtsrFw2wJrnCy3qkwfiG+eNp26sWDWw2NP3msOkkTba9Tv/H7Z6HEOonaSKpGtaXgb2B3UkTGcU3CccmzDDs2f6upPNJm6Imuu+udAQ9nkOcfQY4AlgM+GJrwzCwOfCXYlHVbx7SzOkC+eNh0ox4LzsJuFjS46SNfJdAavBFQzaYAkg6F9jB9tP5+YLAyba3KhvZbNMAj9s9DyHU7822fyNpgu2LSdfTa0oHBTEADwGAdkvdtu8qEUvd8vt4X5vjfwf+PvQR1UvSMaTlxanAVaT0kx/bfqpoYDUYBjeHLQu3Bt8Atp+StEjJgGriAR63ex5CqF9rH9AjuRnWw0BXbGCPAXiNJP2w/7JGu2MhlNaw5e+lgLmAu0lpNg8CTw/6FT2kyTeHFa9KWqrVujy3j27CAHUtSc+SZrvnyY/Jz+ce+MtCCDX5Tq7+tT9wJGmV9EtlQ0oiB7xG7QY1km6yvWapmEJopwmbL6skiTQLPi5/rA48CVxh+8CSsYUZk/Q+UiWNi0mD001I+e49v0ITQgjtxAx4DXLb+c8Cb5d0U+WlUaSKDCF0myblfpNTM26R9DQpN/oZYGvgHaQGL6GL2T5H0jrABvnQF20/XjKmEELvknQkg6yi2f7CEIbTVsyA1yAvbyxIasLz1cpLU3u9DFpollz7+x2kC9M1lQ2ZPUvSF+ib+f4vuQRh/rjZ9qsFwwuDkLSy7Tvy4Pt1bE9udzyEEAYjaffBXrd9/FDFMpAYgNdI0nLAg7md+XuANYETqpuLQihF0qeBb5IanQh4N3Cw7f9XNLDZJOnH5Nrfth8pHU+YeZKOsb1XLpXZn7uhVm8IIXRCDMBrJOkGUh3iZYC/AmcCq9n+QMm4QgCQdCcwzvYT+fmbSYPWxnUbDL1D0ghgQ9uRrhdCqFVuxPMVYFW6rBHPiNIBNMyrtl8hteY90vb/kMqHhdANniCV6muZmo+FUExOETqqdBwhhEb6HanL7rLAQcA/gKgD3kD/lTQe2A34UD42Z8F4QkDSfvnhPcBVks4k5YB/BLhpwC8MYeicL2k74I+OZdkQQn2iEc8w8QlSq9Pv2p4iaVngxMIxhTAq/3lv/mg5s0AsIbTzGWA/YJqkF0h7FGx7dNmwQgg9rmsb8UQOeAghhBBCaBxJWwOXAEvS14jnINtnFQ2MmAGvlaQVSKUI+yf7v71YUCFkudLE6+64u2EzShjeciOlXYBlbX9b0pLA4ravLhxaCKFHSRoJrGD7bFJviE0LhzSdmAGvkaRLSU0/fkLKAf8EMML2N4sGFgIgad3K07mB7YBXbB9QKKQQAJD0C+BVYDPbq0haEJhoe/3CoYUQepikq22/o3Qc7cQAvEaSrrO9rqSbba9RPVY6thDa6eaLUxg+JE22vY6k622vnY/daHut0rGFEHqXpJ+QimGcAjzXOt4NTb4iBaVeL+WatndL+jzwEDB/4ZhCAEBSdePJCGBdYIFC4YRQ9d+8XGx4rXZvdDANIcyusfnPgyvHDBRPvYwBeL0mAPMCXwC+Tco3GrQdaghD6DrShUfAK8AU4FNFIwohOQI4A1hE0neB7YH/LRtSCKEBPmX7vuoBSV2xLy9SUDpM0hy5OU8IIYQBSFoZ2Jx0g3i+7dsLhxRC6HGt9LZ+x7oiNThmwGsg6VLbG+fHJ9retfLy1cA67b8yhM6TtD7wgO1H8/PdSBsw7we+ZfvJkvGFkD1GKhc2BzCPpHW6IU8zhNB78g39asACkj5aeWk0lSp1JcUAvB7zVR6v1u81DWUgIbRxNLAFgKR3AT8A9iXlxh1DWu4PoRhJ3wb2IDWKai3LdkWeZgihJ60EbA2Moa8zOcBUYM8iEfUTA/B6DJbHEzk+obSRlVnuHYFjbJ8OnC7phoJxhdDyMWA52y+XDiSE0PtsnwmcKWlD21eUjqedGIDXY4ykbUmVJcZUljtEVJkI5Y2s7EXYHNir8lpcA0I3uIU0U/Wv0oGEEBplW0m3Ai8A5wBrAl+y/duyYcUmzFpIOnaw121/YqhiCaE/Sd8APgA8DiwFrGPbkpYHjre9UdEAw7AnaT3gTNJA/KXWcdsfLhZUCKHnSbrB9tg8Sbo1sB8wqRt6DMTsVw1igB26me3vSjofWJzUXbB11z2ClAseQmnHAz8Ebibqf4cQ6jNn/vODwGm2n5G6Y2teDMBDGAZsX9nm2F0lYgmhjedtH1E6iBBC4/xZ0h2kFJR9cpOvFwvHBEQKSgghhMIk/ZiUenIW06egRBnCEMJsyV2gn7E9TdK8wOhWWd6iccUAPIQQQkmSLmxz2LajDGEI4Q3LfS9ex/YJQx1Lf5GCUqN8Z7U/sJTtPSWtAKxk++zCoYUQQteyvWn/Y5IWLRFLCKFR1q88nptUCWwyUHwAHjPgNZJ0CnAdsJvt1fOA/HLbYwuHFkIIXU/SGFKX1p2BVWwvUTikEEKD5GvMybbfVzqWmAGv13K2d5Q0HsD28+qW7bYhhNCFJM0DfIQ06F4bGAVsA0wqGVcIoZGeA5YtHQTEALxuL+dfJgaQtByVDUUhhBD6SPo9sAkwETgSuAC4x/ZFJeMKITSDpD/T15F8BLAqcFq5iPrEALxeB5I6LS0p6XfARsAeRSMKIYTutSrwFHA7cHuuUhB5kSGEuvyo8vgV4H7bD5YKpipywGsm6c3ABqQ29FfafrxwSCGE0LUkrQyMB3YkdWtdCVjd9mNFAwshNI6kjYHxtj9XPJYYgM8+SesM9nrUsg0hhBmTtC5pMP4x4EHb4wqHFELocZLWJu0x2QGYAvzR9pFlo4oBeC0GqGHbErVsQwhhFuTN65vYjo2YIYRZJmlF0s38eNLK2inAl20vXTSwihiAhxBCCCGExpD0KnAJ8Cnb9+Rj99l+e9nI+sQmzBpI+uhgr9v+41DFEkIIIYQwzH0U2Am4UNI5wMmkvXldI2bAayDp2PxwEWAcqZQWwKakRjxbFwkshBBCCGGYkjQfqc/AeGAzUgfMM2xPLBoYMQCvlaSJwO62H8nPFweOs71V2chCCKH7SNpvsNdt/3ioYgkhNJukBUkbMXe0vXnpeCIFpV5Ltgbf2WPAUqWCCSGELjeqdAAhhOHB9lPAMfmjuJgBr5Gko4AVgJPyoR1JXd32LRdVCCGEEELoJjEAr1nekLlJfjrJ9hkl4wkhhG4naW7gU8BqwNyt47Y/WSyoEELooBiAhxBCKErSacAdpGYZBwO7kFrTTygaWAghdEgMwGsgaSow4A/S9ughDCeEEHqKpOttry3pJttrSpoTuMT2BqVjCyGETohNmDWwPQpA0reBR4ATSfUmdwEWLxhaCCH0gv/mP5+WtDrwKKmsawghNFLMgNdI0o2215rRsRBCCH0kfRo4HVgDOA6YH/g/20eXjCuEEDolZsDr9ZykXUgdl0wq/P5c2ZBCCKF7SRoBPJtLhE0CuqZVdAghdMqI0gE0zM7Ax0j1vx8jFXzfuWhEIYTQxWy/ChxQOo4QQhhKkYISQgihKEk/AB4HTqGyamj7yWJBhRBCB8UAvAaSDrB9iKQjaVMNxfYXCoQVQgg9QdKUNodtO9JRQgiNFDng9bg9/3lt0ShCCKE3rWL7xeqB3JwnhBAaKWbAQwghFCVpsu11ZnQshBCaImbAayDprMFet/3hoYolhBB6haTFgLcC80ham9Q/AWA0MG+xwEIIocNiAF6PDYEHgJOAq+j7JRJCCGFgWwF7AG8Dflw5PhX4eomAQghhKEQKSg0kjQS2JNX9XhP4C3CS7VuLBhZCCD1A0na2Ty8dRwghDJUYgNdM0lykgfihwEG2jyocUgghdLV83dwOWIbKyqztg0vFFEIInRQpKDXJv0A+SBp8LwMcAZxRMqYQQugRZwLPANcBLxWOJYQQOi5mwGsg6QRgdeCvwMm2bykcUggh9AxJt9hevXQcIYQwVGIAXgNJr9LXva36AxWpmcTooY8qhBB6g6RjgCNt31w6lhBCGAoxAA8hhFCUpNuA5YEppBSU1uTFmkUDCyGEDokBeAghhKIkLd3uuO37hzqWEEIYCiNKBxBCCGF4ywPtJYHN8uPnid9PIYQGixnwEEIIRUk6EFgPWMn2ipKWAE6zvVHh0EIIoSNihiGEEEJp2wIfJm9mt/0wMKpoRCGE0EExAA8hhFDay07LsQaQNF/heEIIoaNiAB5CCKG0UyUdDYyRtCdwHvCrwjGFEELHRA54CCGE4iRtCbyXVILw77bPLRxSCCF0TAzAQwghFCFpeWBR25f1O74x8Ijte8tEFkIInRUpKCGEEEr5KfBsm+PP5NdCCKGRYgAeQgihlEXbtZ/Px5YZ+nBCCGFoxAA8hBBCKWMGeW2eIYsihBCGWAzAQwghlHJtrnoyHUmfBq4rEE8IIQyJ2IQZQgihCEmLAmcAL9M34F4PeBOwre1HS8UWQgidFAPwEEIIRUnaFFg9P73V9gUl4wkhhE6LAXgIIYQQQghDKHLAQwghhBBCGEIxAA8hhBBCCGEIxQA8hBBCCCGEIRQD8BBC6ABJX5P0t37H7h7g2E75sST9Tz72gqR/Svq+pLkqn3+cpJcl/UfSk5LOlbRy5fU9JF06QEwXSXpR0lRJz0q6TtJXq39/m6+Zme83Lb9e/Vii8jk7SbpK0nOS/pUff1aSKt/jO5XPnyu/73/mn8Pd+eeiNu9lycqxLST9o/J8Y0mXS3omx36ZpPUHeq8hhDBUYgAeQgidMQkYJ2kkgKTFgTmBtfsdWz5/LsARwF7AbsAo4P3A5sCp/f7uQ2zPD7wVeAj4zSzE9Xnbo4DFgf2BnYC/Vge3bczo+11he/5+Hw/n97g/cDhwKLAYsCiwN7ARqdxgO6eR3vcHSD+HXUk/l8P7fd5zwP+1+wskjQbOBo4EFsqxHwS8NMj7DCGEIRED8BBC6IxrSAPusfn5JsCFwJ39jt1r+2FJKwCfBXaxfYXtV2zfCmwHvE/SZv2/ge0XSIPzsf1fmxHbz9m+CPgwsCHwwZn4mln6fpIWAA4GPmv7D7anOrne9i62XzcYlrQ58F5gO9u35J/DlcDHgc9JWr7y6UcA4yUt1+bbr5hjPsn2NNsv2J5o+6aZiT2EEDopBuAhhNABtl8GrgLelQ+9C7gEuLTfsdbs9+bAg7av7vf3PABcCWzZ/3tImg8YD9wzG3H+E7iWdDMwqDfw/TYE5gLOnIWQtgSuyu+7GudVwIOkn1PLQ8CvSDPb/d0FTJN0vKT3S1pwFmIIIYSOigF4CCF0zsX0DbY3IQ3AL+l37OL8eGHgkQH+nkfy6y1flvQ0MBXYmJSiMTseJqVpDGRG328DSU9XPu7NxxcGHrf9SusTc0720zm3+1283qz8HAC+D3xI0mrVg7afzbGaNEj/t6SzcvfNEEIoKgbgIYTQOZOAjSUtBLzF9t3A5aTc8IVI3R9bM+CPk/Ky21k8v97yI9tjgGWAF4CVZjPOtwJPDvL6jL7flbbHVD5aKSFPAAtLmqP1ibbH5b/rCdr/DpqVnwO2/w0cRUp1od9rt9vew/bbSD/rJYCfDvI+QwhhSMQAPIQQOucKYAFgT+AyeG1m9uF87GHbU/LnXgAsKekd1b8gV/nYADi//19YirUsAAAByElEQVSe00cmAIdLmueNBJj//nVJM/ODegPf7wrSpsePzEJI5wHvrFY3yXG+E1iS9HPq71BgU9L7aMv2HcBx9LW8DyGEYmIAHkIIHZI3LV4L7Mf0A9xL87FJlc+9C/gl8DtJG0gamdMqTgfOs33eAN/jXNKAfq/KYUmau/rR/+skzSvp3aT87KuBv87ke2r3/Qb63KdJ+dk/l7S9pFGSRkgaC8w3wNecR7rZOF3SavnnsAHwW+AXeRWh3fc5DDig8v5WlrS/pLfl50uS8tevnJn3GUIInRQD8BBC6KyLgUVIg+6WS/KxSf0+9/PAr0mDzf8A5wAXkSqhDOZQ4IBKPe9xpFSR1z4qaSBHSZoKPEZKxzgdeJ/tV2fhPfX/fhu2qQO+PoDtQ0g3Gwfk7/kYcDTwFVI6TjvbkSrGnEP6OfyWVPpw30FiOhyYVnk+FXgncJWk50gD71tIpRdDCKEo2S4dQwghhBBCCMNGzICHEEIIIYQwhGIAHkIIIYQQwhCKAXgIIYQQQghDKAbgIYQQQgghDKEYgIcQQgghhDCEYgAeQgghhBDCEIoBeAghhBBCCEMoBuAhhBBCCCEMoRiAhxBCCCGEMIT+PwN5hDjZyj/8AAAAAElFTkSuQmCC"/>
          <p:cNvSpPr>
            <a:spLocks noChangeAspect="1" noChangeArrowheads="1"/>
          </p:cNvSpPr>
          <p:nvPr/>
        </p:nvSpPr>
        <p:spPr bwMode="auto">
          <a:xfrm>
            <a:off x="376801" y="1311088"/>
            <a:ext cx="2287510" cy="228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p:cNvSpPr txBox="1"/>
          <p:nvPr/>
        </p:nvSpPr>
        <p:spPr>
          <a:xfrm>
            <a:off x="5878693" y="1603947"/>
            <a:ext cx="3252576" cy="25870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2"/>
              </a:buClr>
              <a:buSzPts val="1800"/>
              <a:buNone/>
              <a:defRPr sz="1800">
                <a:solidFill>
                  <a:srgbClr val="134F5C"/>
                </a:solidFill>
                <a:latin typeface="Calibri" panose="020F0502020204030204" pitchFamily="34" charset="0"/>
                <a:ea typeface="Calibri" panose="020F0502020204030204" pitchFamily="34" charset="0"/>
                <a:cs typeface="Times New Roman" panose="02020603050405020304" pitchFamily="18" charset="0"/>
              </a:defRPr>
            </a:lvl1pPr>
            <a:lvl2pPr marL="914400" indent="-317500">
              <a:lnSpc>
                <a:spcPct val="115000"/>
              </a:lnSpc>
              <a:spcBef>
                <a:spcPts val="1600"/>
              </a:spcBef>
              <a:buClr>
                <a:schemeClr val="dk2"/>
              </a:buClr>
              <a:buSzPts val="1400"/>
              <a:buChar char="○"/>
              <a:defRPr>
                <a:solidFill>
                  <a:schemeClr val="dk2"/>
                </a:solidFill>
              </a:defRPr>
            </a:lvl2pPr>
            <a:lvl3pPr marL="1371600" indent="-317500">
              <a:lnSpc>
                <a:spcPct val="115000"/>
              </a:lnSpc>
              <a:spcBef>
                <a:spcPts val="1600"/>
              </a:spcBef>
              <a:buClr>
                <a:schemeClr val="dk2"/>
              </a:buClr>
              <a:buSzPts val="1400"/>
              <a:buChar char="■"/>
              <a:defRPr>
                <a:solidFill>
                  <a:schemeClr val="dk2"/>
                </a:solidFill>
              </a:defRPr>
            </a:lvl3pPr>
            <a:lvl4pPr marL="1828800" indent="-317500">
              <a:lnSpc>
                <a:spcPct val="115000"/>
              </a:lnSpc>
              <a:spcBef>
                <a:spcPts val="1600"/>
              </a:spcBef>
              <a:buClr>
                <a:schemeClr val="dk2"/>
              </a:buClr>
              <a:buSzPts val="1400"/>
              <a:buChar char="●"/>
              <a:defRPr>
                <a:solidFill>
                  <a:schemeClr val="dk2"/>
                </a:solidFill>
              </a:defRPr>
            </a:lvl4pPr>
            <a:lvl5pPr marL="2286000" indent="-317500">
              <a:lnSpc>
                <a:spcPct val="115000"/>
              </a:lnSpc>
              <a:spcBef>
                <a:spcPts val="1600"/>
              </a:spcBef>
              <a:buClr>
                <a:schemeClr val="dk2"/>
              </a:buClr>
              <a:buSzPts val="1400"/>
              <a:buChar char="○"/>
              <a:defRPr>
                <a:solidFill>
                  <a:schemeClr val="dk2"/>
                </a:solidFill>
              </a:defRPr>
            </a:lvl5pPr>
            <a:lvl6pPr marL="2743200" indent="-317500">
              <a:lnSpc>
                <a:spcPct val="115000"/>
              </a:lnSpc>
              <a:spcBef>
                <a:spcPts val="1600"/>
              </a:spcBef>
              <a:buClr>
                <a:schemeClr val="dk2"/>
              </a:buClr>
              <a:buSzPts val="1400"/>
              <a:buChar char="■"/>
              <a:defRPr>
                <a:solidFill>
                  <a:schemeClr val="dk2"/>
                </a:solidFill>
              </a:defRPr>
            </a:lvl6pPr>
            <a:lvl7pPr marL="3200400" indent="-317500">
              <a:lnSpc>
                <a:spcPct val="115000"/>
              </a:lnSpc>
              <a:spcBef>
                <a:spcPts val="1600"/>
              </a:spcBef>
              <a:buClr>
                <a:schemeClr val="dk2"/>
              </a:buClr>
              <a:buSzPts val="1400"/>
              <a:buChar char="●"/>
              <a:defRPr>
                <a:solidFill>
                  <a:schemeClr val="dk2"/>
                </a:solidFill>
              </a:defRPr>
            </a:lvl7pPr>
            <a:lvl8pPr marL="3657600" indent="-317500">
              <a:lnSpc>
                <a:spcPct val="115000"/>
              </a:lnSpc>
              <a:spcBef>
                <a:spcPts val="1600"/>
              </a:spcBef>
              <a:buClr>
                <a:schemeClr val="dk2"/>
              </a:buClr>
              <a:buSzPts val="1400"/>
              <a:buChar char="○"/>
              <a:defRPr>
                <a:solidFill>
                  <a:schemeClr val="dk2"/>
                </a:solidFill>
              </a:defRPr>
            </a:lvl8pPr>
            <a:lvl9pPr marL="4114800" indent="-317500">
              <a:lnSpc>
                <a:spcPct val="115000"/>
              </a:lnSpc>
              <a:spcBef>
                <a:spcPts val="1600"/>
              </a:spcBef>
              <a:spcAft>
                <a:spcPts val="1600"/>
              </a:spcAft>
              <a:buClr>
                <a:schemeClr val="dk2"/>
              </a:buClr>
              <a:buSzPts val="1400"/>
              <a:buChar char="■"/>
              <a:defRPr>
                <a:solidFill>
                  <a:schemeClr val="dk2"/>
                </a:solidFill>
              </a:defRPr>
            </a:lvl9pPr>
          </a:lstStyle>
          <a:p>
            <a:r>
              <a:rPr lang="en-IN" dirty="0"/>
              <a:t>The highest number of terrorist attacks in India are carried out by </a:t>
            </a:r>
            <a:r>
              <a:rPr lang="en-IN" b="1" dirty="0"/>
              <a:t>CPI – Maoist </a:t>
            </a:r>
            <a:r>
              <a:rPr lang="en-IN" dirty="0"/>
              <a:t>followed by Maoist, </a:t>
            </a:r>
            <a:r>
              <a:rPr lang="en-IN" dirty="0" err="1"/>
              <a:t>Esikh</a:t>
            </a:r>
            <a:r>
              <a:rPr lang="en-IN" dirty="0"/>
              <a:t> Extremists and ULFA.</a:t>
            </a:r>
          </a:p>
          <a:p>
            <a:endParaRPr lang="en-IN" dirty="0"/>
          </a:p>
          <a:p>
            <a:r>
              <a:rPr lang="en-IN" dirty="0"/>
              <a:t>Moreover, </a:t>
            </a:r>
            <a:r>
              <a:rPr lang="en-IN" b="1" dirty="0"/>
              <a:t>1877 attacks </a:t>
            </a:r>
            <a:r>
              <a:rPr lang="en-IN" dirty="0"/>
              <a:t>has been conducted by unidentified Terrorists.</a:t>
            </a:r>
          </a:p>
        </p:txBody>
      </p:sp>
      <p:pic>
        <p:nvPicPr>
          <p:cNvPr id="2" name="Picture 1"/>
          <p:cNvPicPr>
            <a:picLocks noChangeAspect="1"/>
          </p:cNvPicPr>
          <p:nvPr/>
        </p:nvPicPr>
        <p:blipFill>
          <a:blip r:embed="rId3"/>
          <a:stretch>
            <a:fillRect/>
          </a:stretch>
        </p:blipFill>
        <p:spPr>
          <a:xfrm>
            <a:off x="433753" y="1218752"/>
            <a:ext cx="4996375" cy="3640216"/>
          </a:xfrm>
          <a:prstGeom prst="rect">
            <a:avLst/>
          </a:prstGeom>
        </p:spPr>
      </p:pic>
    </p:spTree>
    <p:extLst>
      <p:ext uri="{BB962C8B-B14F-4D97-AF65-F5344CB8AC3E}">
        <p14:creationId xmlns:p14="http://schemas.microsoft.com/office/powerpoint/2010/main" val="2679180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3e279567bc_0_10"/>
          <p:cNvSpPr txBox="1">
            <a:spLocks noGrp="1"/>
          </p:cNvSpPr>
          <p:nvPr>
            <p:ph type="title"/>
          </p:nvPr>
        </p:nvSpPr>
        <p:spPr>
          <a:xfrm>
            <a:off x="152400" y="-92471"/>
            <a:ext cx="8520600" cy="611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u="sng" dirty="0">
                <a:latin typeface="Georgia"/>
                <a:ea typeface="Georgia"/>
                <a:cs typeface="Georgia"/>
                <a:sym typeface="Georgia"/>
              </a:rPr>
              <a:t>MOST ACTIVE TERRORIST ORGANIZATIONS IN LAST 5 YEARS IN THE WORLD</a:t>
            </a:r>
            <a:br>
              <a:rPr lang="en-US" sz="2400" u="sng" dirty="0">
                <a:latin typeface="Georgia"/>
                <a:ea typeface="Georgia"/>
                <a:cs typeface="Georgia"/>
                <a:sym typeface="Georgia"/>
              </a:rPr>
            </a:br>
            <a:endParaRPr sz="2400" u="sng" dirty="0">
              <a:latin typeface="Georgia"/>
              <a:ea typeface="Georgia"/>
              <a:cs typeface="Georgia"/>
              <a:sym typeface="Georgia"/>
            </a:endParaRPr>
          </a:p>
          <a:p>
            <a:pPr marL="0" lvl="0" indent="0" algn="l" rtl="0">
              <a:lnSpc>
                <a:spcPct val="100000"/>
              </a:lnSpc>
              <a:spcBef>
                <a:spcPts val="0"/>
              </a:spcBef>
              <a:spcAft>
                <a:spcPts val="0"/>
              </a:spcAft>
              <a:buSzPts val="2800"/>
              <a:buNone/>
            </a:pPr>
            <a:endParaRPr sz="2400" u="sng" dirty="0">
              <a:latin typeface="Georgia"/>
              <a:ea typeface="Georgia"/>
              <a:cs typeface="Georgia"/>
              <a:sym typeface="Georgia"/>
            </a:endParaRPr>
          </a:p>
          <a:p>
            <a:pPr marL="0" lvl="0" indent="0" algn="l" rtl="0">
              <a:lnSpc>
                <a:spcPct val="100000"/>
              </a:lnSpc>
              <a:spcBef>
                <a:spcPts val="0"/>
              </a:spcBef>
              <a:spcAft>
                <a:spcPts val="0"/>
              </a:spcAft>
              <a:buSzPts val="2800"/>
              <a:buNone/>
            </a:pPr>
            <a:endParaRPr sz="2400" u="sng" dirty="0">
              <a:latin typeface="Georgia"/>
              <a:ea typeface="Georgia"/>
              <a:cs typeface="Georgia"/>
              <a:sym typeface="Georgia"/>
            </a:endParaRPr>
          </a:p>
        </p:txBody>
      </p:sp>
      <p:cxnSp>
        <p:nvCxnSpPr>
          <p:cNvPr id="210" name="Google Shape;210;g13e279567bc_0_10"/>
          <p:cNvCxnSpPr/>
          <p:nvPr/>
        </p:nvCxnSpPr>
        <p:spPr>
          <a:xfrm>
            <a:off x="0" y="699247"/>
            <a:ext cx="9144000" cy="0"/>
          </a:xfrm>
          <a:prstGeom prst="straightConnector1">
            <a:avLst/>
          </a:prstGeom>
          <a:noFill/>
          <a:ln w="38100" cap="flat" cmpd="thickThin">
            <a:solidFill>
              <a:srgbClr val="CC0000"/>
            </a:solidFill>
            <a:prstDash val="solid"/>
            <a:round/>
            <a:headEnd type="none" w="sm" len="sm"/>
            <a:tailEnd type="none" w="sm" len="sm"/>
          </a:ln>
        </p:spPr>
      </p:cxnSp>
      <p:sp>
        <p:nvSpPr>
          <p:cNvPr id="211" name="Google Shape;211;g13e279567bc_0_10" descr="data:image/png;base64,iVBORw0KGgoAAAANSUhEUgAAAuAAAALqCAYAAAB0ReFvAAAABHNCSVQICAgIfAhkiAAAAAlwSFlzAAALEgAACxIB0t1+/AAAADh0RVh0U29mdHdhcmUAbWF0cGxvdGxpYiB2ZXJzaW9uMy4yLjIsIGh0dHA6Ly9tYXRwbG90bGliLm9yZy+WH4yJAAAgAElEQVR4nOzde7z9+Vwv8Nc743YwxmWSDEblJKRiYrqLE6OJQciUDLmcThRRGd0wymNSKiqhyKAOjhQ1inEZuhyamQhjyMTIDDHmZiKX4X3++H73sWbP3uu3f/Pb+7N/vzXP5+OxHnutz/ey3t+1v3ut1/6uz/fzre4OAAAwxlftdgEAAHBVIoADAMBAAjgAAAwkgAMAwEACOAAADCSAAwDAQAI4HECqqrdwu+t822z6Hy+s79SF9suq6pyqen5VHbrueR+2bh2fqqq3VNX3blLnLarqhVV1XlV9fl7vs6vqxuvmO3zdev+zqv6lqh65l6/LWn0vW1LzRrdztjLPwjpvNbf9e1XVJrVcs6p+rqreWVWfqarPVtVpVfXEqrr2PM/a7+f265b9ybn9Keu244yqurSqLprX+9t78dq8eF7nIzdoW3Z78SbrW/87+0xV/VtV/WlVfc8mz3/6wuPN9s3LtlDf4r67Wd1nL8zz1HXT/qOq/rqq7rCHbVq8vXGDup6/wXaevvaabXG/etgmr++W/9a28hoszHvfqnpDVV1QVV+o6W/zVVV11Lr5zqmq31rXVnNd76jpb/TTVfXWqrrPBs+zpddooe3eVfUPVXXxvN4zq+p5VXXdjV4fWBUH7XYBwF75joX7107y5iS/luTkhfb3JbnjfP/Hknxo3To+ue7xW5L8Yqb3gzvO6/v6JP9jg+e/W5L/SvI18zKvr6o7dPcH12aoqtslOXV+nl9K8uEkt5nv/1BVfU93f2zden8uyT8kuV6SH0/yR1X1ue5+Wbbm2PnnMVV17e7+r0yvyeLr9YAkT1zX9qUkV9vDPJ9fuP/g+efNk3x3kr9bLKKmgP2GJN+c5HeT/P086TuSPCnJZUmevdEGzIHsuUlO7O6nzW1PTvL0JM9McnySayW5U5KHJHnCRutZt85rJbnf/PDYJGsB9ulJnrcw6zOSHJLkpxbazt/D6td+Z9dMcqtMr83bquqpa/Xvwfp9c/1FKd6f5OHr2tbvu89K8qp1bZ9b9/iSJGsh8/AkJyQ5paq+qbsvXDfv2jatX369h1XVCd193gbTkuk1v+bC47+d6/zjhbZ/22TZNXv8W5vt8TWoqt9J8jNJXpLkD5NckOSWmX5nf1NV39Ddy+p5bpJHzT9/OdN7xYOTvKaqju/u39hgmT29RqmqY5P8WZLnZ3rf6SR3SHJcpv3xP5fUBAe27nZzczsAb0mum+kD62EbTLvrPO32e1jHqUleta7t+HnZr11oe9jcdt2Ftq9N8uUkv7jQVknemeRfkxy8br03y/TB/5cLbYfP6/2hdet4X5I3bPF1+OpMwfaN87oetMl8j53e8paua+k8Sd6d5P9mCgbP3WD6s5J8ZqPXPckNk3znRr+fTOH4S0l+Z90y5yX5gw3WVVt8be4/P88b5/XfdJP5XpXk1C2u8wq/s4VpJ8zT7rrQ9uIkp+/Nvrl+mU3m6SSP3cM8T03yqXVtR87L/uhWtmmDus5M8okkv7tu2ulJXrzJcp9K8tQtvr5b+lvbi9fgmGzyPjFPv3cu/7d+TpLfWnh833n5n9xg2d+Y96s7XpnXKNM/OydvUteW9nE3twP1pgsKsN6/zD9vvmymno5in79uvu9N8q1Jfq27P71u/vOSPCfJfarq8CXr7STv2dPzL3hgpqPYj80UWI9dPvuVMx/Z/+Ykf5LktUkeWFUHLUz/b0n+Z5Lndfd71y/f3Rd29z9usN77Zzoy+fzu/tl1kw9J8h8brGurlzA+NtNr8thMXQ4ftMXlrqynJflYkp/c4efZF1vav5f4ryS/neRRta6r1k7Z5G9tqx6f5LTufvEm6/6rvuI3Uosel+TsJH+0wbRnJLk00/61aKuv0Yb791yXy3Sz0gRwWG1Xq6qD1t027Lu84BaZjrZ9ZNlMVXWdTEd1P7zQvNZP9S83WewvMx3h/u4t1PDhPcyz5tgk7+zu9yd5RZJ7VdX1t7js3jg2yReT/HmS/53kxrl8N507JblOpu4GW3V0kpdnCuCP2WD6Pyf56ao6rqputDfFVtX15vW/cn5t/jk79M/Jmu7+UqZuUUduYfb1++YVPo/W77sbrOOrNti/9/S5dov550b711bX99xMXZOeuIfn2hab/K2t2bTm+TX7jkzdoq7M864t/1fz7/ZyuvuSTF3YNjoXZCuv0T8nObaqHltVX3tlaoQDlQAOq+1dmULj4u24dfPU/KF9zar6ziRPTvKC7t7oyNRaaLpZpn6bH890RHjNzZJcvP7o94KPLMy3aC1E3KCqHp+pL/qJe9q4qrpFku/MFGKTKRhfM1PXi+324CRv7O4Lkrw+yUW5fKBd26Z/34t1npipW8ujNjni95hM3V1enOT8+QS1E6rq4C2s+76ZzhNYfG3uUlVftxf1XRnnJrnJFuZbv2+esG76ndZN/2JVfcO6eZ69fp4kL1r/RAvB9OuT/P783K/ZoKbXbLC+X10/U3dfmunbnJ+qqhtsYVuvjD39ra1Z9hrcKNPfw0cXF5hPqtzKP+U3npdf9s/4R3LFv+etvka/mKm72u8lOa+qPlRVv11VX7Pk+WAlOAkTVtuDc8WTvdYfRbt/pg/tNe/IdMLWRi5euP+5JN/X3Xs6WW8r1oehx3X327aw3NpJka9Iku4+vaYRII7NxmHlSqmqO2c6MfWE+Xm+UFWvztQN5VrdvXjS2958df6GJPfI1O/3CsGxu99dVd80z3PPTCfm/UqSB1fVHbt72Ulqxyb5UHf/0/z4FZlO5nxwpq4DO2VP37CsWb9vru8GcVaSh65r++i6x7+Z5JXr2j617vGNcvn9+4Ik397dn88V/Wy+cuLsZnWteXamE2F/JlPXm+221b+1rbwG6/fJJ87LrfnpTP+YbLelr1F3f7Sq7pTpvIB7zT9/NslD5v373B2oCfYLjoDDajuzu09fd7tg3TxvTvLtmbqF/EaSu2QakWAj35vkzplG4bgwycvnr8fXnJfkkCVHaG+5MN+in51rODrJPyb5rar6lj1vXo7N9DX2JVV1SFUdkql/9t2qaitHYbdqrfvJqQvPc3KSg+eak69s0y02WH4zP58pGL+gqu690Qzd/fm5n+5ju/u2SR6Z5NZJHrHZSmsa7vEHkvzVQr2XJjktO9wNJdPR0E9sYb71++b6oPvZDfbd9aH53zeY55x181ySad86MlMf/Wsk+bNNupacvcH6Ngzg3X1RphFFfmaHhszb09/ammWvwQWZuoEctm6Zl2Z6Tb59DzV8al7+lkvmuWWu+PecZGuvUXd/qbvf1N0/191HZPpH84YZ1L0HdosADlw0f2j/Q3cfn+lI7OOraqMTvt7Z3ad1959mCnK3yuVPwFo7an2F8YEX2jvrhu/LV4LP65L8UJJPZw9dUKrqNplO+LxTpu4ga7cnZDop84HLlt+qOag9KMnVM33dvvY8r55nWQu0p2caAeWee7H6L2c6yvuWJK+oqu/a0wLd/cJMgew2S2Z7QKZvOB+Xy782d05y+1o3/vh2mfsM3y3TSDH7i8vmfesd3f2CTN16jsz27B/PytTN56f2NOOVsKe/tT3q7ssy/S7usa79E2thfYvLH71JH/2DMx21XvZt1V69Rt39hkwnyi7bv+GAJ4AD661dBGb9iByXM3cReV2msL425vHbMvWv/ZX1R7yq6qaZAuFrunvTPqXzUbPfSHJUrbtgyjprQ/cdneT7193ene070vt9mYaBe9IGz/OSTOHkej2NPf78JP+rqm67fiXzkejvWN/e3V/I1A3ofZmOWN9uYZmv3mA9hya5fpYfZT42UxeO9fUelelI/k4dBf/VTK/V8/Y04y56WaZh8p60ryvq7k9mGh3kCZlC5o7Y5G9tq343U9//H7+ST//sJP890zcv6x2f6VugTbuvLHuNNtm/r5XpiP1WvkWBA5Y+4LDa7rDBV7+XdPdZmy3Q3edW1UmZhhA7obsv3mzeJL+eaSzfhyR5YXf3/EH/liRvr6pnZhpXeO1CPJdk49E+1vvDTB/uP5/pwjwbOTbJKfNR88uZ6/+tqrrlsrC/Rcdm6o/77PVdIKrq05mOYN8vUxj/5UxHmf+hpoufrF3U5S6Z+tmemA2ODnf3pVX1g/P8r6+q7+zuf0/ynqp6Taa+4p/M9HX/zyX5bJKTNiq2qg5L8j1Jntzdp24w/W8z9b/+pb14DTbyjVX1qUxdOtYuxHNUpvGu37qP696qw6tq/Ygr3d3v2GyBeR99RpI/raq7d/ebFiavbdOiz3X3u5bU8JuZhl28SaYuPjvlcn9rC+1LX4Pufk1V/W6SF1fV9yf5q0xdS26UrxwZ3/Rcgu7+y6p6XpI/mP+x/OtM2eFHMp278OTu/uc91L7Za/T6qnr/XNNHM1106LFJbpDpn1lYXb0fDEbu5ua297ds7UI8G93euDDfqVl3IZ65/esyHSl98vz4YVl3cZCFed+c6WhrLbTdIlNI+FiSL2TquvHsJDdet+zh2fyiLr8613DzDabdKesuprJu+k0zXZznSQtte30hnkzdTi7INCrMZsu8L8nfLDy+ZqaQ/K5MQfmzmULHzya51rrfz+3XretWmUa7OCtTQHpMpvD9sUwn4p2T6cqBt1lSzxMzfTNw2CbTHzQ/910W2q7MhXjWbv+V6YqWf5rkezaY/8XZuQvxbHS7bGGep2bdhXjm9qtlGn3j9Zts0+Lt7D3VleQF87wv3qTWfboQz2Z/a1t5DRaWvV+SUzJ1X/rivE/9eZJ7rZvvnCxciGduq7mud2TqZnVpkrcmuc9Wf3cbvUaZ/rl9Tabw/flMI+i8Nsmdt/JaubkdyLe1P2IAAGAAfcABAGAgARwAAAYSwAEAYCABHAAABhLAAQBgoKvcOOA3vvGN+/DDD9/tMgAAWGFnnHHGp7r70I2mXeUC+OGHH57TT1969V0AANgnVbXpheB0QQEAgIEEcAAAGEgABwCAgQRwAAAYSAAHAICBBHAAABhIAAcAgIEEcAAAGEgABwCAgQRwAAAYSAAHAICBBHAAABhIAAcAgIEEcAAAGEgABwCAgQRwAAAYSAAHAICBBHAAABhIAAcAgIEEcAAAGEgABwCAgQRwAAAYSAAHAICBBHAAABjooN0u4EBx+PEnD3uuc048ethzAQAw1o4eAa+qc6rqPVX1rqo6fW67YVWdUlUfnH/eYG6vqnpOVZ1dVe+uqjsurOe4ef4PVtVxC+13mtd/9rxs7eT2AADAvhrRBeX7u/tbu/uI+fHxSd7U3bdO8qb5cZLcK8mt59ujk/xhMgX2JE9Jcpckd07ylLXQPs/zqIXljtr5zQEAgCtvN/qAH5PkpPn+SUnuu9D+kp68PckhVXXTJPdMckp3X9jdFyU5JclR87SDu/vt3d1JXrKwLgAA2C/tdADvJG+oqjOq6tFz2026++Pz/f9IcpP5/s2SfHRh2XPntmXt527QDgAA+62dPgnzu7v7vKr66iSnVNX7Fyd2d1dV73ANmcP/o5PkFre4xU4/HQAAbGpHj4B393nzz08m+YtMfbg/MXcfyfzzk/Ps5yW5+cLih81ty9oP26B9ozpe0N1HdPcRhx566L5uFgAAXGk7FsCr6jpVdb21+0nukeS9SV6bZG0kk+OSvGa+/9okD51HQzkyySVzV5XXJ7lHVd1gPvnyHkleP0/7dFUdOY9+8tCFdQEAwH5pJ7ug3CTJX8wjAx6U5M+6+2+r6rQkr6yqRyT5SJIHzfO/LskPJjk7yWeTPDxJuvvCqnp6ktPm+U7o7gvn+z+V5MVJrp3kb+YbAADst3YsgHf3h5J8ywbtFyS5+wbtneQxm6zrRUletEH76Uluv8/FAgDAIC5FDw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DQQbtdALvv8ONPHvp855x49NDnAwDYnzgC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PteACvqqtV1Tur6q/nx7eqqndU1dlV9Yqqusbcfs358dnz9MMX1vHkuf0DVXXPhfaj5razq+r4nd4WAADYVyOOgD8uyVkLj38jye909zckuSjJI+b2RyS5aG7/nXm+VNVtkzw4ye2SHJXkuXOov1qSP0hyryS3TXLsPC8AAOy3djSAV9VhSY5O8sfz40pytySvmmc5Kcl95/vHzI8zT7/7PP8xSV7e3Z/v7g8nOTvJnefb2d39oe7+QpKXz/MCAMB+a6ePgP9ukl9I8uX58Y2SXNzdl82Pz01ys/n+zZJ8NEnm6ZfM8///9nXLbNYOAAD7rR0L4FX1Q0k+2d1n7NRz7EUtj66q06vq9PPPP3+3ywEA4CpsJ4+Af1eS+1TVOZm6h9wtybOTHFJVB83zHJbkvPn+eUluniTz9OsnuWCxfd0ym7VfQXe/oLuP6O4jDj300H3fMgAAuJJ2LIB395O7+7DuPjzTSZRv7u4fS/KWJA+YZzsuyWvm+6+dH2ee/ubu7rn9wfMoKbdKcusk/5TktCS3nkdVucb8HK/dqe0BAIDtcNCeZ9l2T0ry8qr6tSTvTPLCuf2FSV5aVWcnuTBToE53n1lVr0zyviSXJXlMd38pSarqsUlen+RqSV7U3WcO3RIAANhLQwJ4d5+a5NT5/ocyjWCyfp7PJXngJsv/epJf36D9dUlet42lAgDAjnI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bYcwKvqRlV1v6q6004WBAAAq2zTAF5Vf11Vt5/v3zTJe5P8RJKXVtXjB9UHAAArZdkR8Ft193vn+w9Pckp33zvJXTIFcQAAYC8tC+BfXLh/9ySvS5LuvjTJl3eyKAAAWFUHLZn20ar66STnJrljkr9Nkqq6dpKrD6gNAABWzrIj4I9IcrskD0vyI9198dx+ZJI/2eG6AABgJS07An7T7v7J9Y3d/Zaqus0O1gQAACtr2RHwv9hoyMGqelqSR+1cSQAAsLqWBfAHJvk/VfUdSVKT5yX53iR3HVAbAACsnE0DeHefkeS+SV5WVUcleVWSQ5Mc1d2fHlQfAACslGUX4rlhphFQjkvyskzDEv7PJNeZpwEAAHtp2UmYZyTp+f6lmS7A809Jam7/up0tDQAAVs+mAby7bzWyEAAAuCpY1gXlnlX1gA3af7iqfmBPK66qa1XVP1XVv1TVmfPoKamqW1XVO6rq7Kp6RVVdY26/5vz47Hn64QvrevLc/oGquudC+1Fz29lVdfzebToAAIy3bBSUX03y1g3a35rkhC2s+/NJ7tbd35LkW5McVVVHJvmNJL/T3d+Q5KJMF/zJ/POiuf135vlSVbdN8uBMFwU6Kslzq+pqVXW1JH+Q5F5Jbpvk2HleAADYby0L4Nfs7vPXN3b3p5JcZ08r7sl/zg+vPt86yd0yjaiSJCdlGmklSY6ZH2eefveqqrn95d39+e7+cJKzk9x5vp3d3R/q7i8kefk8LwAA7LeWBfCDq+oKfcSr6upJrr2Vlc9Hqt+V5JNJTknyb0ku7u7L5lnOTXKz+f7Nknw0SebplyS50WL7umU2awcAgP3WsgD+6iR/VFX//2h3VV03yfPmaXvU3V/q7m9NclimI9a7cgn7qnp0VZ1eVaeff/4VDuoDAMAwywL4Lyf5RJKPVNUZVXVGkg8nOX+etmXdfXGStyT5jiSHLBxZPyzJefP985LcPEnm6ddPcsFi+7plNmvf6Plf0N1HdPcRhx566N6UDgAA22rZlTAv6+7jM4Xch823W8xte7wQT1UdWlWHzPevneQHkpyVKYivja5yXJLXzPdfOz/OPP3N3d1z+4PnUVJuleTWmcYjPy3JredRVa6R6UTN125xuwEAYFcsuxBPkqS7/yvJe+Yw/aNV9aNJvinJ1+5h0ZsmOWkereSrkryyu/+6qt6X5OVV9WtJ3pnkhfP8L0zy0qo6O8mFmQJ1uvvMqnplkvcluSzJY7r7S0lSVY9N8vokV0vyou4+cy+2HQAAhlsawOcj18ck+dEk35bkeplGLXnbnlbc3e+el1nf/qFM/cHXt38uyQM3WdevJ/n1Ddpfl+R1e6oFAAD2F8suxPNnSf41U9eR30tyeKZxuk/t7i+PKQ8AAFbLspMwb5vpQjlnJTlr7vbRQ6oCAIAVtewkzG9N8qBM3U7eWFV/n+R6VXWTUcUBAMCqWdYF5cjufn93P6W7b5PkcZmuVHlaVf3jsAoBAGCFLOuC8tzFB919Rnf/XJJbJjl+R6sCAIAVtcdhCNebx+be4ygoAADAFS0L4F9XVZte2Ka777MD9QAAwEpbFsDPT/KsUYUAAMBVwbIAfml3v3VYJQAAcBWw7CTMbxlWBQAAXEUsC+DvHlYFAABcRSwL4K56CQAA22xZH/DbVNVGR8Er02iEd9ihmgAAYGUtC+AfTnLvUYUAAMBVwbIA/oXu/siwSgAA4CpgWR/wf1jfUFVfX1W/UlVn7mBNAACwsjYN4N392CSpqq+tqp+tqtOSnDkv8+BB9QEAwErZNIBX1aOr6i1JTk1yoySPSPLx7n5ad79nUH0AALBSlvUB//0k/zfJj3b36UlSVYYmBACAfbAsgN80yQOTPKuqvibJK5NcfUhVAACwopb1Ab+gu5/X3d+X5O5JLk7yiao6q6qeMaxCAABYIctGQfn/uvvc7n5Wdx+R5Jgkn9vZsgAAYDUt64Kyoe7+1yQn7EAtAACw8rZ0BBwAANgeAjgAAAy0bBzwxy7cv92YcgAAYLUtOwL+Ewv3X7rThQAAwFXBVrug1I5WAQAAVxHLRkE5pKrulymkH1xV91+c2N2v3tHKAABgBS0L4G9Ncp/5/tuS3HthWicRwAEAYC9tGsC7++EjCwEAgKuCpX3Aq+r2VXVSVZ0+306qqm8eVRwAAKyaZcMQHpPkLzJ1RfmJ+fbWJK+epwEAAHtpWR/wE5L8QHefs9D27qp6c5LXzDcAAGAvLOuCctC68J0kmduuvlMFAQDAKlsWwC+rqlusb6yqWya5bOdKAgCA1bWsC8pTkryxqp6R5Iy57Ygkxyd50k4XBgAAq2jZMIR/WVUfTvLEJD89N5+Z5EHd/S8jigMAgFWz7Ah45qD90EG1AADAyls6DjgAALC9BHAAABjoSgXwqrrOdhcCAABXBXu6FP3NquqIqrrG/Pir51FRPjikOgAAWDHLLkX/+CTvSvJ7Sd5eVY9MclaSaye505jyAABgtSwbBeXRSb6xuy+cL8jzr0m+q7vPWLIMAACwxLIuKJ/r7guTpLv/PckHhG8AANg3y46AH1ZVz1l4fNPFx939MztXFgAArKZlAfzn1z129BsAAPbRskvRn7TZtKpaegVNAABgY8tGQfn7hfsvXTf5n3asIgAAWGHLTsJcvNjO7dZNqx2oBQAAVt6yAN5XchoAALCJZX25D6mq+2UK6YdU1f3n9kpy/R2vDAAAVtCyAP7WJPdZuH/vhWlv27GKAABghS0bBeXhIwsBAICrgqXDCVbV9yW5qLvfXVUPSvK9Sf4tyXO7+/MjCgQAgFWyaQCvqj9Icock16qqDyS5bpK/TfJdSV6U5MeGVAgAACtk2RHw7+/u21bVtZKcl+Sru/tLVfX8JO8eUx4AAKyWZcMQfi5JuvtzST7S3V+aH3eSLw6oDQAAVs6yI+BfXVVPyDTs4Nr9zI8P3fHKAABgBS0L4H+U5Hob3E+SP96xigAAYIUtG4bwaSMLAQCAq4Jlo6A8Z9mC3f0z218OAACstmVdUH4yyXuTvDLJxzL1/QYAAPbBsgB+0yQPTPIjSS5L8ookr+rui0cUBgAAq2jTYciPk2cAACAASURBVAi7+4Lufl53f3+Shyc5JMn7qurHh1UHAAArZuml6JOkqu6Y5NgkP5Dkb5KcsdNFAQDAqlp2EuYJSY5OclaSlyd5cndfNqowAABYRcuOgP9ykg8n+Zb59oyqSqaTMbu777Dz5QEAwGpZFsBvNawKAAC4ilh2IZ6PjCwEAACuCpb1Ab80SS80dZJPJXlLkid19wU7XBsAAKycZcMQXq+7D164XT/JEUnOTPK8YRUCAMAK2TSAb6S7L+ru30ny9TtUDwAArLS9CuBJUlVXzxbGDwcAAK5oWR/w+2/QfINMl6Z/1Y5VBAAAK2zZkex7r3vcSS5I8uzuPnnnSgIAgNW1bBjCh48sBAAArgqWdUH51SXLdXc/fQfqAQCAlbasC8pnNmi7TpJHJLlREgEcAAD20rIuKM9au19V10vyuCQPT/LyJM/abDkAAGBzS4cTrKobJnlCkh9LclKSO3b3RSMKAwCAVbSsD/hvJrl/khck+ebu/s9hVQEAwIpadiGeJyb52iS/nORjVfXp+XZpVX16THkAALBalvUB3+urZAIAAMsJ2QAAMJAADgAAAwngAAAwkAAOAAADCeAAADCQAA4AAAMJ4AAAMJAADgAAAwngAAAw0I4F8Kq6eVW9pareV1VnVtXj5vYbVtUpVfXB+ecN5vaqqudU1dlV9e6quuPCuo6b5/9gVR230H6nqnrPvMxzqqp2ansAAGA77OQR8MuSPLG7b5vkyCSPqarbJjk+yZu6+9ZJ3jQ/TpJ7Jbn1fHt0kj9MpsCe5ClJ7pLkzkmeshba53ketbDcUTu4PQAAsM92LIB398e7+5/n+5cmOSvJzZIck+SkebaTktx3vn9Mkpf05O1JDqmqmya5Z5JTuvvC7r4oySlJjpqnHdzdb+/uTvKShXUBAMB+aUgf8Ko6PMm3JXlHkpt098fnSf+R5Cbz/Zsl+ejCYufObcvaz92gHQAA9ls7HsCr6rpJ/jzJ47v704vT5iPXPaCGR1fV6VV1+vnnn7/TTwcAAJva0QBeVVfPFL7/tLtfPTd/Yu4+kvnnJ+f285LcfGHxw+a2Ze2HbdB+Bd39gu4+oruPOPTQQ/dtowAAYB/s5CgoleSFSc7q7t9emPTaJGsjmRyX5DUL7Q+dR0M5Msklc1eV1ye5R1XdYD758h5JXj9P+3RVHTk/10MX1gUAAPulg3Zw3d+V5MeTvKeq3jW3/WKSE5O8sqoekeQjSR40T3tdkh9McnaSzyZ5eJJ094VV9fQkp83zndDdF873fyrJi5NcO8nfzDcAANhv7VgA7+6/T7LZuNx332D+TvKYTdb1oiQv2qD99CS334cyAQBgKFfCBACAgQRwAAAYSAAHAICBBHAAABhIAAcAgIF2chhC2C8cfvzJQ5/vnBOPHvp8AMCBxRFwAAAYSAAHAICBBHAAABhIAAcAgIEEcAAAGEgABwCAgQRwAAAYSAAHAICBBHAAABhIAAcAgIEEcAAAGEgABwCAgQRwAAAYSAAHAICBDtrtAoB9c/jxJw99vnNOPHro8wHAqnEEHAAABhLAAQBgIAEcAAAGEsABAGAgARwAAAYSwAEAYCABHAAABhLAAQBgIBfiAfZrLjQEwKpxBBwAAAYSwAEAYCABHAAABhLAAQBgIAEcAAAGEsABAGAgARwAAAYSwAEAYCABHAAABhLAAQBgIAEcAAAGEsABAGAgARwAAAYSwAEAYCABHAAABhLAAQBgIAEcAAAGEsABAGAgARwAAAYSwAEAYCABHAAABhLAAQBgIAEcAAAGEsABAGAgARwAAAYSwAEAYCABHAAABhLAAQBgIAEcAAAGEsABAGAgARwAAAYSwAEAYCABHAAABhLAAQBgIAEcAAAGEsABAGAgARwAAAYSwAEAYCABHAAABhLAAQBgIAEcAAAGEsABAGCgg3a7AICrssOPP3nYc51z4tHDnguAzTkCDgAAAwngAAAwkAAOAAADCeAAADCQAA4AAAMJ4AAAMJAADgAAAwngAAAwkAAOAAADCeAAADCQAA4AAAMJ4AAAMJAADgAAAwngAAAwkAAOAAADCeAAADCQAA4AAAMJ4AAAMJAADgAAAwngAAAw0I4F8Kp6UVV9sqreu9B2w6o6pao+OP+8wdxeVfWcqjq7qt5dVXdcWOa4ef4PVtVxC+13qqr3zMs8p6pqp7YFAAC2y0E7uO4XJ/n9JC9ZaDs+yZu6+8SqOn5+/KQk90py6/l2lyR/mOQuVXXDJE9JckSSTnJGVb22uy+a53lUknckeV2So5L8zQ5uDwB74fDjTx76fOecePTQ5wO4snbsCHh3vy3Jheuaj0ly0nz/pCT3XWh/SU/enuSQqrppknsmOaW7L5xD9ylJjpqnHdzdb+/uzhTy7xsAANjPje4DfpPu/vh8/z+S3GS+f7MkH12Y79y5bVn7uRu0AwDAfm3XTsKcj1z3iOeqqkdX1elVdfr5558/4ikBAGBDowP4J+buI5l/fnJuPy/JzRfmO2xuW9Z+2AbtG+ruF3T3Ed19xKGHHrrPGwEAAFfW6AD+2iRrI5kcl+Q1C+0PnUdDOTLJJXNXldcnuUdV3WAeMeUeSV4/T/t0VR05j37y0IV1AQDAfmvHRkGpqv+d5K5JblxV52YazeTEJK+sqkck+UiSB82zvy7JDyY5O8lnkzw8Sbr7wqp6epLT5vlO6O61Ezt/KtNIK9fONPqJEVAAANjv7VgA7+5jN5l09w3m7SSP2WQ9L0ryog3aT09y+32pEQAARnM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6KDdLgAADkSHH3/y0Oc758Sjhz4fsHMcAQcAgIEEcAAAGEgABwCAgQRwAAAYSAAHAICBBHAAABhIAAcAgIEEcAAAGEgABwCAgQRwAAAYSAAHAICBBHAAABhIAAcAgIEEcAAAGEgABwCAgQRwAAAY6KDdLgAA2P8cfvzJQ5/vnBOPHvp8sJscAQcAgIEEcAAAGEgABwCAgQRwAAAYSAAHAICBBHAAABhIAAcAgIEEcAAAGEgABwCAgQRwAAAYSAAHAICBBHAAABhIAAcAgIEEcAAAGEgABwCAgQRwAAAYSAAHAICBBHAAABhIAAcAgIEEcAAAGEgABwCAgQRwAAAYSAAHAICBBHAAABhIAAcAgIEEcAAAGEgABwCAgQ7a7QIAAEY7/PiThz7fOScePfT52L85Ag4AAAM5Ag4AsGJGHuF3dH/vOQIOAAADHfABvKqOqqoPVNXZVXX8btcDAADLHNBdUKrqakn+IMkPJDk3yWlV9druft/uVgYAwE5YhRNoD/Qj4HdOcnZ3f6i7v5Dk5UmO2eWaAABgUwd6AL9Zko8uPD53bgMAgP1Sdfdu13ClVdUDkhzV3Y+cH/94krt092PXzffoJI+eH35jkg8MKvHGST416Ll2g+07sNm+A9cqb1ti+w50tu/Atcrblozfvlt296EbTTig+4AnOS/JzRceHza3XU53vyDJC0YVtaaqTu/uI0Y/7yi278Bm+w5cq7xtie070Nm+A9cqb1uyf23fgd4F5bQkt66qW1XVNZI8OMlrd7kmAADY1AF9BLy7L6uqxyZ5fZKrJXlRd5+5y2UBAMCmDugAniTd/bokr9vtOjYxvNvLYLbvwGb7DlyrvG2J7TvQ2b4D1ypvW7Ifbd8BfRImAAAcaA70PuAAAHBAEcABAGCgA74POGNV1Q2S3DrJtdbauvttu1fR9qqq2ye5bS6/fS/ZvYrYG1X13Ulu3d1/UlWHJrlud394t+vaV1V1rSSPSHK7XH7f/IldK2qbVdXVktwkC59L3f3vu1fR9lrVfXON984D07wvPilX/N3dbdeKuopwBHwbVdWtq+pVVfW+qvrQ2m2369ouVfXIJG/LNOrM0+afT93NmrZTVT0lye/Nt+9P8swk99nVorZRVR1ZVadV1X9W1Req6ktV9endrmu7zL+/JyV58tx09SQv272KttVLk3xNknsmeWumax5cuqsVbaOq+ukkn0hySpKT59tf72pR22jF982rwnvnKn+2/2mSs5LcKtPn+jmZhnheCfvz554Avr3+JMkfJrks05vQS7JCb7JJHpfk25N8pLu/P8m3Jbl4d0vaVg9Icvck/9HdD0/yLUmuv7slbavfT3Jskg8muXaSRyb5g12taHvdL9OH/meSpLs/luR6u1rR9vmG7v6VJJ/p7pOSHJ3kLrtc03Z6XJJv7O7bdfc3z7c77HZR22iV981k9d87V/mz/Ubd/cIkX+zut87fqq3S0e/99nNPAN9e1+7uN2UaXeYj3f3UTB+Uq+Jz3f25JKmqa3b3+5N84y7XtJ3+q7u/nOSyqjo4ySdz+SutHvC6++wkV+vuL3X3nyQ5ardr2kZf6GlYp06SqrrOLteznb44/7x4/qr/+km+ehfr2W4fTXLJbhexg1Z530xW/71zlT/b195bPl5VR1fVtyW54W4WtN321889fcC31+er6quSfHC+QNB5Sa67yzVtp3Or6pAkf5nklKq6KMlHdrmm7XT6vH1/lOSMJP+Z5P/ubknb6rPzFWPfVVXPTPLxrNY/4a+squcnOaSqHpXkJzL9LlfBC+bzL34l09V+r5vkV3e3pG31oSSnVtXJST6/1tjdv717JW2rVd43k9V/71zlz/Zfq6rrJ3lipi5EByf52d0taVvtt597xgHfRlX17Zn6Uh2S5OmZduTf7O6372phO6Cqvi/TUbi/7e4v7HY9262qDk9ycHe/e5dL2TZVdctM/WyvkekN9vpJnjsfHVgJVfUDSe4xP3xDd5+ym/WwNXMf4ivo7qeNrmWnXFX2zRV971z/2X79JM9cxc/2VTN/7n0y03kX+9XnngDOHlXVwd396ara8Gup7r5wdE07oarul+TN3X3J/PiQJHft7r/c3cq2x/y199pXxWujTlyzuz+7u5Vtn6r6miR3zvRV/2nd/R+7XNI+qaqHdPfLquoJG01foSPEK2/V9s1Fq/7euYqq6he6+5lV9XuZu0Yt6u6f2YWyrlJ0QdlGVXVKkgd298Xz4xskeXl333N3K9tnf5bkhzJ9tdhJamFaJ/m63ShqBzylu/9i7UF3XzwfmVuVD5E3Jfkfmb4eTqYTUt6Q5Dt3raJtNI/S86tJ3pxpH/29qjqhu1+0u5Xtk7W+wqt0wt4VzEOh/UKuOMziSpwMtqL75qKVfO+sqt/t7sdX1V9l45B6II/0ctb88/RdrWKHVNUru/tBVfWebPy72/WTvB0B30ZV9c7u/rY9tbF/qqp3r/+jrKr3dPc371ZN26mq3tXd37qntgNVVX0gyXd29wXz4xsl+cfuXqUThVdSVb0hySuS/FySn0xyXJLzu/tJu1rYNln1fXNV3zur6k7dfcbc5fIKuvuto2vaSXM/9+t2934xTN++qKqbdvfH5y4oV9Ddu37+2n7REX2FfLmqbrH2YP7Fr8x/OFX1XWtn71fVQ6rqtxe3dwWcPm/T18+338501H9VfKaq7rj2oKrulOS/drGe7XZBLj829qVz2wGvqp5ZVQdX1dWr6k1VdX5VPWS369pGqz4U2srum7OVfO/s7jPmn29duyV5d5KLViV8V9Wfze8t10ny3iTvq6qf3+269lV3f3z++ZGNbrtdXyKAb7dfSvL3VfXSqnpZpovWPHkPyxxI/jDTGcXfkumM6X/LdIGQVfHTSb6Q6UjcKzKNxvCYXa1oez0+yf+pqr+rqr/PtI2P3eWattPZSd5RVU+dv/5+e5J/raonbNaH+gByj/mo1A9lulDGNyQ54D8kF6z6UGirvG8mK/7eWVWnziH1hkn+Ockfzf9krILbzu8t903yN5kuyPPju1vS9qmq+1fVB6vqkqr6dFVdWvvJhXj0Ad9G3f238xHGI+emx3f3p3azpm12WXd3VR2T5Pe7+4VV9YjdLmq7dPdnkhy/23XslO4+rapuk6+M3f6B7v7ismUOMP8239a8Zv65Cv2n196rj07yf7r7kqpaNv+BZtWHQlvlfXPl3zuTXH8eiOCRSV7S3U+pqlUZ5eXqVXX1TAH897v7iyv23vLMJPfu7rP2OOdgAvg2qKrbdPf7F77e/9j88xZVdYvu/ufdqm2bXVpVT07ykCTfO/cXu/ou17TPVvxEm1TV3br7zVV1/3WT/ntVpbtfvSuFbbO1Ieuq6rrz4/9cvsQB5a+r6v2Zugz9r/mkxc/tck3bprvXLjt/SaYrDa6UVd03V/29c8FBVXXTJA/K9E33Knl+pm/V/iXJ2+aus6t0UaxP7I/hO3ES5raoqhd096Or6i0bTO4VOpP/a5L8aKYhtP5u7v991+5+yS6Xtk9W/USbqnrafMTmTzaY3HN/2wNeTVeIfGm+0nXhU0ke2t1n7l5V22f++vuS7v5SVf23TP2mP7rbdW2Hqvrvmbq43aS7b19Vd0hyn+7+tV0ubVus6r656u+da6rqgZkugvX33f1TVfV1ma7x8cO7XNqOqKqbdfd5u13HdqiqZyf5mkwj8ixe5GvXDzwJ4NtkPhr8Hd39D7tdyyhV9T1JHtzdB3xfv5rGxH5Jd//YbteyE+b98wHd/crdrmWnVNU/Jvml7n7L/PiuSZ7R3SsxzGKS1PTd8N0y/SP8Q919k10uaVtU1Vsz9Wl//tqoUVX13u6+/e5Wtj1Wed9c9ffOzVTVt3f3abtdx3apaez2H8703vJN3f21u1zSttifDzzpgrJNuvvLVfX7SVZ6yMH55KgfTfLAJB9O8ue7W9H2mI8q3rKqrtEreGXPef/8hSQrG8CTXGct4CRJd5+6NmrPga6qjsz0d3ffTEdRH5NpyL5V8d+6+5/W9T29bLeK2QEru2+u+nvnoqq6bZJj59vFSY7Y3Yr2TVVdO8kxmd5bvi3TOQn3zTSAxEro7ofvdg2bEcC315uq6oeTvLpX6KuF+evhtTedT2U6y726e9X6an4oyT9U1WuTfGatsVfnaoNvrKqfy/T7W9y+lbiSaZIPVdWv5Csj8zwk0+/0gFVVz8j0z+6/J/nfSZ6W5PTuPmlXC9t+n6qqr8/cj7iqHpDk47tb0rZauX1znZV976yqw/OVz78vJrllkiO6+5zdq2rfVdWfJfmeTBdj+71MF4k6u7tP3c26tltVXSvJI3LFi3w5Ar5i/meSJyS5rKo+l+mKZ93dB+9uWfvs/Un+LtNX3mcnSVWt0ggFa9ZGKviqrMjoBOv8yPxzscvQKl3J9CcyBdRXZ9quv5vbDmSPTPKvmfpH/1V3f76qVuaf+wWPSfL/2rvvOLuqqv/jn28CUhMCIk1p0ntoCgFUmlhQQUAISLGAoGIUfLA9jwh2EJViAfVHU2kigqgYeugt9F4i0pUeqRK+vz/2vszJcGeSkHNn33tmvV+veeXec2cy605Ozuyz99prHQOsLOkh0upak1IamnhuVjXy2inpClJFnpOB7WzfLWlKrw++s1WBp0gdMW/PKxlNvLacSBrDbAUcTLqudMWmzMgBr4GkjWxfJmlu242pTNAiaRtgJ2Aj4BzSxejXtpctGliHSJrX9vOl46iLpB1snybp7babNOv2mpyHel7TVmXy+9qSNPu2OXAhsAWwpO0mpWgAkNMyRtieOsNP7hFNPTfbaeC180/AOsBZwO9tXy7pPtuNmLTIZWnHkyZnHieVqF3d9mNFA6uRcjdy5W6tueTiJbY3mOEXd1g04qnHEfnPy4tG0SG2/2R7J2Bl0gDgi8Aikn4h6b1lo6uPpA0l3Ua6W0bSWpJ+XjisOrSaQf2haBQdZHsaqRPtAqVjqZPtabbPsb07sBxpJ/9lwEN5CbkRJL1Z0hGkmeGLJB2u1K695zX13Kxq6rXT9jbAGqSunt+SNAVYUNI7ykZWD9t32D7Q9srABOB44Jq8abgpWr0uns7ViBYAFikYz2tiBrwGkq4ktafdhjQ7PB3bXxjyoDpM0oKk3NQdbW9eOp46SLoK2B44q0mVGCSdS1r2Xp80wJlOU2r1SjqTtJHoXKbPQ23i/7/RwDa9XgK0JZ+jk4Df5kO7kEqcblEuqvo0/dxs6rWzP0mLkGqBjweWsr1k4ZBqlystbWK7ERsxlZonnQ6sCRwLzA980/YviwZGDMBrIWlh0rLwD4Fv9nvZTfkl2XSSrrL9ztaSVT52o+21Ssc2OyS9ibSMeiIpp7jKDbrQ7t7ueAM3LDZOu8GapJttr1Eqpjo1/dxs6rVzMJKWtn1/6ThC74pNmDVwajd/sqTbbd/YOt6qkw3EALw3PCBpHOCcJzaBLtmsMTtyabArJY2z/W94Ldf2o6TzsxED8KYMZoapiZJ2oq9M5vbA3wvGU6thcG428to5mBh89wZJiwLfA5aw/f5cSnJD278pHFrMgNetXZ1s20eVjSrMjLyScThpNUOk8kwTbD9RNLCa5JnwD5LOz61Iy3J/tP3nooHVJOdntmuH3fMbpiTNZfulGR3rNZKmkv7NBMwHvJpfGgH8pwEVpIBmn5vQ/Gtn6F2S/kZKPfmG7bUkzQFc3w2razEDXoNhVCe70fJKRpNKnwGQN8qOB95L2kR7ArB+NzcoeIOqTTHmJt0ELzTA5/aaK0hpRDM61lNsN6Zk3Qw0+dxs7LWzpVXpbEbHeomk/QZ7vQk13LOFbZ8q6WsAtl+RNK10UBAD8LoMizrZkj5KynNfhDTL0ZQ65wBIWhbYF1iGyv+NBmxSPId0fm5sewqApMPLhlS/NrNtP5V0Ha/fl9EzJC0GvBWYJ6+utVpFjgbmLRZYB+Try8bkOtm2/1Q4pNo08dysavC1s+VIXn+z2+5YLxkuN7/P5YpKrSZfGwDPlA0piQF4PVq5tBdKatXJ1uBf0pMOAT5ku6m5fX8CfgP8mb6l8CZYh3R+nifpPtL5ObJsSPWTVP1lOII069jr17itgD2AtwGH0XddmQp8vVBMtcsl65YndfsE2FvSlrY/N8iX9YyGnptVjbx2StoQGAe8pd+M8Wh6/Bpq+6DSMQyR/Uh13JeTdBnwFtIek+IiB7xGeWPbR0jL/ZuRlvrPsD2xaGA1kXSZ7Y1Kx9EprZ38pePopLxRajywHXAj6fw8pmxU9ZB0YeXpK6Q9GIfZvrNQSLWRtJ3t00vH0SmS7gBWcf6FJGkEcKvtVcpGVo8mn5vQ3GunpHcD7wH2Bqpl66aSOtPeXSKuOqmLW7XXJed9r0SawLjT9n9n8CVDIgbgHdKkOtl5aRjg3cBipNmO1zZ/2f5jibjqJmlnYAXSBqLq+5tcLKgOyQOcLYCdmnShbSpJE0gbiaYCvyKtany1QTf3ZwOfa1WWkLQ0cJTtD5WNLMyMpl87qyUH87VzftvPFg6rFpJOI6XR7kylVbvtCUUDq4mkzwG/s/10fr4gMN528UZRMQAPMyTp2EFedlMGcJK+D+wK3EvfMqptb1YuqjAjkn5q+4v58QTbh1deO872HsWCq0mrprKkrUizcf8LnGi7l3NQkfRnUm7mAqRGUVfn5+8Errb9nnLRzb7hcG5C86+dSl1n9wamAdeQUlAOt31o0cBqoC5u1V4HSTfYHtvv2Gv16ktqUg5a6JBWtYyBdoKXiaojdgDenutmh97xrsrj3Unl0FrWHOJYOqWV+/0B4ATbt+aOdb3uR6UD6LDhcG5C86+dq9p+VtIuwN+Ar5La0/f8AJzXt2p/lC5p1V6TkZJUSW8bCbypcExADMDDrGniTvCqW4AxwL9KBxJmiQZ43CTXSZoILAt8TdIoGrDZzfbFpWPosOFwbkLzr51z5pnhbUipUf+V1JT0gWNyWsb/kjYrzg/8X9mQanUOcIqko/Pzz+RjxcUAPMxQk3eC9zMGuEPSNUyfx9iUUlqtu/9Fmb5U2D/LRVSLEfkXyIjK49Zgpynn56eAscB9tp/PZbV6vo67pEttb1xpyPPaSzSjxOlwODeh+dfOo4F/kDauT8p7FHo+Bzznsz9r+ylSR+RGNIbq5yvAXsA++fm5wK/LhdMncsBr1NQ62cNhJzi89j5fpymzdJL2BQ4EHmP6PM2eXgqX9A/S+2k3w+gGdRtckLTRrVqpYFK5iMKMDKNzs9HXznYkzWH7ldJxzC5J19peb8af2ZtylZfl89N7bL9YMp6qGIDXSNI9NLhOdnUn+HAgaWPSbumm1CK+B3hntIfuPZI+DUwg1QO/AdgAuKIJm9zyqsyttlcuHUuoR9OunQCSPsjrS/UdXC6iekj6AX0dvJ9rHbf9ZLGgapBLD34P+CRwP+kmeEn62tIXL0UYKSj1eqypg+/suHZ5b00YBLTkboM7kzYVTQGaVHv5AbqkA1iYZRNIVUKutL2ppJVJv1x6nu1pku6UtFQD0qGGrSZfOyX9ktR5dlNS+sL2pIo9TbBj/rN6s2R6Px3lUFK3z2VtTwWQNJq08ftHpGtqUTEAr0GlTva1kk6hoXWygS9XHs9NaubShCW4FUnNacbTNxMg25sWDax+9wEXSfoL05+fPy4XUphJL9p+URKS5rJ9h6SVSgdVowWBWyVdzfSzcE3JIW6kYXTtHJdL9N1k+yBJh5GqoTTBKv3TMnLaRq/bGljRlTSPXMlmH1Ld8xiAN0S1WcTzwHsrzw00YgBu+7p+hy7LvzB73R3AJcDWtu8BkPSlsiF1xD/zx5vokjJMYaY9KGkM6eb+yD0DFwAAIABJREFUXElPkZZVm6JJVReGk+Fy7Xwh//m8pCWAJ4DFC8ZTp8t5fSWzdsd6jauD78rBad1SwSYG4DUYLnWyJS1UeToCWJfUQKPXfRTYCbhQ0jnAyTSwZJjtg0rH0GkNrfKC7W3zw2/ltuYL0CWltOrQ5M16LQ09N4fFtRM4O98AHwpMJk2sdUUljTdK0mLAW4F5cvpQ699tNCndptfdJmk32ydUD0r6OOnGsbjYhFkjSZP7d6Zrd6xXSZpCuvCIlHoyBTjY9qVFA6uJpPmAj5CWUzcDTgDOaFC777cAB/D6jUSNyOFvapWXlryxbQXbx+Z/y/ltTykdVx0kbUDqKbAKaXVmJPBcr1eQahkG52ajr51VkuYC5rbd0/tpJO0O7AGsB1xbeWkqcFyvp85Keisp++AFUtMkSO91HmBb2w+Viq0lBuA1qNTJ/iLwk8pLo0n/0GsVCSy8Ybnk2w7AjrY3Lx1PHXIjl1NIufx7kzrz/dv2V4oGVpMmV3mRdCDpl8dKtlfMy+Cn2W7ECpuka0kzqaeR3udupPzNrxUNrCZNPjf7a9K1U9IBtg/Jj3ewfVrlte/Z/nq56OohaTvbjdkw25+kzUiTTgC32T6/ZDxVMQCvwTCqkz0nqZh9q73yRcDR3VDOJ8yYpOtsr5s3Eq2Zj11je/3SsdUhp2Zs2YTavP1JugFYG5hse+187KYGzaBea3u9fufm9a332uuafG42WXUFu/9qdlNWt/OM/nbAMkyfHtXzJRa7XeSA18D2xZIuBdZseJ7tL4A5gZ/n57vmY58uFlGYFa0bpUdyTduHgYUG+fxe0+QqLy/bdmvzUF7yb5LnJb0JuEHSIcAjpH0mTdHkc7PJNMDjds971Zmk8rTXUTk3Q+fFALwmeWftEqXj6LD1+6XTXCDpxmLRhFn1HUkLAPuT8m1HA02qWNDkKi+nSjoaGCNpT1JziV8VjqlOu5IG3J8nnZNLkmblmqLJ52aTeYDH7Z73qrfZfl/pIIajGIDX6wZJZ5HyGKu1bHt6M0PFNEnL2b4XQNLbgWmFYwozIVdgWMH22aTZjkbV6c3vb0Xbu5SOpRNs/0jSlsCzwErAN22fWzis2ZY3k77F9m350IvAQZJWoyFNo5p+bjbcWpKeJc12z5Mfk583oVY2wOWS1rB9c+lAOknSqEpDnuVbZTOLxhQ54PWRdGybw7b9ySEPpgMkbU5q43of6QK0NPAJ2xcWDawmuaHSD4FFSO9PpH+/plRiuNr2O0rH0Sk5DWwz2y+XjiXMHEknAz+3Panf8U2AfWzvXCayejX93Gz6tbPJJN0GLE+qavYSff92jdhf0pJX66cAvwe+b3u5wiHFADzMmrxho9WB707bjckZy5UKPmT79tKxdIKkn5By+E9h+hWaycWCqpGkE0hl7M5i+vfX83m2TR3gtDZfDvDaLbZXH+qYOqHJ5yY0/9rZZJKWbnfcdk83+pI0L2nvzCuVY/sARwE7VSvalBIpKDWS9DZSbm2rNNglwATbD5aLavZJWh94wPajtl+SNJaUn3m/pG/ZfrJwiHV5rOG/QMbmP6u7202q29sE9+aPEcCowrHU7RCaOcAZ7N9pziGLovOafG5C86+djWX7/nY9BkrHVYMLgG2ARwEkbUuq4rYVaZ9J8QF4zIDXSNK5pOWNE/OhjwO72N6yXFSzT9JkYAvbT0p6F6nb2b6kAd0qtrcvGuBsyrOLAO8GFiO1+65WKmhKDv+wIGle28+XjqNOki5rSs3vqlwV5Ge2/9rv+PuBL9h+f5nIOqNp52ZcO3tfU3sMSLqxVTRC0l7AnsAHbP97sJW3oRQD8BpJusH22Bkd6zX9TuSfkZq3fCs/b8L7a5e739KYHH6AXH6wfyfMRtR7zQ2xfkPqELmUpLWAz9j+bOHQ3rCmD3AkrQD8Bbic6bvVbQhsbfuuUrHVqYnnJgyva2dTNbXHgKQLgItJFZW2BZa3/ZSkxYG/d8P7ixSUej0h6ePASfn5eKAJnc9GSpoj51JtDuxVea3nzyHbnwCQtJHty6qvSerpWYAqSb8E5iVVQPk1sD1wddGg6vVT0vLiWQC2b8wrNr3sQ5XHzwPvrTw3qdVyz7J9t6Q1gJ2BVr73xaTB6YvlIqtdE8/NYXPtbLim9hjYgZRychdpzDJR0s2k33/fKBlYS88PnrrMJ0k54D8h/XK8HPhE0YjqcRJwsaTHgRdIue1IWp6GlArLjgT6dzZrd6xXjbO9Zp7dOEjSYcDfSgdVJ9sPSNP1x+jpMpnDYYCTN3IPNpPaCE07N/tp+rWzyRrZY8D2E8B3Ws8lXUHan/dD23cWC6wiBuA1yruGP1w6jrrZ/q6k84HFgYnuy1saQcoF72l5eXgc8BZJ+1VeGg2MLBNVR7yQ/3w+5/k9Qfo3bYoHJI0DLGlOYALQlI1hMcDpbY08N4fRtbOxmtpjoD/bD9MFGy+rYgBeA0nfHORl2/72kAXTIbavbHOsEfmZpM5085P+P1QrFDxLStNoirMljQEOBSaTVml+XTakWu0NHA68FXgImAj0eo5tDHCaoXHnZjZcrp2Nk1ewF7V9WR5wn5uPb1xtuBc6JzZh1kDS/m0Ozwd8Cniz7SaU9Gk8SUv3eu3TmZXruc9tuzEpRAOlafQ/1kskvRt4D2kA98vKS1OBP9u+u0RcQ0HSm/Mycs9r4rnZkjt9nmp7u9KxhJkn6Wzga/07YOY9Gd+z/aH2XxnqEgPwmkkaRVpe/BRwKnCY7X+VjSrMDEkXkmaFp2O7KXWyycvgy1BZ/bJ9QrGAaiRpsu11ZnSsFw2Xm0NJ95KqovwWOM72qoVDqkWTz01I+bW2NywdR5h5kq6xvf4Ar91se42hjmm4iRSUmkhaCNgP2AU4HljH9lNlowqz6MuVx3OTmg29MsDn9hxJJwLLATfQtwHMQE8PwIdJmsZxrSoFVU26OQSwvZykLwFX0IAN7MPk3AS4QdJZpBzbaqfPnq7S03BjBnltniGLosMkbUDaL7MKKWVqJPBcN3QRjgF4DSQdCnwUOAZYw/Z/CocU3gDb1/U7dJmkJpXpWw9Y1c1b9hoOeaiNvDmUNBHYszW7n39Z7g18BtiaHr85ZHicm5DOySeYvqtuz5fJbLhrJe1pe7qKJ5I+TV9N/iY4CtiJdHO4HrAbsGLRiLJIQamBpFdJzTFeYfoUBpE2YRa/0wozllcxWkYA6wJH2F6pUEi1knQaqbvgI6Vj6YRqmoakEaSmJ88WDqtjJF1t+x2l45gd1UZeuUnUocA2tu8abIm81wy3czN0P0mLAmcALzN9E6w3AdvafrRUbHVqdb2sNheSdH2r6VBJMQNeA9sjSscQanEd6QZKpJupKaRc/p4m6c+k9zUKuC3P6le7KTaldOb3Je1NSq+5Bhgt6XDbhxaOa7YNcHO4QKFw6vSSpN1J3er2Bda2/bCk0aSN7E3R2HMTQNLbSMv8rdr0lwATbD9YLqowGNuPAeMkbUpfE6y/2L6gYFid8LykN5HSpA4BHiFdQ4uLGfAQGi5X0hiQ7YuHKpZOas2mStqFVB/7q8B13dByeHZJmsLrbw4Ptn1p0cBmUy6F9lXSLNy9wJakBmYfAX5r+ycFw6tNk89NAEnnAr8HTsyHPg7sYnvLclGFkFafgH8BcwJfIk1c/Nz2PUUDIwbgIbwmN8jYB2i1iL4IONr2f4sFFWaapFuBsaSBwFG2L5Z0o+21CocWZpKktYEtgOttn1c6nro0/dysphINdiyE0CdSUELo8wvSXfLP8/Nd87FPF4uoRt28G7wmRwP/AG4EJuWZj0bk2Q6Xm0Pb1wPXl46jAxp7bmZPSPo4cFJ+Pp60KTOEIiSdavtjkm6mfXnh4qtPMQPeAZJG2Z6aHy/fDUsdYcbazUg1bJbqWtrsBrf9taKBdZCkOWw3oVrIr0k3h8fnQ7sC02w34uZwOGrKuQmvLfMfCWxIGuxcTtrw/c+igYVhS9Lith/J5+brdENfhZgB74xLc87m74Hvk2ovh+43rdqCV9Lb6auX3Qi275E00vY04FhJ1wONGIDnXf3fA5aw/X5Jq5IGBL8pG1kt1u93I3iBpBuLRRNmWa7yshqpZF/LwYXCqVUezDRlM3dogEq1r8eBF2y/KmlFYGXgb+Ui6xMD8BpImhd4uTWbYXstSfuQluN2KhpcmBX/A1wo6T7SZrelaUAzkIqu3Q1ek+OAY4Fv5Od3AafQjAF4428Om0zSL4F5gU2BX5NqgPd8jwFJ3xzkZdv+9pAFE0J7k4BNJC0ITCRVIdqR1DSxqCb98i3pAmDh1hNJ25LyNbcC9igUU5hFts8HVgC+QCqJtpLtC8tGVatdSf/nP0/qVrckqaFLUyxs+1TgVYB8Q9yUQWrr5vAiSReTrjn7F46pNpJWkPQHSbdJuq/1UTquGo2zvRvwlO2DSCszXdEMZDY91+YDUvnWr5QKKoQK2X6e1Czx57Z3IK1EFRcz4PWYp1W0XtJewJ7A5rb/LekHZUMLMyJpfeAB24/afknSWNLA9H5J37L9ZOEQa1FpBDINOAt4yPa/ykZVq+ckvZm84SZvOn2mbEj1sH2+pBWAVlOoO22/NNjX9JhjgQOBn5BmiT9BsyaIXsh/Pi9pCdIGxcULxlML24e1HksaBUwg/dudDBw20NeFMIQkaUPSjHerr8fIgvG8pkkXuJKekHRg3ij1feC9efC9OKnaROhuR5PqECPpXcAPSC2wnwGOKRhXLST9UtJq+fECpEoMJwDXSxpfNLh67U+6sVhO0mWk97hv2ZBmj6T1JS0GkAfcY4FvA4f2a87T6+bJK1Cyfb/tbwEfLBxTnc6WNIbU6XMyqSLKSYN+RY+QtJCk7wA3kSb11rH9lYbd3IfeNYG0z+kM27fm9L2uWNmOKig1yLNu+9DXTOKrwM2kmZxv2P59wfDCDFQrnUj6GfDvPABoRC1bSbfabg3Avwi8x/Y2eWD3t25oyTs78nu6nDSwgTRLLNIscU+X6ZM0GdjC9pP55vBk0k3FWGAV29sXDbAmki4HNgb+QEqveQj4ge2VBv3CHiRpLmBu2z2/OiPpUNLS/jHAz2z/p3BIIfSMGIB3QF5i3Ai4yfadpeMJg5N0CzDW9iuS7gD2sj2p9Zrt1Qf/G7qbpOtbg2xJfwFOs31c/9d6laQfAeNIu9tvBi4jDcgv7/X0oabfHLbkNLDbgTGkGf7RwKG2rywa2GySdIDtQ/LjHWyfVnnte7a/Xi662SfpVeAlUnfW6mBCpE2YTekxEHqUpLcAB9CvApHtzYoFlcUAPAx7kr4BfIBUrmgp0hKqc5vs421vVDTA2STpQlI+5kOkpbeVbT8qaQ7gFtsrFw2wJrnCy3qkwfiG+eNp26sWDWw2NP3msOkkTba9Tv/H7Z6HEOonaSKpGtaXgb2B3UkTGcU3CccmzDDs2f6upPNJm6Imuu+udAQ9nkOcfQY4AlgM+GJrwzCwOfCXYlHVbx7SzOkC+eNh0ox4LzsJuFjS46SNfJdAavBFQzaYAkg6F9jB9tP5+YLAyba3KhvZbNMAj9s9DyHU7822fyNpgu2LSdfTa0oHBTEADwGAdkvdtu8qEUvd8vt4X5vjfwf+PvQR1UvSMaTlxanAVaT0kx/bfqpoYDUYBjeHLQu3Bt8Atp+StEjJgGriAR63ex5CqF9rH9AjuRnWw0BXbGCPAXiNJP2w/7JGu2MhlNaw5e+lgLmAu0lpNg8CTw/6FT2kyTeHFa9KWqrVujy3j27CAHUtSc+SZrvnyY/Jz+ce+MtCCDX5Tq7+tT9wJGmV9EtlQ0oiB7xG7QY1km6yvWapmEJopwmbL6skiTQLPi5/rA48CVxh+8CSsYUZk/Q+UiWNi0mD001I+e49v0ITQgjtxAx4DXLb+c8Cb5d0U+WlUaSKDCF0myblfpNTM26R9DQpN/oZYGvgHaQGL6GL2T5H0jrABvnQF20/XjKmEELvknQkg6yi2f7CEIbTVsyA1yAvbyxIasLz1cpLU3u9DFpollz7+x2kC9M1lQ2ZPUvSF+ib+f4vuQRh/rjZ9qsFwwuDkLSy7Tvy4Pt1bE9udzyEEAYjaffBXrd9/FDFMpAYgNdI0nLAg7md+XuANYETqpuLQihF0qeBb5IanQh4N3Cw7f9XNLDZJOnH5Nrfth8pHU+YeZKOsb1XLpXZn7uhVm8IIXRCDMBrJOkGUh3iZYC/AmcCq9n+QMm4QgCQdCcwzvYT+fmbSYPWxnUbDL1D0ghgQ9uRrhdCqFVuxPMVYFW6rBHPiNIBNMyrtl8hteY90vb/kMqHhdANniCV6muZmo+FUExOETqqdBwhhEb6HanL7rLAQcA/gKgD3kD/lTQe2A34UD42Z8F4QkDSfvnhPcBVks4k5YB/BLhpwC8MYeicL2k74I+OZdkQQn2iEc8w8QlSq9Pv2p4iaVngxMIxhTAq/3lv/mg5s0AsIbTzGWA/YJqkF0h7FGx7dNmwQgg9rmsb8UQOeAghhBBCaBxJWwOXAEvS14jnINtnFQ2MmAGvlaQVSKUI+yf7v71YUCFkudLE6+64u2EzShjeciOlXYBlbX9b0pLA4ravLhxaCKFHSRoJrGD7bFJviE0LhzSdmAGvkaRLSU0/fkLKAf8EMML2N4sGFgIgad3K07mB7YBXbB9QKKQQAJD0C+BVYDPbq0haEJhoe/3CoYUQepikq22/o3Qc7cQAvEaSrrO9rqSbba9RPVY6thDa6eaLUxg+JE22vY6k622vnY/daHut0rGFEHqXpJ+QimGcAjzXOt4NTb4iBaVeL+WatndL+jzwEDB/4ZhCAEBSdePJCGBdYIFC4YRQ9d+8XGx4rXZvdDANIcyusfnPgyvHDBRPvYwBeL0mAPMCXwC+Tco3GrQdaghD6DrShUfAK8AU4FNFIwohOQI4A1hE0neB7YH/LRtSCKEBPmX7vuoBSV2xLy9SUDpM0hy5OU8IIYQBSFoZ2Jx0g3i+7dsLhxRC6HGt9LZ+x7oiNThmwGsg6VLbG+fHJ9retfLy1cA67b8yhM6TtD7wgO1H8/PdSBsw7we+ZfvJkvGFkD1GKhc2BzCPpHW6IU8zhNB78g39asACkj5aeWk0lSp1JcUAvB7zVR6v1u81DWUgIbRxNLAFgKR3AT8A9iXlxh1DWu4PoRhJ3wb2IDWKai3LdkWeZgihJ60EbA2Moa8zOcBUYM8iEfUTA/B6DJbHEzk+obSRlVnuHYFjbJ8OnC7phoJxhdDyMWA52y+XDiSE0PtsnwmcKWlD21eUjqedGIDXY4ykbUmVJcZUljtEVJkI5Y2s7EXYHNir8lpcA0I3uIU0U/Wv0oGEEBplW0m3Ai8A5wBrAl+y/duyYcUmzFpIOnaw121/YqhiCaE/Sd8APgA8DiwFrGPbkpYHjre9UdEAw7AnaT3gTNJA/KXWcdsfLhZUCKHnSbrB9tg8Sbo1sB8wqRt6DMTsVw1igB26me3vSjofWJzUXbB11z2ClAseQmnHAz8Ebibqf4cQ6jNn/vODwGm2n5G6Y2teDMBDGAZsX9nm2F0lYgmhjedtH1E6iBBC4/xZ0h2kFJR9cpOvFwvHBEQKSgghhMIk/ZiUenIW06egRBnCEMJsyV2gn7E9TdK8wOhWWd6iccUAPIQQQkmSLmxz2LajDGEI4Q3LfS9ex/YJQx1Lf5GCUqN8Z7U/sJTtPSWtAKxk++zCoYUQQteyvWn/Y5IWLRFLCKFR1q88nptUCWwyUHwAHjPgNZJ0CnAdsJvt1fOA/HLbYwuHFkIIXU/SGFKX1p2BVWwvUTikEEKD5GvMybbfVzqWmAGv13K2d5Q0HsD28+qW7bYhhNCFJM0DfIQ06F4bGAVsA0wqGVcIoZGeA5YtHQTEALxuL+dfJgaQtByVDUUhhBD6SPo9sAkwETgSuAC4x/ZFJeMKITSDpD/T15F8BLAqcFq5iPrEALxeB5I6LS0p6XfARsAeRSMKIYTutSrwFHA7cHuuUhB5kSGEuvyo8vgV4H7bD5YKpipywGsm6c3ABqQ29FfafrxwSCGE0LUkrQyMB3YkdWtdCVjd9mNFAwshNI6kjYHxtj9XPJYYgM8+SesM9nrUsg0hhBmTtC5pMP4x4EHb4wqHFELocZLWJu0x2QGYAvzR9pFlo4oBeC0GqGHbErVsQwhhFuTN65vYjo2YIYRZJmlF0s38eNLK2inAl20vXTSwihiAhxBCCCGExpD0KnAJ8Cnb9+Rj99l+e9nI+sQmzBpI+uhgr9v+41DFEkIIIYQwzH0U2Am4UNI5wMmkvXldI2bAayDp2PxwEWAcqZQWwKakRjxbFwkshBBCCGGYkjQfqc/AeGAzUgfMM2xPLBoYMQCvlaSJwO62H8nPFweOs71V2chCCKH7SNpvsNdt/3ioYgkhNJukBUkbMXe0vXnpeCIFpV5Ltgbf2WPAUqWCCSGELjeqdAAhhOHB9lPAMfmjuJgBr5Gko4AVgJPyoR1JXd32LRdVCCGEEELoJjEAr1nekLlJfjrJ9hkl4wkhhG4naW7gU8BqwNyt47Y/WSyoEELooBiAhxBCKErSacAdpGYZBwO7kFrTTygaWAghdEgMwGsgaSow4A/S9ughDCeEEHqKpOttry3pJttrSpoTuMT2BqVjCyGETohNmDWwPQpA0reBR4ATSfUmdwEWLxhaCCH0gv/mP5+WtDrwKKmsawghNFLMgNdI0o2215rRsRBCCH0kfRo4HVgDOA6YH/g/20eXjCuEEDolZsDr9ZykXUgdl0wq/P5c2ZBCCKF7SRoBPJtLhE0CuqZVdAghdMqI0gE0zM7Ax0j1vx8jFXzfuWhEIYTQxWy/ChxQOo4QQhhKkYISQgihKEk/AB4HTqGyamj7yWJBhRBCB8UAvAaSDrB9iKQjaVMNxfYXCoQVQgg9QdKUNodtO9JRQgiNFDng9bg9/3lt0ShCCKE3rWL7xeqB3JwnhBAaKWbAQwghFCVpsu11ZnQshBCaImbAayDprMFet/3hoYolhBB6haTFgLcC80ham9Q/AWA0MG+xwEIIocNiAF6PDYEHgJOAq+j7JRJCCGFgWwF7AG8Dflw5PhX4eomAQghhKEQKSg0kjQS2JNX9XhP4C3CS7VuLBhZCCD1A0na2Ty8dRwghDJUYgNdM0lykgfihwEG2jyocUgghdLV83dwOWIbKyqztg0vFFEIInRQpKDXJv0A+SBp8LwMcAZxRMqYQQugRZwLPANcBLxWOJYQQOi5mwGsg6QRgdeCvwMm2bykcUggh9AxJt9hevXQcIYQwVGIAXgNJr9LXva36AxWpmcTooY8qhBB6g6RjgCNt31w6lhBCGAoxAA8hhFCUpNuA5YEppBSU1uTFmkUDCyGEDokBeAghhKIkLd3uuO37hzqWEEIYCiNKBxBCCGF4ywPtJYHN8uPnid9PIYQGixnwEEIIRUk6EFgPWMn2ipKWAE6zvVHh0EIIoSNihiGEEEJp2wIfJm9mt/0wMKpoRCGE0EExAA8hhFDay07LsQaQNF/heEIIoaNiAB5CCKG0UyUdDYyRtCdwHvCrwjGFEELHRA54CCGE4iRtCbyXVILw77bPLRxSCCF0TAzAQwghFCFpeWBR25f1O74x8Ijte8tEFkIInRUpKCGEEEr5KfBsm+PP5NdCCKGRYgAeQgihlEXbtZ/Px5YZ+nBCCGFoxAA8hBBCKWMGeW2eIYsihBCGWAzAQwghlHJtrnoyHUmfBq4rEE8IIQyJ2IQZQgihCEmLAmcAL9M34F4PeBOwre1HS8UWQgidFAPwEEIIRUnaFFg9P73V9gUl4wkhhE6LAXgIIYQQQghDKHLAQwghhBBCGEIxAA8hhBBCCGEIxQA8hBBCCCGEIRQD8BBC6ABJX5P0t37H7h7g2E75sST9Tz72gqR/Svq+pLkqn3+cpJcl/UfSk5LOlbRy5fU9JF06QEwXSXpR0lRJz0q6TtJXq39/m6+Zme83Lb9e/Vii8jk7SbpK0nOS/pUff1aSKt/jO5XPnyu/73/mn8Pd+eeiNu9lycqxLST9o/J8Y0mXS3omx36ZpPUHeq8hhDBUYgAeQgidMQkYJ2kkgKTFgTmBtfsdWz5/LsARwF7AbsAo4P3A5sCp/f7uQ2zPD7wVeAj4zSzE9Xnbo4DFgf2BnYC/Vge3bczo+11he/5+Hw/n97g/cDhwKLAYsCiwN7ARqdxgO6eR3vcHSD+HXUk/l8P7fd5zwP+1+wskjQbOBo4EFsqxHwS8NMj7DCGEIRED8BBC6IxrSAPusfn5JsCFwJ39jt1r+2FJKwCfBXaxfYXtV2zfCmwHvE/SZv2/ge0XSIPzsf1fmxHbz9m+CPgwsCHwwZn4mln6fpIWAA4GPmv7D7anOrne9i62XzcYlrQ58F5gO9u35J/DlcDHgc9JWr7y6UcA4yUt1+bbr5hjPsn2NNsv2J5o+6aZiT2EEDopBuAhhNABtl8GrgLelQ+9C7gEuLTfsdbs9+bAg7av7vf3PABcCWzZ/3tImg8YD9wzG3H+E7iWdDMwqDfw/TYE5gLOnIWQtgSuyu+7GudVwIOkn1PLQ8CvSDPb/d0FTJN0vKT3S1pwFmIIIYSOigF4CCF0zsX0DbY3IQ3AL+l37OL8eGHgkQH+nkfy6y1flvQ0MBXYmJSiMTseJqVpDGRG328DSU9XPu7NxxcGHrf9SusTc0720zm3+1283qz8HAC+D3xI0mrVg7afzbGaNEj/t6SzcvfNEEIoKgbgIYTQOZOAjSUtBLzF9t3A5aTc8IVI3R9bM+CPk/Ky21k8v97yI9tjgGWAF4CVZjPOtwJPDvL6jL7flbbHVD5aKSFPAAtLmqP1ibbH5b/rCdr/DpqVnwO2/w0cRUp1od9rt9vew/bbSD/rJYCfDvI+QwhhSMQAPIQQOucKYAFgT+AyeG1m9uF87GHbU/LnXgAsKekd1b8gV/nYADi//19YirUsAAAByElEQVSe00cmAIdLmueNBJj//nVJM/ODegPf7wrSpsePzEJI5wHvrFY3yXG+E1iS9HPq71BgU9L7aMv2HcBx9LW8DyGEYmIAHkIIHZI3LV4L7Mf0A9xL87FJlc+9C/gl8DtJG0gamdMqTgfOs33eAN/jXNKAfq/KYUmau/rR/+skzSvp3aT87KuBv87ke2r3/Qb63KdJ+dk/l7S9pFGSRkgaC8w3wNecR7rZOF3SavnnsAHwW+AXeRWh3fc5DDig8v5WlrS/pLfl50uS8tevnJn3GUIInRQD8BBC6KyLgUVIg+6WS/KxSf0+9/PAr0mDzf8A5wAXkSqhDOZQ4IBKPe9xpFSR1z4qaSBHSZoKPEZKxzgdeJ/tV2fhPfX/fhu2qQO+PoDtQ0g3Gwfk7/kYcDTwFVI6TjvbkSrGnEP6OfyWVPpw30FiOhyYVnk+FXgncJWk50gD71tIpRdDCKEo2S4dQwghhBBCCMNGzICHEEIIIYQwhGIAHkIIIYQQwhCKAXgIIYQQQghDKAbgIYQQQgghDKEYgIcQQgghhDCEYgAeQgghhBDCEIoBeAghhBBCCEMoBuAhhBBCCCEMoRiAhxBCCCGEMIT+PwN5hDjZyj/8AAAAAElFTkSuQmCC"/>
          <p:cNvSpPr/>
          <p:nvPr/>
        </p:nvSpPr>
        <p:spPr>
          <a:xfrm>
            <a:off x="376801" y="1311088"/>
            <a:ext cx="2287500" cy="2287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 name="Google Shape;212;g13e279567bc_0_10"/>
          <p:cNvSpPr txBox="1"/>
          <p:nvPr/>
        </p:nvSpPr>
        <p:spPr>
          <a:xfrm>
            <a:off x="5891400" y="1625048"/>
            <a:ext cx="3252600" cy="2587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134F5C"/>
              </a:buClr>
              <a:buSzPts val="1800"/>
              <a:buFont typeface="Calibri"/>
              <a:buChar char="●"/>
            </a:pPr>
            <a:r>
              <a:rPr lang="en-US" sz="1800" b="1" dirty="0">
                <a:solidFill>
                  <a:srgbClr val="134F5C"/>
                </a:solidFill>
                <a:latin typeface="Calibri"/>
                <a:ea typeface="Calibri"/>
                <a:cs typeface="Calibri"/>
                <a:sym typeface="Calibri"/>
              </a:rPr>
              <a:t>ISIL</a:t>
            </a:r>
            <a:r>
              <a:rPr lang="en-US" sz="1800" dirty="0">
                <a:solidFill>
                  <a:srgbClr val="134F5C"/>
                </a:solidFill>
                <a:latin typeface="Calibri"/>
                <a:ea typeface="Calibri"/>
                <a:cs typeface="Calibri"/>
                <a:sym typeface="Calibri"/>
              </a:rPr>
              <a:t> is the most active terror organization in the world followed by Taliban.</a:t>
            </a:r>
            <a:endParaRPr sz="1800" dirty="0">
              <a:solidFill>
                <a:srgbClr val="134F5C"/>
              </a:solidFill>
              <a:latin typeface="Calibri"/>
              <a:ea typeface="Calibri"/>
              <a:cs typeface="Calibri"/>
              <a:sym typeface="Calibri"/>
            </a:endParaRPr>
          </a:p>
          <a:p>
            <a:pPr marL="457200" marR="0" lvl="0" indent="-342900" algn="l" rtl="0">
              <a:lnSpc>
                <a:spcPct val="100000"/>
              </a:lnSpc>
              <a:spcBef>
                <a:spcPts val="0"/>
              </a:spcBef>
              <a:spcAft>
                <a:spcPts val="0"/>
              </a:spcAft>
              <a:buClr>
                <a:srgbClr val="134F5C"/>
              </a:buClr>
              <a:buSzPts val="1800"/>
              <a:buFont typeface="Calibri"/>
              <a:buChar char="●"/>
            </a:pPr>
            <a:r>
              <a:rPr lang="en-US" sz="1800" dirty="0">
                <a:solidFill>
                  <a:srgbClr val="134F5C"/>
                </a:solidFill>
                <a:latin typeface="Calibri"/>
                <a:ea typeface="Calibri"/>
                <a:cs typeface="Calibri"/>
                <a:sym typeface="Calibri"/>
              </a:rPr>
              <a:t>While the number of attacks by unidentified terrorists are 5613.</a:t>
            </a:r>
            <a:endParaRPr sz="1800" dirty="0">
              <a:solidFill>
                <a:srgbClr val="134F5C"/>
              </a:solidFill>
              <a:latin typeface="Calibri"/>
              <a:ea typeface="Calibri"/>
              <a:cs typeface="Calibri"/>
              <a:sym typeface="Calibri"/>
            </a:endParaRPr>
          </a:p>
          <a:p>
            <a:pPr marL="0" marR="0" lvl="0" indent="0" algn="l" rtl="0">
              <a:lnSpc>
                <a:spcPct val="100000"/>
              </a:lnSpc>
              <a:spcBef>
                <a:spcPts val="0"/>
              </a:spcBef>
              <a:spcAft>
                <a:spcPts val="0"/>
              </a:spcAft>
              <a:buClr>
                <a:schemeClr val="accent2"/>
              </a:buClr>
              <a:buSzPts val="1800"/>
              <a:buFont typeface="Arial"/>
              <a:buNone/>
            </a:pPr>
            <a:endParaRPr dirty="0"/>
          </a:p>
        </p:txBody>
      </p:sp>
      <p:pic>
        <p:nvPicPr>
          <p:cNvPr id="2" name="Picture 1"/>
          <p:cNvPicPr>
            <a:picLocks noChangeAspect="1"/>
          </p:cNvPicPr>
          <p:nvPr/>
        </p:nvPicPr>
        <p:blipFill rotWithShape="1">
          <a:blip r:embed="rId3"/>
          <a:srcRect l="4213" t="11023"/>
          <a:stretch/>
        </p:blipFill>
        <p:spPr>
          <a:xfrm>
            <a:off x="604911" y="1133166"/>
            <a:ext cx="5187253" cy="3570964"/>
          </a:xfrm>
          <a:prstGeom prst="rect">
            <a:avLst/>
          </a:prstGeom>
        </p:spPr>
      </p:pic>
    </p:spTree>
    <p:extLst>
      <p:ext uri="{BB962C8B-B14F-4D97-AF65-F5344CB8AC3E}">
        <p14:creationId xmlns:p14="http://schemas.microsoft.com/office/powerpoint/2010/main" val="4098443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13e279567bc_0_22"/>
          <p:cNvSpPr txBox="1">
            <a:spLocks noGrp="1"/>
          </p:cNvSpPr>
          <p:nvPr>
            <p:ph type="title"/>
          </p:nvPr>
        </p:nvSpPr>
        <p:spPr>
          <a:xfrm>
            <a:off x="152400" y="-92471"/>
            <a:ext cx="8520600" cy="611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u="sng" dirty="0">
                <a:latin typeface="Georgia"/>
                <a:ea typeface="Georgia"/>
                <a:cs typeface="Georgia"/>
                <a:sym typeface="Georgia"/>
              </a:rPr>
              <a:t>MOST ACTIVE TERRORIST ORGANIZATIONS FOR LAST 5 YEARS IN INDIA</a:t>
            </a:r>
            <a:br>
              <a:rPr lang="en-US" sz="2400" u="sng" dirty="0">
                <a:latin typeface="Georgia"/>
                <a:ea typeface="Georgia"/>
                <a:cs typeface="Georgia"/>
                <a:sym typeface="Georgia"/>
              </a:rPr>
            </a:br>
            <a:endParaRPr sz="2400" u="sng" dirty="0">
              <a:latin typeface="Georgia"/>
              <a:ea typeface="Georgia"/>
              <a:cs typeface="Georgia"/>
              <a:sym typeface="Georgia"/>
            </a:endParaRPr>
          </a:p>
          <a:p>
            <a:pPr marL="0" lvl="0" indent="0" algn="l" rtl="0">
              <a:lnSpc>
                <a:spcPct val="100000"/>
              </a:lnSpc>
              <a:spcBef>
                <a:spcPts val="0"/>
              </a:spcBef>
              <a:spcAft>
                <a:spcPts val="0"/>
              </a:spcAft>
              <a:buSzPts val="2800"/>
              <a:buNone/>
            </a:pPr>
            <a:endParaRPr sz="2400" u="sng" dirty="0">
              <a:latin typeface="Georgia"/>
              <a:ea typeface="Georgia"/>
              <a:cs typeface="Georgia"/>
              <a:sym typeface="Georgia"/>
            </a:endParaRPr>
          </a:p>
          <a:p>
            <a:pPr marL="0" lvl="0" indent="0" algn="l" rtl="0">
              <a:lnSpc>
                <a:spcPct val="100000"/>
              </a:lnSpc>
              <a:spcBef>
                <a:spcPts val="0"/>
              </a:spcBef>
              <a:spcAft>
                <a:spcPts val="0"/>
              </a:spcAft>
              <a:buSzPts val="2800"/>
              <a:buNone/>
            </a:pPr>
            <a:endParaRPr sz="2400" u="sng" dirty="0">
              <a:latin typeface="Georgia"/>
              <a:ea typeface="Georgia"/>
              <a:cs typeface="Georgia"/>
              <a:sym typeface="Georgia"/>
            </a:endParaRPr>
          </a:p>
        </p:txBody>
      </p:sp>
      <p:cxnSp>
        <p:nvCxnSpPr>
          <p:cNvPr id="219" name="Google Shape;219;g13e279567bc_0_22"/>
          <p:cNvCxnSpPr/>
          <p:nvPr/>
        </p:nvCxnSpPr>
        <p:spPr>
          <a:xfrm>
            <a:off x="0" y="699247"/>
            <a:ext cx="9144000" cy="0"/>
          </a:xfrm>
          <a:prstGeom prst="straightConnector1">
            <a:avLst/>
          </a:prstGeom>
          <a:noFill/>
          <a:ln w="38100" cap="flat" cmpd="thickThin">
            <a:solidFill>
              <a:srgbClr val="CC0000"/>
            </a:solidFill>
            <a:prstDash val="solid"/>
            <a:round/>
            <a:headEnd type="none" w="sm" len="sm"/>
            <a:tailEnd type="none" w="sm" len="sm"/>
          </a:ln>
        </p:spPr>
      </p:cxnSp>
      <p:sp>
        <p:nvSpPr>
          <p:cNvPr id="220" name="Google Shape;220;g13e279567bc_0_22" descr="data:image/png;base64,iVBORw0KGgoAAAANSUhEUgAAAuAAAALqCAYAAAB0ReFvAAAABHNCSVQICAgIfAhkiAAAAAlwSFlzAAALEgAACxIB0t1+/AAAADh0RVh0U29mdHdhcmUAbWF0cGxvdGxpYiB2ZXJzaW9uMy4yLjIsIGh0dHA6Ly9tYXRwbG90bGliLm9yZy+WH4yJAAAgAElEQVR4nOzde7z9+Vwv8Nc743YwxmWSDEblJKRiYrqLE6OJQciUDLmcThRRGd0wymNSKiqhyKAOjhQ1inEZuhyamQhjyMTIDDHmZiKX4X3++H73sWbP3uu3f/Pb+7N/vzXP5+OxHnutz/ey3t+1v3ut1/6uz/fzre4OAAAwxlftdgEAAHBVIoADAMBAAjgAAAwkgAMAwEACOAAADCSAAwDAQAI4HECqqrdwu+t822z6Hy+s79SF9suq6pyqen5VHbrueR+2bh2fqqq3VNX3blLnLarqhVV1XlV9fl7vs6vqxuvmO3zdev+zqv6lqh65l6/LWn0vW1LzRrdztjLPwjpvNbf9e1XVJrVcs6p+rqreWVWfqarPVtVpVfXEqrr2PM/a7+f265b9ybn9Keu244yqurSqLprX+9t78dq8eF7nIzdoW3Z78SbrW/87+0xV/VtV/WlVfc8mz3/6wuPN9s3LtlDf4r67Wd1nL8zz1HXT/qOq/rqq7rCHbVq8vXGDup6/wXaevvaabXG/etgmr++W/9a28hoszHvfqnpDVV1QVV+o6W/zVVV11Lr5zqmq31rXVnNd76jpb/TTVfXWqrrPBs+zpddooe3eVfUPVXXxvN4zq+p5VXXdjV4fWBUH7XYBwF75joX7107y5iS/luTkhfb3JbnjfP/Hknxo3To+ue7xW5L8Yqb3gzvO6/v6JP9jg+e/W5L/SvI18zKvr6o7dPcH12aoqtslOXV+nl9K8uEkt5nv/1BVfU93f2zden8uyT8kuV6SH0/yR1X1ue5+Wbbm2PnnMVV17e7+r0yvyeLr9YAkT1zX9qUkV9vDPJ9fuP/g+efNk3x3kr9bLKKmgP2GJN+c5HeT/P086TuSPCnJZUmevdEGzIHsuUlO7O6nzW1PTvL0JM9McnySayW5U5KHJHnCRutZt85rJbnf/PDYJGsB9ulJnrcw6zOSHJLkpxbazt/D6td+Z9dMcqtMr83bquqpa/Xvwfp9c/1FKd6f5OHr2tbvu89K8qp1bZ9b9/iSJGsh8/AkJyQ5paq+qbsvXDfv2jatX369h1XVCd193gbTkuk1v+bC47+d6/zjhbZ/22TZNXv8W5vt8TWoqt9J8jNJXpLkD5NckOSWmX5nf1NV39Ddy+p5bpJHzT9/OdN7xYOTvKaqju/u39hgmT29RqmqY5P8WZLnZ3rf6SR3SHJcpv3xP5fUBAe27nZzczsAb0mum+kD62EbTLvrPO32e1jHqUleta7t+HnZr11oe9jcdt2Ftq9N8uUkv7jQVknemeRfkxy8br03y/TB/5cLbYfP6/2hdet4X5I3bPF1+OpMwfaN87oetMl8j53e8paua+k8Sd6d5P9mCgbP3WD6s5J8ZqPXPckNk3znRr+fTOH4S0l+Z90y5yX5gw3WVVt8be4/P88b5/XfdJP5XpXk1C2u8wq/s4VpJ8zT7rrQ9uIkp+/Nvrl+mU3m6SSP3cM8T03yqXVtR87L/uhWtmmDus5M8okkv7tu2ulJXrzJcp9K8tQtvr5b+lvbi9fgmGzyPjFPv3cu/7d+TpLfWnh833n5n9xg2d+Y96s7XpnXKNM/OydvUteW9nE3twP1pgsKsN6/zD9vvmymno5in79uvu9N8q1Jfq27P71u/vOSPCfJfarq8CXr7STv2dPzL3hgpqPYj80UWI9dPvuVMx/Z/+Ykf5LktUkeWFUHLUz/b0n+Z5Lndfd71y/f3Rd29z9usN77Zzoy+fzu/tl1kw9J8h8brGurlzA+NtNr8thMXQ4ftMXlrqynJflYkp/c4efZF1vav5f4ryS/neRRta6r1k7Z5G9tqx6f5LTufvEm6/6rvuI3Uosel+TsJH+0wbRnJLk00/61aKuv0Yb791yXy3Sz0gRwWG1Xq6qD1t027Lu84BaZjrZ9ZNlMVXWdTEd1P7zQvNZP9S83WewvMx3h/u4t1PDhPcyz5tgk7+zu9yd5RZJ7VdX1t7js3jg2yReT/HmS/53kxrl8N507JblOpu4GW3V0kpdnCuCP2WD6Pyf56ao6rqputDfFVtX15vW/cn5t/jk79M/Jmu7+UqZuUUduYfb1++YVPo/W77sbrOOrNti/9/S5dov550b711bX99xMXZOeuIfn2hab/K2t2bTm+TX7jkzdoq7M864t/1fz7/ZyuvuSTF3YNjoXZCuv0T8nObaqHltVX3tlaoQDlQAOq+1dmULj4u24dfPU/KF9zar6ziRPTvKC7t7oyNRaaLpZpn6bH890RHjNzZJcvP7o94KPLMy3aC1E3KCqHp+pL/qJe9q4qrpFku/MFGKTKRhfM1PXi+324CRv7O4Lkrw+yUW5fKBd26Z/34t1npipW8ujNjni95hM3V1enOT8+QS1E6rq4C2s+76ZzhNYfG3uUlVftxf1XRnnJrnJFuZbv2+esG76ndZN/2JVfcO6eZ69fp4kL1r/RAvB9OuT/P783K/ZoKbXbLC+X10/U3dfmunbnJ+qqhtsYVuvjD39ra1Z9hrcKNPfw0cXF5hPqtzKP+U3npdf9s/4R3LFv+etvka/mKm72u8lOa+qPlRVv11VX7Pk+WAlOAkTVtuDc8WTvdYfRbt/pg/tNe/IdMLWRi5euP+5JN/X3Xs6WW8r1oehx3X327aw3NpJka9Iku4+vaYRII7NxmHlSqmqO2c6MfWE+Xm+UFWvztQN5VrdvXjS2958df6GJPfI1O/3CsGxu99dVd80z3PPTCfm/UqSB1fVHbt72Ulqxyb5UHf/0/z4FZlO5nxwpq4DO2VP37CsWb9vru8GcVaSh65r++i6x7+Z5JXr2j617vGNcvn9+4Ik397dn88V/Wy+cuLsZnWteXamE2F/JlPXm+221b+1rbwG6/fJJ87LrfnpTP+YbLelr1F3f7Sq7pTpvIB7zT9/NslD5v373B2oCfYLjoDDajuzu09fd7tg3TxvTvLtmbqF/EaSu2QakWAj35vkzplG4bgwycvnr8fXnJfkkCVHaG+5MN+in51rODrJPyb5rar6lj1vXo7N9DX2JVV1SFUdkql/9t2qaitHYbdqrfvJqQvPc3KSg+eak69s0y02WH4zP58pGL+gqu690Qzd/fm5n+5ju/u2SR6Z5NZJHrHZSmsa7vEHkvzVQr2XJjktO9wNJdPR0E9sYb71++b6oPvZDfbd9aH53zeY55x181ySad86MlMf/Wsk+bNNupacvcH6Ngzg3X1RphFFfmaHhszb09/ammWvwQWZuoEctm6Zl2Z6Tb59DzV8al7+lkvmuWWu+PecZGuvUXd/qbvf1N0/191HZPpH84YZ1L0HdosADlw0f2j/Q3cfn+lI7OOraqMTvt7Z3ad1959mCnK3yuVPwFo7an2F8YEX2jvrhu/LV4LP65L8UJJPZw9dUKrqNplO+LxTpu4ga7cnZDop84HLlt+qOag9KMnVM33dvvY8r55nWQu0p2caAeWee7H6L2c6yvuWJK+oqu/a0wLd/cJMgew2S2Z7QKZvOB+Xy782d05y+1o3/vh2mfsM3y3TSDH7i8vmfesd3f2CTN16jsz27B/PytTN56f2NOOVsKe/tT3q7ssy/S7usa79E2thfYvLH71JH/2DMx21XvZt1V69Rt39hkwnyi7bv+GAJ4AD661dBGb9iByXM3cReV2msL425vHbMvWv/ZX1R7yq6qaZAuFrunvTPqXzUbPfSHJUrbtgyjprQ/cdneT7193ene070vt9mYaBe9IGz/OSTOHkej2NPf78JP+rqm67fiXzkejvWN/e3V/I1A3ofZmOWN9uYZmv3mA9hya5fpYfZT42UxeO9fUelelI/k4dBf/VTK/V8/Y04y56WaZh8p60ryvq7k9mGh3kCZlC5o7Y5G9tq343U9//H7+ST//sJP890zcv6x2f6VugTbuvLHuNNtm/r5XpiP1WvkWBA5Y+4LDa7rDBV7+XdPdZmy3Q3edW1UmZhhA7obsv3mzeJL+eaSzfhyR5YXf3/EH/liRvr6pnZhpXeO1CPJdk49E+1vvDTB/uP5/pwjwbOTbJKfNR88uZ6/+tqrrlsrC/Rcdm6o/77PVdIKrq05mOYN8vUxj/5UxHmf+hpoufrF3U5S6Z+tmemA2ODnf3pVX1g/P8r6+q7+zuf0/ynqp6Taa+4p/M9HX/zyX5bJKTNiq2qg5L8j1Jntzdp24w/W8z9b/+pb14DTbyjVX1qUxdOtYuxHNUpvGu37qP696qw6tq/Ygr3d3v2GyBeR99RpI/raq7d/ebFiavbdOiz3X3u5bU8JuZhl28SaYuPjvlcn9rC+1LX4Pufk1V/W6SF1fV9yf5q0xdS26UrxwZ3/Rcgu7+y6p6XpI/mP+x/OtM2eFHMp278OTu/uc91L7Za/T6qnr/XNNHM1106LFJbpDpn1lYXb0fDEbu5ua297ds7UI8G93euDDfqVl3IZ65/esyHSl98vz4YVl3cZCFed+c6WhrLbTdIlNI+FiSL2TquvHsJDdet+zh2fyiLr8613DzDabdKesuprJu+k0zXZznSQtte30hnkzdTi7INCrMZsu8L8nfLDy+ZqaQ/K5MQfmzmULHzya51rrfz+3XretWmUa7OCtTQHpMpvD9sUwn4p2T6cqBt1lSzxMzfTNw2CbTHzQ/910W2q7MhXjWbv+V6YqWf5rkezaY/8XZuQvxbHS7bGGep2bdhXjm9qtlGn3j9Zts0+Lt7D3VleQF87wv3qTWfboQz2Z/a1t5DRaWvV+SUzJ1X/rivE/9eZJ7rZvvnCxciGduq7mud2TqZnVpkrcmuc9Wf3cbvUaZ/rl9Tabw/flMI+i8Nsmdt/JaubkdyLe1P2IAAGAAfcABAGAgARwAAAYSwAEAYCABHAAABhLAAQBgoKvcOOA3vvGN+/DDD9/tMgAAWGFnnHHGp7r70I2mXeUC+OGHH57TT1969V0AANgnVbXpheB0QQEAgIEEcAAAGEgABwCAgQRwAAAYSAAHAICBBHAAABhIAAcAgIEEcAAAGEgABwCAgQRwAAAYSAAHAICBBHAAABhIAAcAgIEEcAAAGEgABwCAgQRwAAAYSAAHAICBBHAAABhIAAcAgIEEcAAAGEgABwCAgQRwAAAYSAAHAICBBHAAABjooN0u4EBx+PEnD3uuc048ethzAQAw1o4eAa+qc6rqPVX1rqo6fW67YVWdUlUfnH/eYG6vqnpOVZ1dVe+uqjsurOe4ef4PVtVxC+13mtd/9rxs7eT2AADAvhrRBeX7u/tbu/uI+fHxSd7U3bdO8qb5cZLcK8mt59ujk/xhMgX2JE9Jcpckd07ylLXQPs/zqIXljtr5zQEAgCtvN/qAH5PkpPn+SUnuu9D+kp68PckhVXXTJPdMckp3X9jdFyU5JclR87SDu/vt3d1JXrKwLgAA2C/tdADvJG+oqjOq6tFz2026++Pz/f9IcpP5/s2SfHRh2XPntmXt527QDgAA+62dPgnzu7v7vKr66iSnVNX7Fyd2d1dV73ANmcP/o5PkFre4xU4/HQAAbGpHj4B393nzz08m+YtMfbg/MXcfyfzzk/Ps5yW5+cLih81ty9oP26B9ozpe0N1HdPcRhx566L5uFgAAXGk7FsCr6jpVdb21+0nukeS9SV6bZG0kk+OSvGa+/9okD51HQzkyySVzV5XXJ7lHVd1gPvnyHkleP0/7dFUdOY9+8tCFdQEAwH5pJ7ug3CTJX8wjAx6U5M+6+2+r6rQkr6yqRyT5SJIHzfO/LskPJjk7yWeTPDxJuvvCqnp6ktPm+U7o7gvn+z+V5MVJrp3kb+YbAADst3YsgHf3h5J8ywbtFyS5+wbtneQxm6zrRUletEH76Uluv8/FAgDAIC5FDw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DQQbtdALvv8ONPHvp855x49NDnAwDYnzgC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PteACvqqtV1Tur6q/nx7eqqndU1dlV9Yqqusbcfs358dnz9MMX1vHkuf0DVXXPhfaj5razq+r4nd4WAADYVyOOgD8uyVkLj38jye909zckuSjJI+b2RyS5aG7/nXm+VNVtkzw4ye2SHJXkuXOov1qSP0hyryS3TXLsPC8AAOy3djSAV9VhSY5O8sfz40pytySvmmc5Kcl95/vHzI8zT7/7PP8xSV7e3Z/v7g8nOTvJnefb2d39oe7+QpKXz/MCAMB+a6ePgP9ukl9I8uX58Y2SXNzdl82Pz01ys/n+zZJ8NEnm6ZfM8///9nXLbNYOAAD7rR0L4FX1Q0k+2d1n7NRz7EUtj66q06vq9PPPP3+3ywEA4CpsJ4+Af1eS+1TVOZm6h9wtybOTHFJVB83zHJbkvPn+eUluniTz9OsnuWCxfd0ym7VfQXe/oLuP6O4jDj300H3fMgAAuJJ2LIB395O7+7DuPjzTSZRv7u4fS/KWJA+YZzsuyWvm+6+dH2ee/ubu7rn9wfMoKbdKcusk/5TktCS3nkdVucb8HK/dqe0BAIDtcNCeZ9l2T0ry8qr6tSTvTPLCuf2FSV5aVWcnuTBToE53n1lVr0zyviSXJXlMd38pSarqsUlen+RqSV7U3WcO3RIAANhLQwJ4d5+a5NT5/ocyjWCyfp7PJXngJsv/epJf36D9dUlet42lAgDAjnI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bYcwKvqRlV1v6q6004WBAAAq2zTAF5Vf11Vt5/v3zTJe5P8RJKXVtXjB9UHAAArZdkR8Ft193vn+w9Pckp33zvJXTIFcQAAYC8tC+BfXLh/9ySvS5LuvjTJl3eyKAAAWFUHLZn20ar66STnJrljkr9Nkqq6dpKrD6gNAABWzrIj4I9IcrskD0vyI9198dx+ZJI/2eG6AABgJS07An7T7v7J9Y3d/Zaqus0O1gQAACtr2RHwv9hoyMGqelqSR+1cSQAAsLqWBfAHJvk/VfUdSVKT5yX53iR3HVAbAACsnE0DeHefkeS+SV5WVUcleVWSQ5Mc1d2fHlQfAACslGUX4rlhphFQjkvyskzDEv7PJNeZpwEAAHtp2UmYZyTp+f6lmS7A809Jam7/up0tDQAAVs+mAby7bzWyEAAAuCpY1gXlnlX1gA3af7iqfmBPK66qa1XVP1XVv1TVmfPoKamqW1XVO6rq7Kp6RVVdY26/5vz47Hn64QvrevLc/oGquudC+1Fz29lVdfzebToAAIy3bBSUX03y1g3a35rkhC2s+/NJ7tbd35LkW5McVVVHJvmNJL/T3d+Q5KJMF/zJ/POiuf135vlSVbdN8uBMFwU6Kslzq+pqVXW1JH+Q5F5Jbpvk2HleAADYby0L4Nfs7vPXN3b3p5JcZ08r7sl/zg+vPt86yd0yjaiSJCdlGmklSY6ZH2eefveqqrn95d39+e7+cJKzk9x5vp3d3R/q7i8kefk8LwAA7LeWBfCDq+oKfcSr6upJrr2Vlc9Hqt+V5JNJTknyb0ku7u7L5lnOTXKz+f7Nknw0SebplyS50WL7umU2awcAgP3WsgD+6iR/VFX//2h3VV03yfPmaXvU3V/q7m9NclimI9a7cgn7qnp0VZ1eVaeff/4VDuoDAMAwywL4Lyf5RJKPVNUZVXVGkg8nOX+etmXdfXGStyT5jiSHLBxZPyzJefP985LcPEnm6ddPcsFi+7plNmvf6Plf0N1HdPcRhx566N6UDgAA22rZlTAv6+7jM4Xch823W8xte7wQT1UdWlWHzPevneQHkpyVKYivja5yXJLXzPdfOz/OPP3N3d1z+4PnUVJuleTWmcYjPy3JredRVa6R6UTN125xuwEAYFcsuxBPkqS7/yvJe+Yw/aNV9aNJvinJ1+5h0ZsmOWkereSrkryyu/+6qt6X5OVV9WtJ3pnkhfP8L0zy0qo6O8mFmQJ1uvvMqnplkvcluSzJY7r7S0lSVY9N8vokV0vyou4+cy+2HQAAhlsawOcj18ck+dEk35bkeplGLXnbnlbc3e+el1nf/qFM/cHXt38uyQM3WdevJ/n1Ddpfl+R1e6oFAAD2F8suxPNnSf41U9eR30tyeKZxuk/t7i+PKQ8AAFbLspMwb5vpQjlnJTlr7vbRQ6oCAIAVtewkzG9N8qBM3U7eWFV/n+R6VXWTUcUBAMCqWdYF5cjufn93P6W7b5PkcZmuVHlaVf3jsAoBAGCFLOuC8tzFB919Rnf/XJJbJjl+R6sCAIAVtcdhCNebx+be4ygoAADAFS0L4F9XVZte2Ka777MD9QAAwEpbFsDPT/KsUYUAAMBVwbIAfml3v3VYJQAAcBWw7CTMbxlWBQAAXEUsC+DvHlYFAABcRSwL4K56CQAA22xZH/DbVNVGR8Er02iEd9ihmgAAYGUtC+AfTnLvUYUAAMBVwbIA/oXu/siwSgAA4CpgWR/wf1jfUFVfX1W/UlVn7mBNAACwsjYN4N392CSpqq+tqp+tqtOSnDkv8+BB9QEAwErZNIBX1aOr6i1JTk1yoySPSPLx7n5ad79nUH0AALBSlvUB//0k/zfJj3b36UlSVYYmBACAfbAsgN80yQOTPKuqvibJK5NcfUhVAACwopb1Ab+gu5/X3d+X5O5JLk7yiao6q6qeMaxCAABYIctGQfn/uvvc7n5Wdx+R5Jgkn9vZsgAAYDUt64Kyoe7+1yQn7EAtAACw8rZ0BBwAANgeAjgAAAy0bBzwxy7cv92YcgAAYLUtOwL+Ewv3X7rThQAAwFXBVrug1I5WAQAAVxHLRkE5pKrulymkH1xV91+c2N2v3tHKAABgBS0L4G9Ncp/5/tuS3HthWicRwAEAYC9tGsC7++EjCwEAgKuCpX3Aq+r2VXVSVZ0+306qqm8eVRwAAKyaZcMQHpPkLzJ1RfmJ+fbWJK+epwEAAHtpWR/wE5L8QHefs9D27qp6c5LXzDcAAGAvLOuCctC68J0kmduuvlMFAQDAKlsWwC+rqlusb6yqWya5bOdKAgCA1bWsC8pTkryxqp6R5Iy57Ygkxyd50k4XBgAAq2jZMIR/WVUfTvLEJD89N5+Z5EHd/S8jigMAgFWz7Ah45qD90EG1AADAyls6DjgAALC9BHAAABjoSgXwqrrOdhcCAABXBXu6FP3NquqIqrrG/Pir51FRPjikOgAAWDHLLkX/+CTvSvJ7Sd5eVY9MclaSaye505jyAABgtSwbBeXRSb6xuy+cL8jzr0m+q7vPWLIMAACwxLIuKJ/r7guTpLv/PckHhG8AANg3y46AH1ZVz1l4fNPFx939MztXFgAArKZlAfzn1z129BsAAPbRskvRn7TZtKpaegVNAABgY8tGQfn7hfsvXTf5n3asIgAAWGHLTsJcvNjO7dZNqx2oBQAAVt6yAN5XchoAALCJZX25D6mq+2UK6YdU1f3n9kpy/R2vDAAAVtCyAP7WJPdZuH/vhWlv27GKAABghS0bBeXhIwsBAICrgqXDCVbV9yW5qLvfXVUPSvK9Sf4tyXO7+/MjCgQAgFWyaQCvqj9Icock16qqDyS5bpK/TfJdSV6U5MeGVAgAACtk2RHw7+/u21bVtZKcl+Sru/tLVfX8JO8eUx4AAKyWZcMQfi5JuvtzST7S3V+aH3eSLw6oDQAAVs6yI+BfXVVPyDTs4Nr9zI8P3fHKAABgBS0L4H+U5Hob3E+SP96xigAAYIUtG4bwaSMLAQCAq4Jlo6A8Z9mC3f0z218OAACstmVdUH4yyXuTvDLJxzL1/QYAAPbBsgB+0yQPTPIjSS5L8ookr+rui0cUBgAAq2jTYciPk2cAACAASURBVAi7+4Lufl53f3+Shyc5JMn7qurHh1UHAAArZuml6JOkqu6Y5NgkP5Dkb5KcsdNFAQDAqlp2EuYJSY5OclaSlyd5cndfNqowAABYRcuOgP9ykg8n+Zb59oyqSqaTMbu777Dz5QEAwGpZFsBvNawKAAC4ilh2IZ6PjCwEAACuCpb1Ab80SS80dZJPJXlLkid19wU7XBsAAKycZcMQXq+7D164XT/JEUnOTPK8YRUCAMAK2TSAb6S7L+ru30ny9TtUDwAArLS9CuBJUlVXzxbGDwcAAK5oWR/w+2/QfINMl6Z/1Y5VBAAAK2zZkex7r3vcSS5I8uzuPnnnSgIAgNW1bBjCh48sBAAArgqWdUH51SXLdXc/fQfqAQCAlbasC8pnNmi7TpJHJLlREgEcAAD20rIuKM9au19V10vyuCQPT/LyJM/abDkAAGBzS4cTrKobJnlCkh9LclKSO3b3RSMKAwCAVbSsD/hvJrl/khck+ebu/s9hVQEAwIpadiGeJyb52iS/nORjVfXp+XZpVX16THkAALBalvUB3+urZAIAAMsJ2QAAMJAADgAAAwngAAAwkAAOAAADCeAAADCQAA4AAAMJ4AAAMJAADgAAAwngAAAw0I4F8Kq6eVW9pareV1VnVtXj5vYbVtUpVfXB+ecN5vaqqudU1dlV9e6quuPCuo6b5/9gVR230H6nqnrPvMxzqqp2ansAAGA77OQR8MuSPLG7b5vkyCSPqarbJjk+yZu6+9ZJ3jQ/TpJ7Jbn1fHt0kj9MpsCe5ClJ7pLkzkmeshba53ketbDcUTu4PQAAsM92LIB398e7+5/n+5cmOSvJzZIck+SkebaTktx3vn9Mkpf05O1JDqmqmya5Z5JTuvvC7r4oySlJjpqnHdzdb+/uTvKShXUBAMB+aUgf8Ko6PMm3JXlHkpt098fnSf+R5Cbz/Zsl+ejCYufObcvaz92gHQAA9ls7HsCr6rpJ/jzJ47v704vT5iPXPaCGR1fV6VV1+vnnn7/TTwcAAJva0QBeVVfPFL7/tLtfPTd/Yu4+kvnnJ+f285LcfGHxw+a2Ze2HbdB+Bd39gu4+oruPOPTQQ/dtowAAYB/s5CgoleSFSc7q7t9emPTaJGsjmRyX5DUL7Q+dR0M5Msklc1eV1ye5R1XdYD758h5JXj9P+3RVHTk/10MX1gUAAPulg3Zw3d+V5MeTvKeq3jW3/WKSE5O8sqoekeQjSR40T3tdkh9McnaSzyZ5eJJ094VV9fQkp83zndDdF873fyrJi5NcO8nfzDcAANhv7VgA7+6/T7LZuNx332D+TvKYTdb1oiQv2qD99CS334cyAQBgKFfCBACAgQRwAAAYSAAHAICBBHAAABhIAAcAgIF2chhC2C8cfvzJQ5/vnBOPHvp8AMCBxRFwAAAYSAAHAICBBHAAABhIAAcAgIEEcAAAGEgABwCAgQRwAAAYSAAHAICBBHAAABhIAAcAgIEEcAAAGEgABwCAgQRwAAAYSAAHAICBDtrtAoB9c/jxJw99vnNOPHro8wHAqnEEHAAABhLAAQBgIAEcAAAGEsABAGAgARwAAAYSwAEAYCABHAAABhLAAQBgIBfiAfZrLjQEwKpxBBwAAAYSwAEAYCABHAAABhLAAQBgIAEcAAAGEsABAGAgARwAAAYSwAEAYCABHAAABhLAAQBgIAEcAAAGEsABAGAgARwAAAYSwAEAYCABHAAABhLAAQBgIAEcAAAGEsABAGAgARwAAAYSwAEAYCABHAAABhLAAQBgIAEcAAAGEsABAGAgARwAAAYSwAEAYCABHAAABhLAAQBgIAEcAAAGEsABAGAgARwAAAYSwAEAYCABHAAABhLAAQBgIAEcAAAGEsABAGAgARwAAAYSwAEAYCABHAAABhLAAQBgIAEcAAAGEsABAGCgg3a7AICrssOPP3nYc51z4tHDnguAzTkCDgAAAwngAAAwkAAOAAADCeAAADCQAA4AAAMJ4AAAMJAADgAAAwngAAAwkAAOAAADCeAAADCQAA4AAAMJ4AAAMJAADgAAAwngAAAwkAAOAAADCeAAADCQAA4AAAMJ4AAAMJAADgAAAwngAAAw0I4F8Kp6UVV9sqreu9B2w6o6pao+OP+8wdxeVfWcqjq7qt5dVXdcWOa4ef4PVtVxC+13qqr3zMs8p6pqp7YFAAC2y0E7uO4XJ/n9JC9ZaDs+yZu6+8SqOn5+/KQk90py6/l2lyR/mOQuVXXDJE9JckSSTnJGVb22uy+a53lUknckeV2So5L8zQ5uDwB74fDjTx76fOecePTQ5wO4snbsCHh3vy3Jheuaj0ly0nz/pCT3XWh/SU/enuSQqrppknsmOaW7L5xD9ylJjpqnHdzdb+/uzhTy7xsAANjPje4DfpPu/vh8/z+S3GS+f7MkH12Y79y5bVn7uRu0AwDAfm3XTsKcj1z3iOeqqkdX1elVdfr5558/4ikBAGBDowP4J+buI5l/fnJuPy/JzRfmO2xuW9Z+2AbtG+ruF3T3Ed19xKGHHrrPGwEAAFfW6AD+2iRrI5kcl+Q1C+0PnUdDOTLJJXNXldcnuUdV3WAeMeUeSV4/T/t0VR05j37y0IV1AQDAfmvHRkGpqv+d5K5JblxV52YazeTEJK+sqkck+UiSB82zvy7JDyY5O8lnkzw8Sbr7wqp6epLT5vlO6O61Ezt/KtNIK9fONPqJEVAAANjv7VgA7+5jN5l09w3m7SSP2WQ9L0ryog3aT09y+32pEQAARnM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6KDdLgAADkSHH3/y0Oc758Sjhz4fsHMcAQcAgIEEcAAAGEgABwCAgQRwAAAYSAAHAICBBHAAABhIAAcAgIEEcAAAGEgABwCAgQRwAAAYSAAHAICBBHAAABhIAAcAgIEEcAAAGEgABwCAgQRwAAAY6KDdLgAA2P8cfvzJQ5/vnBOPHvp8sJscAQcAgIEEcAAAGEgABwCAgQRwAAAYSAAHAICBBHAAABhIAAcAgIEEcAAAGEgABwCAgQRwAAAYSAAHAICBBHAAABhIAAcAgIEEcAAAGEgABwCAgQRwAAAYSAAHAICBBHAAABhIAAcAgIEEcAAAGEgABwCAgQRwAAAYSAAHAICBBHAAABhIAAcAgIEEcAAAGEgABwCAgQ7a7QIAAEY7/PiThz7fOScePfT52L85Ag4AAAM5Ag4AsGJGHuF3dH/vOQIOAAADHfABvKqOqqoPVNXZVXX8btcDAADLHNBdUKrqakn+IMkPJDk3yWlV9druft/uVgYAwE5YhRNoD/Qj4HdOcnZ3f6i7v5Dk5UmO2eWaAABgUwd6AL9Zko8uPD53bgMAgP1Sdfdu13ClVdUDkhzV3Y+cH/94krt092PXzffoJI+eH35jkg8MKvHGST416Ll2g+07sNm+A9cqb1ti+w50tu/Atcrblozfvlt296EbTTig+4AnOS/JzRceHza3XU53vyDJC0YVtaaqTu/uI0Y/7yi278Bm+w5cq7xtie070Nm+A9cqb1uyf23fgd4F5bQkt66qW1XVNZI8OMlrd7kmAADY1AF9BLy7L6uqxyZ5fZKrJXlRd5+5y2UBAMCmDugAniTd/bokr9vtOjYxvNvLYLbvwGb7DlyrvG2J7TvQ2b4D1ypvW7Ifbd8BfRImAAAcaA70PuAAAHBAEcABAGCgA74POGNV1Q2S3DrJtdbauvttu1fR9qqq2ye5bS6/fS/ZvYrYG1X13Ulu3d1/UlWHJrlud394t+vaV1V1rSSPSHK7XH7f/IldK2qbVdXVktwkC59L3f3vu1fR9lrVfXON984D07wvPilX/N3dbdeKuopwBHwbVdWtq+pVVfW+qvrQ2m2369ouVfXIJG/LNOrM0+afT93NmrZTVT0lye/Nt+9P8swk99nVorZRVR1ZVadV1X9W1Req6ktV9endrmu7zL+/JyV58tx09SQv272KttVLk3xNknsmeWumax5cuqsVbaOq+ukkn0hySpKT59tf72pR22jF982rwnvnKn+2/2mSs5LcKtPn+jmZhnheCfvz554Avr3+JMkfJrks05vQS7JCb7JJHpfk25N8pLu/P8m3Jbl4d0vaVg9Icvck/9HdD0/yLUmuv7slbavfT3Jskg8muXaSRyb5g12taHvdL9OH/meSpLs/luR6u1rR9vmG7v6VJJ/p7pOSHJ3kLrtc03Z6XJJv7O7bdfc3z7c77HZR22iV981k9d87V/mz/Ubd/cIkX+zut87fqq3S0e/99nNPAN9e1+7uN2UaXeYj3f3UTB+Uq+Jz3f25JKmqa3b3+5N84y7XtJ3+q7u/nOSyqjo4ySdz+SutHvC6++wkV+vuL3X3nyQ5ardr2kZf6GlYp06SqrrOLteznb44/7x4/qr/+km+ehfr2W4fTXLJbhexg1Z530xW/71zlT/b195bPl5VR1fVtyW54W4WtN321889fcC31+er6quSfHC+QNB5Sa67yzVtp3Or6pAkf5nklKq6KMlHdrmm7XT6vH1/lOSMJP+Z5P/ubknb6rPzFWPfVVXPTPLxrNY/4a+squcnOaSqHpXkJzL9LlfBC+bzL34l09V+r5vkV3e3pG31oSSnVtXJST6/1tjdv717JW2rVd43k9V/71zlz/Zfq6rrJ3lipi5EByf52d0taVvtt597xgHfRlX17Zn6Uh2S5OmZduTf7O6372phO6Cqvi/TUbi/7e4v7HY9262qDk9ycHe/e5dL2TZVdctM/WyvkekN9vpJnjsfHVgJVfUDSe4xP3xDd5+ym/WwNXMf4ivo7qeNrmWnXFX2zRV971z/2X79JM9cxc/2VTN/7n0y03kX+9XnngDOHlXVwd396ara8Gup7r5wdE07oarul+TN3X3J/PiQJHft7r/c3cq2x/y199pXxWujTlyzuz+7u5Vtn6r6miR3zvRV/2nd/R+7XNI+qaqHdPfLquoJG01foSPEK2/V9s1Fq/7euYqq6he6+5lV9XuZu0Yt6u6f2YWyrlJ0QdlGVXVKkgd298Xz4xskeXl333N3K9tnf5bkhzJ9tdhJamFaJ/m63ShqBzylu/9i7UF3XzwfmVuVD5E3Jfkfmb4eTqYTUt6Q5Dt3raJtNI/S86tJ3pxpH/29qjqhu1+0u5Xtk7W+wqt0wt4VzEOh/UKuOMziSpwMtqL75qKVfO+sqt/t7sdX1V9l45B6II/0ctb88/RdrWKHVNUru/tBVfWebPy72/WTvB0B30ZV9c7u/rY9tbF/qqp3r/+jrKr3dPc371ZN26mq3tXd37qntgNVVX0gyXd29wXz4xsl+cfuXqUThVdSVb0hySuS/FySn0xyXJLzu/tJu1rYNln1fXNV3zur6k7dfcbc5fIKuvuto2vaSXM/9+t2934xTN++qKqbdvfH5y4oV9Ddu37+2n7REX2FfLmqbrH2YP7Fr8x/OFX1XWtn71fVQ6rqtxe3dwWcPm/T18+338501H9VfKaq7rj2oKrulOS/drGe7XZBLj829qVz2wGvqp5ZVQdX1dWr6k1VdX5VPWS369pGqz4U2srum7OVfO/s7jPmn29duyV5d5KLViV8V9Wfze8t10ny3iTvq6qf3+269lV3f3z++ZGNbrtdXyKAb7dfSvL3VfXSqnpZpovWPHkPyxxI/jDTGcXfkumM6X/LdIGQVfHTSb6Q6UjcKzKNxvCYXa1oez0+yf+pqr+rqr/PtI2P3eWattPZSd5RVU+dv/5+e5J/raonbNaH+gByj/mo1A9lulDGNyQ54D8kF6z6UGirvG8mK/7eWVWnziH1hkn+Ockfzf9krILbzu8t903yN5kuyPPju1vS9qmq+1fVB6vqkqr6dFVdWvvJhXj0Ad9G3f238xHGI+emx3f3p3azpm12WXd3VR2T5Pe7+4VV9YjdLmq7dPdnkhy/23XslO4+rapuk6+M3f6B7v7ismUOMP8239a8Zv65Cv2n196rj07yf7r7kqpaNv+BZtWHQlvlfXPl3zuTXH8eiOCRSV7S3U+pqlUZ5eXqVXX1TAH897v7iyv23vLMJPfu7rP2OOdgAvg2qKrbdPf7F77e/9j88xZVdYvu/ufdqm2bXVpVT07ykCTfO/cXu/ou17TPVvxEm1TV3br7zVV1/3WT/ntVpbtfvSuFbbO1Ieuq6rrz4/9cvsQB5a+r6v2Zugz9r/mkxc/tck3bprvXLjt/SaYrDa6UVd03V/29c8FBVXXTJA/K9E33Knl+pm/V/iXJ2+aus6t0UaxP7I/hO3ES5raoqhd096Or6i0bTO4VOpP/a5L8aKYhtP5u7v991+5+yS6Xtk9W/USbqnrafMTmTzaY3HN/2wNeTVeIfGm+0nXhU0ke2t1n7l5V22f++vuS7v5SVf23TP2mP7rbdW2Hqvrvmbq43aS7b19Vd0hyn+7+tV0ubVus6r656u+da6rqgZkugvX33f1TVfV1ma7x8cO7XNqOqKqbdfd5u13HdqiqZyf5mkwj8ixe5GvXDzwJ4NtkPhr8Hd39D7tdyyhV9T1JHtzdB3xfv5rGxH5Jd//YbteyE+b98wHd/crdrmWnVNU/Jvml7n7L/PiuSZ7R3SsxzGKS1PTd8N0y/SP8Q919k10uaVtU1Vsz9Wl//tqoUVX13u6+/e5Wtj1Wed9c9ffOzVTVt3f3abtdx3apaez2H8703vJN3f21u1zSttifDzzpgrJNuvvLVfX7SVZ6yMH55KgfTfLAJB9O8ue7W9H2mI8q3rKqrtEreGXPef/8hSQrG8CTXGct4CRJd5+6NmrPga6qjsz0d3ffTEdRH5NpyL5V8d+6+5/W9T29bLeK2QEru2+u+nvnoqq6bZJj59vFSY7Y3Yr2TVVdO8kxmd5bvi3TOQn3zTSAxEro7ofvdg2bEcC315uq6oeTvLpX6KuF+evhtTedT2U6y726e9X6an4oyT9U1WuTfGatsVfnaoNvrKqfy/T7W9y+lbiSaZIPVdWv5Csj8zwk0+/0gFVVz8j0z+6/J/nfSZ6W5PTuPmlXC9t+n6qqr8/cj7iqHpDk47tb0rZauX1znZV976yqw/OVz78vJrllkiO6+5zdq2rfVdWfJfmeTBdj+71MF4k6u7tP3c26tltVXSvJI3LFi3w5Ar5i/meSJyS5rKo+l+mKZ93dB+9uWfvs/Un+LtNX3mcnSVWt0ggFa9ZGKviqrMjoBOv8yPxzscvQKl3J9CcyBdRXZ9quv5vbDmSPTPKvmfpH/1V3f76qVuaf+wWPSfL/2rvvOLuqqv/jn28CUhMCIk1p0ntoCgFUmlhQQUAISLGAoGIUfLA9jwh2EJViAfVHU2kigqgYeugt9F4i0pUeqRK+vz/2vszJcGeSkHNn33tmvV+veeXec2cy605Ozuyz99prHQOsLOkh0upak1IamnhuVjXy2inpClJFnpOB7WzfLWlKrw++s1WBp0gdMW/PKxlNvLacSBrDbAUcTLqudMWmzMgBr4GkjWxfJmlu242pTNAiaRtgJ2Aj4BzSxejXtpctGliHSJrX9vOl46iLpB1snybp7babNOv2mpyHel7TVmXy+9qSNPu2OXAhsAWwpO0mpWgAkNMyRtieOsNP7hFNPTfbaeC180/AOsBZwO9tXy7pPtuNmLTIZWnHkyZnHieVqF3d9mNFA6uRcjdy5W6tueTiJbY3mOEXd1g04qnHEfnPy4tG0SG2/2R7J2Bl0gDgi8Aikn4h6b1lo6uPpA0l3Ua6W0bSWpJ+XjisOrSaQf2haBQdZHsaqRPtAqVjqZPtabbPsb07sBxpJ/9lwEN5CbkRJL1Z0hGkmeGLJB2u1K695zX13Kxq6rXT9jbAGqSunt+SNAVYUNI7ykZWD9t32D7Q9srABOB44Jq8abgpWr0uns7ViBYAFikYz2tiBrwGkq4ktafdhjQ7PB3bXxjyoDpM0oKk3NQdbW9eOp46SLoK2B44q0mVGCSdS1r2Xp80wJlOU2r1SjqTtJHoXKbPQ23i/7/RwDa9XgK0JZ+jk4Df5kO7kEqcblEuqvo0/dxs6rWzP0mLkGqBjweWsr1k4ZBqlystbWK7ERsxlZonnQ6sCRwLzA980/YviwZGDMBrIWlh0rLwD4Fv9nvZTfkl2XSSrrL9ztaSVT52o+21Ssc2OyS9ibSMeiIpp7jKDbrQ7t7ueAM3LDZOu8GapJttr1Eqpjo1/dxs6rVzMJKWtn1/6ThC74pNmDVwajd/sqTbbd/YOt6qkw3EALw3PCBpHOCcJzaBLtmsMTtyabArJY2z/W94Ldf2o6TzsxED8KYMZoapiZJ2oq9M5vbA3wvGU6thcG428to5mBh89wZJiwLfA5aw/f5cSnJD278pHFrMgNetXZ1s20eVjSrMjLyScThpNUOk8kwTbD9RNLCa5JnwD5LOz61Iy3J/tP3nooHVJOdntmuH3fMbpiTNZfulGR3rNZKmkv7NBMwHvJpfGgH8pwEVpIBmn5vQ/Gtn6F2S/kZKPfmG7bUkzQFc3w2razEDXoNhVCe70fJKRpNKnwGQN8qOB95L2kR7ArB+NzcoeIOqTTHmJt0ELzTA5/aaK0hpRDM61lNsN6Zk3Qw0+dxs7LWzpVXpbEbHeomk/QZ7vQk13LOFbZ8q6WsAtl+RNK10UBAD8LoMizrZkj5KynNfhDTL0ZQ65wBIWhbYF1iGyv+NBmxSPId0fm5sewqApMPLhlS/NrNtP5V0Ha/fl9EzJC0GvBWYJ6+utVpFjgbmLRZYB+Try8bkOtm2/1Q4pNo08dysavC1s+VIXn+z2+5YLxkuN7/P5YpKrSZfGwDPlA0piQF4PVq5tBdKatXJ1uBf0pMOAT5ku6m5fX8CfgP8mb6l8CZYh3R+nifpPtL5ObJsSPWTVP1lOII069jr17itgD2AtwGH0XddmQp8vVBMtcsl65YndfsE2FvSlrY/N8iX9YyGnptVjbx2StoQGAe8pd+M8Wh6/Bpq+6DSMQyR/Uh13JeTdBnwFtIek+IiB7xGeWPbR0jL/ZuRlvrPsD2xaGA1kXSZ7Y1Kx9EprZ38pePopLxRajywHXAj6fw8pmxU9ZB0YeXpK6Q9GIfZvrNQSLWRtJ3t00vH0SmS7gBWcf6FJGkEcKvtVcpGVo8mn5vQ3GunpHcD7wH2Bqpl66aSOtPeXSKuOqmLW7XXJed9r0SawLjT9n9n8CVDIgbgHdKkOtl5aRjg3cBipNmO1zZ/2f5jibjqJmlnYAXSBqLq+5tcLKgOyQOcLYCdmnShbSpJE0gbiaYCvyKtany1QTf3ZwOfa1WWkLQ0cJTtD5WNLMyMpl87qyUH87VzftvPFg6rFpJOI6XR7kylVbvtCUUDq4mkzwG/s/10fr4gMN528UZRMQAPMyTp2EFedlMGcJK+D+wK3EvfMqptb1YuqjAjkn5q+4v58QTbh1deO872HsWCq0mrprKkrUizcf8LnGi7l3NQkfRnUm7mAqRGUVfn5+8Errb9nnLRzb7hcG5C86+dSl1n9wamAdeQUlAOt31o0cBqoC5u1V4HSTfYHtvv2Gv16ktqUg5a6JBWtYyBdoKXiaojdgDenutmh97xrsrj3Unl0FrWHOJYOqWV+/0B4ATbt+aOdb3uR6UD6LDhcG5C86+dq9p+VtIuwN+Ar5La0/f8AJzXt2p/lC5p1V6TkZJUSW8bCbypcExADMDDrGniTvCqW4AxwL9KBxJmiQZ43CTXSZoILAt8TdIoGrDZzfbFpWPosOFwbkLzr51z5pnhbUipUf+V1JT0gWNyWsb/kjYrzg/8X9mQanUOcIqko/Pzz+RjxcUAPMxQk3eC9zMGuEPSNUyfx9iUUlqtu/9Fmb5U2D/LRVSLEfkXyIjK49Zgpynn56eAscB9tp/PZbV6vo67pEttb1xpyPPaSzSjxOlwODeh+dfOo4F/kDauT8p7FHo+Bzznsz9r+ylSR+RGNIbq5yvAXsA++fm5wK/LhdMncsBr1NQ62cNhJzi89j5fpymzdJL2BQ4EHmP6PM2eXgqX9A/S+2k3w+gGdRtckLTRrVqpYFK5iMKMDKNzs9HXznYkzWH7ldJxzC5J19peb8af2ZtylZfl89N7bL9YMp6qGIDXSNI9NLhOdnUn+HAgaWPSbumm1CK+B3hntIfuPZI+DUwg1QO/AdgAuKIJm9zyqsyttlcuHUuoR9OunQCSPsjrS/UdXC6iekj6AX0dvJ9rHbf9ZLGgapBLD34P+CRwP+kmeEn62tIXL0UYKSj1eqypg+/suHZ5b00YBLTkboM7kzYVTQGaVHv5AbqkA1iYZRNIVUKutL2ppJVJv1x6nu1pku6UtFQD0qGGrSZfOyX9ktR5dlNS+sL2pIo9TbBj/rN6s2R6Px3lUFK3z2VtTwWQNJq08ftHpGtqUTEAr0GlTva1kk6hoXWygS9XHs9NaubShCW4FUnNacbTNxMg25sWDax+9wEXSfoL05+fPy4XUphJL9p+URKS5rJ9h6SVSgdVowWBWyVdzfSzcE3JIW6kYXTtHJdL9N1k+yBJh5GqoTTBKv3TMnLaRq/bGljRlTSPXMlmH1Ld8xiAN0S1WcTzwHsrzw00YgBu+7p+hy7LvzB73R3AJcDWtu8BkPSlsiF1xD/zx5vokjJMYaY9KGkM6eb+yD0DFwAAIABJREFUXElPkZZVm6JJVReGk+Fy7Xwh//m8pCWAJ4DFC8ZTp8t5fSWzdsd6jauD78rBad1SwSYG4DUYLnWyJS1UeToCWJfUQKPXfRTYCbhQ0jnAyTSwZJjtg0rH0GkNrfKC7W3zw2/ltuYL0CWltOrQ5M16LQ09N4fFtRM4O98AHwpMJk2sdUUljTdK0mLAW4F5cvpQ699tNCndptfdJmk32ydUD0r6OOnGsbjYhFkjSZP7d6Zrd6xXSZpCuvCIlHoyBTjY9qVFA6uJpPmAj5CWUzcDTgDOaFC777cAB/D6jUSNyOFvapWXlryxbQXbx+Z/y/ltTykdVx0kbUDqKbAKaXVmJPBcr1eQahkG52ajr51VkuYC5rbd0/tpJO0O7AGsB1xbeWkqcFyvp85Keisp++AFUtMkSO91HmBb2w+Viq0lBuA1qNTJ/iLwk8pLo0n/0GsVCSy8Ybnk2w7AjrY3Lx1PHXIjl1NIufx7kzrz/dv2V4oGVpMmV3mRdCDpl8dKtlfMy+Cn2W7ECpuka0kzqaeR3udupPzNrxUNrCZNPjf7a9K1U9IBtg/Jj3ewfVrlte/Z/nq56OohaTvbjdkw25+kzUiTTgC32T6/ZDxVMQCvwTCqkz0nqZh9q73yRcDR3VDOJ8yYpOtsr5s3Eq2Zj11je/3SsdUhp2Zs2YTavP1JugFYG5hse+187KYGzaBea3u9fufm9a332uuafG42WXUFu/9qdlNWt/OM/nbAMkyfHtXzJRa7XeSA18D2xZIuBdZseJ7tL4A5gZ/n57vmY58uFlGYFa0bpUdyTduHgYUG+fxe0+QqLy/bdmvzUF7yb5LnJb0JuEHSIcAjpH0mTdHkc7PJNMDjds971Zmk8rTXUTk3Q+fFALwmeWftEqXj6LD1+6XTXCDpxmLRhFn1HUkLAPuT8m1HA02qWNDkKi+nSjoaGCNpT1JziV8VjqlOu5IG3J8nnZNLkmblmqLJ52aTeYDH7Z73qrfZfl/pIIajGIDX6wZJZ5HyGKu1bHt6M0PFNEnL2b4XQNLbgWmFYwozIVdgWMH22aTZjkbV6c3vb0Xbu5SOpRNs/0jSlsCzwErAN22fWzis2ZY3k77F9m350IvAQZJWoyFNo5p+bjbcWpKeJc12z5Mfk583oVY2wOWS1rB9c+lAOknSqEpDnuVbZTOLxhQ54PWRdGybw7b9ySEPpgMkbU5q43of6QK0NPAJ2xcWDawmuaHSD4FFSO9PpH+/plRiuNr2O0rH0Sk5DWwz2y+XjiXMHEknAz+3Panf8U2AfWzvXCayejX93Gz6tbPJJN0GLE+qavYSff92jdhf0pJX66cAvwe+b3u5wiHFADzMmrxho9WB707bjckZy5UKPmT79tKxdIKkn5By+E9h+hWaycWCqpGkE0hl7M5i+vfX83m2TR3gtDZfDvDaLbZXH+qYOqHJ5yY0/9rZZJKWbnfcdk83+pI0L2nvzCuVY/sARwE7VSvalBIpKDWS9DZSbm2rNNglwATbD5aLavZJWh94wPajtl+SNJaUn3m/pG/ZfrJwiHV5rOG/QMbmP6u7202q29sE9+aPEcCowrHU7RCaOcAZ7N9pziGLovOafG5C86+djWX7/nY9BkrHVYMLgG2ARwEkbUuq4rYVaZ9J8QF4zIDXSNK5pOWNE/OhjwO72N6yXFSzT9JkYAvbT0p6F6nb2b6kAd0qtrcvGuBsyrOLAO8GFiO1+65WKmhKDv+wIGle28+XjqNOki5rSs3vqlwV5Ge2/9rv+PuBL9h+f5nIOqNp52ZcO3tfU3sMSLqxVTRC0l7AnsAHbP97sJW3oRQD8BpJusH22Bkd6zX9TuSfkZq3fCs/b8L7a5e739KYHH6AXH6wfyfMRtR7zQ2xfkPqELmUpLWAz9j+bOHQ3rCmD3AkrQD8Bbic6bvVbQhsbfuuUrHVqYnnJgyva2dTNbXHgKQLgItJFZW2BZa3/ZSkxYG/d8P7ixSUej0h6ePASfn5eKAJnc9GSpoj51JtDuxVea3nzyHbnwCQtJHty6qvSerpWYAqSb8E5iVVQPk1sD1wddGg6vVT0vLiWQC2b8wrNr3sQ5XHzwPvrTw3qdVyz7J9t6Q1gJ2BVr73xaTB6YvlIqtdE8/NYXPtbLim9hjYgZRychdpzDJR0s2k33/fKBlYS88PnrrMJ0k54D8h/XK8HPhE0YjqcRJwsaTHgRdIue1IWp6GlArLjgT6dzZrd6xXjbO9Zp7dOEjSYcDfSgdVJ9sPSNP1x+jpMpnDYYCTN3IPNpPaCE07N/tp+rWzyRrZY8D2E8B3Ws8lXUHan/dD23cWC6wiBuA1yruGP1w6jrrZ/q6k84HFgYnuy1saQcoF72l5eXgc8BZJ+1VeGg2MLBNVR7yQ/3w+5/k9Qfo3bYoHJI0DLGlOYALQlI1hMcDpbY08N4fRtbOxmtpjoD/bD9MFGy+rYgBeA0nfHORl2/72kAXTIbavbHOsEfmZpM5085P+P1QrFDxLStNoirMljQEOBSaTVml+XTakWu0NHA68FXgImAj0eo5tDHCaoXHnZjZcrp2Nk1ewF7V9WR5wn5uPb1xtuBc6JzZh1kDS/m0Ozwd8Cniz7SaU9Gk8SUv3eu3TmZXruc9tuzEpRAOlafQ/1kskvRt4D2kA98vKS1OBP9u+u0RcQ0HSm/Mycs9r4rnZkjt9nmp7u9KxhJkn6Wzga/07YOY9Gd+z/aH2XxnqEgPwmkkaRVpe/BRwKnCY7X+VjSrMDEkXkmaFp2O7KXWyycvgy1BZ/bJ9QrGAaiRpsu11ZnSsFw2Xm0NJ95KqovwWOM72qoVDqkWTz01I+bW2NywdR5h5kq6xvf4Ar91se42hjmm4iRSUmkhaCNgP2AU4HljH9lNlowqz6MuVx3OTmg29MsDn9hxJJwLLATfQtwHMQE8PwIdJmsZxrSoFVU26OQSwvZykLwFX0IAN7MPk3AS4QdJZpBzbaqfPnq7S03BjBnltniGLosMkbUDaL7MKKWVqJPBcN3QRjgF4DSQdCnwUOAZYw/Z/CocU3gDb1/U7dJmkJpXpWw9Y1c1b9hoOeaiNvDmUNBHYszW7n39Z7g18BtiaHr85ZHicm5DOySeYvqtuz5fJbLhrJe1pe7qKJ5I+TV9N/iY4CtiJdHO4HrAbsGLRiLJIQamBpFdJzTFeYfoUBpE2YRa/0wozllcxWkYA6wJH2F6pUEi1knQaqbvgI6Vj6YRqmoakEaSmJ88WDqtjJF1t+x2l45gd1UZeuUnUocA2tu8abIm81wy3czN0P0mLAmcALzN9E6w3AdvafrRUbHVqdb2sNheSdH2r6VBJMQNeA9sjSscQanEd6QZKpJupKaRc/p4m6c+k9zUKuC3P6le7KTaldOb3Je1NSq+5Bhgt6XDbhxaOa7YNcHO4QKFw6vSSpN1J3er2Bda2/bCk0aSN7E3R2HMTQNLbSMv8rdr0lwATbD9YLqowGNuPAeMkbUpfE6y/2L6gYFid8LykN5HSpA4BHiFdQ4uLGfAQGi5X0hiQ7YuHKpZOas2mStqFVB/7q8B13dByeHZJmsLrbw4Ptn1p0cBmUy6F9lXSLNy9wJakBmYfAX5r+ycFw6tNk89NAEnnAr8HTsyHPg7sYnvLclGFkFafgH8BcwJfIk1c/Nz2PUUDIwbgIbwmN8jYB2i1iL4IONr2f4sFFWaapFuBsaSBwFG2L5Z0o+21CocWZpKktYEtgOttn1c6nro0/dysphINdiyE0CdSUELo8wvSXfLP8/Nd87FPF4uoRt28G7wmRwP/AG4EJuWZj0bk2Q6Xm0Pb1wPXl46jAxp7bmZPSPo4cFJ+Pp60KTOEIiSdavtjkm6mfXnh4qtPMQPeAZJG2Z6aHy/fDUsdYcbazUg1bJbqWtrsBrf9taKBdZCkOWw3oVrIr0k3h8fnQ7sC02w34uZwOGrKuQmvLfMfCWxIGuxcTtrw/c+igYVhS9Lith/J5+brdENfhZgB74xLc87m74Hvk2ovh+43rdqCV9Lb6auX3Qi275E00vY04FhJ1wONGIDnXf3fA5aw/X5Jq5IGBL8pG1kt1u93I3iBpBuLRRNmWa7yshqpZF/LwYXCqVUezDRlM3dogEq1r8eBF2y/KmlFYGXgb+Ui6xMD8BpImhd4uTWbYXstSfuQluN2KhpcmBX/A1wo6T7SZrelaUAzkIqu3Q1ek+OAY4Fv5Od3AafQjAF4428Om0zSL4F5gU2BX5NqgPd8jwFJ3xzkZdv+9pAFE0J7k4BNJC0ITCRVIdqR1DSxqCb98i3pAmDh1hNJ25LyNbcC9igUU5hFts8HVgC+QCqJtpLtC8tGVatdSf/nP0/qVrckqaFLUyxs+1TgVYB8Q9yUQWrr5vAiSReTrjn7F46pNpJWkPQHSbdJuq/1UTquGo2zvRvwlO2DSCszXdEMZDY91+YDUvnWr5QKKoQK2X6e1Czx57Z3IK1EFRcz4PWYp1W0XtJewJ7A5rb/LekHZUMLMyJpfeAB24/afknSWNLA9H5J37L9ZOEQa1FpBDINOAt4yPa/ykZVq+ckvZm84SZvOn2mbEj1sH2+pBWAVlOoO22/NNjX9JhjgQOBn5BmiT9BsyaIXsh/Pi9pCdIGxcULxlML24e1HksaBUwg/dudDBw20NeFMIQkaUPSjHerr8fIgvG8pkkXuJKekHRg3ij1feC9efC9OKnaROhuR5PqECPpXcAPSC2wnwGOKRhXLST9UtJq+fECpEoMJwDXSxpfNLh67U+6sVhO0mWk97hv2ZBmj6T1JS0GkAfcY4FvA4f2a87T6+bJK1Cyfb/tbwEfLBxTnc6WNIbU6XMyqSLKSYN+RY+QtJCk7wA3kSb11rH9lYbd3IfeNYG0z+kM27fm9L2uWNmOKig1yLNu+9DXTOKrwM2kmZxv2P59wfDCDFQrnUj6GfDvPABoRC1bSbfabg3Avwi8x/Y2eWD3t25oyTs78nu6nDSwgTRLLNIscU+X6ZM0GdjC9pP55vBk0k3FWGAV29sXDbAmki4HNgb+QEqveQj4ge2VBv3CHiRpLmBu2z2/OiPpUNLS/jHAz2z/p3BIIfSMGIB3QF5i3Ai4yfadpeMJg5N0CzDW9iuS7gD2sj2p9Zrt1Qf/G7qbpOtbg2xJfwFOs31c/9d6laQfAeNIu9tvBi4jDcgv7/X0oabfHLbkNLDbgTGkGf7RwKG2rywa2GySdIDtQ/LjHWyfVnnte7a/Xi662SfpVeAlUnfW6mBCpE2YTekxEHqUpLcAB9CvApHtzYoFlcUAPAx7kr4BfIBUrmgp0hKqc5vs421vVDTA2STpQlI+5kOkpbeVbT8qaQ7gFtsrFw2wJrnCy3qkwfiG+eNp26sWDWw2NP3msOkkTba9Tv/H7Z6HEOonaSKpGtaXgb2B3UkTGcU3CccmzDDs2f6upPNJm6Imuu+udAQ9nkOcfQY4AlgM+GJrwzCwOfCXYlHVbx7SzOkC+eNh0ox4LzsJuFjS46SNfJdAavBFQzaYAkg6F9jB9tP5+YLAyba3KhvZbNMAj9s9DyHU7822fyNpgu2LSdfTa0oHBTEADwGAdkvdtu8qEUvd8vt4X5vjfwf+PvQR1UvSMaTlxanAVaT0kx/bfqpoYDUYBjeHLQu3Bt8Atp+StEjJgGriAR63ex5CqF9rH9AjuRnWw0BXbGCPAXiNJP2w/7JGu2MhlNaw5e+lgLmAu0lpNg8CTw/6FT2kyTeHFa9KWqrVujy3j27CAHUtSc+SZrvnyY/Jz+ce+MtCCDX5Tq7+tT9wJGmV9EtlQ0oiB7xG7QY1km6yvWapmEJopwmbL6skiTQLPi5/rA48CVxh+8CSsYUZk/Q+UiWNi0mD001I+e49v0ITQgjtxAx4DXLb+c8Cb5d0U+WlUaSKDCF0myblfpNTM26R9DQpN/oZYGvgHaQGL6GL2T5H0jrABvnQF20/XjKmEELvknQkg6yi2f7CEIbTVsyA1yAvbyxIasLz1cpLU3u9DFpollz7+x2kC9M1lQ2ZPUvSF+ib+f4vuQRh/rjZ9qsFwwuDkLSy7Tvy4Pt1bE9udzyEEAYjaffBXrd9/FDFMpAYgNdI0nLAg7md+XuANYETqpuLQihF0qeBb5IanQh4N3Cw7f9XNLDZJOnH5Nrfth8pHU+YeZKOsb1XLpXZn7uhVm8IIXRCDMBrJOkGUh3iZYC/AmcCq9n+QMm4QgCQdCcwzvYT+fmbSYPWxnUbDL1D0ghgQ9uRrhdCqFVuxPMVYFW6rBHPiNIBNMyrtl8hteY90vb/kMqHhdANniCV6muZmo+FUExOETqqdBwhhEb6HanL7rLAQcA/gKgD3kD/lTQe2A34UD42Z8F4QkDSfvnhPcBVks4k5YB/BLhpwC8MYeicL2k74I+OZdkQQn2iEc8w8QlSq9Pv2p4iaVngxMIxhTAq/3lv/mg5s0AsIbTzGWA/YJqkF0h7FGx7dNmwQgg9rmsb8UQOeAghhBBCaBxJWwOXAEvS14jnINtnFQ2MmAGvlaQVSKUI+yf7v71YUCFkudLE6+64u2EzShjeciOlXYBlbX9b0pLA4ravLhxaCKFHSRoJrGD7bFJviE0LhzSdmAGvkaRLSU0/fkLKAf8EMML2N4sGFgIgad3K07mB7YBXbB9QKKQQAJD0C+BVYDPbq0haEJhoe/3CoYUQepikq22/o3Qc7cQAvEaSrrO9rqSbba9RPVY6thDa6eaLUxg+JE22vY6k622vnY/daHut0rGFEHqXpJ+QimGcAjzXOt4NTb4iBaVeL+WatndL+jzwEDB/4ZhCAEBSdePJCGBdYIFC4YRQ9d+8XGx4rXZvdDANIcyusfnPgyvHDBRPvYwBeL0mAPMCXwC+Tco3GrQdaghD6DrShUfAK8AU4FNFIwohOQI4A1hE0neB7YH/LRtSCKEBPmX7vuoBSV2xLy9SUDpM0hy5OU8IIYQBSFoZ2Jx0g3i+7dsLhxRC6HGt9LZ+x7oiNThmwGsg6VLbG+fHJ9retfLy1cA67b8yhM6TtD7wgO1H8/PdSBsw7we+ZfvJkvGFkD1GKhc2BzCPpHW6IU8zhNB78g39asACkj5aeWk0lSp1JcUAvB7zVR6v1u81DWUgIbRxNLAFgKR3AT8A9iXlxh1DWu4PoRhJ3wb2IDWKai3LdkWeZgihJ60EbA2Moa8zOcBUYM8iEfUTA/B6DJbHEzk+obSRlVnuHYFjbJ8OnC7phoJxhdDyMWA52y+XDiSE0PtsnwmcKWlD21eUjqedGIDXY4ykbUmVJcZUljtEVJkI5Y2s7EXYHNir8lpcA0I3uIU0U/Wv0oGEEBplW0m3Ai8A5wBrAl+y/duyYcUmzFpIOnaw121/YqhiCaE/Sd8APgA8DiwFrGPbkpYHjre9UdEAw7AnaT3gTNJA/KXWcdsfLhZUCKHnSbrB9tg8Sbo1sB8wqRt6DMTsVw1igB26me3vSjofWJzUXbB11z2ClAseQmnHAz8Ebibqf4cQ6jNn/vODwGm2n5G6Y2teDMBDGAZsX9nm2F0lYgmhjedtH1E6iBBC4/xZ0h2kFJR9cpOvFwvHBEQKSgghhMIk/ZiUenIW06egRBnCEMJsyV2gn7E9TdK8wOhWWd6iccUAPIQQQkmSLmxz2LajDGEI4Q3LfS9ex/YJQx1Lf5GCUqN8Z7U/sJTtPSWtAKxk++zCoYUQQteyvWn/Y5IWLRFLCKFR1q88nptUCWwyUHwAHjPgNZJ0CnAdsJvt1fOA/HLbYwuHFkIIXU/SGFKX1p2BVWwvUTikEEKD5GvMybbfVzqWmAGv13K2d5Q0HsD28+qW7bYhhNCFJM0DfIQ06F4bGAVsA0wqGVcIoZGeA5YtHQTEALxuL+dfJgaQtByVDUUhhBD6SPo9sAkwETgSuAC4x/ZFJeMKITSDpD/T15F8BLAqcFq5iPrEALxeB5I6LS0p6XfARsAeRSMKIYTutSrwFHA7cHuuUhB5kSGEuvyo8vgV4H7bD5YKpipywGsm6c3ABqQ29FfafrxwSCGE0LUkrQyMB3YkdWtdCVjd9mNFAwshNI6kjYHxtj9XPJYYgM8+SesM9nrUsg0hhBmTtC5pMP4x4EHb4wqHFELocZLWJu0x2QGYAvzR9pFlo4oBeC0GqGHbErVsQwhhFuTN65vYjo2YIYRZJmlF0s38eNLK2inAl20vXTSwihiAhxBCCCGExpD0KnAJ8Cnb9+Rj99l+e9nI+sQmzBpI+uhgr9v+41DFEkIIIYQwzH0U2Am4UNI5wMmkvXldI2bAayDp2PxwEWAcqZQWwKakRjxbFwkshBBCCGGYkjQfqc/AeGAzUgfMM2xPLBoYMQCvlaSJwO62H8nPFweOs71V2chCCKH7SNpvsNdt/3ioYgkhNJukBUkbMXe0vXnpeCIFpV5Ltgbf2WPAUqWCCSGELjeqdAAhhOHB9lPAMfmjuJgBr5Gko4AVgJPyoR1JXd32LRdVCCGEEELoJjEAr1nekLlJfjrJ9hkl4wkhhG4naW7gU8BqwNyt47Y/WSyoEELooBiAhxBCKErSacAdpGYZBwO7kFrTTygaWAghdEgMwGsgaSow4A/S9ughDCeEEHqKpOttry3pJttrSpoTuMT2BqVjCyGETohNmDWwPQpA0reBR4ATSfUmdwEWLxhaCCH0gv/mP5+WtDrwKKmsawghNFLMgNdI0o2215rRsRBCCH0kfRo4HVgDOA6YH/g/20eXjCuEEDolZsDr9ZykXUgdl0wq/P5c2ZBCCKF7SRoBPJtLhE0CuqZVdAghdMqI0gE0zM7Ax0j1vx8jFXzfuWhEIYTQxWy/ChxQOo4QQhhKkYISQgihKEk/AB4HTqGyamj7yWJBhRBCB8UAvAaSDrB9iKQjaVMNxfYXCoQVQgg9QdKUNodtO9JRQgiNFDng9bg9/3lt0ShCCKE3rWL7xeqB3JwnhBAaKWbAQwghFCVpsu11ZnQshBCaImbAayDprMFet/3hoYolhBB6haTFgLcC80ham9Q/AWA0MG+xwEIIocNiAF6PDYEHgJOAq+j7JRJCCGFgWwF7AG8Dflw5PhX4eomAQghhKEQKSg0kjQS2JNX9XhP4C3CS7VuLBhZCCD1A0na2Ty8dRwghDJUYgNdM0lykgfihwEG2jyocUgghdLV83dwOWIbKyqztg0vFFEIInRQpKDXJv0A+SBp8LwMcAZxRMqYQQugRZwLPANcBLxWOJYQQOi5mwGsg6QRgdeCvwMm2bykcUggh9AxJt9hevXQcIYQwVGIAXgNJr9LXva36AxWpmcTooY8qhBB6g6RjgCNt31w6lhBCGAoxAA8hhFCUpNuA5YEppBSU1uTFmkUDCyGEDokBeAghhKIkLd3uuO37hzqWEEIYCiNKBxBCCGF4ywPtJYHN8uPnid9PIYQGixnwEEIIRUk6EFgPWMn2ipKWAE6zvVHh0EIIoSNihiGEEEJp2wIfJm9mt/0wMKpoRCGE0EExAA8hhFDay07LsQaQNF/heEIIoaNiAB5CCKG0UyUdDYyRtCdwHvCrwjGFEELHRA54CCGE4iRtCbyXVILw77bPLRxSCCF0TAzAQwghFCFpeWBR25f1O74x8Ijte8tEFkIInRUpKCGEEEr5KfBsm+PP5NdCCKGRYgAeQgihlEXbtZ/Px5YZ+nBCCGFoxAA8hBBCKWMGeW2eIYsihBCGWAzAQwghlHJtrnoyHUmfBq4rEE8IIQyJ2IQZQgihCEmLAmcAL9M34F4PeBOwre1HS8UWQgidFAPwEEIIRUnaFFg9P73V9gUl4wkhhE6LAXgIIYQQQghDKHLAQwghhBBCGEIxAA8hhBBCCGEIxQA8hBBCCCGEIRQD8BBC6ABJX5P0t37H7h7g2E75sST9Tz72gqR/Svq+pLkqn3+cpJcl/UfSk5LOlbRy5fU9JF06QEwXSXpR0lRJz0q6TtJXq39/m6+Zme83Lb9e/Vii8jk7SbpK0nOS/pUff1aSKt/jO5XPnyu/73/mn8Pd+eeiNu9lycqxLST9o/J8Y0mXS3omx36ZpPUHeq8hhDBUYgAeQgidMQkYJ2kkgKTFgTmBtfsdWz5/LsARwF7AbsAo4P3A5sCp/f7uQ2zPD7wVeAj4zSzE9Xnbo4DFgf2BnYC/Vge3bczo+11he/5+Hw/n97g/cDhwKLAYsCiwN7ARqdxgO6eR3vcHSD+HXUk/l8P7fd5zwP+1+wskjQbOBo4EFsqxHwS8NMj7DCGEIRED8BBC6IxrSAPusfn5JsCFwJ39jt1r+2FJKwCfBXaxfYXtV2zfCmwHvE/SZv2/ge0XSIPzsf1fmxHbz9m+CPgwsCHwwZn4mln6fpIWAA4GPmv7D7anOrne9i62XzcYlrQ58F5gO9u35J/DlcDHgc9JWr7y6UcA4yUt1+bbr5hjPsn2NNsv2J5o+6aZiT2EEDopBuAhhNABtl8GrgLelQ+9C7gEuLTfsdbs9+bAg7av7vf3PABcCWzZ/3tImg8YD9wzG3H+E7iWdDMwqDfw/TYE5gLOnIWQtgSuyu+7GudVwIOkn1PLQ8CvSDPb/d0FTJN0vKT3S1pwFmIIIYSOigF4CCF0zsX0DbY3IQ3AL+l37OL8eGHgkQH+nkfy6y1flvQ0MBXYmJSiMTseJqVpDGRG328DSU9XPu7NxxcGHrf9SusTc0720zm3+1283qz8HAC+D3xI0mrVg7afzbGaNEj/t6SzcvfNEEIoKgbgIYTQOZOAjSUtBLzF9t3A5aTc8IVI3R9bM+CPk/Ky21k8v97yI9tjgGWAF4CVZjPOtwJPDvL6jL7flbbHVD5aKSFPAAtLmqP1ibbH5b/rCdr/DpqVnwO2/w0cRUp1od9rt9vew/bbSD/rJYCfDvI+QwhhSMQAPIQQOucKYAFgT+AyeG1m9uF87GHbU/LnXgAsKekd1b8gV/nYADi//19YirUsAAAByElEQVSe00cmAIdLmueNBJj//nVJM/ODegPf7wrSpsePzEJI5wHvrFY3yXG+E1iS9HPq71BgU9L7aMv2HcBx9LW8DyGEYmIAHkIIHZI3LV4L7Mf0A9xL87FJlc+9C/gl8DtJG0gamdMqTgfOs33eAN/jXNKAfq/KYUmau/rR/+skzSvp3aT87KuBv87ke2r3/Qb63KdJ+dk/l7S9pFGSRkgaC8w3wNecR7rZOF3SavnnsAHwW+AXeRWh3fc5DDig8v5WlrS/pLfl50uS8tevnJn3GUIInRQD8BBC6KyLgUVIg+6WS/KxSf0+9/PAr0mDzf8A5wAXkSqhDOZQ4IBKPe9xpFSR1z4qaSBHSZoKPEZKxzgdeJ/tV2fhPfX/fhu2qQO+PoDtQ0g3Gwfk7/kYcDTwFVI6TjvbkSrGnEP6OfyWVPpw30FiOhyYVnk+FXgncJWk50gD71tIpRdDCKEo2S4dQwghhBBCCMNGzICHEEIIIYQwhGIAHkIIIYQQwhCKAXgIIYQQQghDKAbgIYQQQgghDKEYgIcQQgghhDCEYgAeQgghhBDCEIoBeAghhBBCCEMoBuAhhBBCCCEMoRiAhxBCCCGEMIT+PwN5hDjZyj/8AAAAAElFTkSuQmCC"/>
          <p:cNvSpPr/>
          <p:nvPr/>
        </p:nvSpPr>
        <p:spPr>
          <a:xfrm>
            <a:off x="376801" y="1311088"/>
            <a:ext cx="2287500" cy="2287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 name="Google Shape;221;g13e279567bc_0_22"/>
          <p:cNvSpPr txBox="1"/>
          <p:nvPr/>
        </p:nvSpPr>
        <p:spPr>
          <a:xfrm>
            <a:off x="5878693" y="1603947"/>
            <a:ext cx="3252600" cy="25872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134F5C"/>
              </a:buClr>
              <a:buSzPts val="1800"/>
              <a:buFont typeface="Calibri"/>
              <a:buChar char="●"/>
            </a:pPr>
            <a:r>
              <a:rPr lang="en-US" sz="1800" b="1" dirty="0">
                <a:solidFill>
                  <a:srgbClr val="134F5C"/>
                </a:solidFill>
                <a:latin typeface="Calibri"/>
                <a:ea typeface="Calibri"/>
                <a:cs typeface="Calibri"/>
                <a:sym typeface="Calibri"/>
              </a:rPr>
              <a:t>MOIST</a:t>
            </a:r>
            <a:r>
              <a:rPr lang="en-US" sz="1800" dirty="0">
                <a:solidFill>
                  <a:srgbClr val="134F5C"/>
                </a:solidFill>
                <a:latin typeface="Calibri"/>
                <a:ea typeface="Calibri"/>
                <a:cs typeface="Calibri"/>
                <a:sym typeface="Calibri"/>
              </a:rPr>
              <a:t> Group is the most active terror organization in the India followed by CPI-Moist.</a:t>
            </a:r>
            <a:endParaRPr sz="1800" dirty="0">
              <a:solidFill>
                <a:srgbClr val="134F5C"/>
              </a:solidFill>
              <a:latin typeface="Calibri"/>
              <a:ea typeface="Calibri"/>
              <a:cs typeface="Calibri"/>
              <a:sym typeface="Calibri"/>
            </a:endParaRPr>
          </a:p>
          <a:p>
            <a:pPr marL="457200" marR="0" lvl="0" indent="-342900" algn="l" rtl="0">
              <a:lnSpc>
                <a:spcPct val="100000"/>
              </a:lnSpc>
              <a:spcBef>
                <a:spcPts val="0"/>
              </a:spcBef>
              <a:spcAft>
                <a:spcPts val="0"/>
              </a:spcAft>
              <a:buClr>
                <a:srgbClr val="134F5C"/>
              </a:buClr>
              <a:buSzPts val="1800"/>
              <a:buFont typeface="Calibri"/>
              <a:buChar char="●"/>
            </a:pPr>
            <a:r>
              <a:rPr lang="en-US" sz="1800" dirty="0">
                <a:solidFill>
                  <a:srgbClr val="134F5C"/>
                </a:solidFill>
                <a:latin typeface="Calibri"/>
                <a:ea typeface="Calibri"/>
                <a:cs typeface="Calibri"/>
                <a:sym typeface="Calibri"/>
              </a:rPr>
              <a:t>While the number of attacks by unidentified terrorists are 1163.</a:t>
            </a:r>
            <a:endParaRPr sz="1800" dirty="0">
              <a:solidFill>
                <a:srgbClr val="134F5C"/>
              </a:solidFill>
              <a:latin typeface="Calibri"/>
              <a:ea typeface="Calibri"/>
              <a:cs typeface="Calibri"/>
              <a:sym typeface="Calibri"/>
            </a:endParaRPr>
          </a:p>
          <a:p>
            <a:pPr marL="0" marR="0" lvl="0" indent="0" algn="l" rtl="0">
              <a:lnSpc>
                <a:spcPct val="100000"/>
              </a:lnSpc>
              <a:spcBef>
                <a:spcPts val="0"/>
              </a:spcBef>
              <a:spcAft>
                <a:spcPts val="0"/>
              </a:spcAft>
              <a:buClr>
                <a:schemeClr val="accent2"/>
              </a:buClr>
              <a:buSzPts val="1800"/>
              <a:buFont typeface="Arial"/>
              <a:buNone/>
            </a:pPr>
            <a:endParaRPr dirty="0"/>
          </a:p>
        </p:txBody>
      </p:sp>
      <p:pic>
        <p:nvPicPr>
          <p:cNvPr id="2" name="Picture 1"/>
          <p:cNvPicPr>
            <a:picLocks noChangeAspect="1"/>
          </p:cNvPicPr>
          <p:nvPr/>
        </p:nvPicPr>
        <p:blipFill rotWithShape="1">
          <a:blip r:embed="rId3"/>
          <a:srcRect t="4509"/>
          <a:stretch/>
        </p:blipFill>
        <p:spPr>
          <a:xfrm>
            <a:off x="220454" y="1090434"/>
            <a:ext cx="5658239" cy="3614226"/>
          </a:xfrm>
          <a:prstGeom prst="rect">
            <a:avLst/>
          </a:prstGeom>
        </p:spPr>
      </p:pic>
      <p:sp>
        <p:nvSpPr>
          <p:cNvPr id="3" name="Rectangle 2"/>
          <p:cNvSpPr/>
          <p:nvPr/>
        </p:nvSpPr>
        <p:spPr>
          <a:xfrm>
            <a:off x="1062111" y="2693963"/>
            <a:ext cx="232117" cy="39389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95398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87406"/>
            <a:ext cx="8520600" cy="611841"/>
          </a:xfrm>
        </p:spPr>
        <p:txBody>
          <a:bodyPr/>
          <a:lstStyle/>
          <a:p>
            <a:r>
              <a:rPr lang="en-US" sz="2400" u="sng" dirty="0">
                <a:effectLst/>
                <a:latin typeface="Georgia" panose="02040502050405020303" pitchFamily="18" charset="0"/>
                <a:ea typeface="Calibri" panose="020F0502020204030204" pitchFamily="34" charset="0"/>
                <a:cs typeface="Times New Roman" panose="02020603050405020304" pitchFamily="18" charset="0"/>
              </a:rPr>
              <a:t>INDEX</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sym typeface="Montserrat"/>
            </a:endParaRPr>
          </a:p>
          <a:p>
            <a:pPr lvl="0"/>
            <a:endParaRPr lang="en-US" sz="2400" dirty="0">
              <a:sym typeface="Montserrat"/>
            </a:endParaRPr>
          </a:p>
          <a:p>
            <a:pPr lvl="0"/>
            <a:endParaRPr lang="en-US" sz="2400" dirty="0">
              <a:sym typeface="Montserrat"/>
            </a:endParaRPr>
          </a:p>
        </p:txBody>
      </p:sp>
      <p:sp>
        <p:nvSpPr>
          <p:cNvPr id="4" name="Text Placeholder 3">
            <a:extLst>
              <a:ext uri="{FF2B5EF4-FFF2-40B4-BE49-F238E27FC236}">
                <a16:creationId xmlns:a16="http://schemas.microsoft.com/office/drawing/2014/main" id="{EDE7FD42-41E6-7CFB-9AE3-A4B8D96BDB81}"/>
              </a:ext>
            </a:extLst>
          </p:cNvPr>
          <p:cNvSpPr>
            <a:spLocks noGrp="1"/>
          </p:cNvSpPr>
          <p:nvPr>
            <p:ph type="body" idx="1"/>
          </p:nvPr>
        </p:nvSpPr>
        <p:spPr>
          <a:xfrm>
            <a:off x="311700" y="890737"/>
            <a:ext cx="8520600" cy="3416596"/>
          </a:xfrm>
        </p:spPr>
        <p:txBody>
          <a:bodyPr/>
          <a:lstStyle/>
          <a:p>
            <a:pPr marL="285750" indent="-285750">
              <a:lnSpc>
                <a:spcPct val="100000"/>
              </a:lnSpc>
              <a:buClr>
                <a:schemeClr val="accent2"/>
              </a:buClr>
              <a:buFont typeface="Wingdings" panose="05000000000000000000" pitchFamily="2" charset="2"/>
              <a:buChar char="q"/>
            </a:pP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Introduction to team “Connecting Dots” ……………………………. Slide 3</a:t>
            </a:r>
          </a:p>
          <a:p>
            <a:pPr marL="285750" indent="-285750">
              <a:lnSpc>
                <a:spcPct val="100000"/>
              </a:lnSpc>
              <a:buClr>
                <a:schemeClr val="accent2"/>
              </a:buClr>
              <a:buFont typeface="Wingdings" panose="05000000000000000000" pitchFamily="2" charset="2"/>
              <a:buChar char="q"/>
            </a:pP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What is Terroris</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m? …………………………………………………………….. Slide 4</a:t>
            </a: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0000"/>
              </a:lnSpc>
              <a:buClr>
                <a:schemeClr val="accent2"/>
              </a:buClr>
              <a:buFont typeface="Wingdings" panose="05000000000000000000" pitchFamily="2" charset="2"/>
              <a:buChar char="q"/>
            </a:pP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How do countries define terrorism?	………………………………….. Slide 5 &amp; 6</a:t>
            </a: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0000"/>
              </a:lnSpc>
              <a:buClr>
                <a:schemeClr val="accent2"/>
              </a:buClr>
              <a:buFont typeface="Wingdings" panose="05000000000000000000" pitchFamily="2" charset="2"/>
              <a:buChar char="q"/>
            </a:pP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Brief about base data for the project …………………………………. Slide 7</a:t>
            </a:r>
          </a:p>
          <a:p>
            <a:pPr marL="285750" indent="-285750">
              <a:lnSpc>
                <a:spcPct val="100000"/>
              </a:lnSpc>
              <a:buClr>
                <a:schemeClr val="accent2"/>
              </a:buClr>
              <a:buFont typeface="Wingdings" panose="05000000000000000000" pitchFamily="2" charset="2"/>
              <a:buChar char="q"/>
            </a:pP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Step by step approach to Data Analysis ……………………………… Slide 8</a:t>
            </a: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0000"/>
              </a:lnSpc>
              <a:buClr>
                <a:schemeClr val="accent2"/>
              </a:buClr>
              <a:buFont typeface="Wingdings" panose="05000000000000000000" pitchFamily="2" charset="2"/>
              <a:buChar char="q"/>
            </a:pP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Resources used ………………………………………………………………….. Slide 9		</a:t>
            </a:r>
          </a:p>
          <a:p>
            <a:pPr marL="285750" indent="-285750">
              <a:lnSpc>
                <a:spcPct val="100000"/>
              </a:lnSpc>
              <a:buClr>
                <a:schemeClr val="accent2"/>
              </a:buClr>
              <a:buFont typeface="Wingdings" panose="05000000000000000000" pitchFamily="2" charset="2"/>
              <a:buChar char="q"/>
            </a:pP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Overview of dataset   …………………………………………………………. Slide 10</a:t>
            </a:r>
          </a:p>
          <a:p>
            <a:pPr marL="285750" indent="-285750">
              <a:lnSpc>
                <a:spcPct val="100000"/>
              </a:lnSpc>
              <a:buClr>
                <a:schemeClr val="accent2"/>
              </a:buClr>
              <a:buFont typeface="Wingdings" panose="05000000000000000000" pitchFamily="2" charset="2"/>
              <a:buChar char="q"/>
            </a:pP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Data Analysis ……………………………………………………………………… Slide 11 &amp; 17</a:t>
            </a:r>
          </a:p>
          <a:p>
            <a:pPr marL="285750" indent="-285750">
              <a:lnSpc>
                <a:spcPct val="100000"/>
              </a:lnSpc>
              <a:buClr>
                <a:schemeClr val="accent2"/>
              </a:buClr>
              <a:buFont typeface="Wingdings" panose="05000000000000000000" pitchFamily="2" charset="2"/>
              <a:buChar char="q"/>
            </a:pP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Challenges ………………………………………………………………………….. Slide 19		</a:t>
            </a:r>
          </a:p>
          <a:p>
            <a:pPr marL="285750" indent="-285750">
              <a:lnSpc>
                <a:spcPct val="100000"/>
              </a:lnSpc>
              <a:buClr>
                <a:schemeClr val="accent2"/>
              </a:buClr>
              <a:buFont typeface="Wingdings" panose="05000000000000000000" pitchFamily="2" charset="2"/>
              <a:buChar char="q"/>
            </a:pP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Conclusion ………………………………………………………………………….. Slide </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20</a:t>
            </a:r>
            <a:endPar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0000"/>
              </a:lnSpc>
              <a:spcAft>
                <a:spcPts val="800"/>
              </a:spcAft>
              <a:buClr>
                <a:schemeClr val="accent2"/>
              </a:buClr>
              <a:buFont typeface="Wingdings" panose="05000000000000000000" pitchFamily="2" charset="2"/>
              <a:buChar char="q"/>
            </a:pP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Sources </a:t>
            </a:r>
            <a:r>
              <a:rPr lang="en-US"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rPr>
              <a:t>……………………………………………………………………………….. Slide 21</a:t>
            </a:r>
          </a:p>
          <a:p>
            <a:pPr marL="285750" indent="-285750">
              <a:lnSpc>
                <a:spcPct val="107000"/>
              </a:lnSpc>
              <a:spcAft>
                <a:spcPts val="800"/>
              </a:spcAft>
              <a:buClr>
                <a:schemeClr val="accent2"/>
              </a:buClr>
            </a:pPr>
            <a:endParaRPr lang="en-US"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Clr>
                <a:schemeClr val="accent2"/>
              </a:buClr>
              <a:buNone/>
            </a:pPr>
            <a:endParaRPr lang="en-US"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154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243559"/>
            <a:ext cx="8520600" cy="611841"/>
          </a:xfrm>
          <a:noFill/>
          <a:ln>
            <a:noFill/>
          </a:ln>
        </p:spPr>
        <p:txBody>
          <a:bodyPr spcFirstLastPara="1" wrap="square" lIns="91425" tIns="91425" rIns="91425" bIns="91425" anchor="t" anchorCtr="0">
            <a:noAutofit/>
          </a:bodyPr>
          <a:lstStyle/>
          <a:p>
            <a:r>
              <a:rPr lang="en-GB" sz="2400" dirty="0">
                <a:latin typeface="Georgia" panose="02040502050405020303" pitchFamily="18" charset="0"/>
                <a:ea typeface="Calibri" panose="020F0502020204030204" pitchFamily="34" charset="0"/>
                <a:cs typeface="Times New Roman" panose="02020603050405020304" pitchFamily="18" charset="0"/>
              </a:rPr>
              <a:t>CHALLENGES</a:t>
            </a:r>
            <a:br>
              <a:rPr lang="en-US" sz="2400" dirty="0">
                <a:latin typeface="Georgia" panose="02040502050405020303" pitchFamily="18" charset="0"/>
                <a:ea typeface="Calibri" panose="020F0502020204030204" pitchFamily="34" charset="0"/>
                <a:cs typeface="Times New Roman" panose="02020603050405020304" pitchFamily="18" charset="0"/>
              </a:rPr>
            </a:br>
            <a:endParaRPr lang="en-US" sz="2400"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AutoShape 4" descr="data:image/png;base64,iVBORw0KGgoAAAANSUhEUgAAAuAAAALqCAYAAAB0ReFvAAAABHNCSVQICAgIfAhkiAAAAAlwSFlzAAALEgAACxIB0t1+/AAAADh0RVh0U29mdHdhcmUAbWF0cGxvdGxpYiB2ZXJzaW9uMy4yLjIsIGh0dHA6Ly9tYXRwbG90bGliLm9yZy+WH4yJAAAgAElEQVR4nOzde7z9+Vwv8Nc743YwxmWSDEblJKRiYrqLE6OJQciUDLmcThRRGd0wymNSKiqhyKAOjhQ1inEZuhyamQhjyMTIDDHmZiKX4X3++H73sWbP3uu3f/Pb+7N/vzXP5+OxHnutz/ey3t+1v3ut1/6uz/fzre4OAAAwxlftdgEAAHBVIoADAMBAAjgAAAwkgAMAwEACOAAADCSAAwDAQAI4HECqqrdwu+t822z6Hy+s79SF9suq6pyqen5VHbrueR+2bh2fqqq3VNX3blLnLarqhVV1XlV9fl7vs6vqxuvmO3zdev+zqv6lqh65l6/LWn0vW1LzRrdztjLPwjpvNbf9e1XVJrVcs6p+rqreWVWfqarPVtVpVfXEqrr2PM/a7+f265b9ybn9Keu244yqurSqLprX+9t78dq8eF7nIzdoW3Z78SbrW/87+0xV/VtV/WlVfc8mz3/6wuPN9s3LtlDf4r67Wd1nL8zz1HXT/qOq/rqq7rCHbVq8vXGDup6/wXaevvaabXG/etgmr++W/9a28hoszHvfqnpDVV1QVV+o6W/zVVV11Lr5zqmq31rXVnNd76jpb/TTVfXWqrrPBs+zpddooe3eVfUPVXXxvN4zq+p5VXXdjV4fWBUH7XYBwF75joX7107y5iS/luTkhfb3JbnjfP/Hknxo3To+ue7xW5L8Yqb3gzvO6/v6JP9jg+e/W5L/SvI18zKvr6o7dPcH12aoqtslOXV+nl9K8uEkt5nv/1BVfU93f2zden8uyT8kuV6SH0/yR1X1ue5+Wbbm2PnnMVV17e7+r0yvyeLr9YAkT1zX9qUkV9vDPJ9fuP/g+efNk3x3kr9bLKKmgP2GJN+c5HeT/P086TuSPCnJZUmevdEGzIHsuUlO7O6nzW1PTvL0JM9McnySayW5U5KHJHnCRutZt85rJbnf/PDYJGsB9ulJnrcw6zOSHJLkpxbazt/D6td+Z9dMcqtMr83bquqpa/Xvwfp9c/1FKd6f5OHr2tbvu89K8qp1bZ9b9/iSJGsh8/AkJyQ5paq+qbsvXDfv2jatX369h1XVCd193gbTkuk1v+bC47+d6/zjhbZ/22TZNXv8W5vt8TWoqt9J8jNJXpLkD5NckOSWmX5nf1NV39Ddy+p5bpJHzT9/OdN7xYOTvKaqju/u39hgmT29RqmqY5P8WZLnZ3rf6SR3SHJcpv3xP5fUBAe27nZzczsAb0mum+kD62EbTLvrPO32e1jHqUleta7t+HnZr11oe9jcdt2Ftq9N8uUkv7jQVknemeRfkxy8br03y/TB/5cLbYfP6/2hdet4X5I3bPF1+OpMwfaN87oetMl8j53e8paua+k8Sd6d5P9mCgbP3WD6s5J8ZqPXPckNk3znRr+fTOH4S0l+Z90y5yX5gw3WVVt8be4/P88b5/XfdJP5XpXk1C2u8wq/s4VpJ8zT7rrQ9uIkp+/Nvrl+mU3m6SSP3cM8T03yqXVtR87L/uhWtmmDus5M8okkv7tu2ulJXrzJcp9K8tQtvr5b+lvbi9fgmGzyPjFPv3cu/7d+TpLfWnh833n5n9xg2d+Y96s7XpnXKNM/OydvUteW9nE3twP1pgsKsN6/zD9vvmymno5in79uvu9N8q1Jfq27P71u/vOSPCfJfarq8CXr7STv2dPzL3hgpqPYj80UWI9dPvuVMx/Z/+Ykf5LktUkeWFUHLUz/b0n+Z5Lndfd71y/f3Rd29z9usN77Zzoy+fzu/tl1kw9J8h8brGurlzA+NtNr8thMXQ4ftMXlrqynJflYkp/c4efZF1vav5f4ryS/neRRta6r1k7Z5G9tqx6f5LTufvEm6/6rvuI3Uosel+TsJH+0wbRnJLk00/61aKuv0Yb791yXy3Sz0gRwWG1Xq6qD1t027Lu84BaZjrZ9ZNlMVXWdTEd1P7zQvNZP9S83WewvMx3h/u4t1PDhPcyz5tgk7+zu9yd5RZJ7VdX1t7js3jg2yReT/HmS/53kxrl8N507JblOpu4GW3V0kpdnCuCP2WD6Pyf56ao6rqputDfFVtX15vW/cn5t/jk79M/Jmu7+UqZuUUduYfb1++YVPo/W77sbrOOrNti/9/S5dov550b711bX99xMXZOeuIfn2hab/K2t2bTm+TX7jkzdoq7M864t/1fz7/ZyuvuSTF3YNjoXZCuv0T8nObaqHltVX3tlaoQDlQAOq+1dmULj4u24dfPU/KF9zar6ziRPTvKC7t7oyNRaaLpZpn6bH890RHjNzZJcvP7o94KPLMy3aC1E3KCqHp+pL/qJe9q4qrpFku/MFGKTKRhfM1PXi+324CRv7O4Lkrw+yUW5fKBd26Z/34t1npipW8ujNjni95hM3V1enOT8+QS1E6rq4C2s+76ZzhNYfG3uUlVftxf1XRnnJrnJFuZbv2+esG76ndZN/2JVfcO6eZ69fp4kL1r/RAvB9OuT/P783K/ZoKbXbLC+X10/U3dfmunbnJ+qqhtsYVuvjD39ra1Z9hrcKNPfw0cXF5hPqtzKP+U3npdf9s/4R3LFv+etvka/mKm72u8lOa+qPlRVv11VX7Pk+WAlOAkTVtuDc8WTvdYfRbt/pg/tNe/IdMLWRi5euP+5JN/X3Xs6WW8r1oehx3X327aw3NpJka9Iku4+vaYRII7NxmHlSqmqO2c6MfWE+Xm+UFWvztQN5VrdvXjS2958df6GJPfI1O/3CsGxu99dVd80z3PPTCfm/UqSB1fVHbt72Ulqxyb5UHf/0/z4FZlO5nxwpq4DO2VP37CsWb9vru8GcVaSh65r++i6x7+Z5JXr2j617vGNcvn9+4Ik397dn88V/Wy+cuLsZnWteXamE2F/JlPXm+221b+1rbwG6/fJJ87LrfnpTP+YbLelr1F3f7Sq7pTpvIB7zT9/NslD5v373B2oCfYLjoDDajuzu09fd7tg3TxvTvLtmbqF/EaSu2QakWAj35vkzplG4bgwycvnr8fXnJfkkCVHaG+5MN+in51rODrJPyb5rar6lj1vXo7N9DX2JVV1SFUdkql/9t2qaitHYbdqrfvJqQvPc3KSg+eak69s0y02WH4zP58pGL+gqu690Qzd/fm5n+5ju/u2SR6Z5NZJHrHZSmsa7vEHkvzVQr2XJjktO9wNJdPR0E9sYb71++b6oPvZDfbd9aH53zeY55x181ySad86MlMf/Wsk+bNNupacvcH6Ngzg3X1RphFFfmaHhszb09/ammWvwQWZuoEctm6Zl2Z6Tb59DzV8al7+lkvmuWWu+PecZGuvUXd/qbvf1N0/191HZPpH84YZ1L0HdosADlw0f2j/Q3cfn+lI7OOraqMTvt7Z3ad1959mCnK3yuVPwFo7an2F8YEX2jvrhu/LV4LP65L8UJJPZw9dUKrqNplO+LxTpu4ga7cnZDop84HLlt+qOag9KMnVM33dvvY8r55nWQu0p2caAeWee7H6L2c6yvuWJK+oqu/a0wLd/cJMgew2S2Z7QKZvOB+Xy782d05y+1o3/vh2mfsM3y3TSDH7i8vmfesd3f2CTN16jsz27B/PytTN56f2NOOVsKe/tT3q7ssy/S7usa79E2thfYvLH71JH/2DMx21XvZt1V69Rt39hkwnyi7bv+GAJ4AD661dBGb9iByXM3cReV2msL425vHbMvWv/ZX1R7yq6qaZAuFrunvTPqXzUbPfSHJUrbtgyjprQ/cdneT7193ene070vt9mYaBe9IGz/OSTOHkej2NPf78JP+rqm67fiXzkejvWN/e3V/I1A3ofZmOWN9uYZmv3mA9hya5fpYfZT42UxeO9fUelelI/k4dBf/VTK/V8/Y04y56WaZh8p60ryvq7k9mGh3kCZlC5o7Y5G9tq343U9//H7+ST//sJP890zcv6x2f6VugTbuvLHuNNtm/r5XpiP1WvkWBA5Y+4LDa7rDBV7+XdPdZmy3Q3edW1UmZhhA7obsv3mzeJL+eaSzfhyR5YXf3/EH/liRvr6pnZhpXeO1CPJdk49E+1vvDTB/uP5/pwjwbOTbJKfNR88uZ6/+tqrrlsrC/Rcdm6o/77PVdIKrq05mOYN8vUxj/5UxHmf+hpoufrF3U5S6Z+tmemA2ODnf3pVX1g/P8r6+q7+zuf0/ynqp6Taa+4p/M9HX/zyX5bJKTNiq2qg5L8j1Jntzdp24w/W8z9b/+pb14DTbyjVX1qUxdOtYuxHNUpvGu37qP696qw6tq/Ygr3d3v2GyBeR99RpI/raq7d/ebFiavbdOiz3X3u5bU8JuZhl28SaYuPjvlcn9rC+1LX4Pufk1V/W6SF1fV9yf5q0xdS26UrxwZ3/Rcgu7+y6p6XpI/mP+x/OtM2eFHMp278OTu/uc91L7Za/T6qnr/XNNHM1106LFJbpDpn1lYXb0fDEbu5ua297ds7UI8G93euDDfqVl3IZ65/esyHSl98vz4YVl3cZCFed+c6WhrLbTdIlNI+FiSL2TquvHsJDdet+zh2fyiLr8613DzDabdKesuprJu+k0zXZznSQtte30hnkzdTi7INCrMZsu8L8nfLDy+ZqaQ/K5MQfmzmULHzya51rrfz+3XretWmUa7OCtTQHpMpvD9sUwn4p2T6cqBt1lSzxMzfTNw2CbTHzQ/910W2q7MhXjWbv+V6YqWf5rkezaY/8XZuQvxbHS7bGGep2bdhXjm9qtlGn3j9Zts0+Lt7D3VleQF87wv3qTWfboQz2Z/a1t5DRaWvV+SUzJ1X/rivE/9eZJ7rZvvnCxciGduq7mud2TqZnVpkrcmuc9Wf3cbvUaZ/rl9Tabw/flMI+i8Nsmdt/JaubkdyLe1P2IAAGAAfcABAGAgARwAAAYSwAEAYCABHAAABhLAAQBgoKvcOOA3vvGN+/DDD9/tMgAAWGFnnHHGp7r70I2mXeUC+OGHH57TT1969V0AANgnVbXpheB0QQEAgIEEcAAAGEgABwCAgQRwAAAYSAAHAICBBHAAABhIAAcAgIEEcAAAGEgABwCAgQRwAAAYSAAHAICBBHAAABhIAAcAgIEEcAAAGEgABwCAgQRwAAAYSAAHAICBBHAAABhIAAcAgIEEcAAAGEgABwCAgQRwAAAYSAAHAICBBHAAABjooN0u4EBx+PEnD3uuc048ethzAQAw1o4eAa+qc6rqPVX1rqo6fW67YVWdUlUfnH/eYG6vqnpOVZ1dVe+uqjsurOe4ef4PVtVxC+13mtd/9rxs7eT2AADAvhrRBeX7u/tbu/uI+fHxSd7U3bdO8qb5cZLcK8mt59ujk/xhMgX2JE9Jcpckd07ylLXQPs/zqIXljtr5zQEAgCtvN/qAH5PkpPn+SUnuu9D+kp68PckhVXXTJPdMckp3X9jdFyU5JclR87SDu/vt3d1JXrKwLgAA2C/tdADvJG+oqjOq6tFz2026++Pz/f9IcpP5/s2SfHRh2XPntmXt527QDgAA+62dPgnzu7v7vKr66iSnVNX7Fyd2d1dV73ANmcP/o5PkFre4xU4/HQAAbGpHj4B393nzz08m+YtMfbg/MXcfyfzzk/Ps5yW5+cLih81ty9oP26B9ozpe0N1HdPcRhx566L5uFgAAXGk7FsCr6jpVdb21+0nukeS9SV6bZG0kk+OSvGa+/9okD51HQzkyySVzV5XXJ7lHVd1gPvnyHkleP0/7dFUdOY9+8tCFdQEAwH5pJ7ug3CTJX8wjAx6U5M+6+2+r6rQkr6yqRyT5SJIHzfO/LskPJjk7yWeTPDxJuvvCqnp6ktPm+U7o7gvn+z+V5MVJrp3kb+YbAADst3YsgHf3h5J8ywbtFyS5+wbtneQxm6zrRUletEH76Uluv8/FAgDAIC5FDw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DQQbtdALvv8ONPHvp855x49NDnAwDYnzgC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PteACvqqtV1Tur6q/nx7eqqndU1dlV9Yqqusbcfs358dnz9MMX1vHkuf0DVXXPhfaj5razq+r4nd4WAADYVyOOgD8uyVkLj38jye909zckuSjJI+b2RyS5aG7/nXm+VNVtkzw4ye2SHJXkuXOov1qSP0hyryS3TXLsPC8AAOy3djSAV9VhSY5O8sfz40pytySvmmc5Kcl95/vHzI8zT7/7PP8xSV7e3Z/v7g8nOTvJnefb2d39oe7+QpKXz/MCAMB+a6ePgP9ukl9I8uX58Y2SXNzdl82Pz01ys/n+zZJ8NEnm6ZfM8///9nXLbNYOAAD7rR0L4FX1Q0k+2d1n7NRz7EUtj66q06vq9PPPP3+3ywEA4CpsJ4+Af1eS+1TVOZm6h9wtybOTHFJVB83zHJbkvPn+eUluniTz9OsnuWCxfd0ym7VfQXe/oLuP6O4jDj300H3fMgAAuJJ2LIB395O7+7DuPjzTSZRv7u4fS/KWJA+YZzsuyWvm+6+dH2ee/ubu7rn9wfMoKbdKcusk/5TktCS3nkdVucb8HK/dqe0BAIDtcNCeZ9l2T0ry8qr6tSTvTPLCuf2FSV5aVWcnuTBToE53n1lVr0zyviSXJXlMd38pSarqsUlen+RqSV7U3WcO3RIAANhLQwJ4d5+a5NT5/ocyjWCyfp7PJXngJsv/epJf36D9dUlet42lAgDAjnI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bYcwKvqRlV1v6q6004WBAAAq2zTAF5Vf11Vt5/v3zTJe5P8RJKXVtXjB9UHAAArZdkR8Ft193vn+w9Pckp33zvJXTIFcQAAYC8tC+BfXLh/9ySvS5LuvjTJl3eyKAAAWFUHLZn20ar66STnJrljkr9Nkqq6dpKrD6gNAABWzrIj4I9IcrskD0vyI9198dx+ZJI/2eG6AABgJS07An7T7v7J9Y3d/Zaqus0O1gQAACtr2RHwv9hoyMGqelqSR+1cSQAAsLqWBfAHJvk/VfUdSVKT5yX53iR3HVAbAACsnE0DeHefkeS+SV5WVUcleVWSQ5Mc1d2fHlQfAACslGUX4rlhphFQjkvyskzDEv7PJNeZpwEAAHtp2UmYZyTp+f6lmS7A809Jam7/up0tDQAAVs+mAby7bzWyEAAAuCpY1gXlnlX1gA3af7iqfmBPK66qa1XVP1XVv1TVmfPoKamqW1XVO6rq7Kp6RVVdY26/5vz47Hn64QvrevLc/oGquudC+1Fz29lVdfzebToAAIy3bBSUX03y1g3a35rkhC2s+/NJ7tbd35LkW5McVVVHJvmNJL/T3d+Q5KJMF/zJ/POiuf135vlSVbdN8uBMFwU6Kslzq+pqVXW1JH+Q5F5Jbpvk2HleAADYby0L4Nfs7vPXN3b3p5JcZ08r7sl/zg+vPt86yd0yjaiSJCdlGmklSY6ZH2eefveqqrn95d39+e7+cJKzk9x5vp3d3R/q7i8kefk8LwAA7LeWBfCDq+oKfcSr6upJrr2Vlc9Hqt+V5JNJTknyb0ku7u7L5lnOTXKz+f7Nknw0SebplyS50WL7umU2awcAgP3WsgD+6iR/VFX//2h3VV03yfPmaXvU3V/q7m9NclimI9a7cgn7qnp0VZ1eVaeff/4VDuoDAMAwywL4Lyf5RJKPVNUZVXVGkg8nOX+etmXdfXGStyT5jiSHLBxZPyzJefP985LcPEnm6ddPcsFi+7plNmvf6Plf0N1HdPcRhx566N6UDgAA22rZlTAv6+7jM4Xch823W8xte7wQT1UdWlWHzPevneQHkpyVKYivja5yXJLXzPdfOz/OPP3N3d1z+4PnUVJuleTWmcYjPy3JredRVa6R6UTN125xuwEAYFcsuxBPkqS7/yvJe+Yw/aNV9aNJvinJ1+5h0ZsmOWkereSrkryyu/+6qt6X5OVV9WtJ3pnkhfP8L0zy0qo6O8mFmQJ1uvvMqnplkvcluSzJY7r7S0lSVY9N8vokV0vyou4+cy+2HQAAhlsawOcj18ck+dEk35bkeplGLXnbnlbc3e+el1nf/qFM/cHXt38uyQM3WdevJ/n1Ddpfl+R1e6oFAAD2F8suxPNnSf41U9eR30tyeKZxuk/t7i+PKQ8AAFbLspMwb5vpQjlnJTlr7vbRQ6oCAIAVtewkzG9N8qBM3U7eWFV/n+R6VXWTUcUBAMCqWdYF5cjufn93P6W7b5PkcZmuVHlaVf3jsAoBAGCFLOuC8tzFB919Rnf/XJJbJjl+R6sCAIAVtcdhCNebx+be4ygoAADAFS0L4F9XVZte2Ka777MD9QAAwEpbFsDPT/KsUYUAAMBVwbIAfml3v3VYJQAAcBWw7CTMbxlWBQAAXEUsC+DvHlYFAABcRSwL4K56CQAA22xZH/DbVNVGR8Er02iEd9ihmgAAYGUtC+AfTnLvUYUAAMBVwbIA/oXu/siwSgAA4CpgWR/wf1jfUFVfX1W/UlVn7mBNAACwsjYN4N392CSpqq+tqp+tqtOSnDkv8+BB9QEAwErZNIBX1aOr6i1JTk1yoySPSPLx7n5ad79nUH0AALBSlvUB//0k/zfJj3b36UlSVYYmBACAfbAsgN80yQOTPKuqvibJK5NcfUhVAACwopb1Ab+gu5/X3d+X5O5JLk7yiao6q6qeMaxCAABYIctGQfn/uvvc7n5Wdx+R5Jgkn9vZsgAAYDUt64Kyoe7+1yQn7EAtAACw8rZ0BBwAANgeAjgAAAy0bBzwxy7cv92YcgAAYLUtOwL+Ewv3X7rThQAAwFXBVrug1I5WAQAAVxHLRkE5pKrulymkH1xV91+c2N2v3tHKAABgBS0L4G9Ncp/5/tuS3HthWicRwAEAYC9tGsC7++EjCwEAgKuCpX3Aq+r2VXVSVZ0+306qqm8eVRwAAKyaZcMQHpPkLzJ1RfmJ+fbWJK+epwEAAHtpWR/wE5L8QHefs9D27qp6c5LXzDcAAGAvLOuCctC68J0kmduuvlMFAQDAKlsWwC+rqlusb6yqWya5bOdKAgCA1bWsC8pTkryxqp6R5Iy57Ygkxyd50k4XBgAAq2jZMIR/WVUfTvLEJD89N5+Z5EHd/S8jigMAgFWz7Ah45qD90EG1AADAyls6DjgAALC9BHAAABjoSgXwqrrOdhcCAABXBXu6FP3NquqIqrrG/Pir51FRPjikOgAAWDHLLkX/+CTvSvJ7Sd5eVY9MclaSaye505jyAABgtSwbBeXRSb6xuy+cL8jzr0m+q7vPWLIMAACwxLIuKJ/r7guTpLv/PckHhG8AANg3y46AH1ZVz1l4fNPFx939MztXFgAArKZlAfzn1z129BsAAPbRskvRn7TZtKpaegVNAABgY8tGQfn7hfsvXTf5n3asIgAAWGHLTsJcvNjO7dZNqx2oBQAAVt6yAN5XchoAALCJZX25D6mq+2UK6YdU1f3n9kpy/R2vDAAAVtCyAP7WJPdZuH/vhWlv27GKAABghS0bBeXhIwsBAICrgqXDCVbV9yW5qLvfXVUPSvK9Sf4tyXO7+/MjCgQAgFWyaQCvqj9Icock16qqDyS5bpK/TfJdSV6U5MeGVAgAACtk2RHw7+/u21bVtZKcl+Sru/tLVfX8JO8eUx4AAKyWZcMQfi5JuvtzST7S3V+aH3eSLw6oDQAAVs6yI+BfXVVPyDTs4Nr9zI8P3fHKAABgBS0L4H+U5Hob3E+SP96xigAAYIUtG4bwaSMLAQCAq4Jlo6A8Z9mC3f0z218OAACstmVdUH4yyXuTvDLJxzL1/QYAAPbBsgB+0yQPTPIjSS5L8ookr+rui0cUBgAAq2jTYciPk2cAACAASURBVAi7+4Lufl53f3+Shyc5JMn7qurHh1UHAAArZuml6JOkqu6Y5NgkP5Dkb5KcsdNFAQDAqlp2EuYJSY5OclaSlyd5cndfNqowAABYRcuOgP9ykg8n+Zb59oyqSqaTMbu777Dz5QEAwGpZFsBvNawKAAC4ilh2IZ6PjCwEAACuCpb1Ab80SS80dZJPJXlLkid19wU7XBsAAKycZcMQXq+7D164XT/JEUnOTPK8YRUCAMAK2TSAb6S7L+ru30ny9TtUDwAArLS9CuBJUlVXzxbGDwcAAK5oWR/w+2/QfINMl6Z/1Y5VBAAAK2zZkex7r3vcSS5I8uzuPnnnSgIAgNW1bBjCh48sBAAArgqWdUH51SXLdXc/fQfqAQCAlbasC8pnNmi7TpJHJLlREgEcAAD20rIuKM9au19V10vyuCQPT/LyJM/abDkAAGBzS4cTrKobJnlCkh9LclKSO3b3RSMKAwCAVbSsD/hvJrl/khck+ebu/s9hVQEAwIpadiGeJyb52iS/nORjVfXp+XZpVX16THkAALBalvUB3+urZAIAAMsJ2QAAMJAADgAAAwngAAAwkAAOAAADCeAAADCQAA4AAAMJ4AAAMJAADgAAAwngAAAw0I4F8Kq6eVW9pareV1VnVtXj5vYbVtUpVfXB+ecN5vaqqudU1dlV9e6quuPCuo6b5/9gVR230H6nqnrPvMxzqqp2ansAAGA77OQR8MuSPLG7b5vkyCSPqarbJjk+yZu6+9ZJ3jQ/TpJ7Jbn1fHt0kj9MpsCe5ClJ7pLkzkmeshba53ketbDcUTu4PQAAsM92LIB398e7+5/n+5cmOSvJzZIck+SkebaTktx3vn9Mkpf05O1JDqmqmya5Z5JTuvvC7r4oySlJjpqnHdzdb+/uTvKShXUBAMB+aUgf8Ko6PMm3JXlHkpt098fnSf+R5Cbz/Zsl+ejCYufObcvaz92gHQAA9ls7HsCr6rpJ/jzJ47v704vT5iPXPaCGR1fV6VV1+vnnn7/TTwcAAJva0QBeVVfPFL7/tLtfPTd/Yu4+kvnnJ+f285LcfGHxw+a2Ze2HbdB+Bd39gu4+oruPOPTQQ/dtowAAYB/s5CgoleSFSc7q7t9emPTaJGsjmRyX5DUL7Q+dR0M5Msklc1eV1ye5R1XdYD758h5JXj9P+3RVHTk/10MX1gUAAPulg3Zw3d+V5MeTvKeq3jW3/WKSE5O8sqoekeQjSR40T3tdkh9McnaSzyZ5eJJ094VV9fQkp83zndDdF873fyrJi5NcO8nfzDcAANhv7VgA7+6/T7LZuNx332D+TvKYTdb1oiQv2qD99CS334cyAQBgKFfCBACAgQRwAAAYSAAHAICBBHAAABhIAAcAgIF2chhC2C8cfvzJQ5/vnBOPHvp8AMCBxRFwAAAYSAAHAICBBHAAABhIAAcAgIEEcAAAGEgABwCAgQRwAAAYSAAHAICBBHAAABhIAAcAgIEEcAAAGEgABwCAgQRwAAAYSAAHAICBDtrtAoB9c/jxJw99vnNOPHro8wHAqnEEHAAABhLAAQBgIAEcAAAGEsABAGAgARwAAAYSwAEAYCABHAAABhLAAQBgIBfiAfZrLjQEwKpxBBwAAAYSwAEAYCABHAAABhLAAQBgIAEcAAAGEsABAGAgARwAAAYSwAEAYCABHAAABhLAAQBgIAEcAAAGEsABAGAgARwAAAYSwAEAYCABHAAABhLAAQBgIAEcAAAGEsABAGAgARwAAAYSwAEAYCABHAAABhLAAQBgIAEcAAAGEsABAGAgARwAAAYSwAEAYCABHAAABhLAAQBgIAEcAAAGEsABAGAgARwAAAYSwAEAYCABHAAABhLAAQBgIAEcAAAGEsABAGAgARwAAAYSwAEAYCABHAAABhLAAQBgIAEcAAAGEsABAGCgg3a7AICrssOPP3nYc51z4tHDnguAzTkCDgAAAwngAAAwkAAOAAADCeAAADCQAA4AAAMJ4AAAMJAADgAAAwngAAAwkAAOAAADCeAAADCQAA4AAAMJ4AAAMJAADgAAAwngAAAwkAAOAAADCeAAADCQAA4AAAMJ4AAAMJAADgAAAwngAAAw0I4F8Kp6UVV9sqreu9B2w6o6pao+OP+8wdxeVfWcqjq7qt5dVXdcWOa4ef4PVtVxC+13qqr3zMs8p6pqp7YFAAC2y0E7uO4XJ/n9JC9ZaDs+yZu6+8SqOn5+/KQk90py6/l2lyR/mOQuVXXDJE9JckSSTnJGVb22uy+a53lUknckeV2So5L8zQ5uDwB74fDjTx76fOecePTQ5wO4snbsCHh3vy3Jheuaj0ly0nz/pCT3XWh/SU/enuSQqrppknsmOaW7L5xD9ylJjpqnHdzdb+/uzhTy7xsAANjPje4DfpPu/vh8/z+S3GS+f7MkH12Y79y5bVn7uRu0AwDAfm3XTsKcj1z3iOeqqkdX1elVdfr5558/4ikBAGBDowP4J+buI5l/fnJuPy/JzRfmO2xuW9Z+2AbtG+ruF3T3Ed19xKGHHrrPGwEAAFfW6AD+2iRrI5kcl+Q1C+0PnUdDOTLJJXNXldcnuUdV3WAeMeUeSV4/T/t0VR05j37y0IV1AQDAfmvHRkGpqv+d5K5JblxV52YazeTEJK+sqkck+UiSB82zvy7JDyY5O8lnkzw8Sbr7wqp6epLT5vlO6O61Ezt/KtNIK9fONPqJEVAAANjv7VgA7+5jN5l09w3m7SSP2WQ9L0ryog3aT09y+32pEQAARnM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6KDdLgAADkSHH3/y0Oc758Sjhz4fsHMcAQcAgIEEcAAAGEgABwCAgQRwAAAYSAAHAICBBHAAABhIAAcAgIEEcAAAGEgABwCAgQRwAAAYSAAHAICBBHAAABhIAAcAgIEEcAAAGEgABwCAgQRwAAAY6KDdLgAA2P8cfvzJQ5/vnBOPHvp8sJscAQcAgIEEcAAAGEgABwCAgQRwAAAYSAAHAICBBHAAABhIAAcAgIEEcAAAGEgABwCAgQRwAAAYSAAHAICBBHAAABhIAAcAgIEEcAAAGEgABwCAgQRwAAAYSAAHAICBBHAAABhIAAcAgIEEcAAAGEgABwCAgQRwAAAYSAAHAICBBHAAABhIAAcAgIEEcAAAGEgABwCAgQ7a7QIAAEY7/PiThz7fOScePfT52L85Ag4AAAM5Ag4AsGJGHuF3dH/vOQIOAAADHfABvKqOqqoPVNXZVXX8btcDAADLHNBdUKrqakn+IMkPJDk3yWlV9druft/uVgYAwE5YhRNoD/Qj4HdOcnZ3f6i7v5Dk5UmO2eWaAABgUwd6AL9Zko8uPD53bgMAgP1Sdfdu13ClVdUDkhzV3Y+cH/94krt092PXzffoJI+eH35jkg8MKvHGST416Ll2g+07sNm+A9cqb1ti+w50tu/Atcrblozfvlt296EbTTig+4AnOS/JzRceHza3XU53vyDJC0YVtaaqTu/uI0Y/7yi278Bm+w5cq7xtie070Nm+A9cqb1uyf23fgd4F5bQkt66qW1XVNZI8OMlrd7kmAADY1AF9BLy7L6uqxyZ5fZKrJXlRd5+5y2UBAMCmDugAniTd/bokr9vtOjYxvNvLYLbvwGb7DlyrvG2J7TvQ2b4D1ypvW7Ifbd8BfRImAAAcaA70PuAAAHBAEcABAGCgA74POGNV1Q2S3DrJtdbauvttu1fR9qqq2ye5bS6/fS/ZvYrYG1X13Ulu3d1/UlWHJrlud394t+vaV1V1rSSPSHK7XH7f/IldK2qbVdXVktwkC59L3f3vu1fR9lrVfXON984D07wvPilX/N3dbdeKuopwBHwbVdWtq+pVVfW+qvrQ2m2369ouVfXIJG/LNOrM0+afT93NmrZTVT0lye/Nt+9P8swk99nVorZRVR1ZVadV1X9W1Req6ktV9endrmu7zL+/JyV58tx09SQv272KttVLk3xNknsmeWumax5cuqsVbaOq+ukkn0hySpKT59tf72pR22jF982rwnvnKn+2/2mSs5LcKtPn+jmZhnheCfvz554Avr3+JMkfJrks05vQS7JCb7JJHpfk25N8pLu/P8m3Jbl4d0vaVg9Icvck/9HdD0/yLUmuv7slbavfT3Jskg8muXaSRyb5g12taHvdL9OH/meSpLs/luR6u1rR9vmG7v6VJJ/p7pOSHJ3kLrtc03Z6XJJv7O7bdfc3z7c77HZR22iV981k9d87V/mz/Ubd/cIkX+zut87fqq3S0e/99nNPAN9e1+7uN2UaXeYj3f3UTB+Uq+Jz3f25JKmqa3b3+5N84y7XtJ3+q7u/nOSyqjo4ySdz+SutHvC6++wkV+vuL3X3nyQ5ardr2kZf6GlYp06SqrrOLteznb44/7x4/qr/+km+ehfr2W4fTXLJbhexg1Z530xW/71zlT/b195bPl5VR1fVtyW54W4WtN321889fcC31+er6quSfHC+QNB5Sa67yzVtp3Or6pAkf5nklKq6KMlHdrmm7XT6vH1/lOSMJP+Z5P/ubknb6rPzFWPfVVXPTPLxrNY/4a+squcnOaSqHpXkJzL9LlfBC+bzL34l09V+r5vkV3e3pG31oSSnVtXJST6/1tjdv717JW2rVd43k9V/71zlz/Zfq6rrJ3lipi5EByf52d0taVvtt597xgHfRlX17Zn6Uh2S5OmZduTf7O6372phO6Cqvi/TUbi/7e4v7HY9262qDk9ycHe/e5dL2TZVdctM/WyvkekN9vpJnjsfHVgJVfUDSe4xP3xDd5+ym/WwNXMf4ivo7qeNrmWnXFX2zRV971z/2X79JM9cxc/2VTN/7n0y03kX+9XnngDOHlXVwd396ara8Gup7r5wdE07oarul+TN3X3J/PiQJHft7r/c3cq2x/y199pXxWujTlyzuz+7u5Vtn6r6miR3zvRV/2nd/R+7XNI+qaqHdPfLquoJG01foSPEK2/V9s1Fq/7euYqq6he6+5lV9XuZu0Yt6u6f2YWyrlJ0QdlGVXVKkgd298Xz4xskeXl333N3K9tnf5bkhzJ9tdhJamFaJ/m63ShqBzylu/9i7UF3XzwfmVuVD5E3Jfkfmb4eTqYTUt6Q5Dt3raJtNI/S86tJ3pxpH/29qjqhu1+0u5Xtk7W+wqt0wt4VzEOh/UKuOMziSpwMtqL75qKVfO+sqt/t7sdX1V9l45B6II/0ctb88/RdrWKHVNUru/tBVfWebPy72/WTvB0B30ZV9c7u/rY9tbF/qqp3r/+jrKr3dPc371ZN26mq3tXd37qntgNVVX0gyXd29wXz4xsl+cfuXqUThVdSVb0hySuS/FySn0xyXJLzu/tJu1rYNln1fXNV3zur6k7dfcbc5fIKuvuto2vaSXM/9+t2934xTN++qKqbdvfH5y4oV9Ddu37+2n7REX2FfLmqbrH2YP7Fr8x/OFX1XWtn71fVQ6rqtxe3dwWcPm/T18+338501H9VfKaq7rj2oKrulOS/drGe7XZBLj829qVz2wGvqp5ZVQdX1dWr6k1VdX5VPWS369pGqz4U2srum7OVfO/s7jPmn29duyV5d5KLViV8V9Wfze8t10ny3iTvq6qf3+269lV3f3z++ZGNbrtdXyKAb7dfSvL3VfXSqnpZpovWPHkPyxxI/jDTGcXfkumM6X/LdIGQVfHTSb6Q6UjcKzKNxvCYXa1oez0+yf+pqr+rqr/PtI2P3eWattPZSd5RVU+dv/5+e5J/raonbNaH+gByj/mo1A9lulDGNyQ54D8kF6z6UGirvG8mK/7eWVWnziH1hkn+Ockfzf9krILbzu8t903yN5kuyPPju1vS9qmq+1fVB6vqkqr6dFVdWvvJhXj0Ad9G3f238xHGI+emx3f3p3azpm12WXd3VR2T5Pe7+4VV9YjdLmq7dPdnkhy/23XslO4+rapuk6+M3f6B7v7ismUOMP8239a8Zv65Cv2n196rj07yf7r7kqpaNv+BZtWHQlvlfXPl3zuTXH8eiOCRSV7S3U+pqlUZ5eXqVXX1TAH897v7iyv23vLMJPfu7rP2OOdgAvg2qKrbdPf7F77e/9j88xZVdYvu/ufdqm2bXVpVT07ykCTfO/cXu/ou17TPVvxEm1TV3br7zVV1/3WT/ntVpbtfvSuFbbO1Ieuq6rrz4/9cvsQB5a+r6v2Zugz9r/mkxc/tck3bprvXLjt/SaYrDa6UVd03V/29c8FBVXXTJA/K9E33Knl+pm/V/iXJ2+aus6t0UaxP7I/hO3ES5raoqhd096Or6i0bTO4VOpP/a5L8aKYhtP5u7v991+5+yS6Xtk9W/USbqnrafMTmTzaY3HN/2wNeTVeIfGm+0nXhU0ke2t1n7l5V22f++vuS7v5SVf23TP2mP7rbdW2Hqvrvmbq43aS7b19Vd0hyn+7+tV0ubVus6r656u+da6rqgZkugvX33f1TVfV1ma7x8cO7XNqOqKqbdfd5u13HdqiqZyf5mkwj8ixe5GvXDzwJ4NtkPhr8Hd39D7tdyyhV9T1JHtzdB3xfv5rGxH5Jd//YbteyE+b98wHd/crdrmWnVNU/Jvml7n7L/PiuSZ7R3SsxzGKS1PTd8N0y/SP8Q919k10uaVtU1Vsz9Wl//tqoUVX13u6+/e5Wtj1Wed9c9ffOzVTVt3f3abtdx3apaez2H8703vJN3f21u1zSttifDzzpgrJNuvvLVfX7SVZ6yMH55KgfTfLAJB9O8ue7W9H2mI8q3rKqrtEreGXPef/8hSQrG8CTXGct4CRJd5+6NmrPga6qjsz0d3ffTEdRH5NpyL5V8d+6+5/W9T29bLeK2QEru2+u+nvnoqq6bZJj59vFSY7Y3Yr2TVVdO8kxmd5bvi3TOQn3zTSAxEro7ofvdg2bEcC315uq6oeTvLpX6KuF+evhtTedT2U6y726e9X6an4oyT9U1WuTfGatsVfnaoNvrKqfy/T7W9y+lbiSaZIPVdWv5Csj8zwk0+/0gFVVz8j0z+6/J/nfSZ6W5PTuPmlXC9t+n6qqr8/cj7iqHpDk47tb0rZauX1znZV976yqw/OVz78vJrllkiO6+5zdq2rfVdWfJfmeTBdj+71MF4k6u7tP3c26tltVXSvJI3LFi3w5Ar5i/meSJyS5rKo+l+mKZ93dB+9uWfvs/Un+LtNX3mcnSVWt0ggFa9ZGKviqrMjoBOv8yPxzscvQKl3J9CcyBdRXZ9quv5vbDmSPTPKvmfpH/1V3f76qVuaf+wWPSfL/2rvvOLuqqv/jn28CUhMCIk1p0ntoCgFUmlhQQUAISLGAoGIUfLA9jwh2EJViAfVHU2kigqgYeugt9F4i0pUeqRK+vz/2vszJcGeSkHNn33tmvV+veeXec2cy605Ozuyz99prHQOsLOkh0upak1IamnhuVjXy2inpClJFnpOB7WzfLWlKrw++s1WBp0gdMW/PKxlNvLacSBrDbAUcTLqudMWmzMgBr4GkjWxfJmlu242pTNAiaRtgJ2Aj4BzSxejXtpctGliHSJrX9vOl46iLpB1snybp7babNOv2mpyHel7TVmXy+9qSNPu2OXAhsAWwpO0mpWgAkNMyRtieOsNP7hFNPTfbaeC180/AOsBZwO9tXy7pPtuNmLTIZWnHkyZnHieVqF3d9mNFA6uRcjdy5W6tueTiJbY3mOEXd1g04qnHEfnPy4tG0SG2/2R7J2Bl0gDgi8Aikn4h6b1lo6uPpA0l3Ua6W0bSWpJ+XjisOrSaQf2haBQdZHsaqRPtAqVjqZPtabbPsb07sBxpJ/9lwEN5CbkRJL1Z0hGkmeGLJB2u1K695zX13Kxq6rXT9jbAGqSunt+SNAVYUNI7ykZWD9t32D7Q9srABOB44Jq8abgpWr0uns7ViBYAFikYz2tiBrwGkq4ktafdhjQ7PB3bXxjyoDpM0oKk3NQdbW9eOp46SLoK2B44q0mVGCSdS1r2Xp80wJlOU2r1SjqTtJHoXKbPQ23i/7/RwDa9XgK0JZ+jk4Df5kO7kEqcblEuqvo0/dxs6rWzP0mLkGqBjweWsr1k4ZBqlystbWK7ERsxlZonnQ6sCRwLzA980/YviwZGDMBrIWlh0rLwD4Fv9nvZTfkl2XSSrrL9ztaSVT52o+21Ssc2OyS9ibSMeiIpp7jKDbrQ7t7ueAM3LDZOu8GapJttr1Eqpjo1/dxs6rVzMJKWtn1/6ThC74pNmDVwajd/sqTbbd/YOt6qkw3EALw3PCBpHOCcJzaBLtmsMTtyabArJY2z/W94Ldf2o6TzsxED8KYMZoapiZJ2oq9M5vbA3wvGU6thcG428to5mBh89wZJiwLfA5aw/f5cSnJD278pHFrMgNetXZ1s20eVjSrMjLyScThpNUOk8kwTbD9RNLCa5JnwD5LOz61Iy3J/tP3nooHVJOdntmuH3fMbpiTNZfulGR3rNZKmkv7NBMwHvJpfGgH8pwEVpIBmn5vQ/Gtn6F2S/kZKPfmG7bUkzQFc3w2razEDXoNhVCe70fJKRpNKnwGQN8qOB95L2kR7ArB+NzcoeIOqTTHmJt0ELzTA5/aaK0hpRDM61lNsN6Zk3Qw0+dxs7LWzpVXpbEbHeomk/QZ7vQk13LOFbZ8q6WsAtl+RNK10UBAD8LoMizrZkj5KynNfhDTL0ZQ65wBIWhbYF1iGyv+NBmxSPId0fm5sewqApMPLhlS/NrNtP5V0Ha/fl9EzJC0GvBWYJ6+utVpFjgbmLRZYB+Try8bkOtm2/1Q4pNo08dysavC1s+VIXn+z2+5YLxkuN7/P5YpKrSZfGwDPlA0piQF4PVq5tBdKatXJ1uBf0pMOAT5ku6m5fX8CfgP8mb6l8CZYh3R+nifpPtL5ObJsSPWTVP1lOII069jr17itgD2AtwGH0XddmQp8vVBMtcsl65YndfsE2FvSlrY/N8iX9YyGnptVjbx2StoQGAe8pd+M8Wh6/Bpq+6DSMQyR/Uh13JeTdBnwFtIek+IiB7xGeWPbR0jL/ZuRlvrPsD2xaGA1kXSZ7Y1Kx9EprZ38pePopLxRajywHXAj6fw8pmxU9ZB0YeXpK6Q9GIfZvrNQSLWRtJ3t00vH0SmS7gBWcf6FJGkEcKvtVcpGVo8mn5vQ3GunpHcD7wH2Bqpl66aSOtPeXSKuOqmLW7XXJed9r0SawLjT9n9n8CVDIgbgHdKkOtl5aRjg3cBipNmO1zZ/2f5jibjqJmlnYAXSBqLq+5tcLKgOyQOcLYCdmnShbSpJE0gbiaYCvyKtany1QTf3ZwOfa1WWkLQ0cJTtD5WNLMyMpl87qyUH87VzftvPFg6rFpJOI6XR7kylVbvtCUUDq4mkzwG/s/10fr4gMN528UZRMQAPMyTp2EFedlMGcJK+D+wK3EvfMqptb1YuqjAjkn5q+4v58QTbh1deO872HsWCq0mrprKkrUizcf8LnGi7l3NQkfRnUm7mAqRGUVfn5+8Errb9nnLRzb7hcG5C86+dSl1n9wamAdeQUlAOt31o0cBqoC5u1V4HSTfYHtvv2Gv16ktqUg5a6JBWtYyBdoKXiaojdgDenutmh97xrsrj3Unl0FrWHOJYOqWV+/0B4ATbt+aOdb3uR6UD6LDhcG5C86+dq9p+VtIuwN+Ar5La0/f8AJzXt2p/lC5p1V6TkZJUSW8bCbypcExADMDDrGniTvCqW4AxwL9KBxJmiQZ43CTXSZoILAt8TdIoGrDZzfbFpWPosOFwbkLzr51z5pnhbUipUf+V1JT0gWNyWsb/kjYrzg/8X9mQanUOcIqko/Pzz+RjxcUAPMxQk3eC9zMGuEPSNUyfx9iUUlqtu/9Fmb5U2D/LRVSLEfkXyIjK49Zgpynn56eAscB9tp/PZbV6vo67pEttb1xpyPPaSzSjxOlwODeh+dfOo4F/kDauT8p7FHo+Bzznsz9r+ylSR+RGNIbq5yvAXsA++fm5wK/LhdMncsBr1NQ62cNhJzi89j5fpymzdJL2BQ4EHmP6PM2eXgqX9A/S+2k3w+gGdRtckLTRrVqpYFK5iMKMDKNzs9HXznYkzWH7ldJxzC5J19peb8af2ZtylZfl89N7bL9YMp6qGIDXSNI9NLhOdnUn+HAgaWPSbumm1CK+B3hntIfuPZI+DUwg1QO/AdgAuKIJm9zyqsyttlcuHUuoR9OunQCSPsjrS/UdXC6iekj6AX0dvJ9rHbf9ZLGgapBLD34P+CRwP+kmeEn62tIXL0UYKSj1eqypg+/suHZ5b00YBLTkboM7kzYVTQGaVHv5AbqkA1iYZRNIVUKutL2ppJVJv1x6nu1pku6UtFQD0qGGrSZfOyX9ktR5dlNS+sL2pIo9TbBj/rN6s2R6Px3lUFK3z2VtTwWQNJq08ftHpGtqUTEAr0GlTva1kk6hoXWygS9XHs9NaubShCW4FUnNacbTNxMg25sWDax+9wEXSfoL05+fPy4XUphJL9p+URKS5rJ9h6SVSgdVowWBWyVdzfSzcE3JIW6kYXTtHJdL9N1k+yBJh5GqoTTBKv3TMnLaRq/bGljRlTSPXMlmH1Ld8xiAN0S1WcTzwHsrzw00YgBu+7p+hy7LvzB73R3AJcDWtu8BkPSlsiF1xD/zx5vokjJMYaY9KGkM6eb+yD0DFwAAIABJREFUXElPkZZVm6JJVReGk+Fy7Xwh//m8pCWAJ4DFC8ZTp8t5fSWzdsd6jauD78rBad1SwSYG4DUYLnWyJS1UeToCWJfUQKPXfRTYCbhQ0jnAyTSwZJjtg0rH0GkNrfKC7W3zw2/ltuYL0CWltOrQ5M16LQ09N4fFtRM4O98AHwpMJk2sdUUljTdK0mLAW4F5cvpQ699tNCndptfdJmk32ydUD0r6OOnGsbjYhFkjSZP7d6Zrd6xXSZpCuvCIlHoyBTjY9qVFA6uJpPmAj5CWUzcDTgDOaFC777cAB/D6jUSNyOFvapWXlryxbQXbx+Z/y/ltTykdVx0kbUDqKbAKaXVmJPBcr1eQahkG52ajr51VkuYC5rbd0/tpJO0O7AGsB1xbeWkqcFyvp85Keisp++AFUtMkSO91HmBb2w+Viq0lBuA1qNTJ/iLwk8pLo0n/0GsVCSy8Ybnk2w7AjrY3Lx1PHXIjl1NIufx7kzrz/dv2V4oGVpMmV3mRdCDpl8dKtlfMy+Cn2W7ECpuka0kzqaeR3udupPzNrxUNrCZNPjf7a9K1U9IBtg/Jj3ewfVrlte/Z/nq56OohaTvbjdkw25+kzUiTTgC32T6/ZDxVMQCvwTCqkz0nqZh9q73yRcDR3VDOJ8yYpOtsr5s3Eq2Zj11je/3SsdUhp2Zs2YTavP1JugFYG5hse+187KYGzaBea3u9fufm9a332uuafG42WXUFu/9qdlNWt/OM/nbAMkyfHtXzJRa7XeSA18D2xZIuBdZseJ7tL4A5gZ/n57vmY58uFlGYFa0bpUdyTduHgYUG+fxe0+QqLy/bdmvzUF7yb5LnJb0JuEHSIcAjpH0mTdHkc7PJNMDjds971Zmk8rTXUTk3Q+fFALwmeWftEqXj6LD1+6XTXCDpxmLRhFn1HUkLAPuT8m1HA02qWNDkKi+nSjoaGCNpT1JziV8VjqlOu5IG3J8nnZNLkmblmqLJ52aTeYDH7Z73qrfZfl/pIIajGIDX6wZJZ5HyGKu1bHt6M0PFNEnL2b4XQNLbgWmFYwozIVdgWMH22aTZjkbV6c3vb0Xbu5SOpRNs/0jSlsCzwErAN22fWzis2ZY3k77F9m350IvAQZJWoyFNo5p+bjbcWpKeJc12z5Mfk583oVY2wOWS1rB9c+lAOknSqEpDnuVbZTOLxhQ54PWRdGybw7b9ySEPpgMkbU5q43of6QK0NPAJ2xcWDawmuaHSD4FFSO9PpH+/plRiuNr2O0rH0Sk5DWwz2y+XjiXMHEknAz+3Panf8U2AfWzvXCayejX93Gz6tbPJJN0GLE+qavYSff92jdhf0pJX66cAvwe+b3u5wiHFADzMmrxho9WB707bjckZy5UKPmT79tKxdIKkn5By+E9h+hWaycWCqpGkE0hl7M5i+vfX83m2TR3gtDZfDvDaLbZXH+qYOqHJ5yY0/9rZZJKWbnfcdk83+pI0L2nvzCuVY/sARwE7VSvalBIpKDWS9DZSbm2rNNglwATbD5aLavZJWh94wPajtl+SNJaUn3m/pG/ZfrJwiHV5rOG/QMbmP6u7202q29sE9+aPEcCowrHU7RCaOcAZ7N9pziGLovOafG5C86+djWX7/nY9BkrHVYMLgG2ARwEkbUuq4rYVaZ9J8QF4zIDXSNK5pOWNE/OhjwO72N6yXFSzT9JkYAvbT0p6F6nb2b6kAd0qtrcvGuBsyrOLAO8GFiO1+65WKmhKDv+wIGle28+XjqNOki5rSs3vqlwV5Ge2/9rv+PuBL9h+f5nIOqNp52ZcO3tfU3sMSLqxVTRC0l7AnsAHbP97sJW3oRQD8BpJusH22Bkd6zX9TuSfkZq3fCs/b8L7a5e739KYHH6AXH6wfyfMRtR7zQ2xfkPqELmUpLWAz9j+bOHQ3rCmD3AkrQD8Bbic6bvVbQhsbfuuUrHVqYnnJgyva2dTNbXHgKQLgItJFZW2BZa3/ZSkxYG/d8P7ixSUej0h6ePASfn5eKAJnc9GSpoj51JtDuxVea3nzyHbnwCQtJHty6qvSerpWYAqSb8E5iVVQPk1sD1wddGg6vVT0vLiWQC2b8wrNr3sQ5XHzwPvrTw3qdVyz7J9t6Q1gJ2BVr73xaTB6YvlIqtdE8/NYXPtbLim9hjYgZRychdpzDJR0s2k33/fKBlYS88PnrrMJ0k54D8h/XK8HPhE0YjqcRJwsaTHgRdIue1IWp6GlArLjgT6dzZrd6xXjbO9Zp7dOEjSYcDfSgdVJ9sPSNP1x+jpMpnDYYCTN3IPNpPaCE07N/tp+rWzyRrZY8D2E8B3Ws8lXUHan/dD23cWC6wiBuA1yruGP1w6jrrZ/q6k84HFgYnuy1saQcoF72l5eXgc8BZJ+1VeGg2MLBNVR7yQ/3w+5/k9Qfo3bYoHJI0DLGlOYALQlI1hMcDpbY08N4fRtbOxmtpjoD/bD9MFGy+rYgBeA0nfHORl2/72kAXTIbavbHOsEfmZpM5085P+P1QrFDxLStNoirMljQEOBSaTVml+XTakWu0NHA68FXgImAj0eo5tDHCaoXHnZjZcrp2Nk1ewF7V9WR5wn5uPb1xtuBc6JzZh1kDS/m0Ozwd8Cniz7SaU9Gk8SUv3eu3TmZXruc9tuzEpRAOlafQ/1kskvRt4D2kA98vKS1OBP9u+u0RcQ0HSm/Mycs9r4rnZkjt9nmp7u9KxhJkn6Wzga/07YOY9Gd+z/aH2XxnqEgPwmkkaRVpe/BRwKnCY7X+VjSrMDEkXkmaFp2O7KXWyycvgy1BZ/bJ9QrGAaiRpsu11ZnSsFw2Xm0NJ95KqovwWOM72qoVDqkWTz01I+bW2NywdR5h5kq6xvf4Ar91se42hjmm4iRSUmkhaCNgP2AU4HljH9lNlowqz6MuVx3OTmg29MsDn9hxJJwLLATfQtwHMQE8PwIdJmsZxrSoFVU26OQSwvZykLwFX0IAN7MPk3AS4QdJZpBzbaqfPnq7S03BjBnltniGLosMkbUDaL7MKKWVqJPBcN3QRjgF4DSQdCnwUOAZYw/Z/CocU3gDb1/U7dJmkJpXpWw9Y1c1b9hoOeaiNvDmUNBHYszW7n39Z7g18BtiaHr85ZHicm5DOySeYvqtuz5fJbLhrJe1pe7qKJ5I+TV9N/iY4CtiJdHO4HrAbsGLRiLJIQamBpFdJzTFeYfoUBpE2YRa/0wozllcxWkYA6wJH2F6pUEi1knQaqbvgI6Vj6YRqmoakEaSmJ88WDqtjJF1t+x2l45gd1UZeuUnUocA2tu8abIm81wy3czN0P0mLAmcALzN9E6w3AdvafrRUbHVqdb2sNheSdH2r6VBJMQNeA9sjSscQanEd6QZKpJupKaRc/p4m6c+k9zUKuC3P6le7KTaldOb3Je1NSq+5Bhgt6XDbhxaOa7YNcHO4QKFw6vSSpN1J3er2Bda2/bCk0aSN7E3R2HMTQNLbSMv8rdr0lwATbD9YLqowGNuPAeMkbUpfE6y/2L6gYFid8LykN5HSpA4BHiFdQ4uLGfAQGi5X0hiQ7YuHKpZOas2mStqFVB/7q8B13dByeHZJmsLrbw4Ptn1p0cBmUy6F9lXSLNy9wJakBmYfAX5r+ycFw6tNk89NAEnnAr8HTsyHPg7sYnvLclGFkFafgH8BcwJfIk1c/Nz2PUUDIwbgIbwmN8jYB2i1iL4IONr2f4sFFWaapFuBsaSBwFG2L5Z0o+21CocWZpKktYEtgOttn1c6nro0/dysphINdiyE0CdSUELo8wvSXfLP8/Nd87FPF4uoRt28G7wmRwP/AG4EJuWZj0bk2Q6Xm0Pb1wPXl46jAxp7bmZPSPo4cFJ+Pp60KTOEIiSdavtjkm6mfXnh4qtPMQPeAZJG2Z6aHy/fDUsdYcbazUg1bJbqWtrsBrf9taKBdZCkOWw3oVrIr0k3h8fnQ7sC02w34uZwOGrKuQmvLfMfCWxIGuxcTtrw/c+igYVhS9Lith/J5+brdENfhZgB74xLc87m74Hvk2ovh+43rdqCV9Lb6auX3Qi275E00vY04FhJ1wONGIDnXf3fA5aw/X5Jq5IGBL8pG1kt1u93I3iBpBuLRRNmWa7yshqpZF/LwYXCqVUezDRlM3dogEq1r8eBF2y/KmlFYGXgb+Ui6xMD8BpImhd4uTWbYXstSfuQluN2KhpcmBX/A1wo6T7SZrelaUAzkIqu3Q1ek+OAY4Fv5Od3AafQjAF4428Om0zSL4F5gU2BX5NqgPd8jwFJ3xzkZdv+9pAFE0J7k4BNJC0ITCRVIdqR1DSxqCb98i3pAmDh1hNJ25LyNbcC9igUU5hFts8HVgC+QCqJtpLtC8tGVatdSf/nP0/qVrckqaFLUyxs+1TgVYB8Q9yUQWrr5vAiSReTrjn7F46pNpJWkPQHSbdJuq/1UTquGo2zvRvwlO2DSCszXdEMZDY91+YDUvnWr5QKKoQK2X6e1Czx57Z3IK1EFRcz4PWYp1W0XtJewJ7A5rb/LekHZUMLMyJpfeAB24/afknSWNLA9H5J37L9ZOEQa1FpBDINOAt4yPa/ykZVq+ckvZm84SZvOn2mbEj1sH2+pBWAVlOoO22/NNjX9JhjgQOBn5BmiT9BsyaIXsh/Pi9pCdIGxcULxlML24e1HksaBUwg/dudDBw20NeFMIQkaUPSjHerr8fIgvG8pkkXuJKekHRg3ij1feC9efC9OKnaROhuR5PqECPpXcAPSC2wnwGOKRhXLST9UtJq+fECpEoMJwDXSxpfNLh67U+6sVhO0mWk97hv2ZBmj6T1JS0GkAfcY4FvA4f2a87T6+bJK1Cyfb/tbwEfLBxTnc6WNIbU6XMyqSLKSYN+RY+QtJCk7wA3kSb11rH9lYbd3IfeNYG0z+kM27fm9L2uWNmOKig1yLNu+9DXTOKrwM2kmZxv2P59wfDCDFQrnUj6GfDvPABoRC1bSbfabg3Avwi8x/Y2eWD3t25oyTs78nu6nDSwgTRLLNIscU+X6ZM0GdjC9pP55vBk0k3FWGAV29sXDbAmki4HNgb+QEqveQj4ge2VBv3CHiRpLmBu2z2/OiPpUNLS/jHAz2z/p3BIIfSMGIB3QF5i3Ai4yfadpeMJg5N0CzDW9iuS7gD2sj2p9Zrt1Qf/G7qbpOtbg2xJfwFOs31c/9d6laQfAeNIu9tvBi4jDcgv7/X0oabfHLbkNLDbgTGkGf7RwKG2rywa2GySdIDtQ/LjHWyfVnnte7a/Xi662SfpVeAlUnfW6mBCpE2YTekxEHqUpLcAB9CvApHtzYoFlcUAPAx7kr4BfIBUrmgp0hKqc5vs421vVDTA2STpQlI+5kOkpbeVbT8qaQ7gFtsrFw2wJrnCy3qkwfiG+eNp26sWDWw2NP3msOkkTba9Tv/H7Z6HEOonaSKpGtaXgb2B3UkTGcU3CccmzDDs2f6upPNJm6Imuu+udAQ9nkOcfQY4AlgM+GJrwzCwOfCXYlHVbx7SzOkC+eNh0ox4LzsJuFjS46SNfJdAavBFQzaYAkg6F9jB9tP5+YLAyba3KhvZbNMAj9s9DyHU7822fyNpgu2LSdfTa0oHBTEADwGAdkvdtu8qEUvd8vt4X5vjfwf+PvQR1UvSMaTlxanAVaT0kx/bfqpoYDUYBjeHLQu3Bt8Atp+StEjJgGriAR63ex5CqF9rH9AjuRnWw0BXbGCPAXiNJP2w/7JGu2MhlNaw5e+lgLmAu0lpNg8CTw/6FT2kyTeHFa9KWqrVujy3j27CAHUtSc+SZrvnyY/Jz+ce+MtCCDX5Tq7+tT9wJGmV9EtlQ0oiB7xG7QY1km6yvWapmEJopwmbL6skiTQLPi5/rA48CVxh+8CSsYUZk/Q+UiWNi0mD001I+e49v0ITQgjtxAx4DXLb+c8Cb5d0U+WlUaSKDCF0myblfpNTM26R9DQpN/oZYGvgHaQGL6GL2T5H0jrABvnQF20/XjKmEELvknQkg6yi2f7CEIbTVsyA1yAvbyxIasLz1cpLU3u9DFpollz7+x2kC9M1lQ2ZPUvSF+ib+f4vuQRh/rjZ9qsFwwuDkLSy7Tvy4Pt1bE9udzyEEAYjaffBXrd9/FDFMpAYgNdI0nLAg7md+XuANYETqpuLQihF0qeBb5IanQh4N3Cw7f9XNLDZJOnH5Nrfth8pHU+YeZKOsb1XLpXZn7uhVm8IIXRCDMBrJOkGUh3iZYC/AmcCq9n+QMm4QgCQdCcwzvYT+fmbSYPWxnUbDL1D0ghgQ9uRrhdCqFVuxPMVYFW6rBHPiNIBNMyrtl8hteY90vb/kMqHhdANniCV6muZmo+FUExOETqqdBwhhEb6HanL7rLAQcA/gKgD3kD/lTQe2A34UD42Z8F4QkDSfvnhPcBVks4k5YB/BLhpwC8MYeicL2k74I+OZdkQQn2iEc8w8QlSq9Pv2p4iaVngxMIxhTAq/3lv/mg5s0AsIbTzGWA/YJqkF0h7FGx7dNmwQgg9rmsb8UQOeAghhBBCaBxJWwOXAEvS14jnINtnFQ2MmAGvlaQVSKUI+yf7v71YUCFkudLE6+64u2EzShjeciOlXYBlbX9b0pLA4ravLhxaCKFHSRoJrGD7bFJviE0LhzSdmAGvkaRLSU0/fkLKAf8EMML2N4sGFgIgad3K07mB7YBXbB9QKKQQAJD0C+BVYDPbq0haEJhoe/3CoYUQepikq22/o3Qc7cQAvEaSrrO9rqSbba9RPVY6thDa6eaLUxg+JE22vY6k622vnY/daHut0rGFEHqXpJ+QimGcAjzXOt4NTb4iBaVeL+WatndL+jzwEDB/4ZhCAEBSdePJCGBdYIFC4YRQ9d+8XGx4rXZvdDANIcyusfnPgyvHDBRPvYwBeL0mAPMCXwC+Tco3GrQdaghD6DrShUfAK8AU4FNFIwohOQI4A1hE0neB7YH/LRtSCKEBPmX7vuoBSV2xLy9SUDpM0hy5OU8IIYQBSFoZ2Jx0g3i+7dsLhxRC6HGt9LZ+x7oiNThmwGsg6VLbG+fHJ9retfLy1cA67b8yhM6TtD7wgO1H8/PdSBsw7we+ZfvJkvGFkD1GKhc2BzCPpHW6IU8zhNB78g39asACkj5aeWk0lSp1JcUAvB7zVR6v1u81DWUgIbRxNLAFgKR3AT8A9iXlxh1DWu4PoRhJ3wb2IDWKai3LdkWeZgihJ60EbA2Moa8zOcBUYM8iEfUTA/B6DJbHEzk+obSRlVnuHYFjbJ8OnC7phoJxhdDyMWA52y+XDiSE0PtsnwmcKWlD21eUjqedGIDXY4ykbUmVJcZUljtEVJkI5Y2s7EXYHNir8lpcA0I3uIU0U/Wv0oGEEBplW0m3Ai8A5wBrAl+y/duyYcUmzFpIOnaw121/YqhiCaE/Sd8APgA8DiwFrGPbkpYHjre9UdEAw7AnaT3gTNJA/KXWcdsfLhZUCKHnSbrB9tg8Sbo1sB8wqRt6DMTsVw1igB26me3vSjofWJzUXbB11z2ClAseQmnHAz8Ebibqf4cQ6jNn/vODwGm2n5G6Y2teDMBDGAZsX9nm2F0lYgmhjedtH1E6iBBC4/xZ0h2kFJR9cpOvFwvHBEQKSgghhMIk/ZiUenIW06egRBnCEMJsyV2gn7E9TdK8wOhWWd6iccUAPIQQQkmSLmxz2LajDGEI4Q3LfS9ex/YJQx1Lf5GCUqN8Z7U/sJTtPSWtAKxk++zCoYUQQteyvWn/Y5IWLRFLCKFR1q88nptUCWwyUHwAHjPgNZJ0CnAdsJvt1fOA/HLbYwuHFkIIXU/SGFKX1p2BVWwvUTikEEKD5GvMybbfVzqWmAGv13K2d5Q0HsD28+qW7bYhhNCFJM0DfIQ06F4bGAVsA0wqGVcIoZGeA5YtHQTEALxuL+dfJgaQtByVDUUhhBD6SPo9sAkwETgSuAC4x/ZFJeMKITSDpD/T15F8BLAqcFq5iPrEALxeB5I6LS0p6XfARsAeRSMKIYTutSrwFHA7cHuuUhB5kSGEuvyo8vgV4H7bD5YKpipywGsm6c3ABqQ29FfafrxwSCGE0LUkrQyMB3YkdWtdCVjd9mNFAwshNI6kjYHxtj9XPJYYgM8+SesM9nrUsg0hhBmTtC5pMP4x4EHb4wqHFELocZLWJu0x2QGYAvzR9pFlo4oBeC0GqGHbErVsQwhhFuTN65vYjo2YIYRZJmlF0s38eNLK2inAl20vXTSwihiAhxBCCCGExpD0KnAJ8Cnb9+Rj99l+e9nI+sQmzBpI+uhgr9v+41DFEkIIIYQwzH0U2Am4UNI5wMmkvXldI2bAayDp2PxwEWAcqZQWwKakRjxbFwkshBBCCGGYkjQfqc/AeGAzUgfMM2xPLBoYMQCvlaSJwO62H8nPFweOs71V2chCCKH7SNpvsNdt/3ioYgkhNJukBUkbMXe0vXnpeCIFpV5Ltgbf2WPAUqWCCSGELjeqdAAhhOHB9lPAMfmjuJgBr5Gko4AVgJPyoR1JXd32LRdVCCGEEELoJjEAr1nekLlJfjrJ9hkl4wkhhG4naW7gU8BqwNyt47Y/WSyoEELooBiAhxBCKErSacAdpGYZBwO7kFrTTygaWAghdEgMwGsgaSow4A/S9ughDCeEEHqKpOttry3pJttrSpoTuMT2BqVjCyGETohNmDWwPQpA0reBR4ATSfUmdwEWLxhaCCH0gv/mP5+WtDrwKKmsawghNFLMgNdI0o2215rRsRBCCH0kfRo4HVgDOA6YH/g/20eXjCuEEDolZsDr9ZykXUgdl0wq/P5c2ZBCCKF7SRoBPJtLhE0CuqZVdAghdMqI0gE0zM7Ax0j1vx8jFXzfuWhEIYTQxWy/ChxQOo4QQhhKkYISQgihKEk/AB4HTqGyamj7yWJBhRBCB8UAvAaSDrB9iKQjaVMNxfYXCoQVQgg9QdKUNodtO9JRQgiNFDng9bg9/3lt0ShCCKE3rWL7xeqB3JwnhBAaKWbAQwghFCVpsu11ZnQshBCaImbAayDprMFet/3hoYolhBB6haTFgLcC80ham9Q/AWA0MG+xwEIIocNiAF6PDYEHgJOAq+j7JRJCCGFgWwF7AG8Dflw5PhX4eomAQghhKEQKSg0kjQS2JNX9XhP4C3CS7VuLBhZCCD1A0na2Ty8dRwghDJUYgNdM0lykgfihwEG2jyocUgghdLV83dwOWIbKyqztg0vFFEIInRQpKDXJv0A+SBp8LwMcAZxRMqYQQugRZwLPANcBLxWOJYQQOi5mwGsg6QRgdeCvwMm2bykcUggh9AxJt9hevXQcIYQwVGIAXgNJr9LXva36AxWpmcTooY8qhBB6g6RjgCNt31w6lhBCGAoxAA8hhFCUpNuA5YEppBSU1uTFmkUDCyGEDokBeAghhKIkLd3uuO37hzqWEEIYCiNKBxBCCGF4ywPtJYHN8uPnid9PIYQGixnwEEIIRUk6EFgPWMn2ipKWAE6zvVHh0EIIoSNihiGEEEJp2wIfJm9mt/0wMKpoRCGE0EExAA8hhFDay07LsQaQNF/heEIIoaNiAB5CCKG0UyUdDYyRtCdwHvCrwjGFEELHRA54CCGE4iRtCbyXVILw77bPLRxSCCF0TAzAQwghFCFpeWBR25f1O74x8Ijte8tEFkIInRUpKCGEEEr5KfBsm+PP5NdCCKGRYgAeQgihlEXbtZ/Px5YZ+nBCCGFoxAA8hBBCKWMGeW2eIYsihBCGWAzAQwghlHJtrnoyHUmfBq4rEE8IIQyJ2IQZQgihCEmLAmcAL9M34F4PeBOwre1HS8UWQgidFAPwEEIIRUnaFFg9P73V9gUl4wkhhE6LAXgIIYQQQghDKHLAQwghhBBCGEIxAA8hhBBCCGEIxQA8hBBCCCGEIRQD8BBC6ABJX5P0t37H7h7g2E75sST9Tz72gqR/Svq+pLkqn3+cpJcl/UfSk5LOlbRy5fU9JF06QEwXSXpR0lRJz0q6TtJXq39/m6+Zme83Lb9e/Vii8jk7SbpK0nOS/pUff1aSKt/jO5XPnyu/73/mn8Pd+eeiNu9lycqxLST9o/J8Y0mXS3omx36ZpPUHeq8hhDBUYgAeQgidMQkYJ2kkgKTFgTmBtfsdWz5/LsARwF7AbsAo4P3A5sCp/f7uQ2zPD7wVeAj4zSzE9Xnbo4DFgf2BnYC/Vge3bczo+11he/5+Hw/n97g/cDhwKLAYsCiwN7ARqdxgO6eR3vcHSD+HXUk/l8P7fd5zwP+1+wskjQbOBo4EFsqxHwS8NMj7DCGEIRED8BBC6IxrSAPusfn5JsCFwJ39jt1r+2FJKwCfBXaxfYXtV2zfCmwHvE/SZv2/ge0XSIPzsf1fmxHbz9m+CPgwsCHwwZn4mln6fpIWAA4GPmv7D7anOrne9i62XzcYlrQ58F5gO9u35J/DlcDHgc9JWr7y6UcA4yUt1+bbr5hjPsn2NNsv2J5o+6aZiT2EEDopBuAhhNABtl8GrgLelQ+9C7gEuLTfsdbs9+bAg7av7vf3PABcCWzZ/3tImg8YD9wzG3H+E7iWdDMwqDfw/TYE5gLOnIWQtgSuyu+7GudVwIOkn1PLQ8CvSDPb/d0FTJN0vKT3S1pwFmIIIYSOigF4CCF0zsX0DbY3IQ3AL+l37OL8eGHgkQH+nkfy6y1flvQ0MBXYmJSiMTseJqVpDGRG328DSU9XPu7NxxcGHrf9SusTc0720zm3+1283qz8HAC+D3xI0mrVg7afzbGaNEj/t6SzcvfNEEIoKgbgIYTQOZOAjSUtBLzF9t3A5aTc8IVI3R9bM+CPk/Ky21k8v97yI9tjgGWAF4CVZjPOtwJPDvL6jL7flbbHVD5aKSFPAAtLmqP1ibbH5b/rCdr/DpqVnwO2/w0cRUp1od9rt9vew/bbSD/rJYCfDvI+QwhhSMQAPIQQOucKYAFgT+AyeG1m9uF87GHbU/LnXgAsKekd1b8gV/nYADi//19YirUsAAAByElEQVSe00cmAIdLmueNBJj//nVJM/ODegPf7wrSpsePzEJI5wHvrFY3yXG+E1iS9HPq71BgU9L7aMv2HcBx9LW8DyGEYmIAHkIIHZI3LV4L7Mf0A9xL87FJlc+9C/gl8DtJG0gamdMqTgfOs33eAN/jXNKAfq/KYUmau/rR/+skzSvp3aT87KuBv87ke2r3/Qb63KdJ+dk/l7S9pFGSRkgaC8w3wNecR7rZOF3SavnnsAHwW+AXeRWh3fc5DDig8v5WlrS/pLfl50uS8tevnJn3GUIInRQD8BBC6KyLgUVIg+6WS/KxSf0+9/PAr0mDzf8A5wAXkSqhDOZQ4IBKPe9xpFSR1z4qaSBHSZoKPEZKxzgdeJ/tV2fhPfX/fhu2qQO+PoDtQ0g3Gwfk7/kYcDTwFVI6TjvbkSrGnEP6OfyWVPpw30FiOhyYVnk+FXgncJWk50gD71tIpRdDCKEo2S4dQwghhBBCCMNGzICHEEIIIYQwhGIAHkIIIYQQwhCKAXgIIYQQQghDKAbgIYQQQgghDKEYgIcQQgghhDCEYgAeQgghhBDCEIoBeAghhBBCCEMoBuAhhBBCCCEMoRiAhxBCCCGEMIT+PwN5hDjZyj/8AAAAAElFTkSuQmCC"/>
          <p:cNvSpPr>
            <a:spLocks noChangeAspect="1" noChangeArrowheads="1"/>
          </p:cNvSpPr>
          <p:nvPr/>
        </p:nvSpPr>
        <p:spPr bwMode="auto">
          <a:xfrm>
            <a:off x="376801" y="1311088"/>
            <a:ext cx="2287510" cy="228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p:cNvSpPr txBox="1"/>
          <p:nvPr/>
        </p:nvSpPr>
        <p:spPr>
          <a:xfrm>
            <a:off x="152400" y="1011552"/>
            <a:ext cx="8801100" cy="39287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2"/>
              </a:buClr>
              <a:buSzPts val="1800"/>
              <a:buNone/>
              <a:defRPr sz="1800">
                <a:solidFill>
                  <a:srgbClr val="134F5C"/>
                </a:solidFill>
                <a:latin typeface="Calibri" panose="020F0502020204030204" pitchFamily="34" charset="0"/>
                <a:ea typeface="Calibri" panose="020F0502020204030204" pitchFamily="34" charset="0"/>
                <a:cs typeface="Times New Roman" panose="02020603050405020304" pitchFamily="18" charset="0"/>
              </a:defRPr>
            </a:lvl1pPr>
            <a:lvl2pPr marL="914400" indent="-317500">
              <a:lnSpc>
                <a:spcPct val="115000"/>
              </a:lnSpc>
              <a:spcBef>
                <a:spcPts val="1600"/>
              </a:spcBef>
              <a:buClr>
                <a:schemeClr val="dk2"/>
              </a:buClr>
              <a:buSzPts val="1400"/>
              <a:buChar char="○"/>
              <a:defRPr>
                <a:solidFill>
                  <a:schemeClr val="dk2"/>
                </a:solidFill>
              </a:defRPr>
            </a:lvl2pPr>
            <a:lvl3pPr marL="1371600" indent="-317500">
              <a:lnSpc>
                <a:spcPct val="115000"/>
              </a:lnSpc>
              <a:spcBef>
                <a:spcPts val="1600"/>
              </a:spcBef>
              <a:buClr>
                <a:schemeClr val="dk2"/>
              </a:buClr>
              <a:buSzPts val="1400"/>
              <a:buChar char="■"/>
              <a:defRPr>
                <a:solidFill>
                  <a:schemeClr val="dk2"/>
                </a:solidFill>
              </a:defRPr>
            </a:lvl3pPr>
            <a:lvl4pPr marL="1828800" indent="-317500">
              <a:lnSpc>
                <a:spcPct val="115000"/>
              </a:lnSpc>
              <a:spcBef>
                <a:spcPts val="1600"/>
              </a:spcBef>
              <a:buClr>
                <a:schemeClr val="dk2"/>
              </a:buClr>
              <a:buSzPts val="1400"/>
              <a:buChar char="●"/>
              <a:defRPr>
                <a:solidFill>
                  <a:schemeClr val="dk2"/>
                </a:solidFill>
              </a:defRPr>
            </a:lvl4pPr>
            <a:lvl5pPr marL="2286000" indent="-317500">
              <a:lnSpc>
                <a:spcPct val="115000"/>
              </a:lnSpc>
              <a:spcBef>
                <a:spcPts val="1600"/>
              </a:spcBef>
              <a:buClr>
                <a:schemeClr val="dk2"/>
              </a:buClr>
              <a:buSzPts val="1400"/>
              <a:buChar char="○"/>
              <a:defRPr>
                <a:solidFill>
                  <a:schemeClr val="dk2"/>
                </a:solidFill>
              </a:defRPr>
            </a:lvl5pPr>
            <a:lvl6pPr marL="2743200" indent="-317500">
              <a:lnSpc>
                <a:spcPct val="115000"/>
              </a:lnSpc>
              <a:spcBef>
                <a:spcPts val="1600"/>
              </a:spcBef>
              <a:buClr>
                <a:schemeClr val="dk2"/>
              </a:buClr>
              <a:buSzPts val="1400"/>
              <a:buChar char="■"/>
              <a:defRPr>
                <a:solidFill>
                  <a:schemeClr val="dk2"/>
                </a:solidFill>
              </a:defRPr>
            </a:lvl6pPr>
            <a:lvl7pPr marL="3200400" indent="-317500">
              <a:lnSpc>
                <a:spcPct val="115000"/>
              </a:lnSpc>
              <a:spcBef>
                <a:spcPts val="1600"/>
              </a:spcBef>
              <a:buClr>
                <a:schemeClr val="dk2"/>
              </a:buClr>
              <a:buSzPts val="1400"/>
              <a:buChar char="●"/>
              <a:defRPr>
                <a:solidFill>
                  <a:schemeClr val="dk2"/>
                </a:solidFill>
              </a:defRPr>
            </a:lvl7pPr>
            <a:lvl8pPr marL="3657600" indent="-317500">
              <a:lnSpc>
                <a:spcPct val="115000"/>
              </a:lnSpc>
              <a:spcBef>
                <a:spcPts val="1600"/>
              </a:spcBef>
              <a:buClr>
                <a:schemeClr val="dk2"/>
              </a:buClr>
              <a:buSzPts val="1400"/>
              <a:buChar char="○"/>
              <a:defRPr>
                <a:solidFill>
                  <a:schemeClr val="dk2"/>
                </a:solidFill>
              </a:defRPr>
            </a:lvl8pPr>
            <a:lvl9pPr marL="4114800" indent="-317500">
              <a:lnSpc>
                <a:spcPct val="115000"/>
              </a:lnSpc>
              <a:spcBef>
                <a:spcPts val="1600"/>
              </a:spcBef>
              <a:spcAft>
                <a:spcPts val="1600"/>
              </a:spcAft>
              <a:buClr>
                <a:schemeClr val="dk2"/>
              </a:buClr>
              <a:buSzPts val="1400"/>
              <a:buChar char="■"/>
              <a:defRPr>
                <a:solidFill>
                  <a:schemeClr val="dk2"/>
                </a:solidFill>
              </a:defRPr>
            </a:lvl9pPr>
          </a:lstStyle>
          <a:p>
            <a:pPr marL="285750" indent="-285750">
              <a:buFont typeface="Wingdings" panose="05000000000000000000" pitchFamily="2" charset="2"/>
              <a:buChar char="ü"/>
            </a:pPr>
            <a:r>
              <a:rPr lang="en-GB" dirty="0"/>
              <a:t>Initially we were not able to load data into </a:t>
            </a:r>
            <a:r>
              <a:rPr lang="en-GB" b="1" dirty="0"/>
              <a:t>Google </a:t>
            </a:r>
            <a:r>
              <a:rPr lang="en-GB" b="1" dirty="0" err="1"/>
              <a:t>Colab</a:t>
            </a:r>
            <a:r>
              <a:rPr lang="en-GB" dirty="0"/>
              <a:t>. We used </a:t>
            </a:r>
            <a:r>
              <a:rPr lang="en-GB" b="1" dirty="0"/>
              <a:t>encoding='latin1' </a:t>
            </a:r>
            <a:r>
              <a:rPr lang="en-GB" dirty="0"/>
              <a:t>to bypass the error.</a:t>
            </a:r>
          </a:p>
          <a:p>
            <a:pPr marL="285750" indent="-285750">
              <a:buFont typeface="Wingdings" panose="05000000000000000000" pitchFamily="2" charset="2"/>
              <a:buChar char="ü"/>
            </a:pPr>
            <a:r>
              <a:rPr lang="en-GB" dirty="0"/>
              <a:t>While plotting the graphs they were getting Overwritten. We used </a:t>
            </a:r>
            <a:r>
              <a:rPr lang="en-GB" b="1" dirty="0"/>
              <a:t>Subplot </a:t>
            </a:r>
            <a:r>
              <a:rPr lang="en-GB" dirty="0"/>
              <a:t>function to solve the issue.</a:t>
            </a:r>
          </a:p>
          <a:p>
            <a:pPr marL="285750" indent="-285750">
              <a:buFont typeface="Wingdings" panose="05000000000000000000" pitchFamily="2" charset="2"/>
              <a:buChar char="ü"/>
            </a:pPr>
            <a:r>
              <a:rPr lang="en-GB" dirty="0"/>
              <a:t>In Line Graph by default we get </a:t>
            </a:r>
            <a:r>
              <a:rPr lang="en-GB" b="1" dirty="0"/>
              <a:t>5 values in x-axis</a:t>
            </a:r>
            <a:r>
              <a:rPr lang="en-GB" dirty="0"/>
              <a:t>. We used </a:t>
            </a:r>
            <a:r>
              <a:rPr lang="en-GB" b="1" dirty="0" err="1"/>
              <a:t>plt.Xticks</a:t>
            </a:r>
            <a:r>
              <a:rPr lang="en-GB" b="1" dirty="0"/>
              <a:t>([list of values for X-axis])</a:t>
            </a:r>
            <a:r>
              <a:rPr lang="en-GB" dirty="0"/>
              <a:t>to solve the issue.</a:t>
            </a:r>
          </a:p>
          <a:p>
            <a:pPr marL="285750" indent="-285750">
              <a:buFont typeface="Wingdings" panose="05000000000000000000" pitchFamily="2" charset="2"/>
              <a:buChar char="ü"/>
            </a:pPr>
            <a:r>
              <a:rPr lang="en-GB" dirty="0"/>
              <a:t>By default values on X-axis are printed at </a:t>
            </a:r>
            <a:r>
              <a:rPr lang="en-GB" b="1" dirty="0"/>
              <a:t>90° angle</a:t>
            </a:r>
            <a:r>
              <a:rPr lang="en-GB" dirty="0"/>
              <a:t>. We used </a:t>
            </a:r>
            <a:r>
              <a:rPr lang="en-GB" b="1" dirty="0" err="1"/>
              <a:t>plt.Xticks</a:t>
            </a:r>
            <a:r>
              <a:rPr lang="en-GB" b="1" dirty="0"/>
              <a:t>(rotation=0)</a:t>
            </a:r>
            <a:r>
              <a:rPr lang="en-GB" dirty="0"/>
              <a:t> to solve the same.</a:t>
            </a:r>
          </a:p>
          <a:p>
            <a:pPr marL="285750" indent="-285750">
              <a:buFont typeface="Wingdings" panose="05000000000000000000" pitchFamily="2" charset="2"/>
              <a:buChar char="ü"/>
            </a:pPr>
            <a:r>
              <a:rPr lang="en-GB" dirty="0"/>
              <a:t>Creating donut pie chart was also a challenge as we had to </a:t>
            </a:r>
            <a:r>
              <a:rPr lang="en-GB" b="1" dirty="0"/>
              <a:t>overwrite a solid white circle </a:t>
            </a:r>
            <a:r>
              <a:rPr lang="en-GB" dirty="0"/>
              <a:t>on our existing pie chart  and make sure our percentage values and pie chart labels don't get overwritten</a:t>
            </a:r>
          </a:p>
        </p:txBody>
      </p:sp>
    </p:spTree>
    <p:extLst>
      <p:ext uri="{BB962C8B-B14F-4D97-AF65-F5344CB8AC3E}">
        <p14:creationId xmlns:p14="http://schemas.microsoft.com/office/powerpoint/2010/main" val="2937506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243559"/>
            <a:ext cx="8520600" cy="611841"/>
          </a:xfrm>
          <a:noFill/>
          <a:ln>
            <a:noFill/>
          </a:ln>
        </p:spPr>
        <p:txBody>
          <a:bodyPr spcFirstLastPara="1" wrap="square" lIns="91425" tIns="91425" rIns="91425" bIns="91425" anchor="t" anchorCtr="0">
            <a:noAutofit/>
          </a:bodyPr>
          <a:lstStyle/>
          <a:p>
            <a:r>
              <a:rPr lang="en-GB" sz="2400" dirty="0">
                <a:latin typeface="Georgia" panose="02040502050405020303" pitchFamily="18" charset="0"/>
                <a:ea typeface="Calibri" panose="020F0502020204030204" pitchFamily="34" charset="0"/>
                <a:cs typeface="Times New Roman" panose="02020603050405020304" pitchFamily="18" charset="0"/>
              </a:rPr>
              <a:t>CONCLUSION</a:t>
            </a:r>
            <a:br>
              <a:rPr lang="en-US" sz="2400" dirty="0">
                <a:latin typeface="Georgia" panose="02040502050405020303" pitchFamily="18" charset="0"/>
                <a:ea typeface="Calibri" panose="020F0502020204030204" pitchFamily="34" charset="0"/>
                <a:cs typeface="Times New Roman" panose="02020603050405020304" pitchFamily="18" charset="0"/>
              </a:rPr>
            </a:br>
            <a:endParaRPr lang="en-US" sz="2400"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AutoShape 4" descr="data:image/png;base64,iVBORw0KGgoAAAANSUhEUgAAAuAAAALqCAYAAAB0ReFvAAAABHNCSVQICAgIfAhkiAAAAAlwSFlzAAALEgAACxIB0t1+/AAAADh0RVh0U29mdHdhcmUAbWF0cGxvdGxpYiB2ZXJzaW9uMy4yLjIsIGh0dHA6Ly9tYXRwbG90bGliLm9yZy+WH4yJAAAgAElEQVR4nOzde7z9+Vwv8Nc743YwxmWSDEblJKRiYrqLE6OJQciUDLmcThRRGd0wymNSKiqhyKAOjhQ1inEZuhyamQhjyMTIDDHmZiKX4X3++H73sWbP3uu3f/Pb+7N/vzXP5+OxHnutz/ey3t+1v3ut1/6uz/fzre4OAAAwxlftdgEAAHBVIoADAMBAAjgAAAwkgAMAwEACOAAADCSAAwDAQAI4HECqqrdwu+t822z6Hy+s79SF9suq6pyqen5VHbrueR+2bh2fqqq3VNX3blLnLarqhVV1XlV9fl7vs6vqxuvmO3zdev+zqv6lqh65l6/LWn0vW1LzRrdztjLPwjpvNbf9e1XVJrVcs6p+rqreWVWfqarPVtVpVfXEqrr2PM/a7+f265b9ybn9Keu244yqurSqLprX+9t78dq8eF7nIzdoW3Z78SbrW/87+0xV/VtV/WlVfc8mz3/6wuPN9s3LtlDf4r67Wd1nL8zz1HXT/qOq/rqq7rCHbVq8vXGDup6/wXaevvaabXG/etgmr++W/9a28hoszHvfqnpDVV1QVV+o6W/zVVV11Lr5zqmq31rXVnNd76jpb/TTVfXWqrrPBs+zpddooe3eVfUPVXXxvN4zq+p5VXXdjV4fWBUH7XYBwF75joX7107y5iS/luTkhfb3JbnjfP/Hknxo3To+ue7xW5L8Yqb3gzvO6/v6JP9jg+e/W5L/SvI18zKvr6o7dPcH12aoqtslOXV+nl9K8uEkt5nv/1BVfU93f2zden8uyT8kuV6SH0/yR1X1ue5+Wbbm2PnnMVV17e7+r0yvyeLr9YAkT1zX9qUkV9vDPJ9fuP/g+efNk3x3kr9bLKKmgP2GJN+c5HeT/P086TuSPCnJZUmevdEGzIHsuUlO7O6nzW1PTvL0JM9McnySayW5U5KHJHnCRutZt85rJbnf/PDYJGsB9ulJnrcw6zOSHJLkpxbazt/D6td+Z9dMcqtMr83bquqpa/Xvwfp9c/1FKd6f5OHr2tbvu89K8qp1bZ9b9/iSJGsh8/AkJyQ5paq+qbsvXDfv2jatX369h1XVCd193gbTkuk1v+bC47+d6/zjhbZ/22TZNXv8W5vt8TWoqt9J8jNJXpLkD5NckOSWmX5nf1NV39Ddy+p5bpJHzT9/OdN7xYOTvKaqju/u39hgmT29RqmqY5P8WZLnZ3rf6SR3SHJcpv3xP5fUBAe27nZzczsAb0mum+kD62EbTLvrPO32e1jHqUleta7t+HnZr11oe9jcdt2Ftq9N8uUkv7jQVknemeRfkxy8br03y/TB/5cLbYfP6/2hdet4X5I3bPF1+OpMwfaN87oetMl8j53e8paua+k8Sd6d5P9mCgbP3WD6s5J8ZqPXPckNk3znRr+fTOH4S0l+Z90y5yX5gw3WVVt8be4/P88b5/XfdJP5XpXk1C2u8wq/s4VpJ8zT7rrQ9uIkp+/Nvrl+mU3m6SSP3cM8T03yqXVtR87L/uhWtmmDus5M8okkv7tu2ulJXrzJcp9K8tQtvr5b+lvbi9fgmGzyPjFPv3cu/7d+TpLfWnh833n5n9xg2d+Y96s7XpnXKNM/OydvUteW9nE3twP1pgsKsN6/zD9vvmymno5in79uvu9N8q1Jfq27P71u/vOSPCfJfarq8CXr7STv2dPzL3hgpqPYj80UWI9dPvuVMx/Z/+Ykf5LktUkeWFUHLUz/b0n+Z5Lndfd71y/f3Rd29z9usN77Zzoy+fzu/tl1kw9J8h8brGurlzA+NtNr8thMXQ4ftMXlrqynJflYkp/c4efZF1vav5f4ryS/neRRta6r1k7Z5G9tqx6f5LTufvEm6/6rvuI3Uosel+TsJH+0wbRnJLk00/61aKuv0Yb791yXy3Sz0gRwWG1Xq6qD1t027Lu84BaZjrZ9ZNlMVXWdTEd1P7zQvNZP9S83WewvMx3h/u4t1PDhPcyz5tgk7+zu9yd5RZJ7VdX1t7js3jg2yReT/HmS/53kxrl8N507JblOpu4GW3V0kpdnCuCP2WD6Pyf56ao6rqputDfFVtX15vW/cn5t/jk79M/Jmu7+UqZuUUduYfb1++YVPo/W77sbrOOrNti/9/S5dov550b711bX99xMXZOeuIfn2hab/K2t2bTm+TX7jkzdoq7M864t/1fz7/ZyuvuSTF3YNjoXZCuv0T8nObaqHltVX3tlaoQDlQAOq+1dmULj4u24dfPU/KF9zar6ziRPTvKC7t7oyNRaaLpZpn6bH890RHjNzZJcvP7o94KPLMy3aC1E3KCqHp+pL/qJe9q4qrpFku/MFGKTKRhfM1PXi+324CRv7O4Lkrw+yUW5fKBd26Z/34t1npipW8ujNjni95hM3V1enOT8+QS1E6rq4C2s+76ZzhNYfG3uUlVftxf1XRnnJrnJFuZbv2+esG76ndZN/2JVfcO6eZ69fp4kL1r/RAvB9OuT/P783K/ZoKbXbLC+X10/U3dfmunbnJ+qqhtsYVuvjD39ra1Z9hrcKNPfw0cXF5hPqtzKP+U3npdf9s/4R3LFv+etvka/mKm72u8lOa+qPlRVv11VX7Pk+WAlOAkTVtuDc8WTvdYfRbt/pg/tNe/IdMLWRi5euP+5JN/X3Xs6WW8r1oehx3X327aw3NpJka9Iku4+vaYRII7NxmHlSqmqO2c6MfWE+Xm+UFWvztQN5VrdvXjS2958df6GJPfI1O/3CsGxu99dVd80z3PPTCfm/UqSB1fVHbt72Ulqxyb5UHf/0/z4FZlO5nxwpq4DO2VP37CsWb9vru8GcVaSh65r++i6x7+Z5JXr2j617vGNcvn9+4Ik397dn88V/Wy+cuLsZnWteXamE2F/JlPXm+221b+1rbwG6/fJJ87LrfnpTP+YbLelr1F3f7Sq7pTpvIB7zT9/NslD5v373B2oCfYLjoDDajuzu09fd7tg3TxvTvLtmbqF/EaSu2QakWAj35vkzplG4bgwycvnr8fXnJfkkCVHaG+5MN+in51rODrJPyb5rar6lj1vXo7N9DX2JVV1SFUdkql/9t2qaitHYbdqrfvJqQvPc3KSg+eak69s0y02WH4zP58pGL+gqu690Qzd/fm5n+5ju/u2SR6Z5NZJHrHZSmsa7vEHkvzVQr2XJjktO9wNJdPR0E9sYb71++b6oPvZDfbd9aH53zeY55x181ySad86MlMf/Wsk+bNNupacvcH6Ngzg3X1RphFFfmaHhszb09/ammWvwQWZuoEctm6Zl2Z6Tb59DzV8al7+lkvmuWWu+PecZGuvUXd/qbvf1N0/191HZPpH84YZ1L0HdosADlw0f2j/Q3cfn+lI7OOraqMTvt7Z3ad1959mCnK3yuVPwFo7an2F8YEX2jvrhu/LV4LP65L8UJJPZw9dUKrqNplO+LxTpu4ga7cnZDop84HLlt+qOag9KMnVM33dvvY8r55nWQu0p2caAeWee7H6L2c6yvuWJK+oqu/a0wLd/cJMgew2S2Z7QKZvOB+Xy782d05y+1o3/vh2mfsM3y3TSDH7i8vmfesd3f2CTN16jsz27B/PytTN56f2NOOVsKe/tT3q7ssy/S7usa79E2thfYvLH71JH/2DMx21XvZt1V69Rt39hkwnyi7bv+GAJ4AD661dBGb9iByXM3cReV2msL425vHbMvWv/ZX1R7yq6qaZAuFrunvTPqXzUbPfSHJUrbtgyjprQ/cdneT7193ene070vt9mYaBe9IGz/OSTOHkej2NPf78JP+rqm67fiXzkejvWN/e3V/I1A3ofZmOWN9uYZmv3mA9hya5fpYfZT42UxeO9fUelelI/k4dBf/VTK/V8/Y04y56WaZh8p60ryvq7k9mGh3kCZlC5o7Y5G9tq343U9//H7+ST//sJP890zcv6x2f6VugTbuvLHuNNtm/r5XpiP1WvkWBA5Y+4LDa7rDBV7+XdPdZmy3Q3edW1UmZhhA7obsv3mzeJL+eaSzfhyR5YXf3/EH/liRvr6pnZhpXeO1CPJdk49E+1vvDTB/uP5/pwjwbOTbJKfNR88uZ6/+tqrrlsrC/Rcdm6o/77PVdIKrq05mOYN8vUxj/5UxHmf+hpoufrF3U5S6Z+tmemA2ODnf3pVX1g/P8r6+q7+zuf0/ynqp6Taa+4p/M9HX/zyX5bJKTNiq2qg5L8j1Jntzdp24w/W8z9b/+pb14DTbyjVX1qUxdOtYuxHNUpvGu37qP696qw6tq/Ygr3d3v2GyBeR99RpI/raq7d/ebFiavbdOiz3X3u5bU8JuZhl28SaYuPjvlcn9rC+1LX4Pufk1V/W6SF1fV9yf5q0xdS26UrxwZ3/Rcgu7+y6p6XpI/mP+x/OtM2eFHMp278OTu/uc91L7Za/T6qnr/XNNHM1106LFJbpDpn1lYXb0fDEbu5ua297ds7UI8G93euDDfqVl3IZ65/esyHSl98vz4YVl3cZCFed+c6WhrLbTdIlNI+FiSL2TquvHsJDdet+zh2fyiLr8613DzDabdKesuprJu+k0zXZznSQtte30hnkzdTi7INCrMZsu8L8nfLDy+ZqaQ/K5MQfmzmULHzya51rrfz+3XretWmUa7OCtTQHpMpvD9sUwn4p2T6cqBt1lSzxMzfTNw2CbTHzQ/910W2q7MhXjWbv+V6YqWf5rkezaY/8XZuQvxbHS7bGGep2bdhXjm9qtlGn3j9Zts0+Lt7D3VleQF87wv3qTWfboQz2Z/a1t5DRaWvV+SUzJ1X/rivE/9eZJ7rZvvnCxciGduq7mud2TqZnVpkrcmuc9Wf3cbvUaZ/rl9Tabw/flMI+i8Nsmdt/JaubkdyLe1P2IAAGAAfcABAGAgARwAAAYSwAEAYCABHAAABhLAAQBgoKvcOOA3vvGN+/DDD9/tMgAAWGFnnHHGp7r70I2mXeUC+OGHH57TT1969V0AANgnVbXpheB0QQEAgIEEcAAAGEgABwCAgQRwAAAYSAAHAICBBHAAABhIAAcAgIEEcAAAGEgABwCAgQRwAAAYSAAHAICBBHAAABhIAAcAgIEEcAAAGEgABwCAgQRwAAAYSAAHAICBBHAAABhIAAcAgIEEcAAAGEgABwCAgQRwAAAYSAAHAICBBHAAABjooN0u4EBx+PEnD3uuc048ethzAQAw1o4eAa+qc6rqPVX1rqo6fW67YVWdUlUfnH/eYG6vqnpOVZ1dVe+uqjsurOe4ef4PVtVxC+13mtd/9rxs7eT2AADAvhrRBeX7u/tbu/uI+fHxSd7U3bdO8qb5cZLcK8mt59ujk/xhMgX2JE9Jcpckd07ylLXQPs/zqIXljtr5zQEAgCtvN/qAH5PkpPn+SUnuu9D+kp68PckhVXXTJPdMckp3X9jdFyU5JclR87SDu/vt3d1JXrKwLgAA2C/tdADvJG+oqjOq6tFz2026++Pz/f9IcpP5/s2SfHRh2XPntmXt527QDgAA+62dPgnzu7v7vKr66iSnVNX7Fyd2d1dV73ANmcP/o5PkFre4xU4/HQAAbGpHj4B393nzz08m+YtMfbg/MXcfyfzzk/Ps5yW5+cLih81ty9oP26B9ozpe0N1HdPcRhx566L5uFgAAXGk7FsCr6jpVdb21+0nukeS9SV6bZG0kk+OSvGa+/9okD51HQzkyySVzV5XXJ7lHVd1gPvnyHkleP0/7dFUdOY9+8tCFdQEAwH5pJ7ug3CTJX8wjAx6U5M+6+2+r6rQkr6yqRyT5SJIHzfO/LskPJjk7yWeTPDxJuvvCqnp6ktPm+U7o7gvn+z+V5MVJrp3kb+YbAADst3YsgHf3h5J8ywbtFyS5+wbtneQxm6zrRUletEH76Uluv8/FAgDAIC5FDw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DQQbtdALvv8ONPHvp855x49NDnAwDYnzgC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MJ4AAAMJAADgAAAwngAAAwkAAOAAADCeAAADCQAA4AAAPteACvqqtV1Tur6q/nx7eqqndU1dlV9Yqqusbcfs358dnz9MMX1vHkuf0DVXXPhfaj5razq+r4nd4WAADYVyOOgD8uyVkLj38jye909zckuSjJI+b2RyS5aG7/nXm+VNVtkzw4ye2SHJXkuXOov1qSP0hyryS3TXLsPC8AAOy3djSAV9VhSY5O8sfz40pytySvmmc5Kcl95/vHzI8zT7/7PP8xSV7e3Z/v7g8nOTvJnefb2d39oe7+QpKXz/MCAMB+a6ePgP9ukl9I8uX58Y2SXNzdl82Pz01ys/n+zZJ8NEnm6ZfM8///9nXLbNYOAAD7rR0L4FX1Q0k+2d1n7NRz7EUtj66q06vq9PPPP3+3ywEA4CpsJ4+Af1eS+1TVOZm6h9wtybOTHFJVB83zHJbkvPn+eUluniTz9OsnuWCxfd0ym7VfQXe/oLuP6O4jDj300H3fMgAAuJJ2LIB395O7+7DuPjzTSZRv7u4fS/KWJA+YZzsuyWvm+6+dH2ee/ubu7rn9wfMoKbdKcusk/5TktCS3nkdVucb8HK/dqe0BAIDtcNCeZ9l2T0ry8qr6tSTvTPLCuf2FSV5aVWcnuTBToE53n1lVr0zyviSXJXlMd38pSarqsUlen+RqSV7U3WcO3RIAANhLQwJ4d5+a5NT5/ocyjWCyfp7PJXngJsv/epJf36D9dUlet42lAgDAjnI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bYcwKvqRlV1v6q6004WBAAAq2zTAF5Vf11Vt5/v3zTJe5P8RJKXVtXjB9UHAAArZdkR8Ft193vn+w9Pckp33zvJXTIFcQAAYC8tC+BfXLh/9ySvS5LuvjTJl3eyKAAAWFUHLZn20ar66STnJrljkr9Nkqq6dpKrD6gNAABWzrIj4I9IcrskD0vyI9198dx+ZJI/2eG6AABgJS07An7T7v7J9Y3d/Zaqus0O1gQAACtr2RHwv9hoyMGqelqSR+1cSQAAsLqWBfAHJvk/VfUdSVKT5yX53iR3HVAbAACsnE0DeHefkeS+SV5WVUcleVWSQ5Mc1d2fHlQfAACslGUX4rlhphFQjkvyskzDEv7PJNeZpwEAAHtp2UmYZyTp+f6lmS7A809Jam7/up0tDQAAVs+mAby7bzWyEAAAuCpY1gXlnlX1gA3af7iqfmBPK66qa1XVP1XVv1TVmfPoKamqW1XVO6rq7Kp6RVVdY26/5vz47Hn64QvrevLc/oGquudC+1Fz29lVdfzebToAAIy3bBSUX03y1g3a35rkhC2s+/NJ7tbd35LkW5McVVVHJvmNJL/T3d+Q5KJMF/zJ/POiuf135vlSVbdN8uBMFwU6Kslzq+pqVXW1JH+Q5F5Jbpvk2HleAADYby0L4Nfs7vPXN3b3p5JcZ08r7sl/zg+vPt86yd0yjaiSJCdlGmklSY6ZH2eefveqqrn95d39+e7+cJKzk9x5vp3d3R/q7i8kefk8LwAA7LeWBfCDq+oKfcSr6upJrr2Vlc9Hqt+V5JNJTknyb0ku7u7L5lnOTXKz+f7Nknw0SebplyS50WL7umU2awcAgP3WsgD+6iR/VFX//2h3VV03yfPmaXvU3V/q7m9NclimI9a7cgn7qnp0VZ1eVaeff/4VDuoDAMAwywL4Lyf5RJKPVNUZVXVGkg8nOX+etmXdfXGStyT5jiSHLBxZPyzJefP985LcPEnm6ddPcsFi+7plNmvf6Plf0N1HdPcRhx566N6UDgAA22rZlTAv6+7jM4Xch823W8xte7wQT1UdWlWHzPevneQHkpyVKYivja5yXJLXzPdfOz/OPP3N3d1z+4PnUVJuleTWmcYjPy3JredRVa6R6UTN125xuwEAYFcsuxBPkqS7/yvJe+Yw/aNV9aNJvinJ1+5h0ZsmOWkereSrkryyu/+6qt6X5OVV9WtJ3pnkhfP8L0zy0qo6O8mFmQJ1uvvMqnplkvcluSzJY7r7S0lSVY9N8vokV0vyou4+cy+2HQAAhlsawOcj18ck+dEk35bkeplGLXnbnlbc3e+el1nf/qFM/cHXt38uyQM3WdevJ/n1Ddpfl+R1e6oFAAD2F8suxPNnSf41U9eR30tyeKZxuk/t7i+PKQ8AAFbLspMwb5vpQjlnJTlr7vbRQ6oCAIAVtewkzG9N8qBM3U7eWFV/n+R6VXWTUcUBAMCqWdYF5cjufn93P6W7b5PkcZmuVHlaVf3jsAoBAGCFLOuC8tzFB919Rnf/XJJbJjl+R6sCAIAVtcdhCNebx+be4ygoAADAFS0L4F9XVZte2Ka777MD9QAAwEpbFsDPT/KsUYUAAMBVwbIAfml3v3VYJQAAcBWw7CTMbxlWBQAAXEUsC+DvHlYFAABcRSwL4K56CQAA22xZH/DbVNVGR8Er02iEd9ihmgAAYGUtC+AfTnLvUYUAAMBVwbIA/oXu/siwSgAA4CpgWR/wf1jfUFVfX1W/UlVn7mBNAACwsjYN4N392CSpqq+tqp+tqtOSnDkv8+BB9QEAwErZNIBX1aOr6i1JTk1yoySPSPLx7n5ad79nUH0AALBSlvUB//0k/zfJj3b36UlSVYYmBACAfbAsgN80yQOTPKuqvibJK5NcfUhVAACwopb1Ab+gu5/X3d+X5O5JLk7yiao6q6qeMaxCAABYIctGQfn/uvvc7n5Wdx+R5Jgkn9vZsgAAYDUt64Kyoe7+1yQn7EAtAACw8rZ0BBwAANgeAjgAAAy0bBzwxy7cv92YcgAAYLUtOwL+Ewv3X7rThQAAwFXBVrug1I5WAQAAVxHLRkE5pKrulymkH1xV91+c2N2v3tHKAABgBS0L4G9Ncp/5/tuS3HthWicRwAEAYC9tGsC7++EjCwEAgKuCpX3Aq+r2VXVSVZ0+306qqm8eVRwAAKyaZcMQHpPkLzJ1RfmJ+fbWJK+epwEAAHtpWR/wE5L8QHefs9D27qp6c5LXzDcAAGAvLOuCctC68J0kmduuvlMFAQDAKlsWwC+rqlusb6yqWya5bOdKAgCA1bWsC8pTkryxqp6R5Iy57Ygkxyd50k4XBgAAq2jZMIR/WVUfTvLEJD89N5+Z5EHd/S8jigMAgFWz7Ah45qD90EG1AADAyls6DjgAALC9BHAAABjoSgXwqrrOdhcCAABXBXu6FP3NquqIqrrG/Pir51FRPjikOgAAWDHLLkX/+CTvSvJ7Sd5eVY9MclaSaye505jyAABgtSwbBeXRSb6xuy+cL8jzr0m+q7vPWLIMAACwxLIuKJ/r7guTpLv/PckHhG8AANg3y46AH1ZVz1l4fNPFx939MztXFgAArKZlAfzn1z129BsAAPbRskvRn7TZtKpaegVNAABgY8tGQfn7hfsvXTf5n3asIgAAWGHLTsJcvNjO7dZNqx2oBQAAVt6yAN5XchoAALCJZX25D6mq+2UK6YdU1f3n9kpy/R2vDAAAVtCyAP7WJPdZuH/vhWlv27GKAABghS0bBeXhIwsBAICrgqXDCVbV9yW5qLvfXVUPSvK9Sf4tyXO7+/MjCgQAgFWyaQCvqj9Icock16qqDyS5bpK/TfJdSV6U5MeGVAgAACtk2RHw7+/u21bVtZKcl+Sru/tLVfX8JO8eUx4AAKyWZcMQfi5JuvtzST7S3V+aH3eSLw6oDQAAVs6yI+BfXVVPyDTs4Nr9zI8P3fHKAABgBS0L4H+U5Hob3E+SP96xigAAYIUtG4bwaSMLAQCAq4Jlo6A8Z9mC3f0z218OAACstmVdUH4yyXuTvDLJxzL1/QYAAPbBsgB+0yQPTPIjSS5L8ookr+rui0cUBgAAq2jTYciPk2cAACAASURBVAi7+4Lufl53f3+Shyc5JMn7qurHh1UHAAArZuml6JOkqu6Y5NgkP5Dkb5KcsdNFAQDAqlp2EuYJSY5OclaSlyd5cndfNqowAABYRcuOgP9ykg8n+Zb59oyqSqaTMbu777Dz5QEAwGpZFsBvNawKAAC4ilh2IZ6PjCwEAACuCpb1Ab80SS80dZJPJXlLkid19wU7XBsAAKycZcMQXq+7D164XT/JEUnOTPK8YRUCAMAK2TSAb6S7L+ru30ny9TtUDwAArLS9CuBJUlVXzxbGDwcAAK5oWR/w+2/QfINMl6Z/1Y5VBAAAK2zZkex7r3vcSS5I8uzuPnnnSgIAgNW1bBjCh48sBAAArgqWdUH51SXLdXc/fQfqAQCAlbasC8pnNmi7TpJHJLlREgEcAAD20rIuKM9au19V10vyuCQPT/LyJM/abDkAAGBzS4cTrKobJnlCkh9LclKSO3b3RSMKAwCAVbSsD/hvJrl/khck+ebu/s9hVQEAwIpadiGeJyb52iS/nORjVfXp+XZpVX16THkAALBalvUB3+urZAIAAMsJ2QAAMJAADgAAAwngAAAwkAAOAAADCeAAADCQAA4AAAMJ4AAAMJAADgAAAwngAAAw0I4F8Kq6eVW9pareV1VnVtXj5vYbVtUpVfXB+ecN5vaqqudU1dlV9e6quuPCuo6b5/9gVR230H6nqnrPvMxzqqp2ansAAGA77OQR8MuSPLG7b5vkyCSPqarbJjk+yZu6+9ZJ3jQ/TpJ7Jbn1fHt0kj9MpsCe5ClJ7pLkzkmeshba53ketbDcUTu4PQAAsM92LIB398e7+5/n+5cmOSvJzZIck+SkebaTktx3vn9Mkpf05O1JDqmqmya5Z5JTuvvC7r4oySlJjpqnHdzdb+/uTvKShXUBAMB+aUgf8Ko6PMm3JXlHkpt098fnSf+R5Cbz/Zsl+ejCYufObcvaz92gHQAA9ls7HsCr6rpJ/jzJ47v704vT5iPXPaCGR1fV6VV1+vnnn7/TTwcAAJva0QBeVVfPFL7/tLtfPTd/Yu4+kvnnJ+f285LcfGHxw+a2Ze2HbdB+Bd39gu4+oruPOPTQQ/dtowAAYB/s5CgoleSFSc7q7t9emPTaJGsjmRyX5DUL7Q+dR0M5Msklc1eV1ye5R1XdYD758h5JXj9P+3RVHTk/10MX1gUAAPulg3Zw3d+V5MeTvKeq3jW3/WKSE5O8sqoekeQjSR40T3tdkh9McnaSzyZ5eJJ094VV9fQkp83zndDdF873fyrJi5NcO8nfzDcAANhv7VgA7+6/T7LZuNx332D+TvKYTdb1oiQv2qD99CS334cyAQBgKFfCBACAgQRwAAAYSAAHAICBBHAAABhIAAcAgIF2chhC2C8cfvzJQ5/vnBOPHvp8AMCBxRFwAAAYSAAHAICBBHAAABhIAAcAgIEEcAAAGEgABwCAgQRwAAAYSAAHAICBBHAAABhIAAcAgIEEcAAAGEgABwCAgQRwAAAYSAAHAICBDtrtAoB9c/jxJw99vnNOPHro8wHAqnEEHAAABhLAAQBgIAEcAAAGEsABAGAgARwAAAYSwAEAYCABHAAABhLAAQBgIBfiAfZrLjQEwKpxBBwAAAYSwAEAYCABHAAABhLAAQBgIAEcAAAGEsABAGAgARwAAAYSwAEAYCABHAAABhLAAQBgIAEcAAAGEsABAGAgARwAAAYSwAEAYCABHAAABhLAAQBgIAEcAAAGEsABAGAgARwAAAYSwAEAYCABHAAABhLAAQBgIAEcAAAGEsABAGAgARwAAAYSwAEAYCABHAAABhLAAQBgIAEcAAAGEsABAGAgARwAAAYSwAEAYCABHAAABhLAAQBgIAEcAAAGEsABAGAgARwAAAYSwAEAYCABHAAABhLAAQBgIAEcAAAGEsABAGCgg3a7AICrssOPP3nYc51z4tHDnguAzTkCDgAAAwngAAAwkAAOAAADCeAAADCQAA4AAAMJ4AAAMJAADgAAAwngAAAwkAAOAAADCeAAADCQAA4AAAMJ4AAAMJAADgAAAwngAAAwkAAOAAADCeAAADCQAA4AAAMJ4AAAMJAADgAAAwngAAAw0I4F8Kp6UVV9sqreu9B2w6o6pao+OP+8wdxeVfWcqjq7qt5dVXdcWOa4ef4PVtVxC+13qqr3zMs8p6pqp7YFAAC2y0E7uO4XJ/n9JC9ZaDs+yZu6+8SqOn5+/KQk90py6/l2lyR/mOQuVXXDJE9JckSSTnJGVb22uy+a53lUknckeV2So5L8zQ5uDwB74fDjTx76fOecePTQ5wO4snbsCHh3vy3Jheuaj0ly0nz/pCT3XWh/SU/enuSQqrppknsmOaW7L5xD9ylJjpqnHdzdb+/uzhTy7xsAANjPje4DfpPu/vh8/z+S3GS+f7MkH12Y79y5bVn7uRu0AwDAfm3XTsKcj1z3iOeqqkdX1elVdfr5558/4ikBAGBDowP4J+buI5l/fnJuPy/JzRfmO2xuW9Z+2AbtG+ruF3T3Ed19xKGHHrrPGwEAAFfW6AD+2iRrI5kcl+Q1C+0PnUdDOTLJJXNXldcnuUdV3WAeMeUeSV4/T/t0VR05j37y0IV1AQDAfmvHRkGpqv+d5K5JblxV52YazeTEJK+sqkck+UiSB82zvy7JDyY5O8lnkzw8Sbr7wqp6epLT5vlO6O61Ezt/KtNIK9fONPqJEVAAANjv7VgA7+5jN5l09w3m7SSP2WQ9L0ryog3aT09y+32pEQAARnMlT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SAAHAICBBHAAABhIAAcAgIEEcAAAGEgABwCAgQRwAAAY6KDdLgAADkSHH3/y0Oc758Sjhz4fsHMcAQcAgIEEcAAAGEgABwCAgQRwAAAYSAAHAICBBHAAABhIAAcAgIEEcAAAGEgABwCAgQRwAAAYSAAHAICBBHAAABhIAAcAgIEEcAAAGEgABwCAgQRwAAAY6KDdLgAA2P8cfvzJQ5/vnBOPHvp8sJscAQcAgIEEcAAAGEgABwCAgQRwAAAYSAAHAICBBHAAABhIAAcAgIEEcAAAGEgABwCAgQRwAAAYSAAHAICBBHAAABhIAAcAgIEEcAAAGEgABwCAgQRwAAAYSAAHAICBBHAAABhIAAcAgIEEcAAAGEgABwCAgQRwAAAYSAAHAICBBHAAABhIAAcAgIEEcAAAGEgABwCAgQ7a7QIAAEY7/PiThz7fOScePfT52L85Ag4AAAM5Ag4AsGJGHuF3dH/vOQIOAAADHfABvKqOqqoPVNXZVXX8btcDAADLHNBdUKrqakn+IMkPJDk3yWlV9druft/uVgYAwE5YhRNoD/Qj4HdOcnZ3f6i7v5Dk5UmO2eWaAABgUwd6AL9Zko8uPD53bgMAgP1Sdfdu13ClVdUDkhzV3Y+cH/94krt092PXzffoJI+eH35jkg8MKvHGST416Ll2g+07sNm+A9cqb1ti+w50tu/Atcrblozfvlt296EbTTig+4AnOS/JzRceHza3XU53vyDJC0YVtaaqTu/uI0Y/7yi278Bm+w5cq7xtie070Nm+A9cqb1uyf23fgd4F5bQkt66qW1XVNZI8OMlrd7kmAADY1AF9BLy7L6uqxyZ5fZKrJXlRd5+5y2UBAMCmDugAniTd/bokr9vtOjYxvNvLYLbvwGb7DlyrvG2J7TvQ2b4D1ypvW7Ifbd8BfRImAAAcaA70PuAAAHBAEcABAGCgA74POGNV1Q2S3DrJtdbauvttu1fR9qqq2ye5bS6/fS/ZvYrYG1X13Ulu3d1/UlWHJrlud394t+vaV1V1rSSPSHK7XH7f/IldK2qbVdXVktwkC59L3f3vu1fR9lrVfXON984D07wvPilX/N3dbdeKuopwBHwbVdWtq+pVVfW+qvrQ2m2369ouVfXIJG/LNOrM0+afT93NmrZTVT0lye/Nt+9P8swk99nVorZRVR1ZVadV1X9W1Req6ktV9endrmu7zL+/JyV58tx09SQv272KttVLk3xNknsmeWumax5cuqsVbaOq+ukkn0hySpKT59tf72pR22jF982rwnvnKn+2/2mSs5LcKtPn+jmZhnheCfvz554Avr3+JMkfJrks05vQS7JCb7JJHpfk25N8pLu/P8m3Jbl4d0vaVg9Icvck/9HdD0/yLUmuv7slbavfT3Jskg8muXaSRyb5g12taHvdL9OH/meSpLs/luR6u1rR9vmG7v6VJJ/p7pOSHJ3kLrtc03Z6XJJv7O7bdfc3z7c77HZR22iV981k9d87V/mz/Ubd/cIkX+zut87fqq3S0e/99nNPAN9e1+7uN2UaXeYj3f3UTB+Uq+Jz3f25JKmqa3b3+5N84y7XtJ3+q7u/nOSyqjo4ySdz+SutHvC6++wkV+vuL3X3nyQ5ardr2kZf6GlYp06SqrrOLteznb44/7x4/qr/+km+ehfr2W4fTXLJbhexg1Z530xW/71zlT/b195bPl5VR1fVtyW54W4WtN321889fcC31+er6quSfHC+QNB5Sa67yzVtp3Or6pAkf5nklKq6KMlHdrmm7XT6vH1/lOSMJP+Z5P/ubknb6rPzFWPfVVXPTPLxrNY/4a+squcnOaSqHpXkJzL9LlfBC+bzL34l09V+r5vkV3e3pG31oSSnVtXJST6/1tjdv717JW2rVd43k9V/71zlz/Zfq6rrJ3lipi5EByf52d0taVvtt597xgHfRlX17Zn6Uh2S5OmZduTf7O6372phO6Cqvi/TUbi/7e4v7HY9262qDk9ycHe/e5dL2TZVdctM/WyvkekN9vpJnjsfHVgJVfUDSe4xP3xDd5+ym/WwNXMf4ivo7qeNrmWnXFX2zRV971z/2X79JM9cxc/2VTN/7n0y03kX+9XnngDOHlXVwd396ara8Gup7r5wdE07oarul+TN3X3J/PiQJHft7r/c3cq2x/y199pXxWujTlyzuz+7u5Vtn6r6miR3zvRV/2nd/R+7XNI+qaqHdPfLquoJG01foSPEK2/V9s1Fq/7euYqq6he6+5lV9XuZu0Yt6u6f2YWyrlJ0QdlGVXVKkgd298Xz4xskeXl333N3K9tnf5bkhzJ9tdhJamFaJ/m63ShqBzylu/9i7UF3XzwfmVuVD5E3Jfkfmb4eTqYTUt6Q5Dt3raJtNI/S86tJ3pxpH/29qjqhu1+0u5Xtk7W+wqt0wt4VzEOh/UKuOMziSpwMtqL75qKVfO+sqt/t7sdX1V9l45B6II/0ctb88/RdrWKHVNUru/tBVfWebPy72/WTvB0B30ZV9c7u/rY9tbF/qqp3r/+jrKr3dPc371ZN26mq3tXd37qntgNVVX0gyXd29wXz4xsl+cfuXqUThVdSVb0hySuS/FySn0xyXJLzu/tJu1rYNln1fXNV3zur6k7dfcbc5fIKuvuto2vaSXM/9+t2934xTN++qKqbdvfH5y4oV9Ddu37+2n7REX2FfLmqbrH2YP7Fr8x/OFX1XWtn71fVQ6rqtxe3dwWcPm/T18+338501H9VfKaq7rj2oKrulOS/drGe7XZBLj829qVz2wGvqp5ZVQdX1dWr6k1VdX5VPWS369pGqz4U2srum7OVfO/s7jPmn29duyV5d5KLViV8V9Wfze8t10ny3iTvq6qf3+269lV3f3z++ZGNbrtdXyKAb7dfSvL3VfXSqnpZpovWPHkPyxxI/jDTGcXfkumM6X/LdIGQVfHTSb6Q6UjcKzKNxvCYXa1oez0+yf+pqr+rqr/PtI2P3eWattPZSd5RVU+dv/5+e5J/raonbNaH+gByj/mo1A9lulDGNyQ54D8kF6z6UGirvG8mK/7eWVWnziH1hkn+Ockfzf9krILbzu8t903yN5kuyPPju1vS9qmq+1fVB6vqkqr6dFVdWvvJhXj0Ad9G3f238xHGI+emx3f3p3azpm12WXd3VR2T5Pe7+4VV9YjdLmq7dPdnkhy/23XslO4+rapuk6+M3f6B7v7ismUOMP8239a8Zv65Cv2n196rj07yf7r7kqpaNv+BZtWHQlvlfXPl3zuTXH8eiOCRSV7S3U+pqlUZ5eXqVXX1TAH897v7iyv23vLMJPfu7rP2OOdgAvg2qKrbdPf7F77e/9j88xZVdYvu/ufdqm2bXVpVT07ykCTfO/cXu/ou17TPVvxEm1TV3br7zVV1/3WT/ntVpbtfvSuFbbO1Ieuq6rrz4/9cvsQB5a+r6v2Zugz9r/mkxc/tck3bprvXLjt/SaYrDa6UVd03V/29c8FBVXXTJA/K9E33Knl+pm/V/iXJ2+aus6t0UaxP7I/hO3ES5raoqhd096Or6i0bTO4VOpP/a5L8aKYhtP5u7v991+5+yS6Xtk9W/USbqnrafMTmTzaY3HN/2wNeTVeIfGm+0nXhU0ke2t1n7l5V22f++vuS7v5SVf23TP2mP7rbdW2Hqvrvmbq43aS7b19Vd0hyn+7+tV0ubVus6r656u+da6rqgZkugvX33f1TVfV1ma7x8cO7XNqOqKqbdfd5u13HdqiqZyf5mkwj8ixe5GvXDzwJ4NtkPhr8Hd39D7tdyyhV9T1JHtzdB3xfv5rGxH5Jd//YbteyE+b98wHd/crdrmWnVNU/Jvml7n7L/PiuSZ7R3SsxzGKS1PTd8N0y/SP8Q919k10uaVtU1Vsz9Wl//tqoUVX13u6+/e5Wtj1Wed9c9ffOzVTVt3f3abtdx3apaez2H8703vJN3f21u1zSttifDzzpgrJNuvvLVfX7SVZ6yMH55KgfTfLAJB9O8ue7W9H2mI8q3rKqrtEreGXPef/8hSQrG8CTXGct4CRJd5+6NmrPga6qjsz0d3ffTEdRH5NpyL5V8d+6+5/W9T29bLeK2QEru2+u+nvnoqq6bZJj59vFSY7Y3Yr2TVVdO8kxmd5bvi3TOQn3zTSAxEro7ofvdg2bEcC315uq6oeTvLpX6KuF+evhtTedT2U6y726e9X6an4oyT9U1WuTfGatsVfnaoNvrKqfy/T7W9y+lbiSaZIPVdWv5Csj8zwk0+/0gFVVz8j0z+6/J/nfSZ6W5PTuPmlXC9t+n6qqr8/cj7iqHpDk47tb0rZauX1znZV976yqw/OVz78vJrllkiO6+5zdq2rfVdWfJfmeTBdj+71MF4k6u7tP3c26tltVXSvJI3LFi3w5Ar5i/meSJyS5rKo+l+mKZ93dB+9uWfvs/Un+LtNX3mcnSVWt0ggFa9ZGKviqrMjoBOv8yPxzscvQKl3J9CcyBdRXZ9quv5vbDmSPTPKvmfpH/1V3f76qVuaf+wWPSfL/2rvvOLuqqv/jn28CUhMCIk1p0ntoCgFUmlhQQUAISLGAoGIUfLA9jwh2EJViAfVHU2kigqgYeugt9F4i0pUeqRK+vz/2vszJcGeSkHNn33tmvV+veeXec2cy605Ozuyz99prHQOsLOkh0upak1IamnhuVjXy2inpClJFnpOB7WzfLWlKrw++s1WBp0gdMW/PKxlNvLacSBrDbAUcTLqudMWmzMgBr4GkjWxfJmlu242pTNAiaRtgJ2Aj4BzSxejXtpctGliHSJrX9vOl46iLpB1snybp7babNOv2mpyHel7TVmXy+9qSNPu2OXAhsAWwpO0mpWgAkNMyRtieOsNP7hFNPTfbaeC180/AOsBZwO9tXy7pPtuNmLTIZWnHkyZnHieVqF3d9mNFA6uRcjdy5W6tueTiJbY3mOEXd1g04qnHEfnPy4tG0SG2/2R7J2Bl0gDgi8Aikn4h6b1lo6uPpA0l3Ua6W0bSWpJ+XjisOrSaQf2haBQdZHsaqRPtAqVjqZPtabbPsb07sBxpJ/9lwEN5CbkRJL1Z0hGkmeGLJB2u1K695zX13Kxq6rXT9jbAGqSunt+SNAVYUNI7ykZWD9t32D7Q9srABOB44Jq8abgpWr0uns7ViBYAFikYz2tiBrwGkq4ktafdhjQ7PB3bXxjyoDpM0oKk3NQdbW9eOp46SLoK2B44q0mVGCSdS1r2Xp80wJlOU2r1SjqTtJHoXKbPQ23i/7/RwDa9XgK0JZ+jk4Df5kO7kEqcblEuqvo0/dxs6rWzP0mLkGqBjweWsr1k4ZBqlystbWK7ERsxlZonnQ6sCRwLzA980/YviwZGDMBrIWlh0rLwD4Fv9nvZTfkl2XSSrrL9ztaSVT52o+21Ssc2OyS9ibSMeiIpp7jKDbrQ7t7ueAM3LDZOu8GapJttr1Eqpjo1/dxs6rVzMJKWtn1/6ThC74pNmDVwajd/sqTbbd/YOt6qkw3EALw3PCBpHOCcJzaBLtmsMTtyabArJY2z/W94Ldf2o6TzsxED8KYMZoapiZJ2oq9M5vbA3wvGU6thcG428to5mBh89wZJiwLfA5aw/f5cSnJD278pHFrMgNetXZ1s20eVjSrMjLyScThpNUOk8kwTbD9RNLCa5JnwD5LOz61Iy3J/tP3nooHVJOdntmuH3fMbpiTNZfulGR3rNZKmkv7NBMwHvJpfGgH8pwEVpIBmn5vQ/Gtn6F2S/kZKPfmG7bUkzQFc3w2razEDXoNhVCe70fJKRpNKnwGQN8qOB95L2kR7ArB+NzcoeIOqTTHmJt0ELzTA5/aaK0hpRDM61lNsN6Zk3Qw0+dxs7LWzpVXpbEbHeomk/QZ7vQk13LOFbZ8q6WsAtl+RNK10UBAD8LoMizrZkj5KynNfhDTL0ZQ65wBIWhbYF1iGyv+NBmxSPId0fm5sewqApMPLhlS/NrNtP5V0Ha/fl9EzJC0GvBWYJ6+utVpFjgbmLRZYB+Try8bkOtm2/1Q4pNo08dysavC1s+VIXn+z2+5YLxkuN7/P5YpKrSZfGwDPlA0piQF4PVq5tBdKatXJ1uBf0pMOAT5ku6m5fX8CfgP8mb6l8CZYh3R+nifpPtL5ObJsSPWTVP1lOII069jr17itgD2AtwGH0XddmQp8vVBMtcsl65YndfsE2FvSlrY/N8iX9YyGnptVjbx2StoQGAe8pd+M8Wh6/Bpq+6DSMQyR/Uh13JeTdBnwFtIek+IiB7xGeWPbR0jL/ZuRlvrPsD2xaGA1kXSZ7Y1Kx9EprZ38pePopLxRajywHXAj6fw8pmxU9ZB0YeXpK6Q9GIfZvrNQSLWRtJ3t00vH0SmS7gBWcf6FJGkEcKvtVcpGVo8mn5vQ3GunpHcD7wH2Bqpl66aSOtPeXSKuOqmLW7XXJed9r0SawLjT9n9n8CVDIgbgHdKkOtl5aRjg3cBipNmO1zZ/2f5jibjqJmlnYAXSBqLq+5tcLKgOyQOcLYCdmnShbSpJE0gbiaYCvyKtany1QTf3ZwOfa1WWkLQ0cJTtD5WNLMyMpl87qyUH87VzftvPFg6rFpJOI6XR7kylVbvtCUUDq4mkzwG/s/10fr4gMN528UZRMQAPMyTp2EFedlMGcJK+D+wK3EvfMqptb1YuqjAjkn5q+4v58QTbh1deO872HsWCq0mrprKkrUizcf8LnGi7l3NQkfRnUm7mAqRGUVfn5+8Errb9nnLRzb7hcG5C86+dSl1n9wamAdeQUlAOt31o0cBqoC5u1V4HSTfYHtvv2Gv16ktqUg5a6JBWtYyBdoKXiaojdgDenutmh97xrsrj3Unl0FrWHOJYOqWV+/0B4ATbt+aOdb3uR6UD6LDhcG5C86+dq9p+VtIuwN+Ar5La0/f8AJzXt2p/lC5p1V6TkZJUSW8bCbypcExADMDDrGniTvCqW4AxwL9KBxJmiQZ43CTXSZoILAt8TdIoGrDZzfbFpWPosOFwbkLzr51z5pnhbUipUf+V1JT0gWNyWsb/kjYrzg/8X9mQanUOcIqko/Pzz+RjxcUAPMxQk3eC9zMGuEPSNUyfx9iUUlqtu/9Fmb5U2D/LRVSLEfkXyIjK49Zgpynn56eAscB9tp/PZbV6vo67pEttb1xpyPPaSzSjxOlwODeh+dfOo4F/kDauT8p7FHo+Bzznsz9r+ylSR+RGNIbq5yvAXsA++fm5wK/LhdMncsBr1NQ62cNhJzi89j5fpymzdJL2BQ4EHmP6PM2eXgqX9A/S+2k3w+gGdRtckLTRrVqpYFK5iMKMDKNzs9HXznYkzWH7ldJxzC5J19peb8af2ZtylZfl89N7bL9YMp6qGIDXSNI9NLhOdnUn+HAgaWPSbumm1CK+B3hntIfuPZI+DUwg1QO/AdgAuKIJm9zyqsyttlcuHUuoR9OunQCSPsjrS/UdXC6iekj6AX0dvJ9rHbf9ZLGgapBLD34P+CRwP+kmeEn62tIXL0UYKSj1eqypg+/suHZ5b00YBLTkboM7kzYVTQGaVHv5AbqkA1iYZRNIVUKutL2ppJVJv1x6nu1pku6UtFQD0qGGrSZfOyX9ktR5dlNS+sL2pIo9TbBj/rN6s2R6Px3lUFK3z2VtTwWQNJq08ftHpGtqUTEAr0GlTva1kk6hoXWygS9XHs9NaubShCW4FUnNacbTNxMg25sWDax+9wEXSfoL05+fPy4XUphJL9p+URKS5rJ9h6SVSgdVowWBWyVdzfSzcE3JIW6kYXTtHJdL9N1k+yBJh5GqoTTBKv3TMnLaRq/bGljRlTSPXMlmH1Ld8xiAN0S1WcTzwHsrzw00YgBu+7p+hy7LvzB73R3AJcDWtu8BkPSlsiF1xD/zx5vokjJMYaY9KGkM6eb+yD0DFwAAIABJREFUXElPkZZVm6JJVReGk+Fy7Xwh//m8pCWAJ4DFC8ZTp8t5fSWzdsd6jauD78rBad1SwSYG4DUYLnWyJS1UeToCWJfUQKPXfRTYCbhQ0jnAyTSwZJjtg0rH0GkNrfKC7W3zw2/ltuYL0CWltOrQ5M16LQ09N4fFtRM4O98AHwpMJk2sdUUljTdK0mLAW4F5cvpQ699tNCndptfdJmk32ydUD0r6OOnGsbjYhFkjSZP7d6Zrd6xXSZpCuvCIlHoyBTjY9qVFA6uJpPmAj5CWUzcDTgDOaFC777cAB/D6jUSNyOFvapWXlryxbQXbx+Z/y/ltTykdVx0kbUDqKbAKaXVmJPBcr1eQahkG52ajr51VkuYC5rbd0/tpJO0O7AGsB1xbeWkqcFyvp85Keisp++AFUtMkSO91HmBb2w+Viq0lBuA1qNTJ/iLwk8pLo0n/0GsVCSy8Ybnk2w7AjrY3Lx1PHXIjl1NIufx7kzrz/dv2V4oGVpMmV3mRdCDpl8dKtlfMy+Cn2W7ECpuka0kzqaeR3udupPzNrxUNrCZNPjf7a9K1U9IBtg/Jj3ewfVrlte/Z/nq56OohaTvbjdkw25+kzUiTTgC32T6/ZDxVMQCvwTCqkz0nqZh9q73yRcDR3VDOJ8yYpOtsr5s3Eq2Zj11je/3SsdUhp2Zs2YTavP1JugFYG5hse+187KYGzaBea3u9fufm9a332uuafG42WXUFu/9qdlNWt/OM/nbAMkyfHtXzJRa7XeSA18D2xZIuBdZseJ7tL4A5gZ/n57vmY58uFlGYFa0bpUdyTduHgYUG+fxe0+QqLy/bdmvzUF7yb5LnJb0JuEHSIcAjpH0mTdHkc7PJNMDjds971Zmk8rTXUTk3Q+fFALwmeWftEqXj6LD1+6XTXCDpxmLRhFn1HUkLAPuT8m1HA02qWNDkKi+nSjoaGCNpT1JziV8VjqlOu5IG3J8nnZNLkmblmqLJ52aTeYDH7Z73qrfZfl/pIIajGIDX6wZJZ5HyGKu1bHt6M0PFNEnL2b4XQNLbgWmFYwozIVdgWMH22aTZjkbV6c3vb0Xbu5SOpRNs/0jSlsCzwErAN22fWzis2ZY3k77F9m350IvAQZJWoyFNo5p+bjbcWpKeJc12z5Mfk583oVY2wOWS1rB9c+lAOknSqEpDnuVbZTOLxhQ54PWRdGybw7b9ySEPpgMkbU5q43of6QK0NPAJ2xcWDawmuaHSD4FFSO9PpH+/plRiuNr2O0rH0Sk5DWwz2y+XjiXMHEknAz+3Panf8U2AfWzvXCayejX93Gz6tbPJJN0GLE+qavYSff92jdhf0pJX66cAvwe+b3u5wiHFADzMmrxho9WB707bjckZy5UKPmT79tKxdIKkn5By+E9h+hWaycWCqpGkE0hl7M5i+vfX83m2TR3gtDZfDvDaLbZXH+qYOqHJ5yY0/9rZZJKWbnfcdk83+pI0L2nvzCuVY/sARwE7VSvalBIpKDWS9DZSbm2rNNglwATbD5aLavZJWh94wPajtl+SNJaUn3m/pG/ZfrJwiHV5rOG/QMbmP6u7202q29sE9+aPEcCowrHU7RCaOcAZ7N9pziGLovOafG5C86+djWX7/nY9BkrHVYMLgG2ARwEkbUuq4rYVaZ9J8QF4zIDXSNK5pOWNE/OhjwO72N6yXFSzT9JkYAvbT0p6F6nb2b6kAd0qtrcvGuBsyrOLAO8GFiO1+65WKmhKDv+wIGle28+XjqNOki5rSs3vqlwV5Ge2/9rv+PuBL9h+f5nIOqNp52ZcO3tfU3sMSLqxVTRC0l7AnsAHbP97sJW3oRQD8BpJusH22Bkd6zX9TuSfkZq3fCs/b8L7a5e739KYHH6AXH6wfyfMRtR7zQ2xfkPqELmUpLWAz9j+bOHQ3rCmD3AkrQD8Bbic6bvVbQhsbfuuUrHVqYnnJgyva2dTNbXHgKQLgItJFZW2BZa3/ZSkxYG/d8P7ixSUej0h6ePASfn5eKAJnc9GSpoj51JtDuxVea3nzyHbnwCQtJHty6qvSerpWYAqSb8E5iVVQPk1sD1wddGg6vVT0vLiWQC2b8wrNr3sQ5XHzwPvrTw3qdVyz7J9t6Q1gJ2BVr73xaTB6YvlIqtdE8/NYXPtbLim9hjYgZRychdpzDJR0s2k33/fKBlYS88PnrrMJ0k54D8h/XK8HPhE0YjqcRJwsaTHgRdIue1IWp6GlArLjgT6dzZrd6xXjbO9Zp7dOEjSYcDfSgdVJ9sPSNP1x+jpMpnDYYCTN3IPNpPaCE07N/tp+rWzyRrZY8D2E8B3Ws8lXUHan/dD23cWC6wiBuA1yruGP1w6jrrZ/q6k84HFgYnuy1saQcoF72l5eXgc8BZJ+1VeGg2MLBNVR7yQ/3w+5/k9Qfo3bYoHJI0DLGlOYALQlI1hMcDpbY08N4fRtbOxmtpjoD/bD9MFGy+rYgBeA0nfHORl2/72kAXTIbavbHOsEfmZpM5085P+P1QrFDxLStNoirMljQEOBSaTVml+XTakWu0NHA68FXgImAj0eo5tDHCaoXHnZjZcrp2Nk1ewF7V9WR5wn5uPb1xtuBc6JzZh1kDS/m0Ozwd8Cniz7SaU9Gk8SUv3eu3TmZXruc9tuzEpRAOlafQ/1kskvRt4D2kA98vKS1OBP9u+u0RcQ0HSm/Mycs9r4rnZkjt9nmp7u9KxhJkn6Wzga/07YOY9Gd+z/aH2XxnqEgPwmkkaRVpe/BRwKnCY7X+VjSrMDEkXkmaFp2O7KXWyycvgy1BZ/bJ9QrGAaiRpsu11ZnSsFw2Xm0NJ95KqovwWOM72qoVDqkWTz01I+bW2NywdR5h5kq6xvf4Ar91se42hjmm4iRSUmkhaCNgP2AU4HljH9lNlowqz6MuVx3OTmg29MsDn9hxJJwLLATfQtwHMQE8PwIdJmsZxrSoFVU26OQSwvZykLwFX0IAN7MPk3AS4QdJZpBzbaqfPnq7S03BjBnltniGLosMkbUDaL7MKKWVqJPBcN3QRjgF4DSQdCnwUOAZYw/Z/CocU3gDb1/U7dJmkJpXpWw9Y1c1b9hoOeaiNvDmUNBHYszW7n39Z7g18BtiaHr85ZHicm5DOySeYvqtuz5fJbLhrJe1pe7qKJ5I+TV9N/iY4CtiJdHO4HrAbsGLRiLJIQamBpFdJzTFeYfoUBpE2YRa/0wozllcxWkYA6wJH2F6pUEi1knQaqbvgI6Vj6YRqmoakEaSmJ88WDqtjJF1t+x2l45gd1UZeuUnUocA2tu8abIm81wy3czN0P0mLAmcALzN9E6w3AdvafrRUbHVqdb2sNheSdH2r6VBJMQNeA9sjSscQanEd6QZKpJupKaRc/p4m6c+k9zUKuC3P6le7KTaldOb3Je1NSq+5Bhgt6XDbhxaOa7YNcHO4QKFw6vSSpN1J3er2Bda2/bCk0aSN7E3R2HMTQNLbSMv8rdr0lwATbD9YLqowGNuPAeMkbUpfE6y/2L6gYFid8LykN5HSpA4BHiFdQ4uLGfAQGi5X0hiQ7YuHKpZOas2mStqFVB/7q8B13dByeHZJmsLrbw4Ptn1p0cBmUy6F9lXSLNy9wJakBmYfAX5r+ycFw6tNk89NAEnnAr8HTsyHPg7sYnvLclGFkFafgH8BcwJfIk1c/Nz2PUUDIwbgIbwmN8jYB2i1iL4IONr2f4sFFWaapFuBsaSBwFG2L5Z0o+21CocWZpKktYEtgOttn1c6nro0/dysphINdiyE0CdSUELo8wvSXfLP8/Nd87FPF4uoRt28G7wmRwP/AG4EJuWZj0bk2Q6Xm0Pb1wPXl46jAxp7bmZPSPo4cFJ+Pp60KTOEIiSdavtjkm6mfXnh4qtPMQPeAZJG2Z6aHy/fDUsdYcbazUg1bJbqWtrsBrf9taKBdZCkOWw3oVrIr0k3h8fnQ7sC02w34uZwOGrKuQmvLfMfCWxIGuxcTtrw/c+igYVhS9Lith/J5+brdENfhZgB74xLc87m74Hvk2ovh+43rdqCV9Lb6auX3Qi275E00vY04FhJ1wONGIDnXf3fA5aw/X5Jq5IGBL8pG1kt1u93I3iBpBuLRRNmWa7yshqpZF/LwYXCqVUezDRlM3dogEq1r8eBF2y/KmlFYGXgb+Ui6xMD8BpImhd4uTWbYXstSfuQluN2KhpcmBX/A1wo6T7SZrelaUAzkIqu3Q1ek+OAY4Fv5Od3AafQjAF4428Om0zSL4F5gU2BX5NqgPd8jwFJ3xzkZdv+9pAFE0J7k4BNJC0ITCRVIdqR1DSxqCb98i3pAmDh1hNJ25LyNbcC9igUU5hFts8HVgC+QCqJtpLtC8tGVatdSf/nP0/qVrckqaFLUyxs+1TgVYB8Q9yUQWrr5vAiSReTrjn7F46pNpJWkPQHSbdJuq/1UTquGo2zvRvwlO2DSCszXdEMZDY91+YDUvnWr5QKKoQK2X6e1Czx57Z3IK1EFRcz4PWYp1W0XtJewJ7A5rb/LekHZUMLMyJpfeAB24/afknSWNLA9H5J37L9ZOEQa1FpBDINOAt4yPa/ykZVq+ckvZm84SZvOn2mbEj1sH2+pBWAVlOoO22/NNjX9JhjgQOBn5BmiT9BsyaIXsh/Pi9pCdIGxcULxlML24e1HksaBUwg/dudDBw20NeFMIQkaUPSjHerr8fIgvG8pkkXuJKekHRg3ij1feC9efC9OKnaROhuR5PqECPpXcAPSC2wnwGOKRhXLST9UtJq+fECpEoMJwDXSxpfNLh67U+6sVhO0mWk97hv2ZBmj6T1JS0GkAfcY4FvA4f2a87T6+bJK1Cyfb/tbwEfLBxTnc6WNIbU6XMyqSLKSYN+RY+QtJCk7wA3kSb11rH9lYbd3IfeNYG0z+kM27fm9L2uWNmOKig1yLNu+9DXTOKrwM2kmZxv2P59wfDCDFQrnUj6GfDvPABoRC1bSbfabg3Avwi8x/Y2eWD3t25oyTs78nu6nDSwgTRLLNIscU+X6ZM0GdjC9pP55vBk0k3FWGAV29sXDbAmki4HNgb+QEqveQj4ge2VBv3CHiRpLmBu2z2/OiPpUNLS/jHAz2z/p3BIIfSMGIB3QF5i3Ai4yfadpeMJg5N0CzDW9iuS7gD2sj2p9Zrt1Qf/G7qbpOtbg2xJfwFOs31c/9d6laQfAeNIu9tvBi4jDcgv7/X0oabfHLbkNLDbgTGkGf7RwKG2rywa2GySdIDtQ/LjHWyfVnnte7a/Xi662SfpVeAlUnfW6mBCpE2YTekxEHqUpLcAB9CvApHtzYoFlcUAPAx7kr4BfIBUrmgp0hKqc5vs421vVDTA2STpQlI+5kOkpbeVbT8qaQ7gFtsrFw2wJrnCy3qkwfiG+eNp26sWDWw2NP3msOkkTba9Tv/H7Z6HEOonaSKpGtaXgb2B3UkTGcU3CccmzDDs2f6upPNJm6Imuu+udAQ9nkOcfQY4AlgM+GJrwzCwOfCXYlHVbx7SzOkC+eNh0ox4LzsJuFjS46SNfJdAavBFQzaYAkg6F9jB9tP5+YLAyba3KhvZbNMAj9s9DyHU7822fyNpgu2LSdfTa0oHBTEADwGAdkvdtu8qEUvd8vt4X5vjfwf+PvQR1UvSMaTlxanAVaT0kx/bfqpoYDUYBjeHLQu3Bt8Atp+StEjJgGriAR63ex5CqF9rH9AjuRnWw0BXbGCPAXiNJP2w/7JGu2MhlNaw5e+lgLmAu0lpNg8CTw/6FT2kyTeHFa9KWqrVujy3j27CAHUtSc+SZrvnyY/Jz+ce+MtCCDX5Tq7+tT9wJGmV9EtlQ0oiB7xG7QY1km6yvWapmEJopwmbL6skiTQLPi5/rA48CVxh+8CSsYUZk/Q+UiWNi0mD001I+e49v0ITQgjtxAx4DXLb+c8Cb5d0U+WlUaSKDCF0myblfpNTM26R9DQpN/oZYGvgHaQGL6GL2T5H0jrABvnQF20/XjKmEELvknQkg6yi2f7CEIbTVsyA1yAvbyxIasLz1cpLU3u9DFpollz7+x2kC9M1lQ2ZPUvSF+ib+f4vuQRh/rjZ9qsFwwuDkLSy7Tvy4Pt1bE9udzyEEAYjaffBXrd9/FDFMpAYgNdI0nLAg7md+XuANYETqpuLQihF0qeBb5IanQh4N3Cw7f9XNLDZJOnH5Nrfth8pHU+YeZKOsb1XLpXZn7uhVm8IIXRCDMBrJOkGUh3iZYC/AmcCq9n+QMm4QgCQdCcwzvYT+fmbSYPWxnUbDL1D0ghgQ9uRrhdCqFVuxPMVYFW6rBHPiNIBNMyrtl8hteY90vb/kMqHhdANniCV6muZmo+FUExOETqqdBwhhEb6HanL7rLAQcA/gKgD3kD/lTQe2A34UD42Z8F4QkDSfvnhPcBVks4k5YB/BLhpwC8MYeicL2k74I+OZdkQQn2iEc8w8QlSq9Pv2p4iaVngxMIxhTAq/3lv/mg5s0AsIbTzGWA/YJqkF0h7FGx7dNmwQgg9rmsb8UQOeAghhBBCaBxJWwOXAEvS14jnINtnFQ2MmAGvlaQVSKUI+yf7v71YUCFkudLE6+64u2EzShjeciOlXYBlbX9b0pLA4ravLhxaCKFHSRoJrGD7bFJviE0LhzSdmAGvkaRLSU0/fkLKAf8EMML2N4sGFgIgad3K07mB7YBXbB9QKKQQAJD0C+BVYDPbq0haEJhoe/3CoYUQepikq22/o3Qc7cQAvEaSrrO9rqSbba9RPVY6thDa6eaLUxg+JE22vY6k622vnY/daHut0rGFEHqXpJ+QimGcAjzXOt4NTb4iBaVeL+WatndL+jzwEDB/4ZhCAEBSdePJCGBdYIFC4YRQ9d+8XGx4rXZvdDANIcyusfnPgyvHDBRPvYwBeL0mAPMCXwC+Tco3GrQdaghD6DrShUfAK8AU4FNFIwohOQI4A1hE0neB7YH/LRtSCKEBPmX7vuoBSV2xLy9SUDpM0hy5OU8IIYQBSFoZ2Jx0g3i+7dsLhxRC6HGt9LZ+x7oiNThmwGsg6VLbG+fHJ9retfLy1cA67b8yhM6TtD7wgO1H8/PdSBsw7we+ZfvJkvGFkD1GKhc2BzCPpHW6IU8zhNB78g39asACkj5aeWk0lSp1JcUAvB7zVR6v1u81DWUgIbRxNLAFgKR3AT8A9iXlxh1DWu4PoRhJ3wb2IDWKai3LdkWeZgihJ60EbA2Moa8zOcBUYM8iEfUTA/B6DJbHEzk+obSRlVnuHYFjbJ8OnC7phoJxhdDyMWA52y+XDiSE0PtsnwmcKWlD21eUjqedGIDXY4ykbUmVJcZUljtEVJkI5Y2s7EXYHNir8lpcA0I3uIU0U/Wv0oGEEBplW0m3Ai8A5wBrAl+y/duyYcUmzFpIOnaw121/YqhiCaE/Sd8APgA8DiwFrGPbkpYHjre9UdEAw7AnaT3gTNJA/KXWcdsfLhZUCKHnSbrB9tg8Sbo1sB8wqRt6DMTsVw1igB26me3vSjofWJzUXbB11z2ClAseQmnHAz8Ebibqf4cQ6jNn/vODwGm2n5G6Y2teDMBDGAZsX9nm2F0lYgmhjedtH1E6iBBC4/xZ0h2kFJR9cpOvFwvHBEQKSgghhMIk/ZiUenIW06egRBnCEMJsyV2gn7E9TdK8wOhWWd6iccUAPIQQQkmSLmxz2LajDGEI4Q3LfS9ex/YJQx1Lf5GCUqN8Z7U/sJTtPSWtAKxk++zCoYUQQteyvWn/Y5IWLRFLCKFR1q88nptUCWwyUHwAHjPgNZJ0CnAdsJvt1fOA/HLbYwuHFkIIXU/SGFKX1p2BVWwvUTikEEKD5GvMybbfVzqWmAGv13K2d5Q0HsD28+qW7bYhhNCFJM0DfIQ06F4bGAVsA0wqGVcIoZGeA5YtHQTEALxuL+dfJgaQtByVDUUhhBD6SPo9sAkwETgSuAC4x/ZFJeMKITSDpD/T15F8BLAqcFq5iPrEALxeB5I6LS0p6XfARsAeRSMKIYTutSrwFHA7cHuuUhB5kSGEuvyo8vgV4H7bD5YKpipywGsm6c3ABqQ29FfafrxwSCGE0LUkrQyMB3YkdWtdCVjd9mNFAwshNI6kjYHxtj9XPJYYgM8+SesM9nrUsg0hhBmTtC5pMP4x4EHb4wqHFELocZLWJu0x2QGYAvzR9pFlo4oBeC0GqGHbErVsQwhhFuTN65vYjo2YIYRZJmlF0s38eNLK2inAl20vXTSwihiAhxBCCCGExpD0KnAJ8Cnb9+Rj99l+e9nI+sQmzBpI+uhgr9v+41DFEkIIIYQwzH0U2Am4UNI5wMmkvXldI2bAayDp2PxwEWAcqZQWwKakRjxbFwkshBBCCGGYkjQfqc/AeGAzUgfMM2xPLBoYMQCvlaSJwO62H8nPFweOs71V2chCCKH7SNpvsNdt/3ioYgkhNJukBUkbMXe0vXnpeCIFpV5Ltgbf2WPAUqWCCSGELjeqdAAhhOHB9lPAMfmjuJgBr5Gko4AVgJPyoR1JXd32LRdVCCGEEELoJjEAr1nekLlJfjrJ9hkl4wkhhG4naW7gU8BqwNyt47Y/WSyoEELooBiAhxBCKErSacAdpGYZBwO7kFrTTygaWAghdEgMwGsgaSow4A/S9ughDCeEEHqKpOttry3pJttrSpoTuMT2BqVjCyGETohNmDWwPQpA0reBR4ATSfUmdwEWLxhaCCH0gv/mP5+WtDrwKKmsawghNFLMgNdI0o2215rRsRBCCH0kfRo4HVgDOA6YH/g/20eXjCuEEDolZsDr9ZykXUgdl0wq/P5c2ZBCCKF7SRoBPJtLhE0CuqZVdAghdMqI0gE0zM7Ax0j1vx8jFXzfuWhEIYTQxWy/ChxQOo4QQhhKkYISQgihKEk/AB4HTqGyamj7yWJBhRBCB8UAvAaSDrB9iKQjaVMNxfYXCoQVQgg9QdKUNodtO9JRQgiNFDng9bg9/3lt0ShCCKE3rWL7xeqB3JwnhBAaKWbAQwghFCVpsu11ZnQshBCaImbAayDprMFet/3hoYolhBB6haTFgLcC80ham9Q/AWA0MG+xwEIIocNiAF6PDYEHgJOAq+j7JRJCCGFgWwF7AG8Dflw5PhX4eomAQghhKEQKSg0kjQS2JNX9XhP4C3CS7VuLBhZCCD1A0na2Ty8dRwghDJUYgNdM0lykgfihwEG2jyocUgghdLV83dwOWIbKyqztg0vFFEIInRQpKDXJv0A+SBp8LwMcAZxRMqYQQugRZwLPANcBLxWOJYQQOi5mwGsg6QRgdeCvwMm2bykcUggh9AxJt9hevXQcIYQwVGIAXgNJr9LXva36AxWpmcTooY8qhBB6g6RjgCNt31w6lhBCGAoxAA8hhFCUpNuA5YEppBSU1uTFmkUDCyGEDokBeAghhKIkLd3uuO37hzqWEEIYCiNKBxBCCGF4ywPtJYHN8uPnid9PIYQGixnwEEIIRUk6EFgPWMn2ipKWAE6zvVHh0EIIoSNihiGEEEJp2wIfJm9mt/0wMKpoRCGE0EExAA8hhFDay07LsQaQNF/heEIIoaNiAB5CCKG0UyUdDYyRtCdwHvCrwjGFEELHRA54CCGE4iRtCbyXVILw77bPLRxSCCF0TAzAQwghFCFpeWBR25f1O74x8Ijte8tEFkIInRUpKCGEEEr5KfBsm+PP5NdCCKGRYgAeQgihlEXbtZ/Px5YZ+nBCCGFoxAA8hBBCKWMGeW2eIYsihBCGWAzAQwghlHJtrnoyHUmfBq4rEE8IIQyJ2IQZQgihCEmLAmcAL9M34F4PeBOwre1HS8UWQgidFAPwEEIIRUnaFFg9P73V9gUl4wkhhE6LAXgIIYQQQghDKHLAQwghhBBCGEIxAA8hhBBCCGEIxQA8hBBCCCGEIRQD8BBC6ABJX5P0t37H7h7g2E75sST9Tz72gqR/Svq+pLkqn3+cpJcl/UfSk5LOlbRy5fU9JF06QEwXSXpR0lRJz0q6TtJXq39/m6+Zme83Lb9e/Vii8jk7SbpK0nOS/pUff1aSKt/jO5XPnyu/73/mn8Pd+eeiNu9lycqxLST9o/J8Y0mXS3omx36ZpPUHeq8hhDBUYgAeQgidMQkYJ2kkgKTFgTmBtfsdWz5/LsARwF7AbsAo4P3A5sCp/f7uQ2zPD7wVeAj4zSzE9Xnbo4DFgf2BnYC/Vge3bczo+11he/5+Hw/n97g/cDhwKLAYsCiwN7ARqdxgO6eR3vcHSD+HXUk/l8P7fd5zwP+1+wskjQbOBo4EFsqxHwS8NMj7DCGEIRED8BBC6IxrSAPusfn5JsCFwJ39jt1r+2FJKwCfBXaxfYXtV2zfCmwHvE/SZv2/ge0XSIPzsf1fmxHbz9m+CPgwsCHwwZn4mln6fpIWAA4GPmv7D7anOrne9i62XzcYlrQ58F5gO9u35J/DlcDHgc9JWr7y6UcA4yUt1+bbr5hjPsn2NNsv2J5o+6aZiT2EEDopBuAhhNABtl8GrgLelQ+9C7gEuLTfsdbs9+bAg7av7vf3PABcCWzZ/3tImg8YD9wzG3H+E7iWdDMwqDfw/TYE5gLOnIWQtgSuyu+7GudVwIOkn1PLQ8CvSDPb/d0FTJN0vKT3S1pwFmIIIYSOigF4CCF0zsX0DbY3IQ3AL+l37OL8eGHgkQH+nkfy6y1flvQ0MBXYmJSiMTseJqVpDGRG328DSU9XPu7NxxcGHrf9SusTc0720zm3+1283qz8HAC+D3xI0mrVg7afzbGaNEj/t6SzcvfNEEIoKgbgIYTQOZOAjSUtBLzF9t3A5aTc8IVI3R9bM+CPk/Ky21k8v97yI9tjgGWAF4CVZjPOtwJPDvL6jL7flbbHVD5aKSFPAAtLmqP1ibbH5b/rCdr/DpqVnwO2/w0cRUp1od9rt9vew/bbSD/rJYCfDvI+QwhhSMQAPIQQOucKYAFgT+AyeG1m9uF87GHbU/LnXgAsKekd1b8gV/nYADi//19YirUsAAAByElEQVSe00cmAIdLmueNBJj//nVJM/ODegPf7wrSpsePzEJI5wHvrFY3yXG+E1iS9HPq71BgU9L7aMv2HcBx9LW8DyGEYmIAHkIIHZI3LV4L7Mf0A9xL87FJlc+9C/gl8DtJG0gamdMqTgfOs33eAN/jXNKAfq/KYUmau/rR/+skzSvp3aT87KuBv87ke2r3/Qb63KdJ+dk/l7S9pFGSRkgaC8w3wNecR7rZOF3SavnnsAHwW+AXeRWh3fc5DDig8v5WlrS/pLfl50uS8tevnJn3GUIInRQD8BBC6KyLgUVIg+6WS/KxSf0+9/PAr0mDzf8A5wAXkSqhDOZQ4IBKPe9xpFSR1z4qaSBHSZoKPEZKxzgdeJ/tV2fhPfX/fhu2qQO+PoDtQ0g3Gwfk7/kYcDTwFVI6TjvbkSrGnEP6OfyWVPpw30FiOhyYVnk+FXgncJWk50gD71tIpRdDCKEo2S4dQwghhBBCCMNGzICHEEIIIYQwhGIAHkIIIYQQwhCKAXgIIYQQQghDKAbgIYQQQgghDKEYgIcQQgghhDCEYgAeQgghhBDCEIoBeAghhBBCCEMoBuAhhBBCCCEMoRiAhxBCCCGEMIT+PwN5hDjZyj/8AAAAAElFTkSuQmCC"/>
          <p:cNvSpPr>
            <a:spLocks noChangeAspect="1" noChangeArrowheads="1"/>
          </p:cNvSpPr>
          <p:nvPr/>
        </p:nvSpPr>
        <p:spPr bwMode="auto">
          <a:xfrm>
            <a:off x="376801" y="1311088"/>
            <a:ext cx="2287510" cy="228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p:cNvSpPr txBox="1"/>
          <p:nvPr/>
        </p:nvSpPr>
        <p:spPr>
          <a:xfrm>
            <a:off x="101121" y="1406197"/>
            <a:ext cx="8801100" cy="27897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accent2"/>
              </a:buClr>
              <a:buSzPts val="1800"/>
              <a:buNone/>
              <a:defRPr sz="1800">
                <a:solidFill>
                  <a:srgbClr val="134F5C"/>
                </a:solidFill>
                <a:latin typeface="Calibri" panose="020F0502020204030204" pitchFamily="34" charset="0"/>
                <a:ea typeface="Calibri" panose="020F0502020204030204" pitchFamily="34" charset="0"/>
                <a:cs typeface="Times New Roman" panose="02020603050405020304" pitchFamily="18" charset="0"/>
              </a:defRPr>
            </a:lvl1pPr>
            <a:lvl2pPr marL="914400" indent="-317500">
              <a:lnSpc>
                <a:spcPct val="115000"/>
              </a:lnSpc>
              <a:spcBef>
                <a:spcPts val="1600"/>
              </a:spcBef>
              <a:buClr>
                <a:schemeClr val="dk2"/>
              </a:buClr>
              <a:buSzPts val="1400"/>
              <a:buChar char="○"/>
              <a:defRPr>
                <a:solidFill>
                  <a:schemeClr val="dk2"/>
                </a:solidFill>
              </a:defRPr>
            </a:lvl2pPr>
            <a:lvl3pPr marL="1371600" indent="-317500">
              <a:lnSpc>
                <a:spcPct val="115000"/>
              </a:lnSpc>
              <a:spcBef>
                <a:spcPts val="1600"/>
              </a:spcBef>
              <a:buClr>
                <a:schemeClr val="dk2"/>
              </a:buClr>
              <a:buSzPts val="1400"/>
              <a:buChar char="■"/>
              <a:defRPr>
                <a:solidFill>
                  <a:schemeClr val="dk2"/>
                </a:solidFill>
              </a:defRPr>
            </a:lvl3pPr>
            <a:lvl4pPr marL="1828800" indent="-317500">
              <a:lnSpc>
                <a:spcPct val="115000"/>
              </a:lnSpc>
              <a:spcBef>
                <a:spcPts val="1600"/>
              </a:spcBef>
              <a:buClr>
                <a:schemeClr val="dk2"/>
              </a:buClr>
              <a:buSzPts val="1400"/>
              <a:buChar char="●"/>
              <a:defRPr>
                <a:solidFill>
                  <a:schemeClr val="dk2"/>
                </a:solidFill>
              </a:defRPr>
            </a:lvl4pPr>
            <a:lvl5pPr marL="2286000" indent="-317500">
              <a:lnSpc>
                <a:spcPct val="115000"/>
              </a:lnSpc>
              <a:spcBef>
                <a:spcPts val="1600"/>
              </a:spcBef>
              <a:buClr>
                <a:schemeClr val="dk2"/>
              </a:buClr>
              <a:buSzPts val="1400"/>
              <a:buChar char="○"/>
              <a:defRPr>
                <a:solidFill>
                  <a:schemeClr val="dk2"/>
                </a:solidFill>
              </a:defRPr>
            </a:lvl5pPr>
            <a:lvl6pPr marL="2743200" indent="-317500">
              <a:lnSpc>
                <a:spcPct val="115000"/>
              </a:lnSpc>
              <a:spcBef>
                <a:spcPts val="1600"/>
              </a:spcBef>
              <a:buClr>
                <a:schemeClr val="dk2"/>
              </a:buClr>
              <a:buSzPts val="1400"/>
              <a:buChar char="■"/>
              <a:defRPr>
                <a:solidFill>
                  <a:schemeClr val="dk2"/>
                </a:solidFill>
              </a:defRPr>
            </a:lvl6pPr>
            <a:lvl7pPr marL="3200400" indent="-317500">
              <a:lnSpc>
                <a:spcPct val="115000"/>
              </a:lnSpc>
              <a:spcBef>
                <a:spcPts val="1600"/>
              </a:spcBef>
              <a:buClr>
                <a:schemeClr val="dk2"/>
              </a:buClr>
              <a:buSzPts val="1400"/>
              <a:buChar char="●"/>
              <a:defRPr>
                <a:solidFill>
                  <a:schemeClr val="dk2"/>
                </a:solidFill>
              </a:defRPr>
            </a:lvl7pPr>
            <a:lvl8pPr marL="3657600" indent="-317500">
              <a:lnSpc>
                <a:spcPct val="115000"/>
              </a:lnSpc>
              <a:spcBef>
                <a:spcPts val="1600"/>
              </a:spcBef>
              <a:buClr>
                <a:schemeClr val="dk2"/>
              </a:buClr>
              <a:buSzPts val="1400"/>
              <a:buChar char="○"/>
              <a:defRPr>
                <a:solidFill>
                  <a:schemeClr val="dk2"/>
                </a:solidFill>
              </a:defRPr>
            </a:lvl8pPr>
            <a:lvl9pPr marL="4114800" indent="-317500">
              <a:lnSpc>
                <a:spcPct val="115000"/>
              </a:lnSpc>
              <a:spcBef>
                <a:spcPts val="1600"/>
              </a:spcBef>
              <a:spcAft>
                <a:spcPts val="1600"/>
              </a:spcAft>
              <a:buClr>
                <a:schemeClr val="dk2"/>
              </a:buClr>
              <a:buSzPts val="1400"/>
              <a:buChar char="■"/>
              <a:defRPr>
                <a:solidFill>
                  <a:schemeClr val="dk2"/>
                </a:solidFill>
              </a:defRPr>
            </a:lvl9pPr>
          </a:lstStyle>
          <a:p>
            <a:pPr marL="285750" indent="-285750">
              <a:buFont typeface="Arial" panose="020B0604020202020204" pitchFamily="34" charset="0"/>
              <a:buChar char="•"/>
            </a:pPr>
            <a:r>
              <a:rPr lang="en-GB" dirty="0"/>
              <a:t>It is evident form the trend analysis that since 1971 there has been significant increase in terror attacks globally. Terrorist Groups like ISIL, Taliban, Al-</a:t>
            </a:r>
            <a:r>
              <a:rPr lang="en-GB" dirty="0" err="1"/>
              <a:t>Shabaab</a:t>
            </a:r>
            <a:r>
              <a:rPr lang="en-GB" dirty="0"/>
              <a:t>, Boko Haram, NPA, Maoist are causing havoc throughout the world by bombing, armed assaults, assassination, etc. However, in recent times there has been slight decrease in terrorist attacks.</a:t>
            </a:r>
          </a:p>
          <a:p>
            <a:endParaRPr lang="en-GB" dirty="0"/>
          </a:p>
          <a:p>
            <a:pPr marL="285750" indent="-285750">
              <a:buFont typeface="Arial" panose="020B0604020202020204" pitchFamily="34" charset="0"/>
              <a:buChar char="•"/>
            </a:pPr>
            <a:r>
              <a:rPr lang="en-GB" dirty="0"/>
              <a:t>We need to understand that every human live is precious and we should take all efforts to curb terrorism and sponsors of terrorism. Development of both socio economic and educational are the only permanent solution to this problem. </a:t>
            </a:r>
          </a:p>
        </p:txBody>
      </p:sp>
    </p:spTree>
    <p:extLst>
      <p:ext uri="{BB962C8B-B14F-4D97-AF65-F5344CB8AC3E}">
        <p14:creationId xmlns:p14="http://schemas.microsoft.com/office/powerpoint/2010/main" val="124585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87406"/>
            <a:ext cx="8520600" cy="611841"/>
          </a:xfrm>
          <a:noFill/>
          <a:ln>
            <a:noFill/>
          </a:ln>
        </p:spPr>
        <p:txBody>
          <a:bodyPr spcFirstLastPara="1" wrap="square" lIns="91425" tIns="91425" rIns="91425" bIns="91425" anchor="t" anchorCtr="0">
            <a:noAutofit/>
          </a:bodyPr>
          <a:lstStyle/>
          <a:p>
            <a: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t>TEAM CONNECTING DOTS</a:t>
            </a: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sp>
        <p:nvSpPr>
          <p:cNvPr id="4" name="Text Placeholder 3">
            <a:extLst>
              <a:ext uri="{FF2B5EF4-FFF2-40B4-BE49-F238E27FC236}">
                <a16:creationId xmlns:a16="http://schemas.microsoft.com/office/drawing/2014/main" id="{EDE7FD42-41E6-7CFB-9AE3-A4B8D96BDB81}"/>
              </a:ext>
            </a:extLst>
          </p:cNvPr>
          <p:cNvSpPr>
            <a:spLocks noGrp="1"/>
          </p:cNvSpPr>
          <p:nvPr>
            <p:ph type="body" idx="1"/>
          </p:nvPr>
        </p:nvSpPr>
        <p:spPr>
          <a:xfrm>
            <a:off x="1381760" y="1703405"/>
            <a:ext cx="2598414" cy="420351"/>
          </a:xfrm>
        </p:spPr>
        <p:txBody>
          <a:bodyPr/>
          <a:lstStyle/>
          <a:p>
            <a:pPr marL="0" indent="0">
              <a:lnSpc>
                <a:spcPct val="100000"/>
              </a:lnSpc>
              <a:buClr>
                <a:schemeClr val="accent2"/>
              </a:buClr>
              <a:buNone/>
            </a:pP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SAAQUIB MUSTAFA</a:t>
            </a:r>
            <a:b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
        <p:nvSpPr>
          <p:cNvPr id="6" name="Text Placeholder 3">
            <a:extLst>
              <a:ext uri="{FF2B5EF4-FFF2-40B4-BE49-F238E27FC236}">
                <a16:creationId xmlns:a16="http://schemas.microsoft.com/office/drawing/2014/main" id="{EDE7FD42-41E6-7CFB-9AE3-A4B8D96BDB81}"/>
              </a:ext>
            </a:extLst>
          </p:cNvPr>
          <p:cNvSpPr txBox="1">
            <a:spLocks/>
          </p:cNvSpPr>
          <p:nvPr/>
        </p:nvSpPr>
        <p:spPr>
          <a:xfrm>
            <a:off x="1381760" y="3170216"/>
            <a:ext cx="2598414" cy="4203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accent2"/>
              </a:buClr>
              <a:buNone/>
            </a:pP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ARABINDA PATTNAIK</a:t>
            </a:r>
            <a:b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Placeholder 3">
            <a:extLst>
              <a:ext uri="{FF2B5EF4-FFF2-40B4-BE49-F238E27FC236}">
                <a16:creationId xmlns:a16="http://schemas.microsoft.com/office/drawing/2014/main" id="{EDE7FD42-41E6-7CFB-9AE3-A4B8D96BDB81}"/>
              </a:ext>
            </a:extLst>
          </p:cNvPr>
          <p:cNvSpPr txBox="1">
            <a:spLocks/>
          </p:cNvSpPr>
          <p:nvPr/>
        </p:nvSpPr>
        <p:spPr>
          <a:xfrm>
            <a:off x="1381760" y="4502188"/>
            <a:ext cx="2598414" cy="4203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accent2"/>
              </a:buClr>
              <a:buNone/>
            </a:pP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SAHIL KOLAMBKAR</a:t>
            </a:r>
            <a:b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3">
            <a:extLst>
              <a:ext uri="{FF2B5EF4-FFF2-40B4-BE49-F238E27FC236}">
                <a16:creationId xmlns:a16="http://schemas.microsoft.com/office/drawing/2014/main" id="{EDE7FD42-41E6-7CFB-9AE3-A4B8D96BDB81}"/>
              </a:ext>
            </a:extLst>
          </p:cNvPr>
          <p:cNvSpPr txBox="1">
            <a:spLocks/>
          </p:cNvSpPr>
          <p:nvPr/>
        </p:nvSpPr>
        <p:spPr>
          <a:xfrm>
            <a:off x="6189650" y="2109262"/>
            <a:ext cx="2598414" cy="4203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accent2"/>
              </a:buClr>
              <a:buNone/>
            </a:pP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SANDEEP</a:t>
            </a:r>
            <a:endParaRPr lang="en-US"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Placeholder 3">
            <a:extLst>
              <a:ext uri="{FF2B5EF4-FFF2-40B4-BE49-F238E27FC236}">
                <a16:creationId xmlns:a16="http://schemas.microsoft.com/office/drawing/2014/main" id="{EDE7FD42-41E6-7CFB-9AE3-A4B8D96BDB81}"/>
              </a:ext>
            </a:extLst>
          </p:cNvPr>
          <p:cNvSpPr txBox="1">
            <a:spLocks/>
          </p:cNvSpPr>
          <p:nvPr/>
        </p:nvSpPr>
        <p:spPr>
          <a:xfrm>
            <a:off x="6189650" y="3781746"/>
            <a:ext cx="2598414" cy="4203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accent2"/>
              </a:buClr>
              <a:buNone/>
            </a:pP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RAHUL MUKHERJEE</a:t>
            </a:r>
            <a:b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rotWithShape="1">
          <a:blip r:embed="rId3"/>
          <a:srcRect t="7982"/>
          <a:stretch/>
        </p:blipFill>
        <p:spPr>
          <a:xfrm>
            <a:off x="390208" y="2318939"/>
            <a:ext cx="991552" cy="11313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rotWithShape="1">
          <a:blip r:embed="rId4"/>
          <a:srcRect l="10906" t="6930" r="9095" b="9500"/>
          <a:stretch/>
        </p:blipFill>
        <p:spPr>
          <a:xfrm>
            <a:off x="5195757" y="1298625"/>
            <a:ext cx="993893" cy="11615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rotWithShape="1">
          <a:blip r:embed="rId5"/>
          <a:srcRect l="7494" t="5133" r="7628" b="17133"/>
          <a:stretch/>
        </p:blipFill>
        <p:spPr>
          <a:xfrm>
            <a:off x="390208" y="3760776"/>
            <a:ext cx="991552" cy="10951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078" name="Picture 6" descr="No photo description available."/>
          <p:cNvPicPr>
            <a:picLocks noChangeAspect="1" noChangeArrowheads="1"/>
          </p:cNvPicPr>
          <p:nvPr/>
        </p:nvPicPr>
        <p:blipFill rotWithShape="1">
          <a:blip r:embed="rId6">
            <a:extLst>
              <a:ext uri="{28A0092B-C50C-407E-A947-70E740481C1C}">
                <a14:useLocalDpi xmlns:a14="http://schemas.microsoft.com/office/drawing/2010/main" val="0"/>
              </a:ext>
            </a:extLst>
          </a:blip>
          <a:srcRect l="-3980" b="26199"/>
          <a:stretch/>
        </p:blipFill>
        <p:spPr bwMode="auto">
          <a:xfrm>
            <a:off x="5105400" y="2884611"/>
            <a:ext cx="1084251" cy="1256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p:cNvPicPr>
            <a:picLocks noChangeAspect="1"/>
          </p:cNvPicPr>
          <p:nvPr/>
        </p:nvPicPr>
        <p:blipFill rotWithShape="1">
          <a:blip r:embed="rId7">
            <a:extLst>
              <a:ext uri="{28A0092B-C50C-407E-A947-70E740481C1C}">
                <a14:useLocalDpi xmlns:a14="http://schemas.microsoft.com/office/drawing/2010/main" val="0"/>
              </a:ext>
            </a:extLst>
          </a:blip>
          <a:srcRect b="11535"/>
          <a:stretch/>
        </p:blipFill>
        <p:spPr>
          <a:xfrm>
            <a:off x="390208" y="896539"/>
            <a:ext cx="1006624" cy="1109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6149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87406"/>
            <a:ext cx="8520600" cy="611841"/>
          </a:xfrm>
          <a:noFill/>
          <a:ln>
            <a:noFill/>
          </a:ln>
        </p:spPr>
        <p:txBody>
          <a:bodyPr spcFirstLastPara="1" wrap="square" lIns="91425" tIns="91425" rIns="91425" bIns="91425" anchor="t" anchorCtr="0">
            <a:noAutofit/>
          </a:bodyPr>
          <a:lstStyle/>
          <a:p>
            <a: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t>WHAT IS TERRORISM?</a:t>
            </a: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sp>
        <p:nvSpPr>
          <p:cNvPr id="4" name="Text Placeholder 3">
            <a:extLst>
              <a:ext uri="{FF2B5EF4-FFF2-40B4-BE49-F238E27FC236}">
                <a16:creationId xmlns:a16="http://schemas.microsoft.com/office/drawing/2014/main" id="{EDE7FD42-41E6-7CFB-9AE3-A4B8D96BDB81}"/>
              </a:ext>
            </a:extLst>
          </p:cNvPr>
          <p:cNvSpPr>
            <a:spLocks noGrp="1"/>
          </p:cNvSpPr>
          <p:nvPr>
            <p:ph type="body" idx="1"/>
          </p:nvPr>
        </p:nvSpPr>
        <p:spPr>
          <a:xfrm>
            <a:off x="311700" y="890737"/>
            <a:ext cx="8730700" cy="3782863"/>
          </a:xfrm>
        </p:spPr>
        <p:txBody>
          <a:bodyPr/>
          <a:lstStyle/>
          <a:p>
            <a:pPr marL="0" indent="0">
              <a:lnSpc>
                <a:spcPct val="100000"/>
              </a:lnSpc>
              <a:buClr>
                <a:schemeClr val="accent2"/>
              </a:buClr>
              <a:buNone/>
            </a:pP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The term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“Terrorism” </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is derived from Latin word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Terror</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 which refers to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great fear</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 The word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Terrorism</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 was first used during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French Revolution </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in the year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1795</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0000"/>
              </a:lnSpc>
              <a:buClr>
                <a:schemeClr val="accent2"/>
              </a:buClr>
              <a:buNone/>
            </a:pPr>
            <a:endPar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Clr>
                <a:schemeClr val="accent2"/>
              </a:buClr>
              <a:buNone/>
            </a:pP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The term was used to refer to intentional or planned use of brutality and violence to create an environment of fright, panic, distress and fear in general public with the sole purpose of establishing a certain political or social native.   </a:t>
            </a:r>
          </a:p>
          <a:p>
            <a:pPr marL="0" indent="0">
              <a:lnSpc>
                <a:spcPct val="100000"/>
              </a:lnSpc>
              <a:buClr>
                <a:schemeClr val="accent2"/>
              </a:buClr>
              <a:buNone/>
            </a:pPr>
            <a:endPar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Clr>
                <a:schemeClr val="accent2"/>
              </a:buClr>
              <a:buNone/>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In todays world Terrorism is used by different parties in different perspective under different circumstances. Though UN Security Council recognises Terrorism as a threat to peace and security, but fails to define Terrorism in any of it resolutions and urges member countries to define Terrorism in their respective national law.</a:t>
            </a:r>
          </a:p>
          <a:p>
            <a:pPr marL="0" indent="0">
              <a:lnSpc>
                <a:spcPct val="100000"/>
              </a:lnSpc>
              <a:buClr>
                <a:schemeClr val="accent2"/>
              </a:buClr>
              <a:buNone/>
            </a:pPr>
            <a:endParaRPr lang="en-GB"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Clr>
                <a:schemeClr val="accent2"/>
              </a:buClr>
              <a:buNone/>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Accordingly different countries define Terrorism &amp; Terrorist differently in their Laws.</a:t>
            </a:r>
            <a:endParaRPr lang="en-US"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60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87406"/>
            <a:ext cx="8520600" cy="611841"/>
          </a:xfrm>
          <a:noFill/>
          <a:ln>
            <a:noFill/>
          </a:ln>
        </p:spPr>
        <p:txBody>
          <a:bodyPr spcFirstLastPara="1" wrap="square" lIns="91425" tIns="91425" rIns="91425" bIns="91425" anchor="t" anchorCtr="0">
            <a:noAutofit/>
          </a:bodyPr>
          <a:lstStyle/>
          <a:p>
            <a: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t>HOW DO COUNTRIES DEFINE TERRORISM?</a:t>
            </a: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sp>
        <p:nvSpPr>
          <p:cNvPr id="4" name="Text Placeholder 3">
            <a:extLst>
              <a:ext uri="{FF2B5EF4-FFF2-40B4-BE49-F238E27FC236}">
                <a16:creationId xmlns:a16="http://schemas.microsoft.com/office/drawing/2014/main" id="{EDE7FD42-41E6-7CFB-9AE3-A4B8D96BDB81}"/>
              </a:ext>
            </a:extLst>
          </p:cNvPr>
          <p:cNvSpPr>
            <a:spLocks noGrp="1"/>
          </p:cNvSpPr>
          <p:nvPr>
            <p:ph type="body" idx="1"/>
          </p:nvPr>
        </p:nvSpPr>
        <p:spPr>
          <a:xfrm>
            <a:off x="311700" y="890737"/>
            <a:ext cx="8730700" cy="4165355"/>
          </a:xfrm>
        </p:spPr>
        <p:txBody>
          <a:bodyPr/>
          <a:lstStyle/>
          <a:p>
            <a:pPr marL="0" indent="0">
              <a:lnSpc>
                <a:spcPct val="100000"/>
              </a:lnSpc>
              <a:buClr>
                <a:schemeClr val="accent2"/>
              </a:buClr>
              <a:buNone/>
            </a:pPr>
            <a:r>
              <a:rPr lang="en-IN" dirty="0">
                <a:solidFill>
                  <a:srgbClr val="134F5C"/>
                </a:solidFill>
                <a:latin typeface="Calibri" panose="020F0502020204030204" pitchFamily="34" charset="0"/>
                <a:ea typeface="Calibri" panose="020F0502020204030204" pitchFamily="34" charset="0"/>
                <a:cs typeface="Times New Roman" panose="02020603050405020304" pitchFamily="18" charset="0"/>
              </a:rPr>
              <a:t>US Government / FBI defines and classifies terrorism as below:</a:t>
            </a:r>
          </a:p>
          <a:p>
            <a:pPr marL="0" indent="0">
              <a:lnSpc>
                <a:spcPct val="100000"/>
              </a:lnSpc>
              <a:buClr>
                <a:schemeClr val="accent2"/>
              </a:buClr>
              <a:buNone/>
            </a:pPr>
            <a:endParaRPr lang="en-IN" dirty="0">
              <a:solidFill>
                <a:srgbClr val="134F5C"/>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Clr>
                <a:schemeClr val="accent2"/>
              </a:buClr>
              <a:buNone/>
            </a:pPr>
            <a:r>
              <a:rPr lang="en-GB"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International terrorism﻿: </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Violent, criminal acts committed by individuals and/or groups who are inspired by, or associated with, designated </a:t>
            </a:r>
            <a:r>
              <a:rPr lang="en-GB"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foreign terrorist organizations </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or </a:t>
            </a:r>
            <a:r>
              <a:rPr lang="en-GB"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nations</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 (state-sponsored).</a:t>
            </a:r>
          </a:p>
          <a:p>
            <a:pPr marL="0" indent="0">
              <a:lnSpc>
                <a:spcPct val="100000"/>
              </a:lnSpc>
              <a:buClr>
                <a:schemeClr val="accent2"/>
              </a:buClr>
              <a:buNone/>
            </a:pPr>
            <a:endPar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Clr>
                <a:schemeClr val="accent2"/>
              </a:buClr>
              <a:buNone/>
            </a:pPr>
            <a:r>
              <a:rPr lang="en-GB"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Domestic terrorism: </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Violent, criminal acts committed by individuals and/or groups to further ideological goals stemming from domestic influences, such as those of a political, religious, social, racial, or environmental nature.</a:t>
            </a:r>
          </a:p>
          <a:p>
            <a:pPr marL="0" indent="0">
              <a:lnSpc>
                <a:spcPct val="100000"/>
              </a:lnSpc>
              <a:buClr>
                <a:schemeClr val="accent2"/>
              </a:buClr>
              <a:buNone/>
            </a:pPr>
            <a:endPar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endParaRPr lang="en-US" sz="1000"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endParaRPr lang="en-US" sz="1000"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endParaRPr lang="en-US" sz="1000"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endParaRPr lang="en-US" sz="1000"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endParaRPr lang="en-US" sz="1000"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endParaRPr lang="en-US" sz="1000"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endParaRPr lang="en-US" sz="1000"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r>
              <a:rPr lang="en-US" sz="1000" dirty="0">
                <a:solidFill>
                  <a:srgbClr val="134F5C"/>
                </a:solidFill>
                <a:latin typeface="Calibri" panose="020F0502020204030204" pitchFamily="34" charset="0"/>
                <a:ea typeface="Calibri" panose="020F0502020204030204" pitchFamily="34" charset="0"/>
                <a:cs typeface="Times New Roman" panose="02020603050405020304" pitchFamily="18" charset="0"/>
              </a:rPr>
              <a:t>(Source: https://www.fbi.gov/investigate/terrorism)</a:t>
            </a:r>
            <a:endPar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09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87406"/>
            <a:ext cx="8520600" cy="611841"/>
          </a:xfrm>
          <a:noFill/>
          <a:ln>
            <a:noFill/>
          </a:ln>
        </p:spPr>
        <p:txBody>
          <a:bodyPr spcFirstLastPara="1" wrap="square" lIns="91425" tIns="91425" rIns="91425" bIns="91425" anchor="t" anchorCtr="0">
            <a:noAutofit/>
          </a:bodyPr>
          <a:lstStyle/>
          <a:p>
            <a: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t>HOW DO COUNTRIES DEFINE TERRORISM?</a:t>
            </a:r>
            <a:r>
              <a:rPr lang="en-US" sz="2400" dirty="0">
                <a:latin typeface="Georgia" panose="02040502050405020303" pitchFamily="18" charset="0"/>
                <a:ea typeface="Calibri" panose="020F0502020204030204" pitchFamily="34" charset="0"/>
                <a:cs typeface="Times New Roman" panose="02020603050405020304" pitchFamily="18" charset="0"/>
                <a:sym typeface="Montserrat"/>
              </a:rPr>
              <a:t> </a:t>
            </a:r>
            <a:r>
              <a:rPr lang="en-US" sz="1400" dirty="0">
                <a:latin typeface="Georgia" panose="02040502050405020303" pitchFamily="18" charset="0"/>
                <a:ea typeface="Calibri" panose="020F0502020204030204" pitchFamily="34" charset="0"/>
                <a:cs typeface="Times New Roman" panose="02020603050405020304" pitchFamily="18" charset="0"/>
                <a:sym typeface="Montserrat"/>
              </a:rPr>
              <a:t>(cont.)</a:t>
            </a: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sp>
        <p:nvSpPr>
          <p:cNvPr id="4" name="Text Placeholder 3">
            <a:extLst>
              <a:ext uri="{FF2B5EF4-FFF2-40B4-BE49-F238E27FC236}">
                <a16:creationId xmlns:a16="http://schemas.microsoft.com/office/drawing/2014/main" id="{EDE7FD42-41E6-7CFB-9AE3-A4B8D96BDB81}"/>
              </a:ext>
            </a:extLst>
          </p:cNvPr>
          <p:cNvSpPr>
            <a:spLocks noGrp="1"/>
          </p:cNvSpPr>
          <p:nvPr>
            <p:ph type="body" idx="1"/>
          </p:nvPr>
        </p:nvSpPr>
        <p:spPr>
          <a:xfrm>
            <a:off x="311700" y="890737"/>
            <a:ext cx="8730700" cy="4096259"/>
          </a:xfrm>
        </p:spPr>
        <p:txBody>
          <a:bodyPr/>
          <a:lstStyle/>
          <a:p>
            <a:pPr marL="0" indent="0">
              <a:lnSpc>
                <a:spcPct val="100000"/>
              </a:lnSpc>
              <a:buClr>
                <a:schemeClr val="accent2"/>
              </a:buClr>
              <a:buNone/>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The Indian National Security Guard Act, 1986, defines a 'Terrorist' as: "Terrorist means any person who with intent to overawe the Government as by law established or to strike terror in the people or any section of the people, does any act or thing by using bomb, dynamite or other explosive substance or inflammable substances or firearms or other lethal weapons or poisons or noxious gases or other substances (whether biological or otherwise) of a hazardous nature, in such a manner as to cause or as is likely to cause, death or injuries to any person or persons or damage to or destruction of property, or disruption of any supplies or services essential to the life of community.“</a:t>
            </a:r>
          </a:p>
          <a:p>
            <a:pPr marL="0" indent="0">
              <a:lnSpc>
                <a:spcPct val="100000"/>
              </a:lnSpc>
              <a:buClr>
                <a:schemeClr val="accent2"/>
              </a:buClr>
              <a:buNone/>
            </a:pPr>
            <a:endPar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Clr>
                <a:schemeClr val="accent2"/>
              </a:buClr>
              <a:buNone/>
            </a:pPr>
            <a:endPar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Clr>
                <a:schemeClr val="accent2"/>
              </a:buClr>
              <a:buNone/>
            </a:pPr>
            <a:endPar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Clr>
                <a:schemeClr val="accent2"/>
              </a:buClr>
              <a:buNone/>
            </a:pPr>
            <a:r>
              <a:rPr lang="en-GB" sz="1200" dirty="0">
                <a:solidFill>
                  <a:schemeClr val="dk1"/>
                </a:solidFill>
                <a:latin typeface="Calibri" panose="020F0502020204030204" pitchFamily="34" charset="0"/>
                <a:ea typeface="Calibri" panose="020F0502020204030204" pitchFamily="34" charset="0"/>
                <a:cs typeface="Calibri" panose="020F0502020204030204" pitchFamily="34" charset="0"/>
              </a:rPr>
              <a:t>                                   (Who counts as a terrorist and what counts as terrorism is a debate that remains unresolved)</a:t>
            </a:r>
            <a:endParaRPr lang="en-US" sz="1200" dirty="0">
              <a:solidFill>
                <a:srgbClr val="134F5C"/>
              </a:solidFill>
              <a:latin typeface="Calibri" panose="020F0502020204030204" pitchFamily="34" charset="0"/>
              <a:ea typeface="Calibri" panose="020F0502020204030204" pitchFamily="34" charset="0"/>
              <a:cs typeface="Calibri" panose="020F0502020204030204" pitchFamily="34" charset="0"/>
            </a:endParaRPr>
          </a:p>
          <a:p>
            <a:pPr marL="0" indent="0" algn="r">
              <a:lnSpc>
                <a:spcPct val="100000"/>
              </a:lnSpc>
              <a:buClr>
                <a:schemeClr val="accent2"/>
              </a:buClr>
              <a:buNone/>
            </a:pPr>
            <a:endParaRPr lang="en-US" sz="1000"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endParaRPr lang="en-US" sz="1000"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0000"/>
              </a:lnSpc>
              <a:buClr>
                <a:schemeClr val="accent2"/>
              </a:buClr>
              <a:buNone/>
            </a:pPr>
            <a:r>
              <a:rPr lang="en-US" sz="1000" dirty="0">
                <a:solidFill>
                  <a:srgbClr val="134F5C"/>
                </a:solidFill>
                <a:latin typeface="Calibri" panose="020F0502020204030204" pitchFamily="34" charset="0"/>
                <a:ea typeface="Calibri" panose="020F0502020204030204" pitchFamily="34" charset="0"/>
                <a:cs typeface="Times New Roman" panose="02020603050405020304" pitchFamily="18" charset="0"/>
              </a:rPr>
              <a:t>(Source: https://www.mea.gov.in/articles-in-indian-media.htm?dtl/15985/Terrorism+and+the+law++I)</a:t>
            </a: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21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87406"/>
            <a:ext cx="8520600" cy="611841"/>
          </a:xfrm>
          <a:noFill/>
          <a:ln>
            <a:noFill/>
          </a:ln>
        </p:spPr>
        <p:txBody>
          <a:bodyPr spcFirstLastPara="1" wrap="square" lIns="91425" tIns="91425" rIns="91425" bIns="91425" anchor="t" anchorCtr="0">
            <a:noAutofit/>
          </a:bodyPr>
          <a:lstStyle/>
          <a:p>
            <a: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t>BRIEF ABOUT BASE DATA FOR THE PROJECT.</a:t>
            </a: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sp>
        <p:nvSpPr>
          <p:cNvPr id="4" name="Text Placeholder 3">
            <a:extLst>
              <a:ext uri="{FF2B5EF4-FFF2-40B4-BE49-F238E27FC236}">
                <a16:creationId xmlns:a16="http://schemas.microsoft.com/office/drawing/2014/main" id="{EDE7FD42-41E6-7CFB-9AE3-A4B8D96BDB81}"/>
              </a:ext>
            </a:extLst>
          </p:cNvPr>
          <p:cNvSpPr>
            <a:spLocks noGrp="1"/>
          </p:cNvSpPr>
          <p:nvPr>
            <p:ph type="body" idx="1"/>
          </p:nvPr>
        </p:nvSpPr>
        <p:spPr>
          <a:xfrm>
            <a:off x="311700" y="774623"/>
            <a:ext cx="8730700" cy="2058466"/>
          </a:xfrm>
        </p:spPr>
        <p:txBody>
          <a:bodyPr/>
          <a:lstStyle/>
          <a:p>
            <a:pPr marL="0" indent="0">
              <a:lnSpc>
                <a:spcPct val="100000"/>
              </a:lnSpc>
              <a:buClr>
                <a:schemeClr val="accent2"/>
              </a:buClr>
              <a:buNone/>
            </a:pP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We have use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Global Terrorism Database</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 (GTD) as base data for this project which is an open source online database and consists of detailed information regarding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terrorists attacks </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that happened around the world since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1970 till 2017</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 The GTD is maintained by </a:t>
            </a:r>
            <a:r>
              <a:rPr lang="en-US" b="1" dirty="0">
                <a:solidFill>
                  <a:srgbClr val="134F5C"/>
                </a:solidFill>
                <a:latin typeface="Calibri" panose="020F0502020204030204" pitchFamily="34" charset="0"/>
                <a:ea typeface="Calibri" panose="020F0502020204030204" pitchFamily="34" charset="0"/>
                <a:cs typeface="Times New Roman" panose="02020603050405020304" pitchFamily="18" charset="0"/>
              </a:rPr>
              <a:t>National Consortium for Study of Terrorism and Response to Terrorism</a:t>
            </a:r>
            <a:r>
              <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rPr>
              <a:t> (START), a Department of Homeland Security (DHS) Science and Technology (S&amp;T) Center of Excellence. The data provides insights about date of event, number of casualties, target and location, type of attack, group claiming responsibilities and weapons used.  </a:t>
            </a:r>
            <a:endPar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11700" y="2833089"/>
            <a:ext cx="3505557" cy="1477328"/>
          </a:xfrm>
          <a:prstGeom prst="rect">
            <a:avLst/>
          </a:prstGeom>
          <a:noFill/>
          <a:ln>
            <a:noFill/>
          </a:ln>
        </p:spPr>
        <p:txBody>
          <a:bodyPr spcFirstLastPara="1" wrap="square" lIns="91425" tIns="91425" rIns="91425" bIns="91425" anchor="t" anchorCtr="0">
            <a:noAutofit/>
          </a:bodyPr>
          <a:lstStyle/>
          <a:p>
            <a:pPr>
              <a:buClr>
                <a:schemeClr val="accent2"/>
              </a:buClr>
              <a:buSzPts val="1800"/>
            </a:pPr>
            <a:r>
              <a:rPr lang="en-GB" sz="1800" b="1" u="sng" dirty="0">
                <a:solidFill>
                  <a:srgbClr val="134F5C"/>
                </a:solidFill>
                <a:latin typeface="Calibri" panose="020F0502020204030204" pitchFamily="34" charset="0"/>
                <a:ea typeface="Calibri" panose="020F0502020204030204" pitchFamily="34" charset="0"/>
                <a:cs typeface="Times New Roman" panose="02020603050405020304" pitchFamily="18" charset="0"/>
              </a:rPr>
              <a:t>Users of this data include:</a:t>
            </a:r>
          </a:p>
          <a:p>
            <a:pPr marL="285750" indent="-285750">
              <a:buClr>
                <a:schemeClr val="accent2"/>
              </a:buClr>
              <a:buSzPts val="1800"/>
              <a:buFont typeface="Arial" panose="020B0604020202020204" pitchFamily="34" charset="0"/>
              <a:buChar char="•"/>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Department of Homeland Security</a:t>
            </a:r>
          </a:p>
          <a:p>
            <a:pPr marL="285750" indent="-285750">
              <a:buClr>
                <a:schemeClr val="accent2"/>
              </a:buClr>
              <a:buSzPts val="1800"/>
              <a:buFont typeface="Arial" panose="020B0604020202020204" pitchFamily="34" charset="0"/>
              <a:buChar char="•"/>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Department of Defence</a:t>
            </a:r>
          </a:p>
          <a:p>
            <a:pPr marL="285750" indent="-285750">
              <a:buClr>
                <a:schemeClr val="accent2"/>
              </a:buClr>
              <a:buSzPts val="1800"/>
              <a:buFont typeface="Arial" panose="020B0604020202020204" pitchFamily="34" charset="0"/>
              <a:buChar char="•"/>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Department of State</a:t>
            </a:r>
          </a:p>
        </p:txBody>
      </p:sp>
      <p:sp>
        <p:nvSpPr>
          <p:cNvPr id="6" name="Rectangle 5"/>
          <p:cNvSpPr/>
          <p:nvPr/>
        </p:nvSpPr>
        <p:spPr>
          <a:xfrm>
            <a:off x="3472363" y="3131551"/>
            <a:ext cx="4924151" cy="874392"/>
          </a:xfrm>
          <a:prstGeom prst="rect">
            <a:avLst/>
          </a:prstGeom>
          <a:noFill/>
          <a:ln>
            <a:noFill/>
          </a:ln>
        </p:spPr>
        <p:txBody>
          <a:bodyPr spcFirstLastPara="1" wrap="square" lIns="91425" tIns="91425" rIns="91425" bIns="91425" anchor="t" anchorCtr="0">
            <a:noAutofit/>
          </a:bodyPr>
          <a:lstStyle/>
          <a:p>
            <a:pPr marL="285750" indent="-285750">
              <a:buClr>
                <a:schemeClr val="accent2"/>
              </a:buClr>
              <a:buSzPts val="1800"/>
              <a:buFont typeface="Arial" panose="020B0604020202020204" pitchFamily="34" charset="0"/>
              <a:buChar char="•"/>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State Fusion Centres</a:t>
            </a:r>
          </a:p>
          <a:p>
            <a:pPr marL="285750" indent="-285750">
              <a:buClr>
                <a:schemeClr val="accent2"/>
              </a:buClr>
              <a:buSzPts val="1800"/>
              <a:buFont typeface="Arial" panose="020B0604020202020204" pitchFamily="34" charset="0"/>
              <a:buChar char="•"/>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Intelligence Community Agencies (federal, state and local)</a:t>
            </a:r>
          </a:p>
          <a:p>
            <a:pPr marL="285750" indent="-285750">
              <a:buClr>
                <a:schemeClr val="accent2"/>
              </a:buClr>
              <a:buSzPts val="1800"/>
              <a:buFont typeface="Arial" panose="020B0604020202020204" pitchFamily="34" charset="0"/>
              <a:buChar char="•"/>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Researchers and Students</a:t>
            </a:r>
            <a:endParaRPr lang="en-US"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5036456" y="4515779"/>
            <a:ext cx="4107544" cy="400110"/>
          </a:xfrm>
          <a:prstGeom prst="rect">
            <a:avLst/>
          </a:prstGeom>
        </p:spPr>
        <p:txBody>
          <a:bodyPr wrap="square">
            <a:spAutoFit/>
          </a:bodyPr>
          <a:lstStyle/>
          <a:p>
            <a:pPr>
              <a:buClr>
                <a:schemeClr val="accent2"/>
              </a:buClr>
              <a:buSzPts val="1800"/>
            </a:pPr>
            <a:r>
              <a:rPr lang="en-IN" sz="1000" dirty="0">
                <a:solidFill>
                  <a:srgbClr val="134F5C"/>
                </a:solidFill>
                <a:latin typeface="Calibri" panose="020F0502020204030204" pitchFamily="34" charset="0"/>
                <a:ea typeface="Calibri" panose="020F0502020204030204" pitchFamily="34" charset="0"/>
                <a:cs typeface="Times New Roman" panose="02020603050405020304" pitchFamily="18" charset="0"/>
              </a:rPr>
              <a:t>Source: https://www.dhs.gov/sites/default/files/publications/start_global-terrorism-database_coe-factsheet_1611-508.pdf</a:t>
            </a:r>
          </a:p>
        </p:txBody>
      </p:sp>
    </p:spTree>
    <p:extLst>
      <p:ext uri="{BB962C8B-B14F-4D97-AF65-F5344CB8AC3E}">
        <p14:creationId xmlns:p14="http://schemas.microsoft.com/office/powerpoint/2010/main" val="2428356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87406"/>
            <a:ext cx="8520600" cy="611841"/>
          </a:xfrm>
          <a:noFill/>
          <a:ln>
            <a:noFill/>
          </a:ln>
        </p:spPr>
        <p:txBody>
          <a:bodyPr spcFirstLastPara="1" wrap="square" lIns="91425" tIns="91425" rIns="91425" bIns="91425" anchor="t" anchorCtr="0">
            <a:noAutofit/>
          </a:bodyPr>
          <a:lstStyle/>
          <a:p>
            <a:r>
              <a:rPr lang="en-GB" sz="2400" u="sng" dirty="0">
                <a:latin typeface="Georgia" panose="02040502050405020303" pitchFamily="18" charset="0"/>
                <a:ea typeface="Calibri" panose="020F0502020204030204" pitchFamily="34" charset="0"/>
                <a:cs typeface="Times New Roman" panose="02020603050405020304" pitchFamily="18" charset="0"/>
                <a:sym typeface="Montserrat"/>
              </a:rPr>
              <a:t>STEP BY STEP APPROACH TO DATA ANALYZE. </a:t>
            </a: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sp>
        <p:nvSpPr>
          <p:cNvPr id="4" name="Text Placeholder 3">
            <a:extLst>
              <a:ext uri="{FF2B5EF4-FFF2-40B4-BE49-F238E27FC236}">
                <a16:creationId xmlns:a16="http://schemas.microsoft.com/office/drawing/2014/main" id="{EDE7FD42-41E6-7CFB-9AE3-A4B8D96BDB81}"/>
              </a:ext>
            </a:extLst>
          </p:cNvPr>
          <p:cNvSpPr>
            <a:spLocks noGrp="1"/>
          </p:cNvSpPr>
          <p:nvPr>
            <p:ph type="body" idx="1"/>
          </p:nvPr>
        </p:nvSpPr>
        <p:spPr>
          <a:xfrm>
            <a:off x="311700" y="958977"/>
            <a:ext cx="8730700" cy="3443417"/>
          </a:xfrm>
        </p:spPr>
        <p:txBody>
          <a:bodyPr/>
          <a:lstStyle/>
          <a:p>
            <a:pPr marL="285750" indent="-285750">
              <a:lnSpc>
                <a:spcPct val="150000"/>
              </a:lnSpc>
              <a:buClr>
                <a:schemeClr val="accent2"/>
              </a:buClr>
              <a:buFont typeface="Wingdings" panose="05000000000000000000" pitchFamily="2" charset="2"/>
              <a:buChar char="ü"/>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Importing the necessary libraries in Python.</a:t>
            </a:r>
          </a:p>
          <a:p>
            <a:pPr marL="285750" indent="-285750">
              <a:lnSpc>
                <a:spcPct val="150000"/>
              </a:lnSpc>
              <a:buClr>
                <a:schemeClr val="accent2"/>
              </a:buClr>
              <a:buFont typeface="Wingdings" panose="05000000000000000000" pitchFamily="2" charset="2"/>
              <a:buChar char="ü"/>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Mounting Google drive and creating the file path.</a:t>
            </a:r>
          </a:p>
          <a:p>
            <a:pPr marL="285750" indent="-285750">
              <a:lnSpc>
                <a:spcPct val="150000"/>
              </a:lnSpc>
              <a:buClr>
                <a:schemeClr val="accent2"/>
              </a:buClr>
              <a:buFont typeface="Wingdings" panose="05000000000000000000" pitchFamily="2" charset="2"/>
              <a:buChar char="ü"/>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Importing Dataset from Drive.</a:t>
            </a:r>
          </a:p>
          <a:p>
            <a:pPr marL="285750" indent="-285750">
              <a:lnSpc>
                <a:spcPct val="150000"/>
              </a:lnSpc>
              <a:buClr>
                <a:schemeClr val="accent2"/>
              </a:buClr>
              <a:buFont typeface="Wingdings" panose="05000000000000000000" pitchFamily="2" charset="2"/>
              <a:buChar char="ü"/>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Printing the information about a </a:t>
            </a:r>
            <a:r>
              <a:rPr lang="en-GB" dirty="0" err="1">
                <a:solidFill>
                  <a:srgbClr val="134F5C"/>
                </a:solidFill>
                <a:latin typeface="Calibri" panose="020F0502020204030204" pitchFamily="34" charset="0"/>
                <a:ea typeface="Calibri" panose="020F0502020204030204" pitchFamily="34" charset="0"/>
                <a:cs typeface="Times New Roman" panose="02020603050405020304" pitchFamily="18" charset="0"/>
              </a:rPr>
              <a:t>DataFrame</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 including the index, </a:t>
            </a:r>
            <a:r>
              <a:rPr lang="en-GB" dirty="0" err="1">
                <a:solidFill>
                  <a:srgbClr val="134F5C"/>
                </a:solidFill>
                <a:latin typeface="Calibri" panose="020F0502020204030204" pitchFamily="34" charset="0"/>
                <a:ea typeface="Calibri" panose="020F0502020204030204" pitchFamily="34" charset="0"/>
                <a:cs typeface="Times New Roman" panose="02020603050405020304" pitchFamily="18" charset="0"/>
              </a:rPr>
              <a:t>dtype</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 and columns, non-null values and memory usage.</a:t>
            </a:r>
          </a:p>
          <a:p>
            <a:pPr marL="285750" indent="-285750">
              <a:lnSpc>
                <a:spcPct val="150000"/>
              </a:lnSpc>
              <a:buClr>
                <a:schemeClr val="accent2"/>
              </a:buClr>
              <a:buFont typeface="Wingdings" panose="05000000000000000000" pitchFamily="2" charset="2"/>
              <a:buChar char="ü"/>
            </a:pP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Using Pandas library we did statistical analysis of the data whereas for visualization we used </a:t>
            </a:r>
            <a:r>
              <a:rPr lang="en-GB" dirty="0" err="1">
                <a:solidFill>
                  <a:srgbClr val="134F5C"/>
                </a:solidFill>
                <a:latin typeface="Calibri" panose="020F0502020204030204" pitchFamily="34" charset="0"/>
                <a:ea typeface="Calibri" panose="020F0502020204030204" pitchFamily="34" charset="0"/>
                <a:cs typeface="Times New Roman" panose="02020603050405020304" pitchFamily="18" charset="0"/>
              </a:rPr>
              <a:t>Matplotlib</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 and </a:t>
            </a:r>
            <a:r>
              <a:rPr lang="en-GB" dirty="0" err="1">
                <a:solidFill>
                  <a:srgbClr val="134F5C"/>
                </a:solidFill>
                <a:latin typeface="Calibri" panose="020F0502020204030204" pitchFamily="34" charset="0"/>
                <a:ea typeface="Calibri" panose="020F0502020204030204" pitchFamily="34" charset="0"/>
                <a:cs typeface="Times New Roman" panose="02020603050405020304" pitchFamily="18" charset="0"/>
              </a:rPr>
              <a:t>Seaborn</a:t>
            </a:r>
            <a:r>
              <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50000"/>
              </a:lnSpc>
              <a:buClr>
                <a:schemeClr val="accent2"/>
              </a:buClr>
              <a:buFont typeface="Wingdings" panose="05000000000000000000" pitchFamily="2" charset="2"/>
              <a:buChar char="ü"/>
            </a:pPr>
            <a:endPar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Clr>
                <a:schemeClr val="accent2"/>
              </a:buClr>
              <a:buFont typeface="Wingdings" panose="05000000000000000000" pitchFamily="2" charset="2"/>
              <a:buChar char="ü"/>
            </a:pPr>
            <a:endPar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Clr>
                <a:schemeClr val="accent2"/>
              </a:buClr>
              <a:buNone/>
            </a:pPr>
            <a:endParaRPr lang="en-GB" dirty="0">
              <a:solidFill>
                <a:srgbClr val="134F5C"/>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055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28421" y="151116"/>
            <a:ext cx="8520600" cy="611841"/>
          </a:xfrm>
          <a:noFill/>
          <a:ln>
            <a:noFill/>
          </a:ln>
        </p:spPr>
        <p:txBody>
          <a:bodyPr spcFirstLastPara="1" wrap="square" lIns="91425" tIns="91425" rIns="91425" bIns="91425" anchor="t" anchorCtr="0">
            <a:noAutofit/>
          </a:bodyPr>
          <a:lstStyle/>
          <a:p>
            <a: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t>RESOURCES USED.</a:t>
            </a:r>
            <a:br>
              <a:rPr lang="en-US" sz="2400" u="sng" dirty="0">
                <a:latin typeface="Georgia" panose="02040502050405020303" pitchFamily="18" charset="0"/>
                <a:ea typeface="Calibri" panose="020F0502020204030204" pitchFamily="34" charset="0"/>
                <a:cs typeface="Times New Roman" panose="02020603050405020304" pitchFamily="18" charset="0"/>
                <a:sym typeface="Montserrat"/>
              </a:rPr>
            </a:br>
            <a:br>
              <a:rPr lang="en-US" sz="2400" u="sng" dirty="0">
                <a:latin typeface="Georgia" panose="02040502050405020303" pitchFamily="18" charset="0"/>
                <a:ea typeface="Calibri" panose="020F0502020204030204" pitchFamily="34" charset="0"/>
                <a:cs typeface="Times New Roman" panose="02020603050405020304" pitchFamily="18" charset="0"/>
              </a:rPr>
            </a:br>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a:p>
            <a:endParaRPr lang="en-US" sz="2400" u="sng" dirty="0">
              <a:latin typeface="Georgia" panose="02040502050405020303" pitchFamily="18" charset="0"/>
              <a:ea typeface="Calibri" panose="020F0502020204030204" pitchFamily="34" charset="0"/>
              <a:cs typeface="Times New Roman" panose="02020603050405020304" pitchFamily="18" charset="0"/>
              <a:sym typeface="Montserrat"/>
            </a:endParaRPr>
          </a:p>
        </p:txBody>
      </p:sp>
      <p:cxnSp>
        <p:nvCxnSpPr>
          <p:cNvPr id="3" name="Straight Connector 2"/>
          <p:cNvCxnSpPr/>
          <p:nvPr/>
        </p:nvCxnSpPr>
        <p:spPr>
          <a:xfrm>
            <a:off x="0" y="699247"/>
            <a:ext cx="9144000" cy="0"/>
          </a:xfrm>
          <a:prstGeom prst="line">
            <a:avLst/>
          </a:prstGeom>
          <a:ln w="38100" cmpd="thickThin">
            <a:solidFill>
              <a:srgbClr val="CC0000"/>
            </a:solidFill>
          </a:ln>
        </p:spPr>
        <p:style>
          <a:lnRef idx="1">
            <a:schemeClr val="accent1"/>
          </a:lnRef>
          <a:fillRef idx="0">
            <a:schemeClr val="accent1"/>
          </a:fillRef>
          <a:effectRef idx="0">
            <a:schemeClr val="accent1"/>
          </a:effectRef>
          <a:fontRef idx="minor">
            <a:schemeClr val="tx1"/>
          </a:fontRef>
        </p:style>
      </p:cxnSp>
      <p:pic>
        <p:nvPicPr>
          <p:cNvPr id="1028" name="Picture 4" descr="https://www.essentialdesigns.net/wp-content/uploads/2015/07/Python-Programming-Language-2.png"/>
          <p:cNvPicPr>
            <a:picLocks noChangeAspect="1" noChangeArrowheads="1"/>
          </p:cNvPicPr>
          <p:nvPr/>
        </p:nvPicPr>
        <p:blipFill rotWithShape="1">
          <a:blip r:embed="rId3">
            <a:extLst>
              <a:ext uri="{28A0092B-C50C-407E-A947-70E740481C1C}">
                <a14:useLocalDpi xmlns:a14="http://schemas.microsoft.com/office/drawing/2010/main" val="0"/>
              </a:ext>
            </a:extLst>
          </a:blip>
          <a:srcRect l="31056" t="23834" r="27873" b="31339"/>
          <a:stretch/>
        </p:blipFill>
        <p:spPr bwMode="auto">
          <a:xfrm>
            <a:off x="311700" y="1159989"/>
            <a:ext cx="1705786" cy="7476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forum.opennmt.net/uploads/default/original/2X/5/568c419c14aca7a2f68749c9fff9598dd1d7b5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2091619"/>
            <a:ext cx="689787" cy="6168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cdn-images-1.medium.com/max/1600/1*93CVLqnQESmvfOhzvYUgQw.png"/>
          <p:cNvPicPr>
            <a:picLocks noChangeAspect="1" noChangeArrowheads="1"/>
          </p:cNvPicPr>
          <p:nvPr/>
        </p:nvPicPr>
        <p:blipFill rotWithShape="1">
          <a:blip r:embed="rId5">
            <a:extLst>
              <a:ext uri="{28A0092B-C50C-407E-A947-70E740481C1C}">
                <a14:useLocalDpi xmlns:a14="http://schemas.microsoft.com/office/drawing/2010/main" val="0"/>
              </a:ext>
            </a:extLst>
          </a:blip>
          <a:srcRect l="9751" r="7905" b="9373"/>
          <a:stretch/>
        </p:blipFill>
        <p:spPr bwMode="auto">
          <a:xfrm>
            <a:off x="311700" y="2918366"/>
            <a:ext cx="1596929" cy="74765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www.fireblazeaischool.in/blogs/wp-content/uploads/2020/06/matplotlib1.jpg"/>
          <p:cNvPicPr>
            <a:picLocks noChangeAspect="1" noChangeArrowheads="1"/>
          </p:cNvPicPr>
          <p:nvPr/>
        </p:nvPicPr>
        <p:blipFill rotWithShape="1">
          <a:blip r:embed="rId6">
            <a:extLst>
              <a:ext uri="{28A0092B-C50C-407E-A947-70E740481C1C}">
                <a14:useLocalDpi xmlns:a14="http://schemas.microsoft.com/office/drawing/2010/main" val="0"/>
              </a:ext>
            </a:extLst>
          </a:blip>
          <a:srcRect l="10256" t="15805" r="10720" b="18013"/>
          <a:stretch/>
        </p:blipFill>
        <p:spPr bwMode="auto">
          <a:xfrm>
            <a:off x="311699" y="3933371"/>
            <a:ext cx="1596929" cy="44268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145143" y="1111511"/>
            <a:ext cx="8687157" cy="0"/>
          </a:xfrm>
          <a:prstGeom prst="line">
            <a:avLst/>
          </a:prstGeom>
          <a:ln w="19050" cmpd="dbl">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45143" y="1960597"/>
            <a:ext cx="8687157" cy="0"/>
          </a:xfrm>
          <a:prstGeom prst="line">
            <a:avLst/>
          </a:prstGeom>
          <a:ln w="19050" cmpd="dbl">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45143" y="2845968"/>
            <a:ext cx="8687157" cy="0"/>
          </a:xfrm>
          <a:prstGeom prst="line">
            <a:avLst/>
          </a:prstGeom>
          <a:ln w="19050" cmpd="dbl">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45143" y="3731340"/>
            <a:ext cx="8687157" cy="0"/>
          </a:xfrm>
          <a:prstGeom prst="line">
            <a:avLst/>
          </a:prstGeom>
          <a:ln w="19050" cmpd="dbl">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5143" y="4551397"/>
            <a:ext cx="8687157" cy="0"/>
          </a:xfrm>
          <a:prstGeom prst="line">
            <a:avLst/>
          </a:prstGeom>
          <a:ln w="19050" cmpd="dbl">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126343" y="1111511"/>
            <a:ext cx="7257" cy="3439886"/>
          </a:xfrm>
          <a:prstGeom prst="line">
            <a:avLst/>
          </a:prstGeom>
          <a:ln w="19050" cmpd="dbl">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8832300" y="1111510"/>
            <a:ext cx="7257" cy="3439886"/>
          </a:xfrm>
          <a:prstGeom prst="line">
            <a:avLst/>
          </a:prstGeom>
          <a:ln w="19050" cmpd="dbl">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45143" y="1126025"/>
            <a:ext cx="7257" cy="3439886"/>
          </a:xfrm>
          <a:prstGeom prst="line">
            <a:avLst/>
          </a:prstGeom>
          <a:ln w="19050" cmpd="dbl">
            <a:solidFill>
              <a:srgbClr val="CC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84400" y="1159989"/>
            <a:ext cx="6444343" cy="738664"/>
          </a:xfrm>
          <a:prstGeom prst="rect">
            <a:avLst/>
          </a:prstGeom>
          <a:noFill/>
        </p:spPr>
        <p:txBody>
          <a:bodyPr wrap="square" rtlCol="0">
            <a:spAutoFit/>
          </a:bodyPr>
          <a:lstStyle/>
          <a:p>
            <a:r>
              <a:rPr lang="en-IN" dirty="0">
                <a:solidFill>
                  <a:srgbClr val="134F5C"/>
                </a:solidFill>
                <a:latin typeface="Calibri" panose="020F0502020204030204" pitchFamily="34" charset="0"/>
                <a:ea typeface="Calibri" panose="020F0502020204030204" pitchFamily="34" charset="0"/>
                <a:cs typeface="Times New Roman" panose="02020603050405020304" pitchFamily="18" charset="0"/>
              </a:rPr>
              <a:t>We used Python as programing language for analysing this data as it one of the most popular languages for machine learning and artificial intelligence. It’s well known for the great flexibility it offers.</a:t>
            </a:r>
          </a:p>
        </p:txBody>
      </p:sp>
      <p:sp>
        <p:nvSpPr>
          <p:cNvPr id="23" name="TextBox 22"/>
          <p:cNvSpPr txBox="1"/>
          <p:nvPr/>
        </p:nvSpPr>
        <p:spPr>
          <a:xfrm>
            <a:off x="2184400" y="1980068"/>
            <a:ext cx="6444343" cy="738664"/>
          </a:xfrm>
          <a:prstGeom prst="rect">
            <a:avLst/>
          </a:prstGeom>
          <a:noFill/>
        </p:spPr>
        <p:txBody>
          <a:bodyPr wrap="square" rtlCol="0">
            <a:spAutoFit/>
          </a:bodyPr>
          <a:lstStyle/>
          <a:p>
            <a:r>
              <a:rPr lang="en-IN" dirty="0">
                <a:solidFill>
                  <a:srgbClr val="134F5C"/>
                </a:solidFill>
                <a:latin typeface="Calibri" panose="020F0502020204030204" pitchFamily="34" charset="0"/>
                <a:ea typeface="Calibri" panose="020F0502020204030204" pitchFamily="34" charset="0"/>
                <a:cs typeface="Times New Roman" panose="02020603050405020304" pitchFamily="18" charset="0"/>
              </a:rPr>
              <a:t>We used Google </a:t>
            </a:r>
            <a:r>
              <a:rPr lang="en-IN" dirty="0" err="1">
                <a:solidFill>
                  <a:srgbClr val="134F5C"/>
                </a:solidFill>
                <a:latin typeface="Calibri" panose="020F0502020204030204" pitchFamily="34" charset="0"/>
                <a:ea typeface="Calibri" panose="020F0502020204030204" pitchFamily="34" charset="0"/>
                <a:cs typeface="Times New Roman" panose="02020603050405020304" pitchFamily="18" charset="0"/>
              </a:rPr>
              <a:t>Colaboratory</a:t>
            </a:r>
            <a:r>
              <a:rPr lang="en-IN" dirty="0">
                <a:solidFill>
                  <a:srgbClr val="134F5C"/>
                </a:solidFill>
                <a:latin typeface="Calibri" panose="020F0502020204030204" pitchFamily="34" charset="0"/>
                <a:ea typeface="Calibri" panose="020F0502020204030204" pitchFamily="34" charset="0"/>
                <a:cs typeface="Times New Roman" panose="02020603050405020304" pitchFamily="18" charset="0"/>
              </a:rPr>
              <a:t>, popularly known as Google </a:t>
            </a:r>
            <a:r>
              <a:rPr lang="en-IN" dirty="0" err="1">
                <a:solidFill>
                  <a:srgbClr val="134F5C"/>
                </a:solidFill>
                <a:latin typeface="Calibri" panose="020F0502020204030204" pitchFamily="34" charset="0"/>
                <a:ea typeface="Calibri" panose="020F0502020204030204" pitchFamily="34" charset="0"/>
                <a:cs typeface="Times New Roman" panose="02020603050405020304" pitchFamily="18" charset="0"/>
              </a:rPr>
              <a:t>Colab</a:t>
            </a:r>
            <a:r>
              <a:rPr lang="en-IN" dirty="0">
                <a:solidFill>
                  <a:srgbClr val="134F5C"/>
                </a:solidFill>
                <a:latin typeface="Calibri" panose="020F0502020204030204" pitchFamily="34" charset="0"/>
                <a:ea typeface="Calibri" panose="020F0502020204030204" pitchFamily="34" charset="0"/>
                <a:cs typeface="Times New Roman" panose="02020603050405020304" pitchFamily="18" charset="0"/>
              </a:rPr>
              <a:t> for writing and execution of Python codes because of its inherent benefits like Zero Configuration, free access to GPU and ease of sharing.</a:t>
            </a:r>
          </a:p>
        </p:txBody>
      </p:sp>
      <p:sp>
        <p:nvSpPr>
          <p:cNvPr id="24" name="TextBox 23"/>
          <p:cNvSpPr txBox="1"/>
          <p:nvPr/>
        </p:nvSpPr>
        <p:spPr>
          <a:xfrm>
            <a:off x="2162986" y="2931237"/>
            <a:ext cx="6444343" cy="738664"/>
          </a:xfrm>
          <a:prstGeom prst="rect">
            <a:avLst/>
          </a:prstGeom>
          <a:noFill/>
        </p:spPr>
        <p:txBody>
          <a:bodyPr wrap="square" rtlCol="0">
            <a:spAutoFit/>
          </a:bodyPr>
          <a:lstStyle/>
          <a:p>
            <a:r>
              <a:rPr lang="en-IN" dirty="0">
                <a:solidFill>
                  <a:srgbClr val="134F5C"/>
                </a:solidFill>
                <a:latin typeface="Calibri" panose="020F0502020204030204" pitchFamily="34" charset="0"/>
                <a:ea typeface="Calibri" panose="020F0502020204030204" pitchFamily="34" charset="0"/>
                <a:cs typeface="Times New Roman" panose="02020603050405020304" pitchFamily="18" charset="0"/>
              </a:rPr>
              <a:t>We used Pandas open source data manipulation and analysis tool for statistical analysis of the data. Pandas is well known for being fast, </a:t>
            </a:r>
            <a:r>
              <a:rPr lang="en-IN" dirty="0" err="1">
                <a:solidFill>
                  <a:srgbClr val="134F5C"/>
                </a:solidFill>
                <a:latin typeface="Calibri" panose="020F0502020204030204" pitchFamily="34" charset="0"/>
                <a:ea typeface="Calibri" panose="020F0502020204030204" pitchFamily="34" charset="0"/>
                <a:cs typeface="Times New Roman" panose="02020603050405020304" pitchFamily="18" charset="0"/>
              </a:rPr>
              <a:t>flexiable</a:t>
            </a:r>
            <a:r>
              <a:rPr lang="en-IN" dirty="0">
                <a:solidFill>
                  <a:srgbClr val="134F5C"/>
                </a:solidFill>
                <a:latin typeface="Calibri" panose="020F0502020204030204" pitchFamily="34" charset="0"/>
                <a:ea typeface="Calibri" panose="020F0502020204030204" pitchFamily="34" charset="0"/>
                <a:cs typeface="Times New Roman" panose="02020603050405020304" pitchFamily="18" charset="0"/>
              </a:rPr>
              <a:t>, powerful and ease of use</a:t>
            </a:r>
          </a:p>
        </p:txBody>
      </p:sp>
      <p:sp>
        <p:nvSpPr>
          <p:cNvPr id="25" name="TextBox 24"/>
          <p:cNvSpPr txBox="1"/>
          <p:nvPr/>
        </p:nvSpPr>
        <p:spPr>
          <a:xfrm>
            <a:off x="2126343" y="3893103"/>
            <a:ext cx="6444343" cy="523220"/>
          </a:xfrm>
          <a:prstGeom prst="rect">
            <a:avLst/>
          </a:prstGeom>
          <a:noFill/>
        </p:spPr>
        <p:txBody>
          <a:bodyPr wrap="square" rtlCol="0">
            <a:spAutoFit/>
          </a:bodyPr>
          <a:lstStyle/>
          <a:p>
            <a:r>
              <a:rPr lang="en-IN" dirty="0" err="1">
                <a:solidFill>
                  <a:srgbClr val="134F5C"/>
                </a:solidFill>
                <a:latin typeface="Calibri" panose="020F0502020204030204" pitchFamily="34" charset="0"/>
                <a:ea typeface="Calibri" panose="020F0502020204030204" pitchFamily="34" charset="0"/>
                <a:cs typeface="Times New Roman" panose="02020603050405020304" pitchFamily="18" charset="0"/>
              </a:rPr>
              <a:t>Matplotlib</a:t>
            </a:r>
            <a:r>
              <a:rPr lang="en-IN" dirty="0">
                <a:solidFill>
                  <a:srgbClr val="134F5C"/>
                </a:solidFill>
                <a:latin typeface="Calibri" panose="020F0502020204030204" pitchFamily="34" charset="0"/>
                <a:ea typeface="Calibri" panose="020F0502020204030204" pitchFamily="34" charset="0"/>
                <a:cs typeface="Times New Roman" panose="02020603050405020304" pitchFamily="18" charset="0"/>
              </a:rPr>
              <a:t> was used in the project for creating static interactive visualizations in Python.</a:t>
            </a:r>
          </a:p>
        </p:txBody>
      </p:sp>
    </p:spTree>
    <p:extLst>
      <p:ext uri="{BB962C8B-B14F-4D97-AF65-F5344CB8AC3E}">
        <p14:creationId xmlns:p14="http://schemas.microsoft.com/office/powerpoint/2010/main" val="335462332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1409</TotalTime>
  <Words>1560</Words>
  <Application>Microsoft Office PowerPoint</Application>
  <PresentationFormat>On-screen Show (16:9)</PresentationFormat>
  <Paragraphs>111</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Wingdings</vt:lpstr>
      <vt:lpstr>Montserrat</vt:lpstr>
      <vt:lpstr>Arial</vt:lpstr>
      <vt:lpstr>Georgia</vt:lpstr>
      <vt:lpstr>Calibri</vt:lpstr>
      <vt:lpstr>Simple Light</vt:lpstr>
      <vt:lpstr>   Capstone Project            GLOBAL TERRORISM ANALYSIS         By: Team Connecting Dots </vt:lpstr>
      <vt:lpstr>INDEX   </vt:lpstr>
      <vt:lpstr>TEAM CONNECTING DOTS     </vt:lpstr>
      <vt:lpstr>WHAT IS TERRORISM?    </vt:lpstr>
      <vt:lpstr>HOW DO COUNTRIES DEFINE TERRORISM?    </vt:lpstr>
      <vt:lpstr>HOW DO COUNTRIES DEFINE TERRORISM? (cont.)    </vt:lpstr>
      <vt:lpstr>BRIEF ABOUT BASE DATA FOR THE PROJECT.    </vt:lpstr>
      <vt:lpstr>STEP BY STEP APPROACH TO DATA ANALYZE.     </vt:lpstr>
      <vt:lpstr>RESOURCES USED.    </vt:lpstr>
      <vt:lpstr>OVERVIEW OF THE DATASET.  </vt:lpstr>
      <vt:lpstr>REGIONS SUFFERING MAXIMUM TERRORIST ATTACKS    </vt:lpstr>
      <vt:lpstr>TREND OF TERROSIST ATTACKS    </vt:lpstr>
      <vt:lpstr>TOP 10 COUNTRIES IMPACTED BY TERROSISM      </vt:lpstr>
      <vt:lpstr>TERRORIST ORGANIZATION RESPONSIBLE FOR MOST ATTACKS   </vt:lpstr>
      <vt:lpstr>TALIBANS PREFERED STYLE OF ATTACK    </vt:lpstr>
      <vt:lpstr>TREND OF ECONOMIC LOSSES FROM TERRORIST ATTACKS   </vt:lpstr>
      <vt:lpstr>TERRORIST GROUPS RESPONSIBLE FOR ATTACKS IN INDIA   </vt:lpstr>
      <vt:lpstr>MOST ACTIVE TERRORIST ORGANIZATIONS IN LAST 5 YEARS IN THE WORLD   </vt:lpstr>
      <vt:lpstr>MOST ACTIVE TERRORIST ORGANIZATIONS FOR LAST 5 YEARS IN INDIA   </vt:lpstr>
      <vt:lpstr>CHALLENGES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GLOBAL TERRORISM ANALYSIS    </dc:title>
  <cp:lastModifiedBy>Saaquib Mustafa</cp:lastModifiedBy>
  <cp:revision>93</cp:revision>
  <dcterms:modified xsi:type="dcterms:W3CDTF">2022-07-24T17:54:47Z</dcterms:modified>
</cp:coreProperties>
</file>