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5" r:id="rId5"/>
    <p:sldId id="259" r:id="rId6"/>
    <p:sldId id="288" r:id="rId7"/>
    <p:sldId id="260" r:id="rId8"/>
    <p:sldId id="261" r:id="rId9"/>
    <p:sldId id="263" r:id="rId10"/>
    <p:sldId id="264" r:id="rId11"/>
    <p:sldId id="271" r:id="rId12"/>
    <p:sldId id="266" r:id="rId13"/>
    <p:sldId id="267" r:id="rId14"/>
    <p:sldId id="278" r:id="rId15"/>
    <p:sldId id="268" r:id="rId16"/>
    <p:sldId id="269" r:id="rId17"/>
    <p:sldId id="270" r:id="rId18"/>
    <p:sldId id="272" r:id="rId19"/>
    <p:sldId id="279" r:id="rId20"/>
    <p:sldId id="273" r:id="rId21"/>
    <p:sldId id="274" r:id="rId22"/>
    <p:sldId id="280" r:id="rId23"/>
    <p:sldId id="275" r:id="rId24"/>
    <p:sldId id="282" r:id="rId25"/>
    <p:sldId id="281" r:id="rId26"/>
    <p:sldId id="283" r:id="rId27"/>
    <p:sldId id="285" r:id="rId28"/>
    <p:sldId id="286" r:id="rId29"/>
    <p:sldId id="284" r:id="rId30"/>
    <p:sldId id="287" r:id="rId31"/>
    <p:sldId id="277"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4CE4A2F-0D6C-453C-82F7-A368332C6F31}" type="datetimeFigureOut">
              <a:rPr lang="en-IN" smtClean="0"/>
              <a:t>21-11-2023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CDAA70BB-CCCE-476F-9550-24383F39465D}"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5010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CE4A2F-0D6C-453C-82F7-A368332C6F31}" type="datetimeFigureOut">
              <a:rPr lang="en-IN" smtClean="0"/>
              <a:t>21-11-2023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AA70BB-CCCE-476F-9550-24383F39465D}" type="slidenum">
              <a:rPr lang="en-IN" smtClean="0"/>
              <a:t>‹#›</a:t>
            </a:fld>
            <a:endParaRPr lang="en-IN"/>
          </a:p>
        </p:txBody>
      </p:sp>
    </p:spTree>
    <p:extLst>
      <p:ext uri="{BB962C8B-B14F-4D97-AF65-F5344CB8AC3E}">
        <p14:creationId xmlns:p14="http://schemas.microsoft.com/office/powerpoint/2010/main" val="300065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CE4A2F-0D6C-453C-82F7-A368332C6F31}" type="datetimeFigureOut">
              <a:rPr lang="en-IN" smtClean="0"/>
              <a:t>21-11-2023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AA70BB-CCCE-476F-9550-24383F39465D}"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83121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CE4A2F-0D6C-453C-82F7-A368332C6F31}" type="datetimeFigureOut">
              <a:rPr lang="en-IN" smtClean="0"/>
              <a:t>21-11-2023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AA70BB-CCCE-476F-9550-24383F39465D}"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18423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CE4A2F-0D6C-453C-82F7-A368332C6F31}" type="datetimeFigureOut">
              <a:rPr lang="en-IN" smtClean="0"/>
              <a:t>21-11-2023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AA70BB-CCCE-476F-9550-24383F39465D}" type="slidenum">
              <a:rPr lang="en-IN" smtClean="0"/>
              <a:t>‹#›</a:t>
            </a:fld>
            <a:endParaRPr lang="en-IN"/>
          </a:p>
        </p:txBody>
      </p:sp>
    </p:spTree>
    <p:extLst>
      <p:ext uri="{BB962C8B-B14F-4D97-AF65-F5344CB8AC3E}">
        <p14:creationId xmlns:p14="http://schemas.microsoft.com/office/powerpoint/2010/main" val="30117106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CE4A2F-0D6C-453C-82F7-A368332C6F31}" type="datetimeFigureOut">
              <a:rPr lang="en-IN" smtClean="0"/>
              <a:t>21-11-2023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AA70BB-CCCE-476F-9550-24383F39465D}"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37825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CE4A2F-0D6C-453C-82F7-A368332C6F31}" type="datetimeFigureOut">
              <a:rPr lang="en-IN" smtClean="0"/>
              <a:t>21-11-2023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AA70BB-CCCE-476F-9550-24383F39465D}"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04102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CE4A2F-0D6C-453C-82F7-A368332C6F31}" type="datetimeFigureOut">
              <a:rPr lang="en-IN" smtClean="0"/>
              <a:t>21-11-2023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AA70BB-CCCE-476F-9550-24383F39465D}"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06376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CE4A2F-0D6C-453C-82F7-A368332C6F31}" type="datetimeFigureOut">
              <a:rPr lang="en-IN" smtClean="0"/>
              <a:t>21-11-2023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AA70BB-CCCE-476F-9550-24383F39465D}"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8301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CE4A2F-0D6C-453C-82F7-A368332C6F31}" type="datetimeFigureOut">
              <a:rPr lang="en-IN" smtClean="0"/>
              <a:t>21-11-2023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AA70BB-CCCE-476F-9550-24383F39465D}" type="slidenum">
              <a:rPr lang="en-IN" smtClean="0"/>
              <a:t>‹#›</a:t>
            </a:fld>
            <a:endParaRPr lang="en-IN"/>
          </a:p>
        </p:txBody>
      </p:sp>
    </p:spTree>
    <p:extLst>
      <p:ext uri="{BB962C8B-B14F-4D97-AF65-F5344CB8AC3E}">
        <p14:creationId xmlns:p14="http://schemas.microsoft.com/office/powerpoint/2010/main" val="381470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CE4A2F-0D6C-453C-82F7-A368332C6F31}" type="datetimeFigureOut">
              <a:rPr lang="en-IN" smtClean="0"/>
              <a:t>21-11-2023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AA70BB-CCCE-476F-9550-24383F39465D}"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1106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CE4A2F-0D6C-453C-82F7-A368332C6F31}" type="datetimeFigureOut">
              <a:rPr lang="en-IN" smtClean="0"/>
              <a:t>21-11-2023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AA70BB-CCCE-476F-9550-24383F39465D}" type="slidenum">
              <a:rPr lang="en-IN" smtClean="0"/>
              <a:t>‹#›</a:t>
            </a:fld>
            <a:endParaRPr lang="en-IN"/>
          </a:p>
        </p:txBody>
      </p:sp>
    </p:spTree>
    <p:extLst>
      <p:ext uri="{BB962C8B-B14F-4D97-AF65-F5344CB8AC3E}">
        <p14:creationId xmlns:p14="http://schemas.microsoft.com/office/powerpoint/2010/main" val="709250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CE4A2F-0D6C-453C-82F7-A368332C6F31}" type="datetimeFigureOut">
              <a:rPr lang="en-IN" smtClean="0"/>
              <a:t>21-11-2023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DAA70BB-CCCE-476F-9550-24383F39465D}"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6352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CE4A2F-0D6C-453C-82F7-A368332C6F31}" type="datetimeFigureOut">
              <a:rPr lang="en-IN" smtClean="0"/>
              <a:t>21-11-2023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DAA70BB-CCCE-476F-9550-24383F39465D}"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9317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CE4A2F-0D6C-453C-82F7-A368332C6F31}" type="datetimeFigureOut">
              <a:rPr lang="en-IN" smtClean="0"/>
              <a:t>21-11-2023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DAA70BB-CCCE-476F-9550-24383F39465D}" type="slidenum">
              <a:rPr lang="en-IN" smtClean="0"/>
              <a:t>‹#›</a:t>
            </a:fld>
            <a:endParaRPr lang="en-IN"/>
          </a:p>
        </p:txBody>
      </p:sp>
    </p:spTree>
    <p:extLst>
      <p:ext uri="{BB962C8B-B14F-4D97-AF65-F5344CB8AC3E}">
        <p14:creationId xmlns:p14="http://schemas.microsoft.com/office/powerpoint/2010/main" val="3199251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CE4A2F-0D6C-453C-82F7-A368332C6F31}" type="datetimeFigureOut">
              <a:rPr lang="en-IN" smtClean="0"/>
              <a:t>21-11-2023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AA70BB-CCCE-476F-9550-24383F39465D}"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7260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CE4A2F-0D6C-453C-82F7-A368332C6F31}" type="datetimeFigureOut">
              <a:rPr lang="en-IN" smtClean="0"/>
              <a:t>21-11-2023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AA70BB-CCCE-476F-9550-24383F39465D}" type="slidenum">
              <a:rPr lang="en-IN" smtClean="0"/>
              <a:t>‹#›</a:t>
            </a:fld>
            <a:endParaRPr lang="en-IN"/>
          </a:p>
        </p:txBody>
      </p:sp>
    </p:spTree>
    <p:extLst>
      <p:ext uri="{BB962C8B-B14F-4D97-AF65-F5344CB8AC3E}">
        <p14:creationId xmlns:p14="http://schemas.microsoft.com/office/powerpoint/2010/main" val="1500981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4CE4A2F-0D6C-453C-82F7-A368332C6F31}" type="datetimeFigureOut">
              <a:rPr lang="en-IN" smtClean="0"/>
              <a:t>21-11-2023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DAA70BB-CCCE-476F-9550-24383F39465D}" type="slidenum">
              <a:rPr lang="en-IN" smtClean="0"/>
              <a:t>‹#›</a:t>
            </a:fld>
            <a:endParaRPr lang="en-IN"/>
          </a:p>
        </p:txBody>
      </p:sp>
    </p:spTree>
    <p:extLst>
      <p:ext uri="{BB962C8B-B14F-4D97-AF65-F5344CB8AC3E}">
        <p14:creationId xmlns:p14="http://schemas.microsoft.com/office/powerpoint/2010/main" val="27573889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55195-60FD-46FB-F078-2638E7919882}"/>
              </a:ext>
            </a:extLst>
          </p:cNvPr>
          <p:cNvSpPr>
            <a:spLocks noGrp="1"/>
          </p:cNvSpPr>
          <p:nvPr>
            <p:ph type="ctrTitle"/>
          </p:nvPr>
        </p:nvSpPr>
        <p:spPr/>
        <p:txBody>
          <a:bodyPr/>
          <a:lstStyle/>
          <a:p>
            <a:r>
              <a:rPr lang="en-US" sz="4000" dirty="0"/>
              <a:t>MENTORNESS NLP TASK 3</a:t>
            </a:r>
            <a:br>
              <a:rPr lang="en-US" dirty="0"/>
            </a:br>
            <a:endParaRPr lang="en-IN" dirty="0"/>
          </a:p>
        </p:txBody>
      </p:sp>
      <p:sp>
        <p:nvSpPr>
          <p:cNvPr id="3" name="Subtitle 2">
            <a:extLst>
              <a:ext uri="{FF2B5EF4-FFF2-40B4-BE49-F238E27FC236}">
                <a16:creationId xmlns:a16="http://schemas.microsoft.com/office/drawing/2014/main" id="{F2F8B2E7-57ED-A74C-5967-89E59288EFA0}"/>
              </a:ext>
            </a:extLst>
          </p:cNvPr>
          <p:cNvSpPr>
            <a:spLocks noGrp="1"/>
          </p:cNvSpPr>
          <p:nvPr>
            <p:ph type="subTitle" idx="1"/>
          </p:nvPr>
        </p:nvSpPr>
        <p:spPr/>
        <p:txBody>
          <a:bodyPr>
            <a:normAutofit/>
          </a:bodyPr>
          <a:lstStyle/>
          <a:p>
            <a:r>
              <a:rPr lang="en-US" sz="3600" dirty="0"/>
              <a:t>WORLD CUP TWEETS SENTIMENT ANALYSIS</a:t>
            </a:r>
            <a:endParaRPr lang="en-IN" sz="3600" dirty="0"/>
          </a:p>
        </p:txBody>
      </p:sp>
    </p:spTree>
    <p:extLst>
      <p:ext uri="{BB962C8B-B14F-4D97-AF65-F5344CB8AC3E}">
        <p14:creationId xmlns:p14="http://schemas.microsoft.com/office/powerpoint/2010/main" val="2162019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0FA08-B9C2-E95A-3A11-EC2D282DC51B}"/>
              </a:ext>
            </a:extLst>
          </p:cNvPr>
          <p:cNvSpPr>
            <a:spLocks noGrp="1"/>
          </p:cNvSpPr>
          <p:nvPr>
            <p:ph type="title"/>
          </p:nvPr>
        </p:nvSpPr>
        <p:spPr/>
        <p:txBody>
          <a:bodyPr/>
          <a:lstStyle/>
          <a:p>
            <a:r>
              <a:rPr lang="en-US" dirty="0"/>
              <a:t>Importing Libraries:</a:t>
            </a:r>
            <a:endParaRPr lang="en-IN" dirty="0"/>
          </a:p>
        </p:txBody>
      </p:sp>
      <p:pic>
        <p:nvPicPr>
          <p:cNvPr id="5" name="Content Placeholder 4">
            <a:extLst>
              <a:ext uri="{FF2B5EF4-FFF2-40B4-BE49-F238E27FC236}">
                <a16:creationId xmlns:a16="http://schemas.microsoft.com/office/drawing/2014/main" id="{5BC227C6-F81A-2331-7900-0E290B1AF474}"/>
              </a:ext>
            </a:extLst>
          </p:cNvPr>
          <p:cNvPicPr>
            <a:picLocks noGrp="1" noChangeAspect="1"/>
          </p:cNvPicPr>
          <p:nvPr>
            <p:ph idx="1"/>
          </p:nvPr>
        </p:nvPicPr>
        <p:blipFill>
          <a:blip r:embed="rId2"/>
          <a:stretch>
            <a:fillRect/>
          </a:stretch>
        </p:blipFill>
        <p:spPr>
          <a:xfrm>
            <a:off x="2224055" y="2158020"/>
            <a:ext cx="7743889" cy="3717848"/>
          </a:xfrm>
        </p:spPr>
      </p:pic>
    </p:spTree>
    <p:extLst>
      <p:ext uri="{BB962C8B-B14F-4D97-AF65-F5344CB8AC3E}">
        <p14:creationId xmlns:p14="http://schemas.microsoft.com/office/powerpoint/2010/main" val="2080756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0A958A2-4E00-BCA4-0272-57FB46A9BA4F}"/>
              </a:ext>
            </a:extLst>
          </p:cNvPr>
          <p:cNvPicPr>
            <a:picLocks noChangeAspect="1"/>
          </p:cNvPicPr>
          <p:nvPr/>
        </p:nvPicPr>
        <p:blipFill>
          <a:blip r:embed="rId2"/>
          <a:stretch>
            <a:fillRect/>
          </a:stretch>
        </p:blipFill>
        <p:spPr>
          <a:xfrm>
            <a:off x="701336" y="633780"/>
            <a:ext cx="11002392" cy="5785749"/>
          </a:xfrm>
          <a:prstGeom prst="rect">
            <a:avLst/>
          </a:prstGeom>
        </p:spPr>
      </p:pic>
    </p:spTree>
    <p:extLst>
      <p:ext uri="{BB962C8B-B14F-4D97-AF65-F5344CB8AC3E}">
        <p14:creationId xmlns:p14="http://schemas.microsoft.com/office/powerpoint/2010/main" val="3936560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B1A51-83A6-6E1C-243C-8E5B524E2413}"/>
              </a:ext>
            </a:extLst>
          </p:cNvPr>
          <p:cNvSpPr>
            <a:spLocks noGrp="1"/>
          </p:cNvSpPr>
          <p:nvPr>
            <p:ph type="title"/>
          </p:nvPr>
        </p:nvSpPr>
        <p:spPr/>
        <p:txBody>
          <a:bodyPr/>
          <a:lstStyle/>
          <a:p>
            <a:r>
              <a:rPr lang="en-US" dirty="0"/>
              <a:t>Number of total fields:</a:t>
            </a:r>
            <a:endParaRPr lang="en-IN" dirty="0"/>
          </a:p>
        </p:txBody>
      </p:sp>
      <p:pic>
        <p:nvPicPr>
          <p:cNvPr id="6" name="Picture 5">
            <a:extLst>
              <a:ext uri="{FF2B5EF4-FFF2-40B4-BE49-F238E27FC236}">
                <a16:creationId xmlns:a16="http://schemas.microsoft.com/office/drawing/2014/main" id="{6A811E85-FC7B-CF0A-E565-3632545A3822}"/>
              </a:ext>
            </a:extLst>
          </p:cNvPr>
          <p:cNvPicPr>
            <a:picLocks noChangeAspect="1"/>
          </p:cNvPicPr>
          <p:nvPr/>
        </p:nvPicPr>
        <p:blipFill>
          <a:blip r:embed="rId2"/>
          <a:stretch>
            <a:fillRect/>
          </a:stretch>
        </p:blipFill>
        <p:spPr>
          <a:xfrm>
            <a:off x="2785600" y="2285999"/>
            <a:ext cx="6620799" cy="3726055"/>
          </a:xfrm>
          <a:prstGeom prst="rect">
            <a:avLst/>
          </a:prstGeom>
        </p:spPr>
      </p:pic>
    </p:spTree>
    <p:extLst>
      <p:ext uri="{BB962C8B-B14F-4D97-AF65-F5344CB8AC3E}">
        <p14:creationId xmlns:p14="http://schemas.microsoft.com/office/powerpoint/2010/main" val="1271077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80391-8882-D074-C14C-068F057D631E}"/>
              </a:ext>
            </a:extLst>
          </p:cNvPr>
          <p:cNvSpPr>
            <a:spLocks noGrp="1"/>
          </p:cNvSpPr>
          <p:nvPr>
            <p:ph type="title"/>
          </p:nvPr>
        </p:nvSpPr>
        <p:spPr/>
        <p:txBody>
          <a:bodyPr/>
          <a:lstStyle/>
          <a:p>
            <a:r>
              <a:rPr lang="en-US" dirty="0"/>
              <a:t>Drop Duplicate Values</a:t>
            </a:r>
            <a:endParaRPr lang="en-IN" dirty="0"/>
          </a:p>
        </p:txBody>
      </p:sp>
      <p:pic>
        <p:nvPicPr>
          <p:cNvPr id="4" name="Picture 3">
            <a:extLst>
              <a:ext uri="{FF2B5EF4-FFF2-40B4-BE49-F238E27FC236}">
                <a16:creationId xmlns:a16="http://schemas.microsoft.com/office/drawing/2014/main" id="{2B406DE5-03C4-D9B2-AD48-ECD391ACD3AA}"/>
              </a:ext>
            </a:extLst>
          </p:cNvPr>
          <p:cNvPicPr>
            <a:picLocks noChangeAspect="1"/>
          </p:cNvPicPr>
          <p:nvPr/>
        </p:nvPicPr>
        <p:blipFill>
          <a:blip r:embed="rId2"/>
          <a:stretch>
            <a:fillRect/>
          </a:stretch>
        </p:blipFill>
        <p:spPr>
          <a:xfrm>
            <a:off x="590399" y="1287262"/>
            <a:ext cx="10515600" cy="5446450"/>
          </a:xfrm>
          <a:prstGeom prst="rect">
            <a:avLst/>
          </a:prstGeom>
        </p:spPr>
      </p:pic>
    </p:spTree>
    <p:extLst>
      <p:ext uri="{BB962C8B-B14F-4D97-AF65-F5344CB8AC3E}">
        <p14:creationId xmlns:p14="http://schemas.microsoft.com/office/powerpoint/2010/main" val="3533123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6DB771-5E47-EA5F-A202-1B51652BC72C}"/>
              </a:ext>
            </a:extLst>
          </p:cNvPr>
          <p:cNvPicPr>
            <a:picLocks noChangeAspect="1"/>
          </p:cNvPicPr>
          <p:nvPr/>
        </p:nvPicPr>
        <p:blipFill>
          <a:blip r:embed="rId2"/>
          <a:stretch>
            <a:fillRect/>
          </a:stretch>
        </p:blipFill>
        <p:spPr>
          <a:xfrm>
            <a:off x="577048" y="683784"/>
            <a:ext cx="11037903" cy="5490431"/>
          </a:xfrm>
          <a:prstGeom prst="rect">
            <a:avLst/>
          </a:prstGeom>
        </p:spPr>
      </p:pic>
    </p:spTree>
    <p:extLst>
      <p:ext uri="{BB962C8B-B14F-4D97-AF65-F5344CB8AC3E}">
        <p14:creationId xmlns:p14="http://schemas.microsoft.com/office/powerpoint/2010/main" val="2937000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A3D6D-E3F2-E26C-DC7B-E1BD88913185}"/>
              </a:ext>
            </a:extLst>
          </p:cNvPr>
          <p:cNvSpPr>
            <a:spLocks noGrp="1"/>
          </p:cNvSpPr>
          <p:nvPr>
            <p:ph type="title"/>
          </p:nvPr>
        </p:nvSpPr>
        <p:spPr/>
        <p:txBody>
          <a:bodyPr/>
          <a:lstStyle/>
          <a:p>
            <a:r>
              <a:rPr lang="en-US" dirty="0"/>
              <a:t>Checking for unique fields in the dataset:</a:t>
            </a:r>
            <a:endParaRPr lang="en-IN" dirty="0"/>
          </a:p>
        </p:txBody>
      </p:sp>
      <p:pic>
        <p:nvPicPr>
          <p:cNvPr id="4" name="Picture 3">
            <a:extLst>
              <a:ext uri="{FF2B5EF4-FFF2-40B4-BE49-F238E27FC236}">
                <a16:creationId xmlns:a16="http://schemas.microsoft.com/office/drawing/2014/main" id="{BC1E93AF-AD34-23B8-7774-B7D68B3085B2}"/>
              </a:ext>
            </a:extLst>
          </p:cNvPr>
          <p:cNvPicPr>
            <a:picLocks noChangeAspect="1"/>
          </p:cNvPicPr>
          <p:nvPr/>
        </p:nvPicPr>
        <p:blipFill>
          <a:blip r:embed="rId2"/>
          <a:stretch>
            <a:fillRect/>
          </a:stretch>
        </p:blipFill>
        <p:spPr>
          <a:xfrm>
            <a:off x="1322772" y="2071282"/>
            <a:ext cx="9783193" cy="3894511"/>
          </a:xfrm>
          <a:prstGeom prst="rect">
            <a:avLst/>
          </a:prstGeom>
        </p:spPr>
      </p:pic>
    </p:spTree>
    <p:extLst>
      <p:ext uri="{BB962C8B-B14F-4D97-AF65-F5344CB8AC3E}">
        <p14:creationId xmlns:p14="http://schemas.microsoft.com/office/powerpoint/2010/main" val="2688017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A11C-D1E6-FA16-90C5-DD668490E79F}"/>
              </a:ext>
            </a:extLst>
          </p:cNvPr>
          <p:cNvSpPr>
            <a:spLocks noGrp="1"/>
          </p:cNvSpPr>
          <p:nvPr>
            <p:ph type="title"/>
          </p:nvPr>
        </p:nvSpPr>
        <p:spPr/>
        <p:txBody>
          <a:bodyPr/>
          <a:lstStyle/>
          <a:p>
            <a:r>
              <a:rPr lang="en-US" dirty="0"/>
              <a:t>Removal of Punctuations:</a:t>
            </a:r>
            <a:endParaRPr lang="en-IN" dirty="0"/>
          </a:p>
        </p:txBody>
      </p:sp>
      <p:pic>
        <p:nvPicPr>
          <p:cNvPr id="4" name="Picture 3">
            <a:extLst>
              <a:ext uri="{FF2B5EF4-FFF2-40B4-BE49-F238E27FC236}">
                <a16:creationId xmlns:a16="http://schemas.microsoft.com/office/drawing/2014/main" id="{4C3C48E0-BE24-E041-48F9-9FA8C0DE4668}"/>
              </a:ext>
            </a:extLst>
          </p:cNvPr>
          <p:cNvPicPr>
            <a:picLocks noChangeAspect="1"/>
          </p:cNvPicPr>
          <p:nvPr/>
        </p:nvPicPr>
        <p:blipFill>
          <a:blip r:embed="rId2"/>
          <a:stretch>
            <a:fillRect/>
          </a:stretch>
        </p:blipFill>
        <p:spPr>
          <a:xfrm>
            <a:off x="961308" y="2175029"/>
            <a:ext cx="10269383" cy="3906176"/>
          </a:xfrm>
          <a:prstGeom prst="rect">
            <a:avLst/>
          </a:prstGeom>
        </p:spPr>
      </p:pic>
    </p:spTree>
    <p:extLst>
      <p:ext uri="{BB962C8B-B14F-4D97-AF65-F5344CB8AC3E}">
        <p14:creationId xmlns:p14="http://schemas.microsoft.com/office/powerpoint/2010/main" val="18526454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84900-CBF1-7AB9-37D2-B6627980438E}"/>
              </a:ext>
            </a:extLst>
          </p:cNvPr>
          <p:cNvSpPr>
            <a:spLocks noGrp="1"/>
          </p:cNvSpPr>
          <p:nvPr>
            <p:ph type="title"/>
          </p:nvPr>
        </p:nvSpPr>
        <p:spPr/>
        <p:txBody>
          <a:bodyPr/>
          <a:lstStyle/>
          <a:p>
            <a:r>
              <a:rPr lang="en-US" dirty="0"/>
              <a:t>Polarity and Subjectivity Check:</a:t>
            </a:r>
            <a:endParaRPr lang="en-IN" dirty="0"/>
          </a:p>
        </p:txBody>
      </p:sp>
      <p:pic>
        <p:nvPicPr>
          <p:cNvPr id="4" name="Picture 3">
            <a:extLst>
              <a:ext uri="{FF2B5EF4-FFF2-40B4-BE49-F238E27FC236}">
                <a16:creationId xmlns:a16="http://schemas.microsoft.com/office/drawing/2014/main" id="{65908DDB-CEBD-1A5C-BCC2-BC5A9376B0EA}"/>
              </a:ext>
            </a:extLst>
          </p:cNvPr>
          <p:cNvPicPr>
            <a:picLocks noChangeAspect="1"/>
          </p:cNvPicPr>
          <p:nvPr/>
        </p:nvPicPr>
        <p:blipFill>
          <a:blip r:embed="rId2"/>
          <a:stretch>
            <a:fillRect/>
          </a:stretch>
        </p:blipFill>
        <p:spPr>
          <a:xfrm>
            <a:off x="1422705" y="1976431"/>
            <a:ext cx="9754961" cy="4229060"/>
          </a:xfrm>
          <a:prstGeom prst="rect">
            <a:avLst/>
          </a:prstGeom>
        </p:spPr>
      </p:pic>
    </p:spTree>
    <p:extLst>
      <p:ext uri="{BB962C8B-B14F-4D97-AF65-F5344CB8AC3E}">
        <p14:creationId xmlns:p14="http://schemas.microsoft.com/office/powerpoint/2010/main" val="1112978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138E1-842F-4842-81CA-4E9063E93B4D}"/>
              </a:ext>
            </a:extLst>
          </p:cNvPr>
          <p:cNvSpPr>
            <a:spLocks noGrp="1"/>
          </p:cNvSpPr>
          <p:nvPr>
            <p:ph type="title"/>
          </p:nvPr>
        </p:nvSpPr>
        <p:spPr/>
        <p:txBody>
          <a:bodyPr/>
          <a:lstStyle/>
          <a:p>
            <a:r>
              <a:rPr lang="en-US" dirty="0"/>
              <a:t>Classify into positive, negative and neutral:</a:t>
            </a:r>
            <a:endParaRPr lang="en-IN" dirty="0"/>
          </a:p>
        </p:txBody>
      </p:sp>
      <p:pic>
        <p:nvPicPr>
          <p:cNvPr id="4" name="Picture 3">
            <a:extLst>
              <a:ext uri="{FF2B5EF4-FFF2-40B4-BE49-F238E27FC236}">
                <a16:creationId xmlns:a16="http://schemas.microsoft.com/office/drawing/2014/main" id="{EB494BB1-4938-3CC2-447C-1FE0711C7D5F}"/>
              </a:ext>
            </a:extLst>
          </p:cNvPr>
          <p:cNvPicPr>
            <a:picLocks noChangeAspect="1"/>
          </p:cNvPicPr>
          <p:nvPr/>
        </p:nvPicPr>
        <p:blipFill>
          <a:blip r:embed="rId2"/>
          <a:stretch>
            <a:fillRect/>
          </a:stretch>
        </p:blipFill>
        <p:spPr>
          <a:xfrm>
            <a:off x="1406371" y="2117322"/>
            <a:ext cx="9716856" cy="4051609"/>
          </a:xfrm>
          <a:prstGeom prst="rect">
            <a:avLst/>
          </a:prstGeom>
        </p:spPr>
      </p:pic>
    </p:spTree>
    <p:extLst>
      <p:ext uri="{BB962C8B-B14F-4D97-AF65-F5344CB8AC3E}">
        <p14:creationId xmlns:p14="http://schemas.microsoft.com/office/powerpoint/2010/main" val="7211385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E11350-387E-2685-507F-328AAF6C4BCA}"/>
              </a:ext>
            </a:extLst>
          </p:cNvPr>
          <p:cNvPicPr>
            <a:picLocks noChangeAspect="1"/>
          </p:cNvPicPr>
          <p:nvPr/>
        </p:nvPicPr>
        <p:blipFill>
          <a:blip r:embed="rId2"/>
          <a:stretch>
            <a:fillRect/>
          </a:stretch>
        </p:blipFill>
        <p:spPr>
          <a:xfrm>
            <a:off x="2271178" y="903521"/>
            <a:ext cx="7649643" cy="5050957"/>
          </a:xfrm>
          <a:prstGeom prst="rect">
            <a:avLst/>
          </a:prstGeom>
        </p:spPr>
      </p:pic>
    </p:spTree>
    <p:extLst>
      <p:ext uri="{BB962C8B-B14F-4D97-AF65-F5344CB8AC3E}">
        <p14:creationId xmlns:p14="http://schemas.microsoft.com/office/powerpoint/2010/main" val="3870122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1E2ED-8B57-4DE7-87EA-91D0B2FBB31D}"/>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3DDB51CD-F878-3FFE-AA09-DEBBAEBCF918}"/>
              </a:ext>
            </a:extLst>
          </p:cNvPr>
          <p:cNvSpPr>
            <a:spLocks noGrp="1"/>
          </p:cNvSpPr>
          <p:nvPr>
            <p:ph idx="1"/>
          </p:nvPr>
        </p:nvSpPr>
        <p:spPr/>
        <p:txBody>
          <a:bodyPr>
            <a:normAutofit fontScale="92500"/>
          </a:bodyPr>
          <a:lstStyle/>
          <a:p>
            <a:pPr marL="0" indent="0">
              <a:buNone/>
            </a:pPr>
            <a:r>
              <a:rPr lang="en-US" dirty="0"/>
              <a:t>This project focuses on leveraging Natural Language Processing (NLP) techniques to analyze and predict sentiments and trends in T20 World Cup 2021 tweets. Analyzing and predicting the sentiments and trends in tweets related to a major sporting event is a complex task that requires understanding the nuances of social media text and the dynamics of fan engagement. By harnessing NLP tools and machine learning algorithms, this project aims to develop a predictive model that can anticipate the sentiments, popular hashtags, and key insights from T20 World Cup 2021 tweets. The project is designed to assist cricket enthusiasts, sports analysts, and marketers in understanding the social media landscape surrounding this event.</a:t>
            </a:r>
            <a:endParaRPr lang="en-IN" dirty="0"/>
          </a:p>
        </p:txBody>
      </p:sp>
    </p:spTree>
    <p:extLst>
      <p:ext uri="{BB962C8B-B14F-4D97-AF65-F5344CB8AC3E}">
        <p14:creationId xmlns:p14="http://schemas.microsoft.com/office/powerpoint/2010/main" val="31677773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A2811-0A8E-6BC4-550C-5B4FB08C67B8}"/>
              </a:ext>
            </a:extLst>
          </p:cNvPr>
          <p:cNvSpPr>
            <a:spLocks noGrp="1"/>
          </p:cNvSpPr>
          <p:nvPr>
            <p:ph type="title"/>
          </p:nvPr>
        </p:nvSpPr>
        <p:spPr/>
        <p:txBody>
          <a:bodyPr/>
          <a:lstStyle/>
          <a:p>
            <a:r>
              <a:rPr lang="en-US" dirty="0"/>
              <a:t>Total positive, negative and neutral tweets:</a:t>
            </a:r>
            <a:endParaRPr lang="en-IN" dirty="0"/>
          </a:p>
        </p:txBody>
      </p:sp>
      <p:pic>
        <p:nvPicPr>
          <p:cNvPr id="4" name="Picture 3">
            <a:extLst>
              <a:ext uri="{FF2B5EF4-FFF2-40B4-BE49-F238E27FC236}">
                <a16:creationId xmlns:a16="http://schemas.microsoft.com/office/drawing/2014/main" id="{00A36B48-3A86-D58C-1C2D-F9F1371AD7A8}"/>
              </a:ext>
            </a:extLst>
          </p:cNvPr>
          <p:cNvPicPr>
            <a:picLocks noChangeAspect="1"/>
          </p:cNvPicPr>
          <p:nvPr/>
        </p:nvPicPr>
        <p:blipFill>
          <a:blip r:embed="rId2"/>
          <a:stretch>
            <a:fillRect/>
          </a:stretch>
        </p:blipFill>
        <p:spPr>
          <a:xfrm>
            <a:off x="1472244" y="2032986"/>
            <a:ext cx="8821381" cy="1935331"/>
          </a:xfrm>
          <a:prstGeom prst="rect">
            <a:avLst/>
          </a:prstGeom>
        </p:spPr>
      </p:pic>
      <p:pic>
        <p:nvPicPr>
          <p:cNvPr id="6" name="Picture 5">
            <a:extLst>
              <a:ext uri="{FF2B5EF4-FFF2-40B4-BE49-F238E27FC236}">
                <a16:creationId xmlns:a16="http://schemas.microsoft.com/office/drawing/2014/main" id="{630680D0-FF36-DF31-1A45-5A940060C04E}"/>
              </a:ext>
            </a:extLst>
          </p:cNvPr>
          <p:cNvPicPr>
            <a:picLocks noChangeAspect="1"/>
          </p:cNvPicPr>
          <p:nvPr/>
        </p:nvPicPr>
        <p:blipFill>
          <a:blip r:embed="rId3"/>
          <a:stretch>
            <a:fillRect/>
          </a:stretch>
        </p:blipFill>
        <p:spPr>
          <a:xfrm>
            <a:off x="1472244" y="4031924"/>
            <a:ext cx="8821381" cy="2238687"/>
          </a:xfrm>
          <a:prstGeom prst="rect">
            <a:avLst/>
          </a:prstGeom>
        </p:spPr>
      </p:pic>
    </p:spTree>
    <p:extLst>
      <p:ext uri="{BB962C8B-B14F-4D97-AF65-F5344CB8AC3E}">
        <p14:creationId xmlns:p14="http://schemas.microsoft.com/office/powerpoint/2010/main" val="2072839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CA5A4-99C6-5411-01DC-438E5877B15A}"/>
              </a:ext>
            </a:extLst>
          </p:cNvPr>
          <p:cNvSpPr>
            <a:spLocks noGrp="1"/>
          </p:cNvSpPr>
          <p:nvPr>
            <p:ph type="title"/>
          </p:nvPr>
        </p:nvSpPr>
        <p:spPr/>
        <p:txBody>
          <a:bodyPr/>
          <a:lstStyle/>
          <a:p>
            <a:r>
              <a:rPr lang="en-US" dirty="0"/>
              <a:t>Graph plotted:</a:t>
            </a:r>
            <a:endParaRPr lang="en-IN" dirty="0"/>
          </a:p>
        </p:txBody>
      </p:sp>
      <p:pic>
        <p:nvPicPr>
          <p:cNvPr id="4" name="Picture 3">
            <a:extLst>
              <a:ext uri="{FF2B5EF4-FFF2-40B4-BE49-F238E27FC236}">
                <a16:creationId xmlns:a16="http://schemas.microsoft.com/office/drawing/2014/main" id="{9A244025-8399-4AFD-C895-D175E78A7FE1}"/>
              </a:ext>
            </a:extLst>
          </p:cNvPr>
          <p:cNvPicPr>
            <a:picLocks noChangeAspect="1"/>
          </p:cNvPicPr>
          <p:nvPr/>
        </p:nvPicPr>
        <p:blipFill>
          <a:blip r:embed="rId2"/>
          <a:stretch>
            <a:fillRect/>
          </a:stretch>
        </p:blipFill>
        <p:spPr>
          <a:xfrm>
            <a:off x="1731000" y="1987448"/>
            <a:ext cx="8730000" cy="3888420"/>
          </a:xfrm>
          <a:prstGeom prst="rect">
            <a:avLst/>
          </a:prstGeom>
        </p:spPr>
      </p:pic>
    </p:spTree>
    <p:extLst>
      <p:ext uri="{BB962C8B-B14F-4D97-AF65-F5344CB8AC3E}">
        <p14:creationId xmlns:p14="http://schemas.microsoft.com/office/powerpoint/2010/main" val="2927738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57B67E-8D3A-B7C7-A529-7511071A00DA}"/>
              </a:ext>
            </a:extLst>
          </p:cNvPr>
          <p:cNvPicPr>
            <a:picLocks noChangeAspect="1"/>
          </p:cNvPicPr>
          <p:nvPr/>
        </p:nvPicPr>
        <p:blipFill>
          <a:blip r:embed="rId2"/>
          <a:stretch>
            <a:fillRect/>
          </a:stretch>
        </p:blipFill>
        <p:spPr>
          <a:xfrm>
            <a:off x="1952046" y="1100832"/>
            <a:ext cx="8287907" cy="4909352"/>
          </a:xfrm>
          <a:prstGeom prst="rect">
            <a:avLst/>
          </a:prstGeom>
        </p:spPr>
      </p:pic>
    </p:spTree>
    <p:extLst>
      <p:ext uri="{BB962C8B-B14F-4D97-AF65-F5344CB8AC3E}">
        <p14:creationId xmlns:p14="http://schemas.microsoft.com/office/powerpoint/2010/main" val="6835343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842B9-1558-040E-C9F9-7E929E7D5325}"/>
              </a:ext>
            </a:extLst>
          </p:cNvPr>
          <p:cNvSpPr>
            <a:spLocks noGrp="1"/>
          </p:cNvSpPr>
          <p:nvPr>
            <p:ph type="title"/>
          </p:nvPr>
        </p:nvSpPr>
        <p:spPr/>
        <p:txBody>
          <a:bodyPr>
            <a:normAutofit fontScale="90000"/>
          </a:bodyPr>
          <a:lstStyle/>
          <a:p>
            <a:r>
              <a:rPr lang="en-US" dirty="0"/>
              <a:t>Removing </a:t>
            </a:r>
            <a:r>
              <a:rPr lang="en-US" dirty="0" err="1"/>
              <a:t>Stopwords</a:t>
            </a:r>
            <a:r>
              <a:rPr lang="en-US" dirty="0"/>
              <a:t>, Applying Tokenization and Stemming:</a:t>
            </a:r>
            <a:endParaRPr lang="en-IN" dirty="0"/>
          </a:p>
        </p:txBody>
      </p:sp>
      <p:pic>
        <p:nvPicPr>
          <p:cNvPr id="4" name="Picture 3">
            <a:extLst>
              <a:ext uri="{FF2B5EF4-FFF2-40B4-BE49-F238E27FC236}">
                <a16:creationId xmlns:a16="http://schemas.microsoft.com/office/drawing/2014/main" id="{4C64D6FE-E944-BCCA-01C6-B0CBCC541CB7}"/>
              </a:ext>
            </a:extLst>
          </p:cNvPr>
          <p:cNvPicPr>
            <a:picLocks noChangeAspect="1"/>
          </p:cNvPicPr>
          <p:nvPr/>
        </p:nvPicPr>
        <p:blipFill>
          <a:blip r:embed="rId2"/>
          <a:stretch>
            <a:fillRect/>
          </a:stretch>
        </p:blipFill>
        <p:spPr>
          <a:xfrm>
            <a:off x="1996730" y="2152327"/>
            <a:ext cx="8198539" cy="4097553"/>
          </a:xfrm>
          <a:prstGeom prst="rect">
            <a:avLst/>
          </a:prstGeom>
        </p:spPr>
      </p:pic>
    </p:spTree>
    <p:extLst>
      <p:ext uri="{BB962C8B-B14F-4D97-AF65-F5344CB8AC3E}">
        <p14:creationId xmlns:p14="http://schemas.microsoft.com/office/powerpoint/2010/main" val="388386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18BEB22-43FD-2039-50B2-E2455A0936BD}"/>
              </a:ext>
            </a:extLst>
          </p:cNvPr>
          <p:cNvPicPr>
            <a:picLocks noChangeAspect="1"/>
          </p:cNvPicPr>
          <p:nvPr/>
        </p:nvPicPr>
        <p:blipFill>
          <a:blip r:embed="rId2"/>
          <a:stretch>
            <a:fillRect/>
          </a:stretch>
        </p:blipFill>
        <p:spPr>
          <a:xfrm>
            <a:off x="896644" y="823295"/>
            <a:ext cx="10398711" cy="5211410"/>
          </a:xfrm>
          <a:prstGeom prst="rect">
            <a:avLst/>
          </a:prstGeom>
        </p:spPr>
      </p:pic>
    </p:spTree>
    <p:extLst>
      <p:ext uri="{BB962C8B-B14F-4D97-AF65-F5344CB8AC3E}">
        <p14:creationId xmlns:p14="http://schemas.microsoft.com/office/powerpoint/2010/main" val="38349605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ABDE9F-1688-3A83-BFE6-5F2DC6FD3306}"/>
              </a:ext>
            </a:extLst>
          </p:cNvPr>
          <p:cNvPicPr>
            <a:picLocks noChangeAspect="1"/>
          </p:cNvPicPr>
          <p:nvPr/>
        </p:nvPicPr>
        <p:blipFill>
          <a:blip r:embed="rId2"/>
          <a:stretch>
            <a:fillRect/>
          </a:stretch>
        </p:blipFill>
        <p:spPr>
          <a:xfrm>
            <a:off x="1199466" y="941032"/>
            <a:ext cx="9793067" cy="5255773"/>
          </a:xfrm>
          <a:prstGeom prst="rect">
            <a:avLst/>
          </a:prstGeom>
        </p:spPr>
      </p:pic>
    </p:spTree>
    <p:extLst>
      <p:ext uri="{BB962C8B-B14F-4D97-AF65-F5344CB8AC3E}">
        <p14:creationId xmlns:p14="http://schemas.microsoft.com/office/powerpoint/2010/main" val="35518449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BB6223-3230-434F-AA8F-168F247BB59C}"/>
              </a:ext>
            </a:extLst>
          </p:cNvPr>
          <p:cNvPicPr>
            <a:picLocks noChangeAspect="1"/>
          </p:cNvPicPr>
          <p:nvPr/>
        </p:nvPicPr>
        <p:blipFill>
          <a:blip r:embed="rId2"/>
          <a:stretch>
            <a:fillRect/>
          </a:stretch>
        </p:blipFill>
        <p:spPr>
          <a:xfrm>
            <a:off x="1225118" y="723674"/>
            <a:ext cx="9987379" cy="5410651"/>
          </a:xfrm>
          <a:prstGeom prst="rect">
            <a:avLst/>
          </a:prstGeom>
        </p:spPr>
      </p:pic>
    </p:spTree>
    <p:extLst>
      <p:ext uri="{BB962C8B-B14F-4D97-AF65-F5344CB8AC3E}">
        <p14:creationId xmlns:p14="http://schemas.microsoft.com/office/powerpoint/2010/main" val="32965984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C7321-36CF-C433-52D2-512095B05C85}"/>
              </a:ext>
            </a:extLst>
          </p:cNvPr>
          <p:cNvSpPr>
            <a:spLocks noGrp="1"/>
          </p:cNvSpPr>
          <p:nvPr>
            <p:ph type="title"/>
          </p:nvPr>
        </p:nvSpPr>
        <p:spPr/>
        <p:txBody>
          <a:bodyPr/>
          <a:lstStyle/>
          <a:p>
            <a:r>
              <a:rPr lang="en-US" dirty="0"/>
              <a:t>Applying </a:t>
            </a:r>
            <a:r>
              <a:rPr lang="en-US" dirty="0" err="1"/>
              <a:t>Countvectorizer</a:t>
            </a:r>
            <a:r>
              <a:rPr lang="en-US" dirty="0"/>
              <a:t>:</a:t>
            </a:r>
            <a:endParaRPr lang="en-IN" dirty="0"/>
          </a:p>
        </p:txBody>
      </p:sp>
      <p:pic>
        <p:nvPicPr>
          <p:cNvPr id="4" name="Picture 3">
            <a:extLst>
              <a:ext uri="{FF2B5EF4-FFF2-40B4-BE49-F238E27FC236}">
                <a16:creationId xmlns:a16="http://schemas.microsoft.com/office/drawing/2014/main" id="{15086B18-6290-9A16-A2A5-B3AEA39E2231}"/>
              </a:ext>
            </a:extLst>
          </p:cNvPr>
          <p:cNvPicPr>
            <a:picLocks noChangeAspect="1"/>
          </p:cNvPicPr>
          <p:nvPr/>
        </p:nvPicPr>
        <p:blipFill>
          <a:blip r:embed="rId2"/>
          <a:stretch>
            <a:fillRect/>
          </a:stretch>
        </p:blipFill>
        <p:spPr>
          <a:xfrm>
            <a:off x="2457794" y="2577544"/>
            <a:ext cx="6992326" cy="3105583"/>
          </a:xfrm>
          <a:prstGeom prst="rect">
            <a:avLst/>
          </a:prstGeom>
        </p:spPr>
      </p:pic>
    </p:spTree>
    <p:extLst>
      <p:ext uri="{BB962C8B-B14F-4D97-AF65-F5344CB8AC3E}">
        <p14:creationId xmlns:p14="http://schemas.microsoft.com/office/powerpoint/2010/main" val="4748032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AF0F5-0E36-688D-C1F2-77816179D509}"/>
              </a:ext>
            </a:extLst>
          </p:cNvPr>
          <p:cNvSpPr>
            <a:spLocks noGrp="1"/>
          </p:cNvSpPr>
          <p:nvPr>
            <p:ph type="title"/>
          </p:nvPr>
        </p:nvSpPr>
        <p:spPr/>
        <p:txBody>
          <a:bodyPr/>
          <a:lstStyle/>
          <a:p>
            <a:r>
              <a:rPr lang="en-US" dirty="0"/>
              <a:t>Function to n-gram:</a:t>
            </a:r>
            <a:endParaRPr lang="en-IN" dirty="0"/>
          </a:p>
        </p:txBody>
      </p:sp>
      <p:pic>
        <p:nvPicPr>
          <p:cNvPr id="4" name="Picture 3">
            <a:extLst>
              <a:ext uri="{FF2B5EF4-FFF2-40B4-BE49-F238E27FC236}">
                <a16:creationId xmlns:a16="http://schemas.microsoft.com/office/drawing/2014/main" id="{46246252-8739-0F28-DCFC-33EA379B30C3}"/>
              </a:ext>
            </a:extLst>
          </p:cNvPr>
          <p:cNvPicPr>
            <a:picLocks noChangeAspect="1"/>
          </p:cNvPicPr>
          <p:nvPr/>
        </p:nvPicPr>
        <p:blipFill>
          <a:blip r:embed="rId2"/>
          <a:stretch>
            <a:fillRect/>
          </a:stretch>
        </p:blipFill>
        <p:spPr>
          <a:xfrm>
            <a:off x="1189268" y="1957525"/>
            <a:ext cx="9707330" cy="4054349"/>
          </a:xfrm>
          <a:prstGeom prst="rect">
            <a:avLst/>
          </a:prstGeom>
        </p:spPr>
      </p:pic>
    </p:spTree>
    <p:extLst>
      <p:ext uri="{BB962C8B-B14F-4D97-AF65-F5344CB8AC3E}">
        <p14:creationId xmlns:p14="http://schemas.microsoft.com/office/powerpoint/2010/main" val="31063904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1F37FB-6A73-D700-18B3-F51E78CC0792}"/>
              </a:ext>
            </a:extLst>
          </p:cNvPr>
          <p:cNvPicPr>
            <a:picLocks noChangeAspect="1"/>
          </p:cNvPicPr>
          <p:nvPr/>
        </p:nvPicPr>
        <p:blipFill>
          <a:blip r:embed="rId2"/>
          <a:stretch>
            <a:fillRect/>
          </a:stretch>
        </p:blipFill>
        <p:spPr>
          <a:xfrm>
            <a:off x="887765" y="1052537"/>
            <a:ext cx="10611775" cy="5010912"/>
          </a:xfrm>
          <a:prstGeom prst="rect">
            <a:avLst/>
          </a:prstGeom>
        </p:spPr>
      </p:pic>
    </p:spTree>
    <p:extLst>
      <p:ext uri="{BB962C8B-B14F-4D97-AF65-F5344CB8AC3E}">
        <p14:creationId xmlns:p14="http://schemas.microsoft.com/office/powerpoint/2010/main" val="2552160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44506-877A-92F3-3598-41CDB18BC574}"/>
              </a:ext>
            </a:extLst>
          </p:cNvPr>
          <p:cNvSpPr>
            <a:spLocks noGrp="1"/>
          </p:cNvSpPr>
          <p:nvPr>
            <p:ph type="title"/>
          </p:nvPr>
        </p:nvSpPr>
        <p:spPr/>
        <p:txBody>
          <a:bodyPr>
            <a:normAutofit/>
          </a:bodyPr>
          <a:lstStyle/>
          <a:p>
            <a:r>
              <a:rPr lang="en-US" sz="2400" dirty="0"/>
              <a:t>How can NLP techniques be employed to extract valuable information from T20 World Cup 2021 tweets, such as sentiment, trending topics, and user engagement?</a:t>
            </a:r>
            <a:endParaRPr lang="en-IN" sz="2400" dirty="0"/>
          </a:p>
        </p:txBody>
      </p:sp>
      <p:sp>
        <p:nvSpPr>
          <p:cNvPr id="3" name="Content Placeholder 2">
            <a:extLst>
              <a:ext uri="{FF2B5EF4-FFF2-40B4-BE49-F238E27FC236}">
                <a16:creationId xmlns:a16="http://schemas.microsoft.com/office/drawing/2014/main" id="{C69315F5-2755-21A0-C0C8-F7A4BC3EB30D}"/>
              </a:ext>
            </a:extLst>
          </p:cNvPr>
          <p:cNvSpPr>
            <a:spLocks noGrp="1"/>
          </p:cNvSpPr>
          <p:nvPr>
            <p:ph idx="1"/>
          </p:nvPr>
        </p:nvSpPr>
        <p:spPr/>
        <p:txBody>
          <a:bodyPr>
            <a:normAutofit fontScale="25000" lnSpcReduction="20000"/>
          </a:bodyPr>
          <a:lstStyle/>
          <a:p>
            <a:pPr algn="l"/>
            <a:r>
              <a:rPr lang="en-US" sz="4300" b="0" i="0" dirty="0">
                <a:solidFill>
                  <a:srgbClr val="374151"/>
                </a:solidFill>
                <a:effectLst/>
                <a:latin typeface="Söhne"/>
              </a:rPr>
              <a:t>Natural Language Processing (NLP) techniques can be employed to extract valuable information from T20 World Cup 2021 tweets, such as sentiment, trending topics, and user engagement. Here's a high-level overview of how you can approach this task:</a:t>
            </a:r>
          </a:p>
          <a:p>
            <a:pPr algn="l">
              <a:buFont typeface="+mj-lt"/>
              <a:buAutoNum type="arabicPeriod"/>
            </a:pPr>
            <a:r>
              <a:rPr lang="en-US" sz="4300" b="0" i="0" dirty="0">
                <a:solidFill>
                  <a:srgbClr val="374151"/>
                </a:solidFill>
                <a:effectLst/>
                <a:latin typeface="Söhne"/>
              </a:rPr>
              <a:t>Data Collection:</a:t>
            </a:r>
          </a:p>
          <a:p>
            <a:pPr marL="742950" lvl="1" indent="-285750" algn="l">
              <a:buFont typeface="+mj-lt"/>
              <a:buAutoNum type="arabicPeriod"/>
            </a:pPr>
            <a:r>
              <a:rPr lang="en-US" sz="4300" b="0" i="0" dirty="0">
                <a:solidFill>
                  <a:srgbClr val="374151"/>
                </a:solidFill>
                <a:effectLst/>
                <a:latin typeface="Söhne"/>
              </a:rPr>
              <a:t>Gather a dataset of T20 World Cup 2021 tweets. You can use Twitter API or web scraping tools to collect tweets related to the event.</a:t>
            </a:r>
          </a:p>
          <a:p>
            <a:pPr algn="l">
              <a:buFont typeface="+mj-lt"/>
              <a:buAutoNum type="arabicPeriod"/>
            </a:pPr>
            <a:r>
              <a:rPr lang="en-US" sz="4300" b="0" i="0" dirty="0">
                <a:solidFill>
                  <a:srgbClr val="374151"/>
                </a:solidFill>
                <a:effectLst/>
                <a:latin typeface="Söhne"/>
              </a:rPr>
              <a:t>Data Preprocessing:</a:t>
            </a:r>
          </a:p>
          <a:p>
            <a:pPr marL="742950" lvl="1" indent="-285750" algn="l">
              <a:buFont typeface="+mj-lt"/>
              <a:buAutoNum type="arabicPeriod"/>
            </a:pPr>
            <a:r>
              <a:rPr lang="en-US" sz="4300" b="0" i="0" dirty="0">
                <a:solidFill>
                  <a:srgbClr val="374151"/>
                </a:solidFill>
                <a:effectLst/>
                <a:latin typeface="Söhne"/>
              </a:rPr>
              <a:t>Preprocess the collected tweets by removing noise, such as URLs, special characters, and </a:t>
            </a:r>
            <a:r>
              <a:rPr lang="en-US" sz="4300" b="0" i="0" dirty="0" err="1">
                <a:solidFill>
                  <a:srgbClr val="374151"/>
                </a:solidFill>
                <a:effectLst/>
                <a:latin typeface="Söhne"/>
              </a:rPr>
              <a:t>stopwords</a:t>
            </a:r>
            <a:r>
              <a:rPr lang="en-US" sz="4300" b="0" i="0" dirty="0">
                <a:solidFill>
                  <a:srgbClr val="374151"/>
                </a:solidFill>
                <a:effectLst/>
                <a:latin typeface="Söhne"/>
              </a:rPr>
              <a:t>. Tokenize the text and perform lowercasing.</a:t>
            </a:r>
          </a:p>
          <a:p>
            <a:pPr algn="l">
              <a:buFont typeface="+mj-lt"/>
              <a:buAutoNum type="arabicPeriod"/>
            </a:pPr>
            <a:r>
              <a:rPr lang="en-US" sz="4300" b="0" i="0" dirty="0">
                <a:solidFill>
                  <a:srgbClr val="374151"/>
                </a:solidFill>
                <a:effectLst/>
                <a:latin typeface="Söhne"/>
              </a:rPr>
              <a:t>Sentiment Analysis:</a:t>
            </a:r>
          </a:p>
          <a:p>
            <a:pPr marL="742950" lvl="1" indent="-285750" algn="l">
              <a:buFont typeface="+mj-lt"/>
              <a:buAutoNum type="arabicPeriod"/>
            </a:pPr>
            <a:r>
              <a:rPr lang="en-US" sz="4300" b="0" i="0" dirty="0">
                <a:solidFill>
                  <a:srgbClr val="374151"/>
                </a:solidFill>
                <a:effectLst/>
                <a:latin typeface="Söhne"/>
              </a:rPr>
              <a:t>Use sentiment analysis techniques to determine the sentiment of each tweet. This can be done using pre-trained sentiment analysis models or custom classifiers.</a:t>
            </a:r>
          </a:p>
          <a:p>
            <a:pPr marL="742950" lvl="1" indent="-285750" algn="l">
              <a:buFont typeface="+mj-lt"/>
              <a:buAutoNum type="arabicPeriod"/>
            </a:pPr>
            <a:r>
              <a:rPr lang="en-US" sz="4300" b="0" i="0" dirty="0">
                <a:solidFill>
                  <a:srgbClr val="374151"/>
                </a:solidFill>
                <a:effectLst/>
                <a:latin typeface="Söhne"/>
              </a:rPr>
              <a:t>You can categorize tweets as positive, negative, or neutral to gauge the overall sentiment around the event.</a:t>
            </a:r>
          </a:p>
          <a:p>
            <a:pPr algn="l">
              <a:buFont typeface="+mj-lt"/>
              <a:buAutoNum type="arabicPeriod"/>
            </a:pPr>
            <a:r>
              <a:rPr lang="en-US" sz="4300" b="0" i="0" dirty="0">
                <a:solidFill>
                  <a:srgbClr val="374151"/>
                </a:solidFill>
                <a:effectLst/>
                <a:latin typeface="Söhne"/>
              </a:rPr>
              <a:t>Trending Topics:</a:t>
            </a:r>
          </a:p>
          <a:p>
            <a:pPr marL="742950" lvl="1" indent="-285750" algn="l">
              <a:buFont typeface="+mj-lt"/>
              <a:buAutoNum type="arabicPeriod"/>
            </a:pPr>
            <a:r>
              <a:rPr lang="en-US" sz="4300" b="0" i="0" dirty="0">
                <a:solidFill>
                  <a:srgbClr val="374151"/>
                </a:solidFill>
                <a:effectLst/>
                <a:latin typeface="Söhne"/>
              </a:rPr>
              <a:t>Employ techniques like text clustering and topic modeling (e.g., Latent Dirichlet Allocation or Non-Negative Matrix Factorization) to identify the trending topics in the tweets.</a:t>
            </a:r>
          </a:p>
          <a:p>
            <a:pPr marL="742950" lvl="1" indent="-285750" algn="l">
              <a:buFont typeface="+mj-lt"/>
              <a:buAutoNum type="arabicPeriod"/>
            </a:pPr>
            <a:r>
              <a:rPr lang="en-US" sz="4300" b="0" i="0" dirty="0">
                <a:solidFill>
                  <a:srgbClr val="374151"/>
                </a:solidFill>
                <a:effectLst/>
                <a:latin typeface="Söhne"/>
              </a:rPr>
              <a:t>Visualize the most frequent terms or hashtags to identify popular themes.</a:t>
            </a:r>
          </a:p>
          <a:p>
            <a:pPr marL="0" indent="0">
              <a:buNone/>
            </a:pPr>
            <a:endParaRPr lang="en-IN" dirty="0"/>
          </a:p>
        </p:txBody>
      </p:sp>
    </p:spTree>
    <p:extLst>
      <p:ext uri="{BB962C8B-B14F-4D97-AF65-F5344CB8AC3E}">
        <p14:creationId xmlns:p14="http://schemas.microsoft.com/office/powerpoint/2010/main" val="1197125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D89E13-D0DC-F1A8-3DAD-340F87E5FDD9}"/>
              </a:ext>
            </a:extLst>
          </p:cNvPr>
          <p:cNvPicPr>
            <a:picLocks noChangeAspect="1"/>
          </p:cNvPicPr>
          <p:nvPr/>
        </p:nvPicPr>
        <p:blipFill>
          <a:blip r:embed="rId2"/>
          <a:stretch>
            <a:fillRect/>
          </a:stretch>
        </p:blipFill>
        <p:spPr>
          <a:xfrm>
            <a:off x="621436" y="743714"/>
            <a:ext cx="11135557" cy="5494860"/>
          </a:xfrm>
          <a:prstGeom prst="rect">
            <a:avLst/>
          </a:prstGeom>
        </p:spPr>
      </p:pic>
    </p:spTree>
    <p:extLst>
      <p:ext uri="{BB962C8B-B14F-4D97-AF65-F5344CB8AC3E}">
        <p14:creationId xmlns:p14="http://schemas.microsoft.com/office/powerpoint/2010/main" val="33659742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B88165E-CE48-5E2A-E76D-9D67A8D63AB6}"/>
              </a:ext>
            </a:extLst>
          </p:cNvPr>
          <p:cNvPicPr>
            <a:picLocks noChangeAspect="1"/>
          </p:cNvPicPr>
          <p:nvPr/>
        </p:nvPicPr>
        <p:blipFill>
          <a:blip r:embed="rId2"/>
          <a:stretch>
            <a:fillRect/>
          </a:stretch>
        </p:blipFill>
        <p:spPr>
          <a:xfrm>
            <a:off x="1917577" y="1557076"/>
            <a:ext cx="8025413" cy="4177899"/>
          </a:xfrm>
          <a:prstGeom prst="rect">
            <a:avLst/>
          </a:prstGeom>
        </p:spPr>
      </p:pic>
    </p:spTree>
    <p:extLst>
      <p:ext uri="{BB962C8B-B14F-4D97-AF65-F5344CB8AC3E}">
        <p14:creationId xmlns:p14="http://schemas.microsoft.com/office/powerpoint/2010/main" val="3978817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D3CF9-5535-D400-75EB-1DD800B0865E}"/>
              </a:ext>
            </a:extLst>
          </p:cNvPr>
          <p:cNvSpPr>
            <a:spLocks noGrp="1"/>
          </p:cNvSpPr>
          <p:nvPr>
            <p:ph type="title"/>
          </p:nvPr>
        </p:nvSpPr>
        <p:spPr/>
        <p:txBody>
          <a:bodyPr/>
          <a:lstStyle/>
          <a:p>
            <a:r>
              <a:rPr lang="en-US" dirty="0" err="1"/>
              <a:t>Contd</a:t>
            </a:r>
            <a:r>
              <a:rPr lang="en-US" dirty="0"/>
              <a:t>:</a:t>
            </a:r>
            <a:endParaRPr lang="en-IN" dirty="0"/>
          </a:p>
        </p:txBody>
      </p:sp>
      <p:sp>
        <p:nvSpPr>
          <p:cNvPr id="3" name="Content Placeholder 2">
            <a:extLst>
              <a:ext uri="{FF2B5EF4-FFF2-40B4-BE49-F238E27FC236}">
                <a16:creationId xmlns:a16="http://schemas.microsoft.com/office/drawing/2014/main" id="{87B865E2-A41A-565B-0380-81FD436E44C9}"/>
              </a:ext>
            </a:extLst>
          </p:cNvPr>
          <p:cNvSpPr>
            <a:spLocks noGrp="1"/>
          </p:cNvSpPr>
          <p:nvPr>
            <p:ph idx="1"/>
          </p:nvPr>
        </p:nvSpPr>
        <p:spPr/>
        <p:txBody>
          <a:bodyPr>
            <a:normAutofit fontScale="47500" lnSpcReduction="20000"/>
          </a:bodyPr>
          <a:lstStyle/>
          <a:p>
            <a:pPr marL="0" indent="0" algn="l">
              <a:buNone/>
            </a:pPr>
            <a:r>
              <a:rPr lang="en-US" dirty="0">
                <a:solidFill>
                  <a:srgbClr val="374151"/>
                </a:solidFill>
                <a:latin typeface="Söhne"/>
              </a:rPr>
              <a:t>5</a:t>
            </a:r>
            <a:r>
              <a:rPr lang="en-US" b="0" i="0" dirty="0">
                <a:solidFill>
                  <a:srgbClr val="374151"/>
                </a:solidFill>
                <a:effectLst/>
                <a:latin typeface="Söhne"/>
              </a:rPr>
              <a:t>.Named Entity Recognition (NER):</a:t>
            </a:r>
          </a:p>
          <a:p>
            <a:pPr marL="742950" lvl="1" indent="-285750" algn="l">
              <a:buFont typeface="+mj-lt"/>
              <a:buAutoNum type="arabicPeriod"/>
            </a:pPr>
            <a:r>
              <a:rPr lang="en-US" b="0" i="0" dirty="0">
                <a:solidFill>
                  <a:srgbClr val="374151"/>
                </a:solidFill>
                <a:effectLst/>
                <a:latin typeface="Söhne"/>
              </a:rPr>
              <a:t>Utilize NER models to extract named entities such as player names, team names, or stadium names from the tweets. This can help in understanding which players or teams are receiving the most attention.</a:t>
            </a:r>
          </a:p>
          <a:p>
            <a:pPr marL="0" indent="0" algn="l">
              <a:buNone/>
            </a:pPr>
            <a:r>
              <a:rPr lang="en-US" dirty="0">
                <a:solidFill>
                  <a:srgbClr val="374151"/>
                </a:solidFill>
                <a:latin typeface="Söhne"/>
              </a:rPr>
              <a:t>6</a:t>
            </a:r>
            <a:r>
              <a:rPr lang="en-US" b="0" i="0" dirty="0">
                <a:solidFill>
                  <a:srgbClr val="374151"/>
                </a:solidFill>
                <a:effectLst/>
                <a:latin typeface="Söhne"/>
              </a:rPr>
              <a:t>.Emotion Analysis:</a:t>
            </a:r>
          </a:p>
          <a:p>
            <a:pPr marL="742950" lvl="1" indent="-285750" algn="l">
              <a:buFont typeface="+mj-lt"/>
              <a:buAutoNum type="arabicPeriod"/>
            </a:pPr>
            <a:r>
              <a:rPr lang="en-US" b="0" i="0" dirty="0">
                <a:solidFill>
                  <a:srgbClr val="374151"/>
                </a:solidFill>
                <a:effectLst/>
                <a:latin typeface="Söhne"/>
              </a:rPr>
              <a:t>Go beyond simple sentiment analysis by performing emotion analysis to capture more nuanced emotions expressed in the tweets. Emotions like excitement, frustration, and disappointment can provide additional insights.</a:t>
            </a:r>
          </a:p>
          <a:p>
            <a:pPr marL="0" indent="0" algn="l">
              <a:buNone/>
            </a:pPr>
            <a:r>
              <a:rPr lang="en-US" dirty="0">
                <a:solidFill>
                  <a:srgbClr val="374151"/>
                </a:solidFill>
                <a:latin typeface="Söhne"/>
              </a:rPr>
              <a:t>7</a:t>
            </a:r>
            <a:r>
              <a:rPr lang="en-US" b="0" i="0" dirty="0">
                <a:solidFill>
                  <a:srgbClr val="374151"/>
                </a:solidFill>
                <a:effectLst/>
                <a:latin typeface="Söhne"/>
              </a:rPr>
              <a:t>.Network Analysis:</a:t>
            </a:r>
          </a:p>
          <a:p>
            <a:pPr marL="742950" lvl="1" indent="-285750" algn="l">
              <a:buFont typeface="+mj-lt"/>
              <a:buAutoNum type="arabicPeriod"/>
            </a:pPr>
            <a:r>
              <a:rPr lang="en-US" b="0" i="0" dirty="0">
                <a:solidFill>
                  <a:srgbClr val="374151"/>
                </a:solidFill>
                <a:effectLst/>
                <a:latin typeface="Söhne"/>
              </a:rPr>
              <a:t>Construct a social network of users and analyze the connections between them. Identify key influencers, retweet patterns, and communities within the Twitter ecosystem.</a:t>
            </a:r>
          </a:p>
          <a:p>
            <a:pPr marL="0" indent="0" algn="l">
              <a:buNone/>
            </a:pPr>
            <a:r>
              <a:rPr lang="en-US" dirty="0">
                <a:solidFill>
                  <a:srgbClr val="374151"/>
                </a:solidFill>
                <a:latin typeface="Söhne"/>
              </a:rPr>
              <a:t>8</a:t>
            </a:r>
            <a:r>
              <a:rPr lang="en-US" b="0" i="0" dirty="0">
                <a:solidFill>
                  <a:srgbClr val="374151"/>
                </a:solidFill>
                <a:effectLst/>
                <a:latin typeface="Söhne"/>
              </a:rPr>
              <a:t>.Visualization:</a:t>
            </a:r>
          </a:p>
          <a:p>
            <a:pPr marL="742950" lvl="1" indent="-285750" algn="l">
              <a:buFont typeface="+mj-lt"/>
              <a:buAutoNum type="arabicPeriod"/>
            </a:pPr>
            <a:r>
              <a:rPr lang="en-US" b="0" i="0" dirty="0">
                <a:solidFill>
                  <a:srgbClr val="374151"/>
                </a:solidFill>
                <a:effectLst/>
                <a:latin typeface="Söhne"/>
              </a:rPr>
              <a:t>Create visualizations like word clouds, bar charts, and line graphs to present the extracted information in a clear and understandable manner.</a:t>
            </a:r>
          </a:p>
          <a:p>
            <a:pPr marL="0" indent="0" algn="l">
              <a:buNone/>
            </a:pPr>
            <a:r>
              <a:rPr lang="en-US" dirty="0">
                <a:solidFill>
                  <a:srgbClr val="374151"/>
                </a:solidFill>
                <a:latin typeface="Söhne"/>
              </a:rPr>
              <a:t>9</a:t>
            </a:r>
            <a:r>
              <a:rPr lang="en-US" b="0" i="0" dirty="0">
                <a:solidFill>
                  <a:srgbClr val="374151"/>
                </a:solidFill>
                <a:effectLst/>
                <a:latin typeface="Söhne"/>
              </a:rPr>
              <a:t>.Data Interpretation:</a:t>
            </a:r>
          </a:p>
          <a:p>
            <a:pPr marL="742950" lvl="1" indent="-285750" algn="l">
              <a:buFont typeface="+mj-lt"/>
              <a:buAutoNum type="arabicPeriod"/>
            </a:pPr>
            <a:r>
              <a:rPr lang="en-US" b="0" i="0" dirty="0">
                <a:solidFill>
                  <a:srgbClr val="374151"/>
                </a:solidFill>
                <a:effectLst/>
                <a:latin typeface="Söhne"/>
              </a:rPr>
              <a:t>Analyze the results to draw meaningful insights about the T20 World Cup 2021. Identify key moments, controversies, and sentiments associated with the event.</a:t>
            </a:r>
          </a:p>
          <a:p>
            <a:pPr marL="0" indent="0" algn="l">
              <a:buNone/>
            </a:pPr>
            <a:r>
              <a:rPr lang="en-US" b="0" i="0" dirty="0">
                <a:solidFill>
                  <a:srgbClr val="374151"/>
                </a:solidFill>
                <a:effectLst/>
                <a:latin typeface="Söhne"/>
              </a:rPr>
              <a:t>10.Continuous Monitoring:</a:t>
            </a:r>
          </a:p>
          <a:p>
            <a:pPr marL="742950" lvl="1" indent="-285750" algn="l">
              <a:buFont typeface="+mj-lt"/>
              <a:buAutoNum type="arabicPeriod"/>
            </a:pPr>
            <a:r>
              <a:rPr lang="en-US" b="0" i="0" dirty="0">
                <a:solidFill>
                  <a:srgbClr val="374151"/>
                </a:solidFill>
                <a:effectLst/>
                <a:latin typeface="Söhne"/>
              </a:rPr>
              <a:t>Implement real-time or periodic data collection to monitor how sentiment, trending topics, and user engagement change throughout the event.</a:t>
            </a:r>
          </a:p>
          <a:p>
            <a:pPr marL="0" indent="0">
              <a:buNone/>
            </a:pPr>
            <a:endParaRPr lang="en-IN" dirty="0"/>
          </a:p>
        </p:txBody>
      </p:sp>
    </p:spTree>
    <p:extLst>
      <p:ext uri="{BB962C8B-B14F-4D97-AF65-F5344CB8AC3E}">
        <p14:creationId xmlns:p14="http://schemas.microsoft.com/office/powerpoint/2010/main" val="738983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54733-B32F-9189-D423-2F50F23D706C}"/>
              </a:ext>
            </a:extLst>
          </p:cNvPr>
          <p:cNvSpPr>
            <a:spLocks noGrp="1"/>
          </p:cNvSpPr>
          <p:nvPr>
            <p:ph type="title"/>
          </p:nvPr>
        </p:nvSpPr>
        <p:spPr/>
        <p:txBody>
          <a:bodyPr>
            <a:normAutofit/>
          </a:bodyPr>
          <a:lstStyle/>
          <a:p>
            <a:r>
              <a:rPr lang="en-US" sz="2400" dirty="0"/>
              <a:t>Can we build predictive models that analyze tweet contents, user profiles, and tweet metadata to anticipate sentiments and trends during the T20 World Cup 2021?</a:t>
            </a:r>
            <a:endParaRPr lang="en-IN" sz="2400" dirty="0"/>
          </a:p>
        </p:txBody>
      </p:sp>
      <p:sp>
        <p:nvSpPr>
          <p:cNvPr id="3" name="Content Placeholder 2">
            <a:extLst>
              <a:ext uri="{FF2B5EF4-FFF2-40B4-BE49-F238E27FC236}">
                <a16:creationId xmlns:a16="http://schemas.microsoft.com/office/drawing/2014/main" id="{F6EBCF2B-A4CA-EA80-B773-3C9E2550EF91}"/>
              </a:ext>
            </a:extLst>
          </p:cNvPr>
          <p:cNvSpPr>
            <a:spLocks noGrp="1"/>
          </p:cNvSpPr>
          <p:nvPr>
            <p:ph idx="1"/>
          </p:nvPr>
        </p:nvSpPr>
        <p:spPr/>
        <p:txBody>
          <a:bodyPr>
            <a:normAutofit fontScale="25000" lnSpcReduction="20000"/>
          </a:bodyPr>
          <a:lstStyle/>
          <a:p>
            <a:pPr marL="0" indent="0" algn="l">
              <a:buNone/>
            </a:pPr>
            <a:br>
              <a:rPr lang="en-US" sz="4900" b="0" i="0" dirty="0">
                <a:solidFill>
                  <a:srgbClr val="374151"/>
                </a:solidFill>
                <a:effectLst/>
                <a:latin typeface="Söhne"/>
              </a:rPr>
            </a:br>
            <a:r>
              <a:rPr lang="en-US" sz="4900" b="0" i="0" dirty="0">
                <a:solidFill>
                  <a:srgbClr val="374151"/>
                </a:solidFill>
                <a:effectLst/>
                <a:latin typeface="Söhne"/>
              </a:rPr>
              <a:t>Yes, you can build predictive models that analyze tweet contents, user profiles, and tweet metadata to anticipate sentiments and trends during the T20 World Cup 2021. Here's how you can approach the development of such predictive models:</a:t>
            </a:r>
          </a:p>
          <a:p>
            <a:pPr algn="l">
              <a:buFont typeface="+mj-lt"/>
              <a:buAutoNum type="arabicPeriod"/>
            </a:pPr>
            <a:r>
              <a:rPr lang="en-US" sz="4900" b="0" i="0" dirty="0">
                <a:solidFill>
                  <a:srgbClr val="374151"/>
                </a:solidFill>
                <a:effectLst/>
                <a:latin typeface="Söhne"/>
              </a:rPr>
              <a:t>Data Collection:</a:t>
            </a:r>
          </a:p>
          <a:p>
            <a:pPr marL="742950" lvl="1" indent="-285750" algn="l">
              <a:buFont typeface="+mj-lt"/>
              <a:buAutoNum type="arabicPeriod"/>
            </a:pPr>
            <a:r>
              <a:rPr lang="en-US" sz="4900" b="0" i="0" dirty="0">
                <a:solidFill>
                  <a:srgbClr val="374151"/>
                </a:solidFill>
                <a:effectLst/>
                <a:latin typeface="Söhne"/>
              </a:rPr>
              <a:t>Collect a comprehensive dataset of T20 World Cup 2021 tweets, including tweet contents, user profiles, and tweet metadata (e.g., timestamps, retweets, likes, etc.).</a:t>
            </a:r>
          </a:p>
          <a:p>
            <a:pPr algn="l">
              <a:buFont typeface="+mj-lt"/>
              <a:buAutoNum type="arabicPeriod"/>
            </a:pPr>
            <a:r>
              <a:rPr lang="en-US" sz="4900" b="0" i="0" dirty="0">
                <a:solidFill>
                  <a:srgbClr val="374151"/>
                </a:solidFill>
                <a:effectLst/>
                <a:latin typeface="Söhne"/>
              </a:rPr>
              <a:t>Data Preprocessing:</a:t>
            </a:r>
          </a:p>
          <a:p>
            <a:pPr marL="742950" lvl="1" indent="-285750" algn="l">
              <a:buFont typeface="+mj-lt"/>
              <a:buAutoNum type="arabicPeriod"/>
            </a:pPr>
            <a:r>
              <a:rPr lang="en-US" sz="4900" b="0" i="0" dirty="0">
                <a:solidFill>
                  <a:srgbClr val="374151"/>
                </a:solidFill>
                <a:effectLst/>
                <a:latin typeface="Söhne"/>
              </a:rPr>
              <a:t>Preprocess the data by cleaning and standardizing the text, handling missing values, and encoding categorical features. You may also need to perform text normalization and tokenization.</a:t>
            </a:r>
          </a:p>
          <a:p>
            <a:pPr algn="l">
              <a:buFont typeface="+mj-lt"/>
              <a:buAutoNum type="arabicPeriod"/>
            </a:pPr>
            <a:r>
              <a:rPr lang="en-US" sz="4900" b="0" i="0" dirty="0">
                <a:solidFill>
                  <a:srgbClr val="374151"/>
                </a:solidFill>
                <a:effectLst/>
                <a:latin typeface="Söhne"/>
              </a:rPr>
              <a:t>Feature Engineering:</a:t>
            </a:r>
          </a:p>
          <a:p>
            <a:pPr marL="742950" lvl="1" indent="-285750" algn="l">
              <a:buFont typeface="+mj-lt"/>
              <a:buAutoNum type="arabicPeriod"/>
            </a:pPr>
            <a:r>
              <a:rPr lang="en-US" sz="4900" b="0" i="0" dirty="0">
                <a:solidFill>
                  <a:srgbClr val="374151"/>
                </a:solidFill>
                <a:effectLst/>
                <a:latin typeface="Söhne"/>
              </a:rPr>
              <a:t>Create relevant features from the tweet contents, user profiles, and tweet metadata. Some features to consider include:</a:t>
            </a:r>
          </a:p>
          <a:p>
            <a:pPr marL="1143000" lvl="2" indent="-228600" algn="l">
              <a:buFont typeface="+mj-lt"/>
              <a:buAutoNum type="arabicPeriod"/>
            </a:pPr>
            <a:r>
              <a:rPr lang="en-US" sz="4900" b="0" i="0" dirty="0">
                <a:solidFill>
                  <a:srgbClr val="374151"/>
                </a:solidFill>
                <a:effectLst/>
                <a:latin typeface="Söhne"/>
              </a:rPr>
              <a:t>Text-based features: TF-IDF, word embeddings, sentiment scores, and topic modeling.</a:t>
            </a:r>
          </a:p>
          <a:p>
            <a:pPr marL="1143000" lvl="2" indent="-228600" algn="l">
              <a:buFont typeface="+mj-lt"/>
              <a:buAutoNum type="arabicPeriod"/>
            </a:pPr>
            <a:r>
              <a:rPr lang="en-US" sz="4900" b="0" i="0" dirty="0">
                <a:solidFill>
                  <a:srgbClr val="374151"/>
                </a:solidFill>
                <a:effectLst/>
                <a:latin typeface="Söhne"/>
              </a:rPr>
              <a:t>User-based features: User follower count, user influence score, user activity level, etc.</a:t>
            </a:r>
          </a:p>
          <a:p>
            <a:pPr marL="1143000" lvl="2" indent="-228600" algn="l">
              <a:buFont typeface="+mj-lt"/>
              <a:buAutoNum type="arabicPeriod"/>
            </a:pPr>
            <a:r>
              <a:rPr lang="en-US" sz="4900" b="0" i="0" dirty="0">
                <a:solidFill>
                  <a:srgbClr val="374151"/>
                </a:solidFill>
                <a:effectLst/>
                <a:latin typeface="Söhne"/>
              </a:rPr>
              <a:t>Temporal features: Time of day, day of the week, and time since the tweet was posted.</a:t>
            </a:r>
          </a:p>
          <a:p>
            <a:pPr marL="0" indent="0">
              <a:buNone/>
            </a:pPr>
            <a:endParaRPr lang="en-IN" dirty="0"/>
          </a:p>
        </p:txBody>
      </p:sp>
    </p:spTree>
    <p:extLst>
      <p:ext uri="{BB962C8B-B14F-4D97-AF65-F5344CB8AC3E}">
        <p14:creationId xmlns:p14="http://schemas.microsoft.com/office/powerpoint/2010/main" val="467834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2D56A-E8A2-4B50-1175-5EFA8C69C21D}"/>
              </a:ext>
            </a:extLst>
          </p:cNvPr>
          <p:cNvSpPr>
            <a:spLocks noGrp="1"/>
          </p:cNvSpPr>
          <p:nvPr>
            <p:ph type="title"/>
          </p:nvPr>
        </p:nvSpPr>
        <p:spPr/>
        <p:txBody>
          <a:bodyPr/>
          <a:lstStyle/>
          <a:p>
            <a:r>
              <a:rPr lang="en-US" dirty="0"/>
              <a:t>Sentiment Analysis:</a:t>
            </a:r>
            <a:endParaRPr lang="en-IN" dirty="0"/>
          </a:p>
        </p:txBody>
      </p:sp>
      <p:sp>
        <p:nvSpPr>
          <p:cNvPr id="3" name="Content Placeholder 2">
            <a:extLst>
              <a:ext uri="{FF2B5EF4-FFF2-40B4-BE49-F238E27FC236}">
                <a16:creationId xmlns:a16="http://schemas.microsoft.com/office/drawing/2014/main" id="{043F7421-33F4-03AD-0449-47CA0AD1A9F4}"/>
              </a:ext>
            </a:extLst>
          </p:cNvPr>
          <p:cNvSpPr>
            <a:spLocks noGrp="1"/>
          </p:cNvSpPr>
          <p:nvPr>
            <p:ph idx="1"/>
          </p:nvPr>
        </p:nvSpPr>
        <p:spPr/>
        <p:txBody>
          <a:bodyPr>
            <a:normAutofit fontScale="32500" lnSpcReduction="20000"/>
          </a:bodyPr>
          <a:lstStyle/>
          <a:p>
            <a:pPr algn="l">
              <a:buFont typeface="+mj-lt"/>
              <a:buAutoNum type="arabicPeriod"/>
            </a:pPr>
            <a:r>
              <a:rPr lang="en-US" sz="4900" b="0" i="0" dirty="0">
                <a:solidFill>
                  <a:srgbClr val="374151"/>
                </a:solidFill>
                <a:effectLst/>
                <a:latin typeface="Söhne"/>
              </a:rPr>
              <a:t>Sentiment Analysis:</a:t>
            </a:r>
          </a:p>
          <a:p>
            <a:pPr marL="742950" lvl="1" indent="-285750" algn="l">
              <a:buFont typeface="+mj-lt"/>
              <a:buAutoNum type="arabicPeriod"/>
            </a:pPr>
            <a:r>
              <a:rPr lang="en-US" sz="4900" b="0" i="0" dirty="0">
                <a:solidFill>
                  <a:srgbClr val="374151"/>
                </a:solidFill>
                <a:effectLst/>
                <a:latin typeface="Söhne"/>
              </a:rPr>
              <a:t>Train or use pre-trained sentiment analysis models to label tweets as positive, negative, or neutral based on their contents.</a:t>
            </a:r>
          </a:p>
          <a:p>
            <a:pPr algn="l">
              <a:buFont typeface="+mj-lt"/>
              <a:buAutoNum type="arabicPeriod"/>
            </a:pPr>
            <a:r>
              <a:rPr lang="en-US" sz="4900" b="0" i="0" dirty="0">
                <a:solidFill>
                  <a:srgbClr val="374151"/>
                </a:solidFill>
                <a:effectLst/>
                <a:latin typeface="Söhne"/>
              </a:rPr>
              <a:t>Trend Prediction:</a:t>
            </a:r>
          </a:p>
          <a:p>
            <a:pPr marL="742950" lvl="1" indent="-285750" algn="l">
              <a:buFont typeface="+mj-lt"/>
              <a:buAutoNum type="arabicPeriod"/>
            </a:pPr>
            <a:r>
              <a:rPr lang="en-US" sz="4900" b="0" i="0" dirty="0">
                <a:solidFill>
                  <a:srgbClr val="374151"/>
                </a:solidFill>
                <a:effectLst/>
                <a:latin typeface="Söhne"/>
              </a:rPr>
              <a:t>Utilize machine learning or deep learning models to predict trending topics and themes in the tweets. This can be done using techniques like topic modeling, time series analysis, or recurrent neural networks (RNNs).</a:t>
            </a:r>
          </a:p>
          <a:p>
            <a:pPr algn="l">
              <a:buFont typeface="+mj-lt"/>
              <a:buAutoNum type="arabicPeriod"/>
            </a:pPr>
            <a:r>
              <a:rPr lang="en-US" sz="4900" b="0" i="0" dirty="0">
                <a:solidFill>
                  <a:srgbClr val="374151"/>
                </a:solidFill>
                <a:effectLst/>
                <a:latin typeface="Söhne"/>
              </a:rPr>
              <a:t>Sentiment Prediction:</a:t>
            </a:r>
          </a:p>
          <a:p>
            <a:pPr marL="742950" lvl="1" indent="-285750" algn="l">
              <a:buFont typeface="+mj-lt"/>
              <a:buAutoNum type="arabicPeriod"/>
            </a:pPr>
            <a:r>
              <a:rPr lang="en-US" sz="4900" b="0" i="0" dirty="0">
                <a:solidFill>
                  <a:srgbClr val="374151"/>
                </a:solidFill>
                <a:effectLst/>
                <a:latin typeface="Söhne"/>
              </a:rPr>
              <a:t>Build predictive models that anticipate changes in sentiment over time during the T20 World Cup. Time series analysis or recurrent neural networks (RNNs) can be useful for this purpose.</a:t>
            </a:r>
          </a:p>
          <a:p>
            <a:pPr marL="0" indent="0">
              <a:buNone/>
            </a:pPr>
            <a:endParaRPr lang="en-IN" dirty="0"/>
          </a:p>
        </p:txBody>
      </p:sp>
    </p:spTree>
    <p:extLst>
      <p:ext uri="{BB962C8B-B14F-4D97-AF65-F5344CB8AC3E}">
        <p14:creationId xmlns:p14="http://schemas.microsoft.com/office/powerpoint/2010/main" val="2794032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68256-2E7D-E67A-D84F-DC9F560BAA44}"/>
              </a:ext>
            </a:extLst>
          </p:cNvPr>
          <p:cNvSpPr>
            <a:spLocks noGrp="1"/>
          </p:cNvSpPr>
          <p:nvPr>
            <p:ph type="title"/>
          </p:nvPr>
        </p:nvSpPr>
        <p:spPr/>
        <p:txBody>
          <a:bodyPr>
            <a:normAutofit/>
          </a:bodyPr>
          <a:lstStyle/>
          <a:p>
            <a:r>
              <a:rPr lang="en-US" sz="2400" dirty="0"/>
              <a:t>What features and factors are most influential in determining the sentiments and trends in T20 World Cup 2021 tweets?</a:t>
            </a:r>
            <a:endParaRPr lang="en-IN" sz="2400" dirty="0"/>
          </a:p>
        </p:txBody>
      </p:sp>
      <p:sp>
        <p:nvSpPr>
          <p:cNvPr id="3" name="Content Placeholder 2">
            <a:extLst>
              <a:ext uri="{FF2B5EF4-FFF2-40B4-BE49-F238E27FC236}">
                <a16:creationId xmlns:a16="http://schemas.microsoft.com/office/drawing/2014/main" id="{079960AE-188A-6C82-E995-C29C9BB6C36B}"/>
              </a:ext>
            </a:extLst>
          </p:cNvPr>
          <p:cNvSpPr>
            <a:spLocks noGrp="1"/>
          </p:cNvSpPr>
          <p:nvPr>
            <p:ph idx="1"/>
          </p:nvPr>
        </p:nvSpPr>
        <p:spPr/>
        <p:txBody>
          <a:bodyPr>
            <a:normAutofit fontScale="40000" lnSpcReduction="20000"/>
          </a:bodyPr>
          <a:lstStyle/>
          <a:p>
            <a:pPr algn="l"/>
            <a:r>
              <a:rPr lang="en-US" b="0" i="0" dirty="0">
                <a:solidFill>
                  <a:srgbClr val="374151"/>
                </a:solidFill>
                <a:effectLst/>
                <a:latin typeface="Söhne"/>
              </a:rPr>
              <a:t>The factors and features that are most influential in determining sentiments and trends in T20 World Cup 2021 tweets can vary, and their importance may change over time as the event progresses. However, some key factors and features that are likely to have a significant impact on sentiment and trends in these tweets include:</a:t>
            </a:r>
          </a:p>
          <a:p>
            <a:pPr algn="l">
              <a:buFont typeface="+mj-lt"/>
              <a:buAutoNum type="arabicPeriod"/>
            </a:pPr>
            <a:r>
              <a:rPr lang="en-US" b="1" i="0" dirty="0">
                <a:solidFill>
                  <a:srgbClr val="374151"/>
                </a:solidFill>
                <a:effectLst/>
                <a:latin typeface="Söhne"/>
              </a:rPr>
              <a:t>Content Features:</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Keywords and Hashtags: The presence of specific keywords and hashtags related to the T20 World Cup, teams, players, or specific matches can influence the sentiment and trending topics.</a:t>
            </a:r>
          </a:p>
          <a:p>
            <a:pPr marL="742950" lvl="1" indent="-285750" algn="l">
              <a:buFont typeface="+mj-lt"/>
              <a:buAutoNum type="arabicPeriod"/>
            </a:pPr>
            <a:r>
              <a:rPr lang="en-US" b="0" i="0" dirty="0">
                <a:solidFill>
                  <a:srgbClr val="374151"/>
                </a:solidFill>
                <a:effectLst/>
                <a:latin typeface="Söhne"/>
              </a:rPr>
              <a:t>Emotion and Tone: The emotional content of tweets, such as expressions of excitement, frustration, or celebration, can affect sentiment analysis.</a:t>
            </a:r>
          </a:p>
          <a:p>
            <a:pPr marL="742950" lvl="1" indent="-285750" algn="l">
              <a:buFont typeface="+mj-lt"/>
              <a:buAutoNum type="arabicPeriod"/>
            </a:pPr>
            <a:r>
              <a:rPr lang="en-US" b="0" i="0" dirty="0">
                <a:solidFill>
                  <a:srgbClr val="374151"/>
                </a:solidFill>
                <a:effectLst/>
                <a:latin typeface="Söhne"/>
              </a:rPr>
              <a:t>Sentiment Words: The use of sentiment-bearing words (positive or negative) in tweets can be a strong indicator of sentiment.</a:t>
            </a:r>
          </a:p>
          <a:p>
            <a:pPr algn="l">
              <a:buFont typeface="+mj-lt"/>
              <a:buAutoNum type="arabicPeriod"/>
            </a:pPr>
            <a:r>
              <a:rPr lang="en-US" b="1" i="0" dirty="0">
                <a:solidFill>
                  <a:srgbClr val="374151"/>
                </a:solidFill>
                <a:effectLst/>
                <a:latin typeface="Söhne"/>
              </a:rPr>
              <a:t>User-Related Features:</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User Influence: The influence of the user posting the tweet, as measured by factors like follower count, retweet count, and historical engagement, can affect trends and sentiments.</a:t>
            </a:r>
          </a:p>
          <a:p>
            <a:pPr marL="742950" lvl="1" indent="-285750" algn="l">
              <a:buFont typeface="+mj-lt"/>
              <a:buAutoNum type="arabicPeriod"/>
            </a:pPr>
            <a:r>
              <a:rPr lang="en-US" b="0" i="0" dirty="0">
                <a:solidFill>
                  <a:srgbClr val="374151"/>
                </a:solidFill>
                <a:effectLst/>
                <a:latin typeface="Söhne"/>
              </a:rPr>
              <a:t>User Engagement: The level of engagement the user's tweets receive (retweets, likes, and replies) can impact trends, as highly engaged tweets tend to attract more attention.</a:t>
            </a:r>
          </a:p>
          <a:p>
            <a:pPr algn="l">
              <a:buFont typeface="+mj-lt"/>
              <a:buAutoNum type="arabicPeriod"/>
            </a:pPr>
            <a:r>
              <a:rPr lang="en-US" b="1" i="0" dirty="0">
                <a:solidFill>
                  <a:srgbClr val="374151"/>
                </a:solidFill>
                <a:effectLst/>
                <a:latin typeface="Söhne"/>
              </a:rPr>
              <a:t>Temporal Features:</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Time of Day: The time of day when tweets are posted can influence trends, as different topics and sentiments may prevail at different times.</a:t>
            </a:r>
          </a:p>
          <a:p>
            <a:pPr marL="742950" lvl="1" indent="-285750" algn="l">
              <a:buFont typeface="+mj-lt"/>
              <a:buAutoNum type="arabicPeriod"/>
            </a:pPr>
            <a:r>
              <a:rPr lang="en-US" b="0" i="0" dirty="0">
                <a:solidFill>
                  <a:srgbClr val="374151"/>
                </a:solidFill>
                <a:effectLst/>
                <a:latin typeface="Söhne"/>
              </a:rPr>
              <a:t>Event Milestones: Key events during the T20 World Cup, such as match outcomes, significant plays, and awards, can trigger changes in sentiment and trends.</a:t>
            </a:r>
          </a:p>
          <a:p>
            <a:pPr algn="l">
              <a:buFont typeface="+mj-lt"/>
              <a:buAutoNum type="arabicPeriod"/>
            </a:pPr>
            <a:r>
              <a:rPr lang="en-US" b="1" i="0" dirty="0">
                <a:solidFill>
                  <a:srgbClr val="374151"/>
                </a:solidFill>
                <a:effectLst/>
                <a:latin typeface="Söhne"/>
              </a:rPr>
              <a:t>Text Features:</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Text Length: The length of the tweet may influence sentiment. Longer tweets may provide more context and emotional expression.</a:t>
            </a:r>
          </a:p>
          <a:p>
            <a:pPr marL="742950" lvl="1" indent="-285750" algn="l">
              <a:buFont typeface="+mj-lt"/>
              <a:buAutoNum type="arabicPeriod"/>
            </a:pPr>
            <a:r>
              <a:rPr lang="en-US" b="0" i="0" dirty="0">
                <a:solidFill>
                  <a:srgbClr val="374151"/>
                </a:solidFill>
                <a:effectLst/>
                <a:latin typeface="Söhne"/>
              </a:rPr>
              <a:t>Text Complexity: The complexity of the language used in tweets can affect how sentiments are expressed.</a:t>
            </a:r>
          </a:p>
          <a:p>
            <a:pPr marL="0" indent="0">
              <a:buNone/>
            </a:pPr>
            <a:endParaRPr lang="en-IN" dirty="0"/>
          </a:p>
        </p:txBody>
      </p:sp>
    </p:spTree>
    <p:extLst>
      <p:ext uri="{BB962C8B-B14F-4D97-AF65-F5344CB8AC3E}">
        <p14:creationId xmlns:p14="http://schemas.microsoft.com/office/powerpoint/2010/main" val="1477567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361C7-8507-D2F6-DE43-5D39190000BA}"/>
              </a:ext>
            </a:extLst>
          </p:cNvPr>
          <p:cNvSpPr>
            <a:spLocks noGrp="1"/>
          </p:cNvSpPr>
          <p:nvPr>
            <p:ph type="title"/>
          </p:nvPr>
        </p:nvSpPr>
        <p:spPr/>
        <p:txBody>
          <a:bodyPr>
            <a:normAutofit/>
          </a:bodyPr>
          <a:lstStyle/>
          <a:p>
            <a:r>
              <a:rPr lang="en-US" sz="2400" dirty="0"/>
              <a:t>How accurate and reliable can an NLP-based prediction model be in the context of analyzing sentiments and trends in tweets related to a sporting event?</a:t>
            </a:r>
            <a:endParaRPr lang="en-IN" sz="2400" dirty="0"/>
          </a:p>
        </p:txBody>
      </p:sp>
      <p:sp>
        <p:nvSpPr>
          <p:cNvPr id="3" name="Content Placeholder 2">
            <a:extLst>
              <a:ext uri="{FF2B5EF4-FFF2-40B4-BE49-F238E27FC236}">
                <a16:creationId xmlns:a16="http://schemas.microsoft.com/office/drawing/2014/main" id="{F814E3BF-4578-971C-2D0B-B5A2C6D90599}"/>
              </a:ext>
            </a:extLst>
          </p:cNvPr>
          <p:cNvSpPr>
            <a:spLocks noGrp="1"/>
          </p:cNvSpPr>
          <p:nvPr>
            <p:ph idx="1"/>
          </p:nvPr>
        </p:nvSpPr>
        <p:spPr/>
        <p:txBody>
          <a:bodyPr>
            <a:normAutofit fontScale="55000" lnSpcReduction="20000"/>
          </a:bodyPr>
          <a:lstStyle/>
          <a:p>
            <a:pPr algn="l"/>
            <a:r>
              <a:rPr lang="en-US" b="0" i="0" dirty="0">
                <a:solidFill>
                  <a:srgbClr val="374151"/>
                </a:solidFill>
                <a:effectLst/>
                <a:latin typeface="Söhne"/>
              </a:rPr>
              <a:t>The accuracy and reliability of an NLP-based prediction model for analyzing sentiments and trends in tweets related to a sporting event can vary based on several factors. Here are some considerations that can impact the performance and dependability of such models:</a:t>
            </a:r>
          </a:p>
          <a:p>
            <a:pPr algn="l">
              <a:buFont typeface="+mj-lt"/>
              <a:buAutoNum type="arabicPeriod"/>
            </a:pPr>
            <a:r>
              <a:rPr lang="en-US" b="1" i="0" dirty="0">
                <a:solidFill>
                  <a:srgbClr val="374151"/>
                </a:solidFill>
                <a:effectLst/>
                <a:latin typeface="Söhne"/>
              </a:rPr>
              <a:t>Data Quality:</a:t>
            </a:r>
            <a:r>
              <a:rPr lang="en-US" b="0" i="0" dirty="0">
                <a:solidFill>
                  <a:srgbClr val="374151"/>
                </a:solidFill>
                <a:effectLst/>
                <a:latin typeface="Söhne"/>
              </a:rPr>
              <a:t> The quality of the data is paramount. Noisy or biased data can lead to inaccurate predictions. If the dataset contains a lot of spam, irrelevant, or low-quality tweets, it can negatively impact the model's accuracy and reliability.</a:t>
            </a:r>
          </a:p>
          <a:p>
            <a:pPr algn="l">
              <a:buFont typeface="+mj-lt"/>
              <a:buAutoNum type="arabicPeriod"/>
            </a:pPr>
            <a:r>
              <a:rPr lang="en-US" b="1" i="0" dirty="0">
                <a:solidFill>
                  <a:srgbClr val="374151"/>
                </a:solidFill>
                <a:effectLst/>
                <a:latin typeface="Söhne"/>
              </a:rPr>
              <a:t>Model Complexity:</a:t>
            </a:r>
            <a:r>
              <a:rPr lang="en-US" b="0" i="0" dirty="0">
                <a:solidFill>
                  <a:srgbClr val="374151"/>
                </a:solidFill>
                <a:effectLst/>
                <a:latin typeface="Söhne"/>
              </a:rPr>
              <a:t> The choice of NLP models and their complexity can significantly impact accuracy. More advanced models, such as deep learning models, can capture intricate patterns but may require larger datasets and more computational resources.</a:t>
            </a:r>
          </a:p>
          <a:p>
            <a:pPr algn="l">
              <a:buFont typeface="+mj-lt"/>
              <a:buAutoNum type="arabicPeriod"/>
            </a:pPr>
            <a:r>
              <a:rPr lang="en-US" b="1" i="0" dirty="0">
                <a:solidFill>
                  <a:srgbClr val="374151"/>
                </a:solidFill>
                <a:effectLst/>
                <a:latin typeface="Söhne"/>
              </a:rPr>
              <a:t>Training Data:</a:t>
            </a:r>
            <a:r>
              <a:rPr lang="en-US" b="0" i="0" dirty="0">
                <a:solidFill>
                  <a:srgbClr val="374151"/>
                </a:solidFill>
                <a:effectLst/>
                <a:latin typeface="Söhne"/>
              </a:rPr>
              <a:t> The size and representativeness of the training dataset are critical. A smaller dataset may lead to overfitting, while an unrepresentative dataset may not capture the diversity of sentiments and trends.</a:t>
            </a:r>
          </a:p>
          <a:p>
            <a:pPr algn="l">
              <a:buFont typeface="+mj-lt"/>
              <a:buAutoNum type="arabicPeriod"/>
            </a:pPr>
            <a:r>
              <a:rPr lang="en-US" b="1" i="0" dirty="0">
                <a:solidFill>
                  <a:srgbClr val="374151"/>
                </a:solidFill>
                <a:effectLst/>
                <a:latin typeface="Söhne"/>
              </a:rPr>
              <a:t>Data Preprocessing:</a:t>
            </a:r>
            <a:r>
              <a:rPr lang="en-US" b="0" i="0" dirty="0">
                <a:solidFill>
                  <a:srgbClr val="374151"/>
                </a:solidFill>
                <a:effectLst/>
                <a:latin typeface="Söhne"/>
              </a:rPr>
              <a:t> Proper data preprocessing, including text cleaning, tokenization, and feature engineering, is essential for improving model accuracy and reliability.</a:t>
            </a:r>
          </a:p>
          <a:p>
            <a:pPr algn="l">
              <a:buFont typeface="+mj-lt"/>
              <a:buAutoNum type="arabicPeriod"/>
            </a:pPr>
            <a:r>
              <a:rPr lang="en-US" b="1" i="0" dirty="0">
                <a:solidFill>
                  <a:srgbClr val="374151"/>
                </a:solidFill>
                <a:effectLst/>
                <a:latin typeface="Söhne"/>
              </a:rPr>
              <a:t>Sentiment and Trend Volatility:</a:t>
            </a:r>
            <a:r>
              <a:rPr lang="en-US" b="0" i="0" dirty="0">
                <a:solidFill>
                  <a:srgbClr val="374151"/>
                </a:solidFill>
                <a:effectLst/>
                <a:latin typeface="Söhne"/>
              </a:rPr>
              <a:t> Sentiments and trends during a sporting event can change rapidly, and models may struggle to keep up with such changes. Continuous data collection and model updates are essential.</a:t>
            </a:r>
          </a:p>
          <a:p>
            <a:pPr marL="0" indent="0">
              <a:buNone/>
            </a:pPr>
            <a:endParaRPr lang="en-IN" dirty="0"/>
          </a:p>
        </p:txBody>
      </p:sp>
    </p:spTree>
    <p:extLst>
      <p:ext uri="{BB962C8B-B14F-4D97-AF65-F5344CB8AC3E}">
        <p14:creationId xmlns:p14="http://schemas.microsoft.com/office/powerpoint/2010/main" val="594761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353F7-B419-B8F3-AFBA-091648659453}"/>
              </a:ext>
            </a:extLst>
          </p:cNvPr>
          <p:cNvSpPr>
            <a:spLocks noGrp="1"/>
          </p:cNvSpPr>
          <p:nvPr>
            <p:ph type="title"/>
          </p:nvPr>
        </p:nvSpPr>
        <p:spPr/>
        <p:txBody>
          <a:bodyPr/>
          <a:lstStyle/>
          <a:p>
            <a:r>
              <a:rPr lang="en-US" dirty="0"/>
              <a:t>Scope:</a:t>
            </a:r>
            <a:endParaRPr lang="en-IN" dirty="0"/>
          </a:p>
        </p:txBody>
      </p:sp>
      <p:sp>
        <p:nvSpPr>
          <p:cNvPr id="3" name="Content Placeholder 2">
            <a:extLst>
              <a:ext uri="{FF2B5EF4-FFF2-40B4-BE49-F238E27FC236}">
                <a16:creationId xmlns:a16="http://schemas.microsoft.com/office/drawing/2014/main" id="{EB6F1261-3492-C636-A146-0BC15B6CFB33}"/>
              </a:ext>
            </a:extLst>
          </p:cNvPr>
          <p:cNvSpPr>
            <a:spLocks noGrp="1"/>
          </p:cNvSpPr>
          <p:nvPr>
            <p:ph idx="1"/>
          </p:nvPr>
        </p:nvSpPr>
        <p:spPr/>
        <p:txBody>
          <a:bodyPr>
            <a:normAutofit fontScale="47500" lnSpcReduction="20000"/>
          </a:bodyPr>
          <a:lstStyle/>
          <a:p>
            <a:pPr marL="0" indent="0">
              <a:buNone/>
            </a:pPr>
            <a:r>
              <a:rPr lang="en-US" dirty="0"/>
              <a:t>This project's scope encompasses several critical aspects:</a:t>
            </a:r>
          </a:p>
          <a:p>
            <a:pPr marL="0" indent="0">
              <a:buNone/>
            </a:pPr>
            <a:endParaRPr lang="en-US" dirty="0"/>
          </a:p>
          <a:p>
            <a:pPr marL="0" indent="0">
              <a:buNone/>
            </a:pPr>
            <a:r>
              <a:rPr lang="en-US" dirty="0"/>
              <a:t>1. Data Preprocessing: Cleaning and preparing the textual data from T20 World Cup 2021 tweets for NLP</a:t>
            </a:r>
          </a:p>
          <a:p>
            <a:pPr marL="0" indent="0">
              <a:buNone/>
            </a:pPr>
            <a:r>
              <a:rPr lang="en-US" dirty="0"/>
              <a:t>analysis.</a:t>
            </a:r>
          </a:p>
          <a:p>
            <a:pPr marL="0" indent="0">
              <a:buNone/>
            </a:pPr>
            <a:r>
              <a:rPr lang="en-US" dirty="0"/>
              <a:t>2. Feature Engineering: Extracting relevant features from user profiles, tweet text, and tweet metadata.</a:t>
            </a:r>
          </a:p>
          <a:p>
            <a:pPr marL="0" indent="0">
              <a:buNone/>
            </a:pPr>
            <a:r>
              <a:rPr lang="en-US" dirty="0"/>
              <a:t>3. Sentiment Analysis: Developing and training NLP models to determine the sentiments expressed in the</a:t>
            </a:r>
          </a:p>
          <a:p>
            <a:pPr marL="0" indent="0">
              <a:buNone/>
            </a:pPr>
            <a:r>
              <a:rPr lang="en-US" dirty="0"/>
              <a:t>tweets.</a:t>
            </a:r>
          </a:p>
          <a:p>
            <a:pPr marL="0" indent="0">
              <a:buNone/>
            </a:pPr>
            <a:r>
              <a:rPr lang="en-US" dirty="0"/>
              <a:t>4. Trend Analysis: Identifying popular hashtags and trends in T20 World Cup 2021 tweets.</a:t>
            </a:r>
          </a:p>
          <a:p>
            <a:pPr marL="0" indent="0">
              <a:buNone/>
            </a:pPr>
            <a:r>
              <a:rPr lang="en-US" dirty="0"/>
              <a:t>5. Model Evaluation: Assessing the accuracy, precision, recall, and F1-score of the predictive models.</a:t>
            </a:r>
          </a:p>
          <a:p>
            <a:pPr marL="0" indent="0">
              <a:buNone/>
            </a:pPr>
            <a:r>
              <a:rPr lang="en-US" dirty="0"/>
              <a:t>6. Interpretability: Analyzing the factors and linguistic patterns contributing to sentiment and trend</a:t>
            </a:r>
          </a:p>
          <a:p>
            <a:pPr marL="0" indent="0">
              <a:buNone/>
            </a:pPr>
            <a:r>
              <a:rPr lang="en-US" dirty="0"/>
              <a:t>predictions.</a:t>
            </a:r>
          </a:p>
          <a:p>
            <a:pPr marL="0" indent="0">
              <a:buNone/>
            </a:pPr>
            <a:r>
              <a:rPr lang="en-US" dirty="0"/>
              <a:t>7. Social Media Insights: Providing cricket enthusiasts, sports analysts, and</a:t>
            </a:r>
          </a:p>
          <a:p>
            <a:pPr marL="0" indent="0">
              <a:buNone/>
            </a:pPr>
            <a:r>
              <a:rPr lang="en-US" dirty="0"/>
              <a:t>marketers with insights into the social media landscape during the T20 World Cup 2021.</a:t>
            </a:r>
            <a:endParaRPr lang="en-IN" dirty="0"/>
          </a:p>
        </p:txBody>
      </p:sp>
    </p:spTree>
    <p:extLst>
      <p:ext uri="{BB962C8B-B14F-4D97-AF65-F5344CB8AC3E}">
        <p14:creationId xmlns:p14="http://schemas.microsoft.com/office/powerpoint/2010/main" val="29951780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129</TotalTime>
  <Words>1683</Words>
  <Application>Microsoft Office PowerPoint</Application>
  <PresentationFormat>Widescreen</PresentationFormat>
  <Paragraphs>95</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Garamond</vt:lpstr>
      <vt:lpstr>Söhne</vt:lpstr>
      <vt:lpstr>Organic</vt:lpstr>
      <vt:lpstr>MENTORNESS NLP TASK 3 </vt:lpstr>
      <vt:lpstr>Abstract:</vt:lpstr>
      <vt:lpstr>How can NLP techniques be employed to extract valuable information from T20 World Cup 2021 tweets, such as sentiment, trending topics, and user engagement?</vt:lpstr>
      <vt:lpstr>Contd:</vt:lpstr>
      <vt:lpstr>Can we build predictive models that analyze tweet contents, user profiles, and tweet metadata to anticipate sentiments and trends during the T20 World Cup 2021?</vt:lpstr>
      <vt:lpstr>Sentiment Analysis:</vt:lpstr>
      <vt:lpstr>What features and factors are most influential in determining the sentiments and trends in T20 World Cup 2021 tweets?</vt:lpstr>
      <vt:lpstr>How accurate and reliable can an NLP-based prediction model be in the context of analyzing sentiments and trends in tweets related to a sporting event?</vt:lpstr>
      <vt:lpstr>Scope:</vt:lpstr>
      <vt:lpstr>Importing Libraries:</vt:lpstr>
      <vt:lpstr>PowerPoint Presentation</vt:lpstr>
      <vt:lpstr>Number of total fields:</vt:lpstr>
      <vt:lpstr>Drop Duplicate Values</vt:lpstr>
      <vt:lpstr>PowerPoint Presentation</vt:lpstr>
      <vt:lpstr>Checking for unique fields in the dataset:</vt:lpstr>
      <vt:lpstr>Removal of Punctuations:</vt:lpstr>
      <vt:lpstr>Polarity and Subjectivity Check:</vt:lpstr>
      <vt:lpstr>Classify into positive, negative and neutral:</vt:lpstr>
      <vt:lpstr>PowerPoint Presentation</vt:lpstr>
      <vt:lpstr>Total positive, negative and neutral tweets:</vt:lpstr>
      <vt:lpstr>Graph plotted:</vt:lpstr>
      <vt:lpstr>PowerPoint Presentation</vt:lpstr>
      <vt:lpstr>Removing Stopwords, Applying Tokenization and Stemming:</vt:lpstr>
      <vt:lpstr>PowerPoint Presentation</vt:lpstr>
      <vt:lpstr>PowerPoint Presentation</vt:lpstr>
      <vt:lpstr>PowerPoint Presentation</vt:lpstr>
      <vt:lpstr>Applying Countvectorizer:</vt:lpstr>
      <vt:lpstr>Function to n-gram:</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MENTORNESS NLP TASK 3</dc:title>
  <dc:creator>SAARA ANAND 21BCE8156</dc:creator>
  <cp:lastModifiedBy>SAARA ANAND 21BCE8156</cp:lastModifiedBy>
  <cp:revision>3</cp:revision>
  <dcterms:created xsi:type="dcterms:W3CDTF">2023-11-06T18:23:18Z</dcterms:created>
  <dcterms:modified xsi:type="dcterms:W3CDTF">2023-11-21T06:18:54Z</dcterms:modified>
</cp:coreProperties>
</file>