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70" r:id="rId14"/>
    <p:sldId id="272" r:id="rId15"/>
    <p:sldId id="273" r:id="rId16"/>
    <p:sldId id="274" r:id="rId17"/>
    <p:sldId id="275" r:id="rId18"/>
    <p:sldId id="277" r:id="rId19"/>
    <p:sldId id="278" r:id="rId20"/>
    <p:sldId id="279" r:id="rId21"/>
    <p:sldId id="28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5329089-0970-466A-A7D2-CB0BCE442825}" type="datetimeFigureOut">
              <a:rPr lang="en-IN" smtClean="0"/>
              <a:t>21-11-2023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F7BBB531-27E8-4F31-AF97-58D8A6F78EF9}"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39497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329089-0970-466A-A7D2-CB0BCE442825}" type="datetimeFigureOut">
              <a:rPr lang="en-IN" smtClean="0"/>
              <a:t>21-11-2023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BBB531-27E8-4F31-AF97-58D8A6F78EF9}" type="slidenum">
              <a:rPr lang="en-IN" smtClean="0"/>
              <a:t>‹#›</a:t>
            </a:fld>
            <a:endParaRPr lang="en-IN"/>
          </a:p>
        </p:txBody>
      </p:sp>
    </p:spTree>
    <p:extLst>
      <p:ext uri="{BB962C8B-B14F-4D97-AF65-F5344CB8AC3E}">
        <p14:creationId xmlns:p14="http://schemas.microsoft.com/office/powerpoint/2010/main" val="1793475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329089-0970-466A-A7D2-CB0BCE442825}" type="datetimeFigureOut">
              <a:rPr lang="en-IN" smtClean="0"/>
              <a:t>21-11-2023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BBB531-27E8-4F31-AF97-58D8A6F78EF9}"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96823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329089-0970-466A-A7D2-CB0BCE442825}" type="datetimeFigureOut">
              <a:rPr lang="en-IN" smtClean="0"/>
              <a:t>21-11-2023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BBB531-27E8-4F31-AF97-58D8A6F78EF9}"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50033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329089-0970-466A-A7D2-CB0BCE442825}" type="datetimeFigureOut">
              <a:rPr lang="en-IN" smtClean="0"/>
              <a:t>21-11-2023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BBB531-27E8-4F31-AF97-58D8A6F78EF9}" type="slidenum">
              <a:rPr lang="en-IN" smtClean="0"/>
              <a:t>‹#›</a:t>
            </a:fld>
            <a:endParaRPr lang="en-IN"/>
          </a:p>
        </p:txBody>
      </p:sp>
    </p:spTree>
    <p:extLst>
      <p:ext uri="{BB962C8B-B14F-4D97-AF65-F5344CB8AC3E}">
        <p14:creationId xmlns:p14="http://schemas.microsoft.com/office/powerpoint/2010/main" val="3649303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329089-0970-466A-A7D2-CB0BCE442825}" type="datetimeFigureOut">
              <a:rPr lang="en-IN" smtClean="0"/>
              <a:t>21-11-2023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BBB531-27E8-4F31-AF97-58D8A6F78EF9}"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82582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329089-0970-466A-A7D2-CB0BCE442825}" type="datetimeFigureOut">
              <a:rPr lang="en-IN" smtClean="0"/>
              <a:t>21-11-2023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BBB531-27E8-4F31-AF97-58D8A6F78EF9}"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760630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329089-0970-466A-A7D2-CB0BCE442825}" type="datetimeFigureOut">
              <a:rPr lang="en-IN" smtClean="0"/>
              <a:t>21-11-2023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BBB531-27E8-4F31-AF97-58D8A6F78EF9}"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652564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329089-0970-466A-A7D2-CB0BCE442825}" type="datetimeFigureOut">
              <a:rPr lang="en-IN" smtClean="0"/>
              <a:t>21-11-2023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BBB531-27E8-4F31-AF97-58D8A6F78EF9}"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8133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329089-0970-466A-A7D2-CB0BCE442825}" type="datetimeFigureOut">
              <a:rPr lang="en-IN" smtClean="0"/>
              <a:t>21-11-2023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BBB531-27E8-4F31-AF97-58D8A6F78EF9}" type="slidenum">
              <a:rPr lang="en-IN" smtClean="0"/>
              <a:t>‹#›</a:t>
            </a:fld>
            <a:endParaRPr lang="en-IN"/>
          </a:p>
        </p:txBody>
      </p:sp>
    </p:spTree>
    <p:extLst>
      <p:ext uri="{BB962C8B-B14F-4D97-AF65-F5344CB8AC3E}">
        <p14:creationId xmlns:p14="http://schemas.microsoft.com/office/powerpoint/2010/main" val="3855248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329089-0970-466A-A7D2-CB0BCE442825}" type="datetimeFigureOut">
              <a:rPr lang="en-IN" smtClean="0"/>
              <a:t>21-11-2023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BBB531-27E8-4F31-AF97-58D8A6F78EF9}"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7825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329089-0970-466A-A7D2-CB0BCE442825}" type="datetimeFigureOut">
              <a:rPr lang="en-IN" smtClean="0"/>
              <a:t>21-11-2023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BBB531-27E8-4F31-AF97-58D8A6F78EF9}" type="slidenum">
              <a:rPr lang="en-IN" smtClean="0"/>
              <a:t>‹#›</a:t>
            </a:fld>
            <a:endParaRPr lang="en-IN"/>
          </a:p>
        </p:txBody>
      </p:sp>
    </p:spTree>
    <p:extLst>
      <p:ext uri="{BB962C8B-B14F-4D97-AF65-F5344CB8AC3E}">
        <p14:creationId xmlns:p14="http://schemas.microsoft.com/office/powerpoint/2010/main" val="2950610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329089-0970-466A-A7D2-CB0BCE442825}" type="datetimeFigureOut">
              <a:rPr lang="en-IN" smtClean="0"/>
              <a:t>21-11-2023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7BBB531-27E8-4F31-AF97-58D8A6F78EF9}"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3532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329089-0970-466A-A7D2-CB0BCE442825}" type="datetimeFigureOut">
              <a:rPr lang="en-IN" smtClean="0"/>
              <a:t>21-11-2023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7BBB531-27E8-4F31-AF97-58D8A6F78EF9}"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2690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329089-0970-466A-A7D2-CB0BCE442825}" type="datetimeFigureOut">
              <a:rPr lang="en-IN" smtClean="0"/>
              <a:t>21-11-2023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7BBB531-27E8-4F31-AF97-58D8A6F78EF9}" type="slidenum">
              <a:rPr lang="en-IN" smtClean="0"/>
              <a:t>‹#›</a:t>
            </a:fld>
            <a:endParaRPr lang="en-IN"/>
          </a:p>
        </p:txBody>
      </p:sp>
    </p:spTree>
    <p:extLst>
      <p:ext uri="{BB962C8B-B14F-4D97-AF65-F5344CB8AC3E}">
        <p14:creationId xmlns:p14="http://schemas.microsoft.com/office/powerpoint/2010/main" val="4116619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329089-0970-466A-A7D2-CB0BCE442825}" type="datetimeFigureOut">
              <a:rPr lang="en-IN" smtClean="0"/>
              <a:t>21-11-2023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BBB531-27E8-4F31-AF97-58D8A6F78EF9}"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240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329089-0970-466A-A7D2-CB0BCE442825}" type="datetimeFigureOut">
              <a:rPr lang="en-IN" smtClean="0"/>
              <a:t>21-11-2023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BBB531-27E8-4F31-AF97-58D8A6F78EF9}" type="slidenum">
              <a:rPr lang="en-IN" smtClean="0"/>
              <a:t>‹#›</a:t>
            </a:fld>
            <a:endParaRPr lang="en-IN"/>
          </a:p>
        </p:txBody>
      </p:sp>
    </p:spTree>
    <p:extLst>
      <p:ext uri="{BB962C8B-B14F-4D97-AF65-F5344CB8AC3E}">
        <p14:creationId xmlns:p14="http://schemas.microsoft.com/office/powerpoint/2010/main" val="2732465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5329089-0970-466A-A7D2-CB0BCE442825}" type="datetimeFigureOut">
              <a:rPr lang="en-IN" smtClean="0"/>
              <a:t>21-11-2023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7BBB531-27E8-4F31-AF97-58D8A6F78EF9}" type="slidenum">
              <a:rPr lang="en-IN" smtClean="0"/>
              <a:t>‹#›</a:t>
            </a:fld>
            <a:endParaRPr lang="en-IN"/>
          </a:p>
        </p:txBody>
      </p:sp>
    </p:spTree>
    <p:extLst>
      <p:ext uri="{BB962C8B-B14F-4D97-AF65-F5344CB8AC3E}">
        <p14:creationId xmlns:p14="http://schemas.microsoft.com/office/powerpoint/2010/main" val="207340087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9ECB4-454B-ED2E-DBEC-6CB585C151DD}"/>
              </a:ext>
            </a:extLst>
          </p:cNvPr>
          <p:cNvSpPr>
            <a:spLocks noGrp="1"/>
          </p:cNvSpPr>
          <p:nvPr>
            <p:ph type="ctrTitle"/>
          </p:nvPr>
        </p:nvSpPr>
        <p:spPr/>
        <p:txBody>
          <a:bodyPr/>
          <a:lstStyle/>
          <a:p>
            <a:r>
              <a:rPr lang="en-US" dirty="0"/>
              <a:t>MENTORNESS NLP INTERNSHIP TASK </a:t>
            </a:r>
            <a:endParaRPr lang="en-IN" dirty="0"/>
          </a:p>
        </p:txBody>
      </p:sp>
      <p:sp>
        <p:nvSpPr>
          <p:cNvPr id="3" name="Subtitle 2">
            <a:extLst>
              <a:ext uri="{FF2B5EF4-FFF2-40B4-BE49-F238E27FC236}">
                <a16:creationId xmlns:a16="http://schemas.microsoft.com/office/drawing/2014/main" id="{6C3B92EB-3F4A-B947-FAF6-3AA972CB3D79}"/>
              </a:ext>
            </a:extLst>
          </p:cNvPr>
          <p:cNvSpPr>
            <a:spLocks noGrp="1"/>
          </p:cNvSpPr>
          <p:nvPr>
            <p:ph type="subTitle" idx="1"/>
          </p:nvPr>
        </p:nvSpPr>
        <p:spPr/>
        <p:txBody>
          <a:bodyPr>
            <a:normAutofit/>
          </a:bodyPr>
          <a:lstStyle/>
          <a:p>
            <a:r>
              <a:rPr lang="en-US" sz="3600" dirty="0"/>
              <a:t>ISRAEL PALESTINE WAR SENTIMENT ANALYSIS </a:t>
            </a:r>
            <a:endParaRPr lang="en-IN" sz="3600" dirty="0"/>
          </a:p>
        </p:txBody>
      </p:sp>
    </p:spTree>
    <p:extLst>
      <p:ext uri="{BB962C8B-B14F-4D97-AF65-F5344CB8AC3E}">
        <p14:creationId xmlns:p14="http://schemas.microsoft.com/office/powerpoint/2010/main" val="1173331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CA896-E97F-E8EC-1F28-186B388045A4}"/>
              </a:ext>
            </a:extLst>
          </p:cNvPr>
          <p:cNvSpPr>
            <a:spLocks noGrp="1"/>
          </p:cNvSpPr>
          <p:nvPr>
            <p:ph type="title"/>
          </p:nvPr>
        </p:nvSpPr>
        <p:spPr/>
        <p:txBody>
          <a:bodyPr/>
          <a:lstStyle/>
          <a:p>
            <a:r>
              <a:rPr lang="en-US" dirty="0"/>
              <a:t>SCOPE:</a:t>
            </a:r>
            <a:endParaRPr lang="en-IN" dirty="0"/>
          </a:p>
        </p:txBody>
      </p:sp>
      <p:sp>
        <p:nvSpPr>
          <p:cNvPr id="3" name="Content Placeholder 2">
            <a:extLst>
              <a:ext uri="{FF2B5EF4-FFF2-40B4-BE49-F238E27FC236}">
                <a16:creationId xmlns:a16="http://schemas.microsoft.com/office/drawing/2014/main" id="{ED9333EE-C8E6-AA1E-837A-3D94611626D7}"/>
              </a:ext>
            </a:extLst>
          </p:cNvPr>
          <p:cNvSpPr>
            <a:spLocks noGrp="1"/>
          </p:cNvSpPr>
          <p:nvPr>
            <p:ph idx="1"/>
          </p:nvPr>
        </p:nvSpPr>
        <p:spPr/>
        <p:txBody>
          <a:bodyPr>
            <a:normAutofit fontScale="62500" lnSpcReduction="20000"/>
          </a:bodyPr>
          <a:lstStyle/>
          <a:p>
            <a:pPr marL="0" indent="0">
              <a:buNone/>
            </a:pPr>
            <a:endParaRPr lang="en-US" dirty="0"/>
          </a:p>
          <a:p>
            <a:pPr marL="0" indent="0">
              <a:buNone/>
            </a:pPr>
            <a:r>
              <a:rPr lang="en-US" dirty="0"/>
              <a:t>This project's scope encompasses several critical components:</a:t>
            </a:r>
          </a:p>
          <a:p>
            <a:pPr marL="0" indent="0">
              <a:buNone/>
            </a:pPr>
            <a:r>
              <a:rPr lang="en-US" dirty="0"/>
              <a:t>• Data Preprocessing: Cleaning and preparing the textual data from Rediff comments for sentiment</a:t>
            </a:r>
          </a:p>
          <a:p>
            <a:pPr marL="0" indent="0">
              <a:buNone/>
            </a:pPr>
            <a:r>
              <a:rPr lang="en-US" dirty="0"/>
              <a:t>analysis.</a:t>
            </a:r>
          </a:p>
          <a:p>
            <a:pPr marL="0" indent="0">
              <a:buNone/>
            </a:pPr>
            <a:r>
              <a:rPr lang="en-US" dirty="0"/>
              <a:t>• Sentiment Analysis Models: Developing NLP models for classifying comment sentiment as positive,</a:t>
            </a:r>
          </a:p>
          <a:p>
            <a:pPr marL="0" indent="0">
              <a:buNone/>
            </a:pPr>
            <a:r>
              <a:rPr lang="en-US" dirty="0"/>
              <a:t>negative, or neutral.</a:t>
            </a:r>
          </a:p>
          <a:p>
            <a:pPr marL="0" indent="0">
              <a:buNone/>
            </a:pPr>
            <a:r>
              <a:rPr lang="en-US" dirty="0"/>
              <a:t>• Contextual Analysis: Understanding the context and content of comments to explore themes and</a:t>
            </a:r>
          </a:p>
          <a:p>
            <a:pPr marL="0" indent="0">
              <a:buNone/>
            </a:pPr>
            <a:r>
              <a:rPr lang="en-US" dirty="0"/>
              <a:t>insights related to the Israel-Palestine conflict.</a:t>
            </a:r>
          </a:p>
          <a:p>
            <a:pPr marL="0" indent="0">
              <a:buNone/>
            </a:pPr>
            <a:r>
              <a:rPr lang="en-US" dirty="0"/>
              <a:t>• Sentiment Trends: Analyzing sentiment trends over time to identify patterns and correlations with</a:t>
            </a:r>
          </a:p>
          <a:p>
            <a:pPr marL="0" indent="0">
              <a:buNone/>
            </a:pPr>
            <a:r>
              <a:rPr lang="en-US" dirty="0"/>
              <a:t>significant events.</a:t>
            </a:r>
            <a:endParaRPr lang="en-IN" dirty="0"/>
          </a:p>
        </p:txBody>
      </p:sp>
    </p:spTree>
    <p:extLst>
      <p:ext uri="{BB962C8B-B14F-4D97-AF65-F5344CB8AC3E}">
        <p14:creationId xmlns:p14="http://schemas.microsoft.com/office/powerpoint/2010/main" val="1369636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8366B74-D95E-C6EC-8850-298F2A369E9B}"/>
              </a:ext>
            </a:extLst>
          </p:cNvPr>
          <p:cNvPicPr>
            <a:picLocks noChangeAspect="1"/>
          </p:cNvPicPr>
          <p:nvPr/>
        </p:nvPicPr>
        <p:blipFill>
          <a:blip r:embed="rId2"/>
          <a:stretch>
            <a:fillRect/>
          </a:stretch>
        </p:blipFill>
        <p:spPr>
          <a:xfrm>
            <a:off x="992819" y="845153"/>
            <a:ext cx="10515600" cy="5331810"/>
          </a:xfrm>
          <a:prstGeom prst="rect">
            <a:avLst/>
          </a:prstGeom>
        </p:spPr>
      </p:pic>
    </p:spTree>
    <p:extLst>
      <p:ext uri="{BB962C8B-B14F-4D97-AF65-F5344CB8AC3E}">
        <p14:creationId xmlns:p14="http://schemas.microsoft.com/office/powerpoint/2010/main" val="270195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72C90C-B7D5-D47B-A697-A84A420A3D41}"/>
              </a:ext>
            </a:extLst>
          </p:cNvPr>
          <p:cNvPicPr>
            <a:picLocks noChangeAspect="1"/>
          </p:cNvPicPr>
          <p:nvPr/>
        </p:nvPicPr>
        <p:blipFill>
          <a:blip r:embed="rId2"/>
          <a:stretch>
            <a:fillRect/>
          </a:stretch>
        </p:blipFill>
        <p:spPr>
          <a:xfrm>
            <a:off x="1013678" y="838653"/>
            <a:ext cx="9097987" cy="5420104"/>
          </a:xfrm>
          <a:prstGeom prst="rect">
            <a:avLst/>
          </a:prstGeom>
        </p:spPr>
      </p:pic>
    </p:spTree>
    <p:extLst>
      <p:ext uri="{BB962C8B-B14F-4D97-AF65-F5344CB8AC3E}">
        <p14:creationId xmlns:p14="http://schemas.microsoft.com/office/powerpoint/2010/main" val="2225944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BA1DD-3781-DED8-88D9-47E32E807FB7}"/>
              </a:ext>
            </a:extLst>
          </p:cNvPr>
          <p:cNvSpPr>
            <a:spLocks noGrp="1"/>
          </p:cNvSpPr>
          <p:nvPr>
            <p:ph type="title"/>
          </p:nvPr>
        </p:nvSpPr>
        <p:spPr/>
        <p:txBody>
          <a:bodyPr/>
          <a:lstStyle/>
          <a:p>
            <a:r>
              <a:rPr lang="en-US" dirty="0"/>
              <a:t>Removing Punctuations:</a:t>
            </a:r>
            <a:endParaRPr lang="en-IN" dirty="0"/>
          </a:p>
        </p:txBody>
      </p:sp>
      <p:pic>
        <p:nvPicPr>
          <p:cNvPr id="4" name="Content Placeholder 3">
            <a:extLst>
              <a:ext uri="{FF2B5EF4-FFF2-40B4-BE49-F238E27FC236}">
                <a16:creationId xmlns:a16="http://schemas.microsoft.com/office/drawing/2014/main" id="{CB6A7A76-FE8A-D061-A620-8176F7A79797}"/>
              </a:ext>
            </a:extLst>
          </p:cNvPr>
          <p:cNvPicPr>
            <a:picLocks noGrp="1" noChangeAspect="1"/>
          </p:cNvPicPr>
          <p:nvPr>
            <p:ph idx="1"/>
          </p:nvPr>
        </p:nvPicPr>
        <p:blipFill>
          <a:blip r:embed="rId2"/>
          <a:stretch>
            <a:fillRect/>
          </a:stretch>
        </p:blipFill>
        <p:spPr>
          <a:xfrm>
            <a:off x="3594684" y="2557463"/>
            <a:ext cx="5002632" cy="3317875"/>
          </a:xfrm>
          <a:prstGeom prst="rect">
            <a:avLst/>
          </a:prstGeom>
        </p:spPr>
      </p:pic>
    </p:spTree>
    <p:extLst>
      <p:ext uri="{BB962C8B-B14F-4D97-AF65-F5344CB8AC3E}">
        <p14:creationId xmlns:p14="http://schemas.microsoft.com/office/powerpoint/2010/main" val="2412167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79EE44-84F3-D466-60F6-2EE2F3DEAC2A}"/>
              </a:ext>
            </a:extLst>
          </p:cNvPr>
          <p:cNvPicPr>
            <a:picLocks noChangeAspect="1"/>
          </p:cNvPicPr>
          <p:nvPr/>
        </p:nvPicPr>
        <p:blipFill>
          <a:blip r:embed="rId2"/>
          <a:stretch>
            <a:fillRect/>
          </a:stretch>
        </p:blipFill>
        <p:spPr>
          <a:xfrm>
            <a:off x="1809152" y="933101"/>
            <a:ext cx="8573696" cy="4991797"/>
          </a:xfrm>
          <a:prstGeom prst="rect">
            <a:avLst/>
          </a:prstGeom>
        </p:spPr>
      </p:pic>
    </p:spTree>
    <p:extLst>
      <p:ext uri="{BB962C8B-B14F-4D97-AF65-F5344CB8AC3E}">
        <p14:creationId xmlns:p14="http://schemas.microsoft.com/office/powerpoint/2010/main" val="1367762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D3100-BA84-E88A-CF9E-DFC153404C52}"/>
              </a:ext>
            </a:extLst>
          </p:cNvPr>
          <p:cNvSpPr>
            <a:spLocks noGrp="1"/>
          </p:cNvSpPr>
          <p:nvPr>
            <p:ph type="title"/>
          </p:nvPr>
        </p:nvSpPr>
        <p:spPr/>
        <p:txBody>
          <a:bodyPr/>
          <a:lstStyle/>
          <a:p>
            <a:r>
              <a:rPr lang="en-US" dirty="0"/>
              <a:t>Assigning Scores:</a:t>
            </a:r>
            <a:endParaRPr lang="en-IN" dirty="0"/>
          </a:p>
        </p:txBody>
      </p:sp>
      <p:pic>
        <p:nvPicPr>
          <p:cNvPr id="4" name="Picture 3">
            <a:extLst>
              <a:ext uri="{FF2B5EF4-FFF2-40B4-BE49-F238E27FC236}">
                <a16:creationId xmlns:a16="http://schemas.microsoft.com/office/drawing/2014/main" id="{B558065D-2CC2-D79F-8B34-CAB582DE4DCB}"/>
              </a:ext>
            </a:extLst>
          </p:cNvPr>
          <p:cNvPicPr>
            <a:picLocks noChangeAspect="1"/>
          </p:cNvPicPr>
          <p:nvPr/>
        </p:nvPicPr>
        <p:blipFill>
          <a:blip r:embed="rId2"/>
          <a:stretch>
            <a:fillRect/>
          </a:stretch>
        </p:blipFill>
        <p:spPr>
          <a:xfrm>
            <a:off x="1014778" y="1458181"/>
            <a:ext cx="10002646" cy="4953691"/>
          </a:xfrm>
          <a:prstGeom prst="rect">
            <a:avLst/>
          </a:prstGeom>
        </p:spPr>
      </p:pic>
    </p:spTree>
    <p:extLst>
      <p:ext uri="{BB962C8B-B14F-4D97-AF65-F5344CB8AC3E}">
        <p14:creationId xmlns:p14="http://schemas.microsoft.com/office/powerpoint/2010/main" val="1036864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9CF759-B8D4-F622-8B4A-31F59FB4294B}"/>
              </a:ext>
            </a:extLst>
          </p:cNvPr>
          <p:cNvPicPr>
            <a:picLocks noChangeAspect="1"/>
          </p:cNvPicPr>
          <p:nvPr/>
        </p:nvPicPr>
        <p:blipFill>
          <a:blip r:embed="rId2"/>
          <a:stretch>
            <a:fillRect/>
          </a:stretch>
        </p:blipFill>
        <p:spPr>
          <a:xfrm>
            <a:off x="2361679" y="561575"/>
            <a:ext cx="7468642" cy="5734850"/>
          </a:xfrm>
          <a:prstGeom prst="rect">
            <a:avLst/>
          </a:prstGeom>
        </p:spPr>
      </p:pic>
    </p:spTree>
    <p:extLst>
      <p:ext uri="{BB962C8B-B14F-4D97-AF65-F5344CB8AC3E}">
        <p14:creationId xmlns:p14="http://schemas.microsoft.com/office/powerpoint/2010/main" val="19092822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AE8B0-33C6-6F75-7893-06297C7FBD33}"/>
              </a:ext>
            </a:extLst>
          </p:cNvPr>
          <p:cNvSpPr>
            <a:spLocks noGrp="1"/>
          </p:cNvSpPr>
          <p:nvPr>
            <p:ph type="title"/>
          </p:nvPr>
        </p:nvSpPr>
        <p:spPr/>
        <p:txBody>
          <a:bodyPr>
            <a:normAutofit fontScale="90000"/>
          </a:bodyPr>
          <a:lstStyle/>
          <a:p>
            <a:r>
              <a:rPr lang="en-US" dirty="0"/>
              <a:t>Applying Tokenization and removing stop words:</a:t>
            </a:r>
            <a:endParaRPr lang="en-IN" dirty="0"/>
          </a:p>
        </p:txBody>
      </p:sp>
      <p:pic>
        <p:nvPicPr>
          <p:cNvPr id="5" name="Content Placeholder 4">
            <a:extLst>
              <a:ext uri="{FF2B5EF4-FFF2-40B4-BE49-F238E27FC236}">
                <a16:creationId xmlns:a16="http://schemas.microsoft.com/office/drawing/2014/main" id="{07D93B2B-ED29-79B9-0E33-1429D140B5DB}"/>
              </a:ext>
            </a:extLst>
          </p:cNvPr>
          <p:cNvPicPr>
            <a:picLocks noGrp="1" noChangeAspect="1"/>
          </p:cNvPicPr>
          <p:nvPr>
            <p:ph idx="1"/>
          </p:nvPr>
        </p:nvPicPr>
        <p:blipFill>
          <a:blip r:embed="rId2"/>
          <a:stretch>
            <a:fillRect/>
          </a:stretch>
        </p:blipFill>
        <p:spPr>
          <a:xfrm>
            <a:off x="4186657" y="2557463"/>
            <a:ext cx="3818686" cy="3317875"/>
          </a:xfrm>
        </p:spPr>
      </p:pic>
    </p:spTree>
    <p:extLst>
      <p:ext uri="{BB962C8B-B14F-4D97-AF65-F5344CB8AC3E}">
        <p14:creationId xmlns:p14="http://schemas.microsoft.com/office/powerpoint/2010/main" val="3999334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E8E19E-6547-510D-1D20-552548AFF74D}"/>
              </a:ext>
            </a:extLst>
          </p:cNvPr>
          <p:cNvPicPr>
            <a:picLocks noChangeAspect="1"/>
          </p:cNvPicPr>
          <p:nvPr/>
        </p:nvPicPr>
        <p:blipFill>
          <a:blip r:embed="rId2"/>
          <a:stretch>
            <a:fillRect/>
          </a:stretch>
        </p:blipFill>
        <p:spPr>
          <a:xfrm>
            <a:off x="2379695" y="497149"/>
            <a:ext cx="7290568" cy="5863701"/>
          </a:xfrm>
          <a:prstGeom prst="rect">
            <a:avLst/>
          </a:prstGeom>
        </p:spPr>
      </p:pic>
    </p:spTree>
    <p:extLst>
      <p:ext uri="{BB962C8B-B14F-4D97-AF65-F5344CB8AC3E}">
        <p14:creationId xmlns:p14="http://schemas.microsoft.com/office/powerpoint/2010/main" val="33073876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F4CC2-347F-239A-A472-82DDC1BB00D4}"/>
              </a:ext>
            </a:extLst>
          </p:cNvPr>
          <p:cNvSpPr>
            <a:spLocks noGrp="1"/>
          </p:cNvSpPr>
          <p:nvPr>
            <p:ph type="title"/>
          </p:nvPr>
        </p:nvSpPr>
        <p:spPr/>
        <p:txBody>
          <a:bodyPr/>
          <a:lstStyle/>
          <a:p>
            <a:r>
              <a:rPr lang="en-US" dirty="0"/>
              <a:t>Function to n-gram display:</a:t>
            </a:r>
            <a:endParaRPr lang="en-IN" dirty="0"/>
          </a:p>
        </p:txBody>
      </p:sp>
      <p:pic>
        <p:nvPicPr>
          <p:cNvPr id="5" name="Content Placeholder 4">
            <a:extLst>
              <a:ext uri="{FF2B5EF4-FFF2-40B4-BE49-F238E27FC236}">
                <a16:creationId xmlns:a16="http://schemas.microsoft.com/office/drawing/2014/main" id="{C2DEC590-CB01-004B-00C6-2E32E6D96E3F}"/>
              </a:ext>
            </a:extLst>
          </p:cNvPr>
          <p:cNvPicPr>
            <a:picLocks noGrp="1" noChangeAspect="1"/>
          </p:cNvPicPr>
          <p:nvPr>
            <p:ph idx="1"/>
          </p:nvPr>
        </p:nvPicPr>
        <p:blipFill>
          <a:blip r:embed="rId2"/>
          <a:stretch>
            <a:fillRect/>
          </a:stretch>
        </p:blipFill>
        <p:spPr>
          <a:xfrm>
            <a:off x="2880031" y="2557463"/>
            <a:ext cx="6431937" cy="3317875"/>
          </a:xfrm>
        </p:spPr>
      </p:pic>
    </p:spTree>
    <p:extLst>
      <p:ext uri="{BB962C8B-B14F-4D97-AF65-F5344CB8AC3E}">
        <p14:creationId xmlns:p14="http://schemas.microsoft.com/office/powerpoint/2010/main" val="1791517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EBE2A-BF8B-7A8F-68EC-C04924B49329}"/>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81622412-B99E-5D46-1261-B99D2110EF66}"/>
              </a:ext>
            </a:extLst>
          </p:cNvPr>
          <p:cNvSpPr>
            <a:spLocks noGrp="1"/>
          </p:cNvSpPr>
          <p:nvPr>
            <p:ph idx="1"/>
          </p:nvPr>
        </p:nvSpPr>
        <p:spPr/>
        <p:txBody>
          <a:bodyPr>
            <a:normAutofit lnSpcReduction="10000"/>
          </a:bodyPr>
          <a:lstStyle/>
          <a:p>
            <a:pPr marL="0" indent="0">
              <a:buNone/>
            </a:pPr>
            <a:r>
              <a:rPr lang="en-US" dirty="0"/>
              <a:t>This project focuses on applying Natural Language Processing (NLP) techniques to analyze and understand the sentiment and impact of textual data related to the current Israel-Palestine conflict. The project leverages advanced NLP methods to process comments from the online platform Rediff, specifically analyzing the sentiment and context of these comments in the context of the ongoing conflict. By categorizing comments as positive, negative, or neutral and exploring the relationship between sentiment and the conflict's developments, this project aims to gain insights into public sentiment and opinions regarding the Israel-Palestine conflict.</a:t>
            </a:r>
            <a:endParaRPr lang="en-IN" dirty="0"/>
          </a:p>
        </p:txBody>
      </p:sp>
    </p:spTree>
    <p:extLst>
      <p:ext uri="{BB962C8B-B14F-4D97-AF65-F5344CB8AC3E}">
        <p14:creationId xmlns:p14="http://schemas.microsoft.com/office/powerpoint/2010/main" val="5372659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E7836B-5F16-E590-A83A-FF89D82A88C1}"/>
              </a:ext>
            </a:extLst>
          </p:cNvPr>
          <p:cNvPicPr>
            <a:picLocks noChangeAspect="1"/>
          </p:cNvPicPr>
          <p:nvPr/>
        </p:nvPicPr>
        <p:blipFill>
          <a:blip r:embed="rId2"/>
          <a:stretch>
            <a:fillRect/>
          </a:stretch>
        </p:blipFill>
        <p:spPr>
          <a:xfrm>
            <a:off x="861134" y="440790"/>
            <a:ext cx="11215456" cy="6118461"/>
          </a:xfrm>
          <a:prstGeom prst="rect">
            <a:avLst/>
          </a:prstGeom>
        </p:spPr>
      </p:pic>
    </p:spTree>
    <p:extLst>
      <p:ext uri="{BB962C8B-B14F-4D97-AF65-F5344CB8AC3E}">
        <p14:creationId xmlns:p14="http://schemas.microsoft.com/office/powerpoint/2010/main" val="23692039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17A499-1096-02DB-DC8A-18D9A21AD573}"/>
              </a:ext>
            </a:extLst>
          </p:cNvPr>
          <p:cNvPicPr>
            <a:picLocks noChangeAspect="1"/>
          </p:cNvPicPr>
          <p:nvPr/>
        </p:nvPicPr>
        <p:blipFill>
          <a:blip r:embed="rId2"/>
          <a:stretch>
            <a:fillRect/>
          </a:stretch>
        </p:blipFill>
        <p:spPr>
          <a:xfrm>
            <a:off x="3304785" y="1557076"/>
            <a:ext cx="5582429" cy="3743847"/>
          </a:xfrm>
          <a:prstGeom prst="rect">
            <a:avLst/>
          </a:prstGeom>
        </p:spPr>
      </p:pic>
    </p:spTree>
    <p:extLst>
      <p:ext uri="{BB962C8B-B14F-4D97-AF65-F5344CB8AC3E}">
        <p14:creationId xmlns:p14="http://schemas.microsoft.com/office/powerpoint/2010/main" val="2678680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62265-9ED1-C372-5685-5D01EF8214EF}"/>
              </a:ext>
            </a:extLst>
          </p:cNvPr>
          <p:cNvSpPr>
            <a:spLocks noGrp="1"/>
          </p:cNvSpPr>
          <p:nvPr>
            <p:ph type="title"/>
          </p:nvPr>
        </p:nvSpPr>
        <p:spPr/>
        <p:txBody>
          <a:bodyPr>
            <a:normAutofit/>
          </a:bodyPr>
          <a:lstStyle/>
          <a:p>
            <a:r>
              <a:rPr lang="en-US" sz="2800" dirty="0"/>
              <a:t>How can NLP techniques be applied to analyze comments from Rediff related to the Israel-Palestine conflict?</a:t>
            </a:r>
            <a:endParaRPr lang="en-IN" sz="2800" dirty="0"/>
          </a:p>
        </p:txBody>
      </p:sp>
      <p:sp>
        <p:nvSpPr>
          <p:cNvPr id="3" name="Content Placeholder 2">
            <a:extLst>
              <a:ext uri="{FF2B5EF4-FFF2-40B4-BE49-F238E27FC236}">
                <a16:creationId xmlns:a16="http://schemas.microsoft.com/office/drawing/2014/main" id="{EDEBC4AE-2D85-8087-AF93-786ABD87B2FB}"/>
              </a:ext>
            </a:extLst>
          </p:cNvPr>
          <p:cNvSpPr>
            <a:spLocks noGrp="1"/>
          </p:cNvSpPr>
          <p:nvPr>
            <p:ph idx="1"/>
          </p:nvPr>
        </p:nvSpPr>
        <p:spPr/>
        <p:txBody>
          <a:bodyPr>
            <a:normAutofit fontScale="47500" lnSpcReduction="20000"/>
          </a:bodyPr>
          <a:lstStyle/>
          <a:p>
            <a:pPr algn="l"/>
            <a:r>
              <a:rPr lang="en-US" b="0" i="0" dirty="0">
                <a:solidFill>
                  <a:srgbClr val="374151"/>
                </a:solidFill>
                <a:effectLst/>
                <a:latin typeface="Söhne"/>
              </a:rPr>
              <a:t>Analyzing comments from a platform like Rediff related to the Israel-Palestine conflict using Natural Language Processing (NLP) techniques can provide valuable insights into public sentiment, opinions, and discussions. Here's a high-level overview of how you can apply NLP to this task:</a:t>
            </a:r>
          </a:p>
          <a:p>
            <a:pPr algn="l">
              <a:buFont typeface="+mj-lt"/>
              <a:buAutoNum type="arabicPeriod"/>
            </a:pPr>
            <a:r>
              <a:rPr lang="en-US" b="0" i="0" dirty="0">
                <a:solidFill>
                  <a:srgbClr val="374151"/>
                </a:solidFill>
                <a:effectLst/>
                <a:latin typeface="Söhne"/>
              </a:rPr>
              <a:t>Data Collection:</a:t>
            </a:r>
          </a:p>
          <a:p>
            <a:pPr marL="742950" lvl="1" indent="-285750" algn="l">
              <a:buFont typeface="+mj-lt"/>
              <a:buAutoNum type="arabicPeriod"/>
            </a:pPr>
            <a:r>
              <a:rPr lang="en-US" b="0" i="0" dirty="0">
                <a:solidFill>
                  <a:srgbClr val="374151"/>
                </a:solidFill>
                <a:effectLst/>
                <a:latin typeface="Söhne"/>
              </a:rPr>
              <a:t>Scrape comments: Use web scraping techniques to gather comments from Rediff articles related to the Israel-Palestine conflict. Make sure to respect the website's terms of use and policies.</a:t>
            </a:r>
          </a:p>
          <a:p>
            <a:pPr algn="l">
              <a:buFont typeface="+mj-lt"/>
              <a:buAutoNum type="arabicPeriod"/>
            </a:pPr>
            <a:r>
              <a:rPr lang="en-US" b="0" i="0" dirty="0">
                <a:solidFill>
                  <a:srgbClr val="374151"/>
                </a:solidFill>
                <a:effectLst/>
                <a:latin typeface="Söhne"/>
              </a:rPr>
              <a:t>Data Preprocessing:</a:t>
            </a:r>
          </a:p>
          <a:p>
            <a:pPr marL="742950" lvl="1" indent="-285750" algn="l">
              <a:buFont typeface="+mj-lt"/>
              <a:buAutoNum type="arabicPeriod"/>
            </a:pPr>
            <a:r>
              <a:rPr lang="en-US" b="0" i="0" dirty="0">
                <a:solidFill>
                  <a:srgbClr val="374151"/>
                </a:solidFill>
                <a:effectLst/>
                <a:latin typeface="Söhne"/>
              </a:rPr>
              <a:t>Text cleaning: Remove irrelevant characters, HTML tags, and special symbols.</a:t>
            </a:r>
          </a:p>
          <a:p>
            <a:pPr marL="742950" lvl="1" indent="-285750" algn="l">
              <a:buFont typeface="+mj-lt"/>
              <a:buAutoNum type="arabicPeriod"/>
            </a:pPr>
            <a:r>
              <a:rPr lang="en-US" b="0" i="0" dirty="0">
                <a:solidFill>
                  <a:srgbClr val="374151"/>
                </a:solidFill>
                <a:effectLst/>
                <a:latin typeface="Söhne"/>
              </a:rPr>
              <a:t>Tokenization: Split comments into individual words or tokens.</a:t>
            </a:r>
          </a:p>
          <a:p>
            <a:pPr marL="742950" lvl="1" indent="-285750" algn="l">
              <a:buFont typeface="+mj-lt"/>
              <a:buAutoNum type="arabicPeriod"/>
            </a:pPr>
            <a:r>
              <a:rPr lang="en-US" b="0" i="0" dirty="0">
                <a:solidFill>
                  <a:srgbClr val="374151"/>
                </a:solidFill>
                <a:effectLst/>
                <a:latin typeface="Söhne"/>
              </a:rPr>
              <a:t>Lowercasing: Convert all text to lowercase to ensure consistency.</a:t>
            </a:r>
          </a:p>
          <a:p>
            <a:pPr marL="742950" lvl="1" indent="-285750" algn="l">
              <a:buFont typeface="+mj-lt"/>
              <a:buAutoNum type="arabicPeriod"/>
            </a:pPr>
            <a:r>
              <a:rPr lang="en-US" b="0" i="0" dirty="0" err="1">
                <a:solidFill>
                  <a:srgbClr val="374151"/>
                </a:solidFill>
                <a:effectLst/>
                <a:latin typeface="Söhne"/>
              </a:rPr>
              <a:t>Stopword</a:t>
            </a:r>
            <a:r>
              <a:rPr lang="en-US" b="0" i="0" dirty="0">
                <a:solidFill>
                  <a:srgbClr val="374151"/>
                </a:solidFill>
                <a:effectLst/>
                <a:latin typeface="Söhne"/>
              </a:rPr>
              <a:t> removal: Eliminate common and irrelevant words like "the," "and," "in."</a:t>
            </a:r>
          </a:p>
          <a:p>
            <a:pPr algn="l">
              <a:buFont typeface="+mj-lt"/>
              <a:buAutoNum type="arabicPeriod"/>
            </a:pPr>
            <a:r>
              <a:rPr lang="en-US" b="0" i="0" dirty="0">
                <a:solidFill>
                  <a:srgbClr val="374151"/>
                </a:solidFill>
                <a:effectLst/>
                <a:latin typeface="Söhne"/>
              </a:rPr>
              <a:t>Sentiment Analysis:</a:t>
            </a:r>
          </a:p>
          <a:p>
            <a:pPr marL="742950" lvl="1" indent="-285750" algn="l">
              <a:buFont typeface="+mj-lt"/>
              <a:buAutoNum type="arabicPeriod"/>
            </a:pPr>
            <a:r>
              <a:rPr lang="en-US" b="0" i="0" dirty="0">
                <a:solidFill>
                  <a:srgbClr val="374151"/>
                </a:solidFill>
                <a:effectLst/>
                <a:latin typeface="Söhne"/>
              </a:rPr>
              <a:t>Analyze sentiment: Apply sentiment analysis to determine the emotional tone of each comment. You can use pre-trained sentiment analysis models or create your own using labeled data.</a:t>
            </a:r>
          </a:p>
          <a:p>
            <a:pPr marL="742950" lvl="1" indent="-285750" algn="l">
              <a:buFont typeface="+mj-lt"/>
              <a:buAutoNum type="arabicPeriod"/>
            </a:pPr>
            <a:r>
              <a:rPr lang="en-US" b="0" i="0" dirty="0">
                <a:solidFill>
                  <a:srgbClr val="374151"/>
                </a:solidFill>
                <a:effectLst/>
                <a:latin typeface="Söhne"/>
              </a:rPr>
              <a:t>Categorize comments: Categorize comments as positive, negative, or neutral based on their sentiment scores. This will help you understand the overall sentiment of the discussions.</a:t>
            </a:r>
          </a:p>
          <a:p>
            <a:pPr marL="0" indent="0">
              <a:buNone/>
            </a:pPr>
            <a:endParaRPr lang="en-IN" dirty="0"/>
          </a:p>
        </p:txBody>
      </p:sp>
    </p:spTree>
    <p:extLst>
      <p:ext uri="{BB962C8B-B14F-4D97-AF65-F5344CB8AC3E}">
        <p14:creationId xmlns:p14="http://schemas.microsoft.com/office/powerpoint/2010/main" val="829046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78639-C0F2-266D-8BA3-843F26339FD4}"/>
              </a:ext>
            </a:extLst>
          </p:cNvPr>
          <p:cNvSpPr>
            <a:spLocks noGrp="1"/>
          </p:cNvSpPr>
          <p:nvPr>
            <p:ph type="title"/>
          </p:nvPr>
        </p:nvSpPr>
        <p:spPr/>
        <p:txBody>
          <a:bodyPr/>
          <a:lstStyle/>
          <a:p>
            <a:r>
              <a:rPr lang="en-US" dirty="0" err="1"/>
              <a:t>Contd</a:t>
            </a:r>
            <a:r>
              <a:rPr lang="en-US" dirty="0"/>
              <a:t>:</a:t>
            </a:r>
            <a:endParaRPr lang="en-IN" dirty="0"/>
          </a:p>
        </p:txBody>
      </p:sp>
      <p:sp>
        <p:nvSpPr>
          <p:cNvPr id="3" name="Content Placeholder 2">
            <a:extLst>
              <a:ext uri="{FF2B5EF4-FFF2-40B4-BE49-F238E27FC236}">
                <a16:creationId xmlns:a16="http://schemas.microsoft.com/office/drawing/2014/main" id="{A19BDCB4-635A-5B1F-4E5C-79327222FC0B}"/>
              </a:ext>
            </a:extLst>
          </p:cNvPr>
          <p:cNvSpPr>
            <a:spLocks noGrp="1"/>
          </p:cNvSpPr>
          <p:nvPr>
            <p:ph idx="1"/>
          </p:nvPr>
        </p:nvSpPr>
        <p:spPr/>
        <p:txBody>
          <a:bodyPr>
            <a:normAutofit fontScale="70000" lnSpcReduction="20000"/>
          </a:bodyPr>
          <a:lstStyle/>
          <a:p>
            <a:pPr marL="0" indent="0" algn="l">
              <a:buNone/>
            </a:pPr>
            <a:r>
              <a:rPr lang="en-US" b="0" i="0" dirty="0">
                <a:solidFill>
                  <a:srgbClr val="374151"/>
                </a:solidFill>
                <a:effectLst/>
                <a:latin typeface="Söhne"/>
              </a:rPr>
              <a:t>4. Topic Modeling:</a:t>
            </a:r>
          </a:p>
          <a:p>
            <a:pPr marL="742950" lvl="1" indent="-285750" algn="l">
              <a:buFont typeface="+mj-lt"/>
              <a:buAutoNum type="arabicPeriod"/>
            </a:pPr>
            <a:r>
              <a:rPr lang="en-US" b="0" i="0" dirty="0">
                <a:solidFill>
                  <a:srgbClr val="374151"/>
                </a:solidFill>
                <a:effectLst/>
                <a:latin typeface="Söhne"/>
              </a:rPr>
              <a:t>Extract topics: Utilize topic modeling techniques (e.g., Latent Dirichlet Allocation or Non-Negative Matrix Factorization) to identify key themes or topics in the comments. This can help in understanding the main issues people are discussing.</a:t>
            </a:r>
          </a:p>
          <a:p>
            <a:pPr marL="0" indent="0" algn="l">
              <a:buNone/>
            </a:pPr>
            <a:r>
              <a:rPr lang="en-US" b="0" i="0" dirty="0">
                <a:solidFill>
                  <a:srgbClr val="374151"/>
                </a:solidFill>
                <a:effectLst/>
                <a:latin typeface="Söhne"/>
              </a:rPr>
              <a:t>5.Named Entity Recognition (NER):</a:t>
            </a:r>
          </a:p>
          <a:p>
            <a:pPr marL="742950" lvl="1" indent="-285750" algn="l">
              <a:buFont typeface="+mj-lt"/>
              <a:buAutoNum type="arabicPeriod"/>
            </a:pPr>
            <a:r>
              <a:rPr lang="en-US" b="0" i="0" dirty="0">
                <a:solidFill>
                  <a:srgbClr val="374151"/>
                </a:solidFill>
                <a:effectLst/>
                <a:latin typeface="Söhne"/>
              </a:rPr>
              <a:t>Identify entities: Use NER to detect and categorize named entities in comments, such as the names of politicians, organizations, or specific locations relevant to the conflict.</a:t>
            </a:r>
          </a:p>
          <a:p>
            <a:pPr marL="0" indent="0" algn="l">
              <a:buNone/>
            </a:pPr>
            <a:r>
              <a:rPr lang="en-US" dirty="0">
                <a:solidFill>
                  <a:srgbClr val="374151"/>
                </a:solidFill>
                <a:latin typeface="Söhne"/>
              </a:rPr>
              <a:t>6.N</a:t>
            </a:r>
            <a:r>
              <a:rPr lang="en-US" b="0" i="0" dirty="0">
                <a:solidFill>
                  <a:srgbClr val="374151"/>
                </a:solidFill>
                <a:effectLst/>
                <a:latin typeface="Söhne"/>
              </a:rPr>
              <a:t>etwork Analysis:</a:t>
            </a:r>
          </a:p>
          <a:p>
            <a:pPr marL="742950" lvl="1" indent="-285750" algn="l">
              <a:buFont typeface="+mj-lt"/>
              <a:buAutoNum type="arabicPeriod"/>
            </a:pPr>
            <a:r>
              <a:rPr lang="en-US" b="0" i="0" dirty="0">
                <a:solidFill>
                  <a:srgbClr val="374151"/>
                </a:solidFill>
                <a:effectLst/>
                <a:latin typeface="Söhne"/>
              </a:rPr>
              <a:t>Identify influencers: Analyze user interactions and comments to identify influential users and track how information spreads through the network.</a:t>
            </a:r>
          </a:p>
          <a:p>
            <a:pPr marL="742950" lvl="1" indent="-285750" algn="l">
              <a:buFont typeface="+mj-lt"/>
              <a:buAutoNum type="arabicPeriod"/>
            </a:pPr>
            <a:r>
              <a:rPr lang="en-US" b="0" i="0" dirty="0">
                <a:solidFill>
                  <a:srgbClr val="374151"/>
                </a:solidFill>
                <a:effectLst/>
                <a:latin typeface="Söhne"/>
              </a:rPr>
              <a:t>Visualize interactions: Create network graphs to visualize how different users are connected and how discussions evolve.</a:t>
            </a:r>
          </a:p>
          <a:p>
            <a:pPr marL="0" indent="0">
              <a:buNone/>
            </a:pPr>
            <a:endParaRPr lang="en-IN" dirty="0"/>
          </a:p>
        </p:txBody>
      </p:sp>
    </p:spTree>
    <p:extLst>
      <p:ext uri="{BB962C8B-B14F-4D97-AF65-F5344CB8AC3E}">
        <p14:creationId xmlns:p14="http://schemas.microsoft.com/office/powerpoint/2010/main" val="2539031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A0C72-2846-5491-AC3C-19200659D2A8}"/>
              </a:ext>
            </a:extLst>
          </p:cNvPr>
          <p:cNvSpPr>
            <a:spLocks noGrp="1"/>
          </p:cNvSpPr>
          <p:nvPr>
            <p:ph type="title"/>
          </p:nvPr>
        </p:nvSpPr>
        <p:spPr/>
        <p:txBody>
          <a:bodyPr>
            <a:normAutofit/>
          </a:bodyPr>
          <a:lstStyle/>
          <a:p>
            <a:r>
              <a:rPr lang="en-US" sz="2800" dirty="0"/>
              <a:t>Can we accurately classify the sentiment of comments as positive, negative, or neutral to gauge public sentiment?</a:t>
            </a:r>
            <a:endParaRPr lang="en-IN" sz="2800" dirty="0"/>
          </a:p>
        </p:txBody>
      </p:sp>
      <p:sp>
        <p:nvSpPr>
          <p:cNvPr id="3" name="Content Placeholder 2">
            <a:extLst>
              <a:ext uri="{FF2B5EF4-FFF2-40B4-BE49-F238E27FC236}">
                <a16:creationId xmlns:a16="http://schemas.microsoft.com/office/drawing/2014/main" id="{7205E881-F0AF-56FD-105B-2EE83F5FE924}"/>
              </a:ext>
            </a:extLst>
          </p:cNvPr>
          <p:cNvSpPr>
            <a:spLocks noGrp="1"/>
          </p:cNvSpPr>
          <p:nvPr>
            <p:ph idx="1"/>
          </p:nvPr>
        </p:nvSpPr>
        <p:spPr/>
        <p:txBody>
          <a:bodyPr>
            <a:normAutofit fontScale="55000" lnSpcReduction="20000"/>
          </a:bodyPr>
          <a:lstStyle/>
          <a:p>
            <a:pPr algn="l"/>
            <a:r>
              <a:rPr lang="en-US" b="0" i="0" dirty="0">
                <a:solidFill>
                  <a:srgbClr val="374151"/>
                </a:solidFill>
                <a:effectLst/>
                <a:latin typeface="Söhne"/>
              </a:rPr>
              <a:t>Classifying the sentiment of comments as positive, negative, or neutral to gauge public sentiment is a common and valuable use of sentiment analysis. While sentiment analysis can provide valuable insights, it's essential to understand its limitations:</a:t>
            </a:r>
          </a:p>
          <a:p>
            <a:pPr algn="l">
              <a:buFont typeface="+mj-lt"/>
              <a:buAutoNum type="arabicPeriod"/>
            </a:pPr>
            <a:r>
              <a:rPr lang="en-US" b="0" i="0" dirty="0">
                <a:solidFill>
                  <a:srgbClr val="374151"/>
                </a:solidFill>
                <a:effectLst/>
                <a:latin typeface="Söhne"/>
              </a:rPr>
              <a:t>Accuracy: Sentiment analysis models are not perfect. The accuracy of sentiment classification can vary depending on the quality of the model and the complexity of the text. Many models perform better on formal and well-structured text than on informal comments.</a:t>
            </a:r>
          </a:p>
          <a:p>
            <a:pPr algn="l">
              <a:buFont typeface="+mj-lt"/>
              <a:buAutoNum type="arabicPeriod"/>
            </a:pPr>
            <a:r>
              <a:rPr lang="en-US" b="0" i="0" dirty="0">
                <a:solidFill>
                  <a:srgbClr val="374151"/>
                </a:solidFill>
                <a:effectLst/>
                <a:latin typeface="Söhne"/>
              </a:rPr>
              <a:t>Subjectivity: Sentiment is inherently subjective. What one person considers a positive comment, another might see as negative. Models may struggle to accurately gauge sentiment when comments contain sarcasm, irony, or complex emotions.</a:t>
            </a:r>
          </a:p>
          <a:p>
            <a:pPr algn="l">
              <a:buFont typeface="+mj-lt"/>
              <a:buAutoNum type="arabicPeriod"/>
            </a:pPr>
            <a:r>
              <a:rPr lang="en-US" b="0" i="0" dirty="0">
                <a:solidFill>
                  <a:srgbClr val="374151"/>
                </a:solidFill>
                <a:effectLst/>
                <a:latin typeface="Söhne"/>
              </a:rPr>
              <a:t>Context: Sentiment analysis often lacks the ability to understand context fully. Comments might express nuanced opinions that are not easily categorized as purely positive, negative, or neutral. Understanding the context of the Israel-Palestine conflict, with its historical and geopolitical complexities, can be challenging for sentiment analysis models.</a:t>
            </a:r>
          </a:p>
          <a:p>
            <a:pPr algn="l">
              <a:buFont typeface="+mj-lt"/>
              <a:buAutoNum type="arabicPeriod"/>
            </a:pPr>
            <a:r>
              <a:rPr lang="en-US" b="0" i="0" dirty="0">
                <a:solidFill>
                  <a:srgbClr val="374151"/>
                </a:solidFill>
                <a:effectLst/>
                <a:latin typeface="Söhne"/>
              </a:rPr>
              <a:t>Bias: Sentiment analysis models can be biased. They may produce biased results due to the data they were trained on, and this bias can influence public sentiment analysis. This is especially important to consider when analyzing comments on sensitive topics.</a:t>
            </a:r>
          </a:p>
          <a:p>
            <a:pPr marL="0" indent="0">
              <a:buNone/>
            </a:pPr>
            <a:endParaRPr lang="en-IN" dirty="0"/>
          </a:p>
        </p:txBody>
      </p:sp>
    </p:spTree>
    <p:extLst>
      <p:ext uri="{BB962C8B-B14F-4D97-AF65-F5344CB8AC3E}">
        <p14:creationId xmlns:p14="http://schemas.microsoft.com/office/powerpoint/2010/main" val="1230221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ADCEB-8C78-E744-F6EF-2F45D0D9AD7B}"/>
              </a:ext>
            </a:extLst>
          </p:cNvPr>
          <p:cNvSpPr>
            <a:spLocks noGrp="1"/>
          </p:cNvSpPr>
          <p:nvPr>
            <p:ph type="title"/>
          </p:nvPr>
        </p:nvSpPr>
        <p:spPr/>
        <p:txBody>
          <a:bodyPr/>
          <a:lstStyle/>
          <a:p>
            <a:r>
              <a:rPr lang="en-US" dirty="0" err="1"/>
              <a:t>Contd</a:t>
            </a:r>
            <a:r>
              <a:rPr lang="en-US" dirty="0"/>
              <a:t>:</a:t>
            </a:r>
            <a:endParaRPr lang="en-IN" dirty="0"/>
          </a:p>
        </p:txBody>
      </p:sp>
      <p:sp>
        <p:nvSpPr>
          <p:cNvPr id="3" name="Content Placeholder 2">
            <a:extLst>
              <a:ext uri="{FF2B5EF4-FFF2-40B4-BE49-F238E27FC236}">
                <a16:creationId xmlns:a16="http://schemas.microsoft.com/office/drawing/2014/main" id="{B0EB99E6-645A-8507-7B94-1F30DD0C4AE4}"/>
              </a:ext>
            </a:extLst>
          </p:cNvPr>
          <p:cNvSpPr>
            <a:spLocks noGrp="1"/>
          </p:cNvSpPr>
          <p:nvPr>
            <p:ph idx="1"/>
          </p:nvPr>
        </p:nvSpPr>
        <p:spPr/>
        <p:txBody>
          <a:bodyPr>
            <a:normAutofit fontScale="70000" lnSpcReduction="20000"/>
          </a:bodyPr>
          <a:lstStyle/>
          <a:p>
            <a:pPr algn="l"/>
            <a:r>
              <a:rPr lang="en-US" b="0" i="0" dirty="0">
                <a:solidFill>
                  <a:srgbClr val="374151"/>
                </a:solidFill>
                <a:effectLst/>
                <a:latin typeface="Söhne"/>
              </a:rPr>
              <a:t>Despite these limitations, sentiment analysis can still offer valuable insights into public sentiment. To improve the accuracy of sentiment analysis for comments on the Israel-Palestine conflict on Rediff or similar platforms, consider these best practices:</a:t>
            </a:r>
          </a:p>
          <a:p>
            <a:pPr algn="l">
              <a:buFont typeface="+mj-lt"/>
              <a:buAutoNum type="arabicPeriod"/>
            </a:pPr>
            <a:r>
              <a:rPr lang="en-US" b="0" i="0" dirty="0">
                <a:solidFill>
                  <a:srgbClr val="374151"/>
                </a:solidFill>
                <a:effectLst/>
                <a:latin typeface="Söhne"/>
              </a:rPr>
              <a:t>Custom Model Training: Train or fine-tune sentiment analysis models with domain-specific data to better capture the nuances of this particular topic and the way people express their sentiment.</a:t>
            </a:r>
          </a:p>
          <a:p>
            <a:pPr algn="l">
              <a:buFont typeface="+mj-lt"/>
              <a:buAutoNum type="arabicPeriod"/>
            </a:pPr>
            <a:r>
              <a:rPr lang="en-US" b="0" i="0" dirty="0">
                <a:solidFill>
                  <a:srgbClr val="374151"/>
                </a:solidFill>
                <a:effectLst/>
                <a:latin typeface="Söhne"/>
              </a:rPr>
              <a:t>Human Annotation: Consider using human annotators to validate and improve sentiment annotations, especially for complex or ambiguous comments.</a:t>
            </a:r>
          </a:p>
          <a:p>
            <a:pPr algn="l">
              <a:buFont typeface="+mj-lt"/>
              <a:buAutoNum type="arabicPeriod"/>
            </a:pPr>
            <a:r>
              <a:rPr lang="en-US" b="0" i="0" dirty="0">
                <a:solidFill>
                  <a:srgbClr val="374151"/>
                </a:solidFill>
                <a:effectLst/>
                <a:latin typeface="Söhne"/>
              </a:rPr>
              <a:t>Ensemble Models: Combine the predictions of multiple sentiment analysis models to improve accuracy.</a:t>
            </a:r>
          </a:p>
          <a:p>
            <a:pPr algn="l">
              <a:buFont typeface="+mj-lt"/>
              <a:buAutoNum type="arabicPeriod"/>
            </a:pPr>
            <a:r>
              <a:rPr lang="en-US" b="0" i="0" dirty="0">
                <a:solidFill>
                  <a:srgbClr val="374151"/>
                </a:solidFill>
                <a:effectLst/>
                <a:latin typeface="Söhne"/>
              </a:rPr>
              <a:t>Regular Model Updates: Continuously update and retrain sentiment analysis models to adapt to evolving language and sentiment expressions.</a:t>
            </a:r>
          </a:p>
          <a:p>
            <a:pPr marL="0" indent="0">
              <a:buNone/>
            </a:pPr>
            <a:endParaRPr lang="en-IN" dirty="0"/>
          </a:p>
        </p:txBody>
      </p:sp>
    </p:spTree>
    <p:extLst>
      <p:ext uri="{BB962C8B-B14F-4D97-AF65-F5344CB8AC3E}">
        <p14:creationId xmlns:p14="http://schemas.microsoft.com/office/powerpoint/2010/main" val="2654514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3FE13-A9A6-3AC3-7B34-B43AD1A392E8}"/>
              </a:ext>
            </a:extLst>
          </p:cNvPr>
          <p:cNvSpPr>
            <a:spLocks noGrp="1"/>
          </p:cNvSpPr>
          <p:nvPr>
            <p:ph type="title"/>
          </p:nvPr>
        </p:nvSpPr>
        <p:spPr/>
        <p:txBody>
          <a:bodyPr>
            <a:normAutofit/>
          </a:bodyPr>
          <a:lstStyle/>
          <a:p>
            <a:r>
              <a:rPr lang="en-US" sz="2800" dirty="0"/>
              <a:t>What are the prevailing sentiments in the comments, and how do they correlate with significant events in the conflict?</a:t>
            </a:r>
            <a:endParaRPr lang="en-IN" sz="2800" dirty="0"/>
          </a:p>
        </p:txBody>
      </p:sp>
      <p:sp>
        <p:nvSpPr>
          <p:cNvPr id="3" name="Content Placeholder 2">
            <a:extLst>
              <a:ext uri="{FF2B5EF4-FFF2-40B4-BE49-F238E27FC236}">
                <a16:creationId xmlns:a16="http://schemas.microsoft.com/office/drawing/2014/main" id="{842CA601-2D57-9E8D-977C-C42E6F361B04}"/>
              </a:ext>
            </a:extLst>
          </p:cNvPr>
          <p:cNvSpPr>
            <a:spLocks noGrp="1"/>
          </p:cNvSpPr>
          <p:nvPr>
            <p:ph idx="1"/>
          </p:nvPr>
        </p:nvSpPr>
        <p:spPr/>
        <p:txBody>
          <a:bodyPr>
            <a:normAutofit fontScale="62500" lnSpcReduction="20000"/>
          </a:bodyPr>
          <a:lstStyle/>
          <a:p>
            <a:pPr algn="l"/>
            <a:r>
              <a:rPr lang="en-US" b="0" i="0" dirty="0">
                <a:solidFill>
                  <a:srgbClr val="374151"/>
                </a:solidFill>
                <a:effectLst/>
                <a:latin typeface="Söhne"/>
              </a:rPr>
              <a:t>To determine the prevailing sentiments in comments related to the Israel-Palestine conflict on a platform like Rediff and how they correlate with significant events, you'll need to perform a comprehensive analysis. Here's a general approach to carry out this analysis:</a:t>
            </a:r>
          </a:p>
          <a:p>
            <a:pPr algn="l">
              <a:buFont typeface="+mj-lt"/>
              <a:buAutoNum type="arabicPeriod"/>
            </a:pPr>
            <a:r>
              <a:rPr lang="en-US" b="0" i="0" dirty="0">
                <a:solidFill>
                  <a:srgbClr val="374151"/>
                </a:solidFill>
                <a:effectLst/>
                <a:latin typeface="Söhne"/>
              </a:rPr>
              <a:t>Data Collection:</a:t>
            </a:r>
          </a:p>
          <a:p>
            <a:pPr marL="742950" lvl="1" indent="-285750" algn="l">
              <a:buFont typeface="+mj-lt"/>
              <a:buAutoNum type="arabicPeriod"/>
            </a:pPr>
            <a:r>
              <a:rPr lang="en-US" b="0" i="0" dirty="0">
                <a:solidFill>
                  <a:srgbClr val="374151"/>
                </a:solidFill>
                <a:effectLst/>
                <a:latin typeface="Söhne"/>
              </a:rPr>
              <a:t>Gather comments from Rediff articles or discussions related to the Israel-Palestine conflict. Ensure that the data includes timestamps for each comment.</a:t>
            </a:r>
          </a:p>
          <a:p>
            <a:pPr algn="l">
              <a:buFont typeface="+mj-lt"/>
              <a:buAutoNum type="arabicPeriod"/>
            </a:pPr>
            <a:r>
              <a:rPr lang="en-US" b="0" i="0" dirty="0">
                <a:solidFill>
                  <a:srgbClr val="374151"/>
                </a:solidFill>
                <a:effectLst/>
                <a:latin typeface="Söhne"/>
              </a:rPr>
              <a:t>Sentiment Analysis:</a:t>
            </a:r>
          </a:p>
          <a:p>
            <a:pPr marL="742950" lvl="1" indent="-285750" algn="l">
              <a:buFont typeface="+mj-lt"/>
              <a:buAutoNum type="arabicPeriod"/>
            </a:pPr>
            <a:r>
              <a:rPr lang="en-US" b="0" i="0" dirty="0">
                <a:solidFill>
                  <a:srgbClr val="374151"/>
                </a:solidFill>
                <a:effectLst/>
                <a:latin typeface="Söhne"/>
              </a:rPr>
              <a:t>Use sentiment analysis techniques to classify comments as positive, negative, or neutral. You can employ pre-trained sentiment analysis models or train custom models for better accuracy.</a:t>
            </a:r>
          </a:p>
          <a:p>
            <a:pPr marL="742950" lvl="1" indent="-285750" algn="l">
              <a:buFont typeface="+mj-lt"/>
              <a:buAutoNum type="arabicPeriod"/>
            </a:pPr>
            <a:r>
              <a:rPr lang="en-US" b="0" i="0" dirty="0">
                <a:solidFill>
                  <a:srgbClr val="374151"/>
                </a:solidFill>
                <a:effectLst/>
                <a:latin typeface="Söhne"/>
              </a:rPr>
              <a:t>Categorize comments based on their sentiment scores.</a:t>
            </a:r>
          </a:p>
          <a:p>
            <a:pPr algn="l">
              <a:buFont typeface="+mj-lt"/>
              <a:buAutoNum type="arabicPeriod"/>
            </a:pPr>
            <a:r>
              <a:rPr lang="en-US" b="0" i="0" dirty="0">
                <a:solidFill>
                  <a:srgbClr val="374151"/>
                </a:solidFill>
                <a:effectLst/>
                <a:latin typeface="Söhne"/>
              </a:rPr>
              <a:t>Event Timeline:</a:t>
            </a:r>
          </a:p>
          <a:p>
            <a:pPr marL="742950" lvl="1" indent="-285750" algn="l">
              <a:buFont typeface="+mj-lt"/>
              <a:buAutoNum type="arabicPeriod"/>
            </a:pPr>
            <a:r>
              <a:rPr lang="en-US" b="0" i="0" dirty="0">
                <a:solidFill>
                  <a:srgbClr val="374151"/>
                </a:solidFill>
                <a:effectLst/>
                <a:latin typeface="Söhne"/>
              </a:rPr>
              <a:t>Create a timeline of significant events related to the Israel-Palestine conflict, such as escalations, peace talks, political developments, and major incidents. This information can be gathered from news sources, historical data, or official records.</a:t>
            </a:r>
          </a:p>
          <a:p>
            <a:pPr marL="0" indent="0">
              <a:buNone/>
            </a:pPr>
            <a:endParaRPr lang="en-IN" dirty="0"/>
          </a:p>
        </p:txBody>
      </p:sp>
    </p:spTree>
    <p:extLst>
      <p:ext uri="{BB962C8B-B14F-4D97-AF65-F5344CB8AC3E}">
        <p14:creationId xmlns:p14="http://schemas.microsoft.com/office/powerpoint/2010/main" val="3771425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2D2D3-9A20-3972-FF8E-7B87E74871A4}"/>
              </a:ext>
            </a:extLst>
          </p:cNvPr>
          <p:cNvSpPr>
            <a:spLocks noGrp="1"/>
          </p:cNvSpPr>
          <p:nvPr>
            <p:ph type="title"/>
          </p:nvPr>
        </p:nvSpPr>
        <p:spPr/>
        <p:txBody>
          <a:bodyPr/>
          <a:lstStyle/>
          <a:p>
            <a:r>
              <a:rPr lang="en-US" dirty="0" err="1"/>
              <a:t>Contd</a:t>
            </a:r>
            <a:r>
              <a:rPr lang="en-US" dirty="0"/>
              <a:t>:</a:t>
            </a:r>
            <a:endParaRPr lang="en-IN" dirty="0"/>
          </a:p>
        </p:txBody>
      </p:sp>
      <p:sp>
        <p:nvSpPr>
          <p:cNvPr id="3" name="Content Placeholder 2">
            <a:extLst>
              <a:ext uri="{FF2B5EF4-FFF2-40B4-BE49-F238E27FC236}">
                <a16:creationId xmlns:a16="http://schemas.microsoft.com/office/drawing/2014/main" id="{34CBF478-E7E2-2CE2-C13C-F3A4F5E806A3}"/>
              </a:ext>
            </a:extLst>
          </p:cNvPr>
          <p:cNvSpPr>
            <a:spLocks noGrp="1"/>
          </p:cNvSpPr>
          <p:nvPr>
            <p:ph idx="1"/>
          </p:nvPr>
        </p:nvSpPr>
        <p:spPr/>
        <p:txBody>
          <a:bodyPr>
            <a:normAutofit fontScale="77500" lnSpcReduction="20000"/>
          </a:bodyPr>
          <a:lstStyle/>
          <a:p>
            <a:pPr marL="0" indent="0" algn="l">
              <a:buNone/>
            </a:pPr>
            <a:r>
              <a:rPr lang="en-US" dirty="0">
                <a:solidFill>
                  <a:srgbClr val="374151"/>
                </a:solidFill>
                <a:latin typeface="Söhne"/>
              </a:rPr>
              <a:t>4. C</a:t>
            </a:r>
            <a:r>
              <a:rPr lang="en-US" b="0" i="0" dirty="0">
                <a:solidFill>
                  <a:srgbClr val="374151"/>
                </a:solidFill>
                <a:effectLst/>
                <a:latin typeface="Söhne"/>
              </a:rPr>
              <a:t>orrelation Analysis:</a:t>
            </a:r>
          </a:p>
          <a:p>
            <a:pPr marL="742950" lvl="1" indent="-285750" algn="l">
              <a:buFont typeface="+mj-lt"/>
              <a:buAutoNum type="arabicPeriod"/>
            </a:pPr>
            <a:r>
              <a:rPr lang="en-US" b="0" i="0" dirty="0">
                <a:solidFill>
                  <a:srgbClr val="374151"/>
                </a:solidFill>
                <a:effectLst/>
                <a:latin typeface="Söhne"/>
              </a:rPr>
              <a:t>Overlay the sentiment data onto the event timeline to visualize the sentiment trends before, during, and after significant events.</a:t>
            </a:r>
          </a:p>
          <a:p>
            <a:pPr marL="742950" lvl="1" indent="-285750" algn="l">
              <a:buFont typeface="+mj-lt"/>
              <a:buAutoNum type="arabicPeriod"/>
            </a:pPr>
            <a:r>
              <a:rPr lang="en-US" b="0" i="0" dirty="0">
                <a:solidFill>
                  <a:srgbClr val="374151"/>
                </a:solidFill>
                <a:effectLst/>
                <a:latin typeface="Söhne"/>
              </a:rPr>
              <a:t>Analyze the correlation between sentiment changes and specific events. Look for patterns in sentiment fluctuations and try to understand the reasons behind these changes.</a:t>
            </a:r>
          </a:p>
          <a:p>
            <a:pPr marL="0" indent="0" algn="l">
              <a:buNone/>
            </a:pPr>
            <a:r>
              <a:rPr lang="en-US" b="0" i="0" dirty="0">
                <a:solidFill>
                  <a:srgbClr val="374151"/>
                </a:solidFill>
                <a:effectLst/>
                <a:latin typeface="Söhne"/>
              </a:rPr>
              <a:t>5. Topic Modeling:</a:t>
            </a:r>
          </a:p>
          <a:p>
            <a:pPr marL="742950" lvl="1" indent="-285750" algn="l">
              <a:buFont typeface="+mj-lt"/>
              <a:buAutoNum type="arabicPeriod"/>
            </a:pPr>
            <a:r>
              <a:rPr lang="en-US" b="0" i="0" dirty="0">
                <a:solidFill>
                  <a:srgbClr val="374151"/>
                </a:solidFill>
                <a:effectLst/>
                <a:latin typeface="Söhne"/>
              </a:rPr>
              <a:t>Use topic modeling techniques to identify the main themes and topics within the comments. This can help you link specific sentiments to particular issues or aspects of the conflict.</a:t>
            </a:r>
          </a:p>
          <a:p>
            <a:pPr marL="0" indent="0" algn="l">
              <a:buNone/>
            </a:pPr>
            <a:r>
              <a:rPr lang="en-US" b="0" i="0" dirty="0">
                <a:solidFill>
                  <a:srgbClr val="374151"/>
                </a:solidFill>
                <a:effectLst/>
                <a:latin typeface="Söhne"/>
              </a:rPr>
              <a:t>6. User Behavior Analysis:</a:t>
            </a:r>
          </a:p>
          <a:p>
            <a:pPr marL="742950" lvl="1" indent="-285750" algn="l">
              <a:buFont typeface="+mj-lt"/>
              <a:buAutoNum type="arabicPeriod"/>
            </a:pPr>
            <a:r>
              <a:rPr lang="en-US" b="0" i="0" dirty="0">
                <a:solidFill>
                  <a:srgbClr val="374151"/>
                </a:solidFill>
                <a:effectLst/>
                <a:latin typeface="Söhne"/>
              </a:rPr>
              <a:t>Investigate how user sentiment varies based on factors like user demographics, posting patterns, or the duration of their engagement with the topic.</a:t>
            </a:r>
          </a:p>
          <a:p>
            <a:pPr marL="0" indent="0">
              <a:buNone/>
            </a:pPr>
            <a:endParaRPr lang="en-IN" dirty="0"/>
          </a:p>
        </p:txBody>
      </p:sp>
    </p:spTree>
    <p:extLst>
      <p:ext uri="{BB962C8B-B14F-4D97-AF65-F5344CB8AC3E}">
        <p14:creationId xmlns:p14="http://schemas.microsoft.com/office/powerpoint/2010/main" val="1046815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61C32-83BA-9B47-3556-6B04D39987F8}"/>
              </a:ext>
            </a:extLst>
          </p:cNvPr>
          <p:cNvSpPr>
            <a:spLocks noGrp="1"/>
          </p:cNvSpPr>
          <p:nvPr>
            <p:ph type="title"/>
          </p:nvPr>
        </p:nvSpPr>
        <p:spPr/>
        <p:txBody>
          <a:bodyPr>
            <a:normAutofit fontScale="90000"/>
          </a:bodyPr>
          <a:lstStyle/>
          <a:p>
            <a:r>
              <a:rPr lang="en-US" sz="2800" dirty="0"/>
              <a:t>Is it possible to identify trends or patterns in public sentiment over time, and can these insights inform our understanding of the conflict?</a:t>
            </a:r>
            <a:endParaRPr lang="en-IN" sz="2800" dirty="0"/>
          </a:p>
        </p:txBody>
      </p:sp>
      <p:sp>
        <p:nvSpPr>
          <p:cNvPr id="3" name="Content Placeholder 2">
            <a:extLst>
              <a:ext uri="{FF2B5EF4-FFF2-40B4-BE49-F238E27FC236}">
                <a16:creationId xmlns:a16="http://schemas.microsoft.com/office/drawing/2014/main" id="{AB10BF66-7704-5CDA-A48A-A43C7D1925D7}"/>
              </a:ext>
            </a:extLst>
          </p:cNvPr>
          <p:cNvSpPr>
            <a:spLocks noGrp="1"/>
          </p:cNvSpPr>
          <p:nvPr>
            <p:ph idx="1"/>
          </p:nvPr>
        </p:nvSpPr>
        <p:spPr/>
        <p:txBody>
          <a:bodyPr>
            <a:normAutofit fontScale="62500" lnSpcReduction="20000"/>
          </a:bodyPr>
          <a:lstStyle/>
          <a:p>
            <a:pPr algn="l"/>
            <a:r>
              <a:rPr lang="en-US" b="0" i="0" dirty="0">
                <a:solidFill>
                  <a:srgbClr val="374151"/>
                </a:solidFill>
                <a:effectLst/>
                <a:latin typeface="Söhne"/>
              </a:rPr>
              <a:t>Yes, it is possible to identify trends and patterns in public sentiment over time in discussions related to the Israel-Palestine conflict. Analyzing sentiment trends can offer valuable insights into how public sentiment evolves, and these insights can inform our understanding of the conflict. Here's how you can go about it:</a:t>
            </a:r>
          </a:p>
          <a:p>
            <a:pPr algn="l">
              <a:buFont typeface="+mj-lt"/>
              <a:buAutoNum type="arabicPeriod"/>
            </a:pPr>
            <a:r>
              <a:rPr lang="en-US" b="1" i="0" dirty="0">
                <a:solidFill>
                  <a:srgbClr val="374151"/>
                </a:solidFill>
                <a:effectLst/>
                <a:latin typeface="Söhne"/>
              </a:rPr>
              <a:t>Sentiment Data Collection:</a:t>
            </a:r>
            <a:r>
              <a:rPr lang="en-US" b="0" i="0" dirty="0">
                <a:solidFill>
                  <a:srgbClr val="374151"/>
                </a:solidFill>
                <a:effectLst/>
                <a:latin typeface="Söhne"/>
              </a:rPr>
              <a:t> Collect a significant amount of historical comments or social media posts related to the conflict, ideally spanning a wide timeframe. Ensure the data includes timestamps.</a:t>
            </a:r>
          </a:p>
          <a:p>
            <a:pPr algn="l">
              <a:buFont typeface="+mj-lt"/>
              <a:buAutoNum type="arabicPeriod"/>
            </a:pPr>
            <a:r>
              <a:rPr lang="en-US" b="1" i="0" dirty="0">
                <a:solidFill>
                  <a:srgbClr val="374151"/>
                </a:solidFill>
                <a:effectLst/>
                <a:latin typeface="Söhne"/>
              </a:rPr>
              <a:t>Sentiment Analysis:</a:t>
            </a:r>
            <a:r>
              <a:rPr lang="en-US" b="0" i="0" dirty="0">
                <a:solidFill>
                  <a:srgbClr val="374151"/>
                </a:solidFill>
                <a:effectLst/>
                <a:latin typeface="Söhne"/>
              </a:rPr>
              <a:t> Use sentiment analysis techniques to classify comments as positive, negative, or neutral. Pre-trained models or custom models can be used for this purpose.</a:t>
            </a:r>
          </a:p>
          <a:p>
            <a:pPr algn="l">
              <a:buFont typeface="+mj-lt"/>
              <a:buAutoNum type="arabicPeriod"/>
            </a:pPr>
            <a:r>
              <a:rPr lang="en-US" b="1" i="0" dirty="0">
                <a:solidFill>
                  <a:srgbClr val="374151"/>
                </a:solidFill>
                <a:effectLst/>
                <a:latin typeface="Söhne"/>
              </a:rPr>
              <a:t>Time Series Analysis:</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Organize the sentiment data into a time series format, with sentiments recorded at regular intervals (e.g., daily, weekly, or monthly).</a:t>
            </a:r>
          </a:p>
          <a:p>
            <a:pPr marL="742950" lvl="1" indent="-285750" algn="l">
              <a:buFont typeface="+mj-lt"/>
              <a:buAutoNum type="arabicPeriod"/>
            </a:pPr>
            <a:r>
              <a:rPr lang="en-US" b="0" i="0" dirty="0">
                <a:solidFill>
                  <a:srgbClr val="374151"/>
                </a:solidFill>
                <a:effectLst/>
                <a:latin typeface="Söhne"/>
              </a:rPr>
              <a:t>Calculate summary statistics for each time interval, such as the average sentiment score or the percentage of positive, negative, and neutral comments.</a:t>
            </a:r>
          </a:p>
          <a:p>
            <a:pPr marL="0" indent="0">
              <a:buNone/>
            </a:pPr>
            <a:endParaRPr lang="en-IN" dirty="0"/>
          </a:p>
        </p:txBody>
      </p:sp>
    </p:spTree>
    <p:extLst>
      <p:ext uri="{BB962C8B-B14F-4D97-AF65-F5344CB8AC3E}">
        <p14:creationId xmlns:p14="http://schemas.microsoft.com/office/powerpoint/2010/main" val="33341286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46</TotalTime>
  <Words>1433</Words>
  <Application>Microsoft Office PowerPoint</Application>
  <PresentationFormat>Widescreen</PresentationFormat>
  <Paragraphs>75</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Garamond</vt:lpstr>
      <vt:lpstr>Söhne</vt:lpstr>
      <vt:lpstr>Organic</vt:lpstr>
      <vt:lpstr>MENTORNESS NLP INTERNSHIP TASK </vt:lpstr>
      <vt:lpstr>ABSTRACT:</vt:lpstr>
      <vt:lpstr>How can NLP techniques be applied to analyze comments from Rediff related to the Israel-Palestine conflict?</vt:lpstr>
      <vt:lpstr>Contd:</vt:lpstr>
      <vt:lpstr>Can we accurately classify the sentiment of comments as positive, negative, or neutral to gauge public sentiment?</vt:lpstr>
      <vt:lpstr>Contd:</vt:lpstr>
      <vt:lpstr>What are the prevailing sentiments in the comments, and how do they correlate with significant events in the conflict?</vt:lpstr>
      <vt:lpstr>Contd:</vt:lpstr>
      <vt:lpstr>Is it possible to identify trends or patterns in public sentiment over time, and can these insights inform our understanding of the conflict?</vt:lpstr>
      <vt:lpstr>SCOPE:</vt:lpstr>
      <vt:lpstr>PowerPoint Presentation</vt:lpstr>
      <vt:lpstr>PowerPoint Presentation</vt:lpstr>
      <vt:lpstr>Removing Punctuations:</vt:lpstr>
      <vt:lpstr>PowerPoint Presentation</vt:lpstr>
      <vt:lpstr>Assigning Scores:</vt:lpstr>
      <vt:lpstr>PowerPoint Presentation</vt:lpstr>
      <vt:lpstr>Applying Tokenization and removing stop words:</vt:lpstr>
      <vt:lpstr>PowerPoint Presentation</vt:lpstr>
      <vt:lpstr>Function to n-gram display:</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MENTORNESS INTERNSHIP TASK</dc:title>
  <dc:creator>SAARA ANAND 21BCE8156</dc:creator>
  <cp:lastModifiedBy>SAARA ANAND 21BCE8156</cp:lastModifiedBy>
  <cp:revision>3</cp:revision>
  <dcterms:created xsi:type="dcterms:W3CDTF">2023-10-31T12:50:10Z</dcterms:created>
  <dcterms:modified xsi:type="dcterms:W3CDTF">2023-11-21T06:19:37Z</dcterms:modified>
</cp:coreProperties>
</file>