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2"/>
  </p:notesMasterIdLst>
  <p:sldIdLst>
    <p:sldId id="256" r:id="rId2"/>
    <p:sldId id="264" r:id="rId3"/>
    <p:sldId id="271" r:id="rId4"/>
    <p:sldId id="272" r:id="rId5"/>
    <p:sldId id="258" r:id="rId6"/>
    <p:sldId id="262" r:id="rId7"/>
    <p:sldId id="265" r:id="rId8"/>
    <p:sldId id="269" r:id="rId9"/>
    <p:sldId id="273" r:id="rId10"/>
    <p:sldId id="268" r:id="rId11"/>
    <p:sldId id="275" r:id="rId12"/>
    <p:sldId id="277" r:id="rId13"/>
    <p:sldId id="276" r:id="rId14"/>
    <p:sldId id="278" r:id="rId15"/>
    <p:sldId id="279" r:id="rId16"/>
    <p:sldId id="280" r:id="rId17"/>
    <p:sldId id="281" r:id="rId18"/>
    <p:sldId id="282" r:id="rId19"/>
    <p:sldId id="283" r:id="rId20"/>
    <p:sldId id="28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3D"/>
  </p:clrMru>
</p:presentationPr>
</file>

<file path=ppt/tableStyles.xml><?xml version="1.0" encoding="utf-8"?>
<a:tblStyleLst xmlns:a="http://schemas.openxmlformats.org/drawingml/2006/main" def="{5C22544A-7EE6-4342-B048-85BDC9FD1C3A}">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94686" autoAdjust="0"/>
  </p:normalViewPr>
  <p:slideViewPr>
    <p:cSldViewPr>
      <p:cViewPr varScale="1">
        <p:scale>
          <a:sx n="83" d="100"/>
          <a:sy n="83" d="100"/>
        </p:scale>
        <p:origin x="-1426"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7B25E-7746-41BB-BBF7-33946DAD30AF}" type="datetimeFigureOut">
              <a:rPr lang="en-US" smtClean="0"/>
              <a:pPr/>
              <a:t>6/7/2020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62D1F-E864-4F52-8F91-BAE79D8D8DF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962D1F-E864-4F52-8F91-BAE79D8D8DF0}"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5962D1F-E864-4F52-8F91-BAE79D8D8DF0}"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16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CB6C47-2508-4748-A440-808AA1A6571E}" type="slidenum">
              <a:rPr lang="en-US" smtClean="0"/>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962D1F-E864-4F52-8F91-BAE79D8D8DF0}"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BBE2FCC-013D-47E2-AEE0-1D40D4C0B77D}" type="datetime1">
              <a:rPr lang="en-US" smtClean="0"/>
              <a:pPr/>
              <a:t>6/7/2020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68A0E02-6EAC-4627-A7D3-6A3BB2D8B3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55B5024-39F7-447A-AD33-BCE0267127E8}" type="datetime1">
              <a:rPr lang="en-US" smtClean="0"/>
              <a:pPr/>
              <a:t>6/7/2020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8A0E02-6EAC-4627-A7D3-6A3BB2D8B3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6EFE88-DAB1-40C5-95FF-809050B9371C}" type="datetime1">
              <a:rPr lang="en-US" smtClean="0"/>
              <a:pPr/>
              <a:t>6/7/2020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8A0E02-6EAC-4627-A7D3-6A3BB2D8B3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CE6A07A-1271-4027-890E-3B4F2EFBAFC1}" type="datetime1">
              <a:rPr lang="en-US" smtClean="0"/>
              <a:pPr/>
              <a:t>6/7/2020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8A0E02-6EAC-4627-A7D3-6A3BB2D8B3F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80911A-DEA9-48AA-828E-CDC74C4B1FC3}" type="datetime1">
              <a:rPr lang="en-US" smtClean="0"/>
              <a:pPr/>
              <a:t>6/7/2020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8A0E02-6EAC-4627-A7D3-6A3BB2D8B3F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BBAF589-5E55-4151-978D-965A3814E62E}" type="datetime1">
              <a:rPr lang="en-US" smtClean="0"/>
              <a:pPr/>
              <a:t>6/7/2020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8A0E02-6EAC-4627-A7D3-6A3BB2D8B3F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304E2B-85FC-4885-813B-11B790F1514A}" type="datetime1">
              <a:rPr lang="en-US" smtClean="0"/>
              <a:pPr/>
              <a:t>6/7/2020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68A0E02-6EAC-4627-A7D3-6A3BB2D8B3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120265E-E5B4-480D-918A-B8BE1E64DBE8}" type="datetime1">
              <a:rPr lang="en-US" smtClean="0"/>
              <a:pPr/>
              <a:t>6/7/2020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68A0E02-6EAC-4627-A7D3-6A3BB2D8B3F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3315C37-E196-4C3C-9D3B-C8B2A4BECACD}" type="datetime1">
              <a:rPr lang="en-US" smtClean="0"/>
              <a:pPr/>
              <a:t>6/7/2020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68A0E02-6EAC-4627-A7D3-6A3BB2D8B3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7EA092A-3DCF-44C0-A3D8-D26DEB066781}" type="datetime1">
              <a:rPr lang="en-US" smtClean="0"/>
              <a:pPr/>
              <a:t>6/7/2020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8A0E02-6EAC-4627-A7D3-6A3BB2D8B3F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192DB69-C1FC-4371-84FD-7116ABF5CA79}" type="datetime1">
              <a:rPr lang="en-US" smtClean="0"/>
              <a:pPr/>
              <a:t>6/7/2020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68A0E02-6EAC-4627-A7D3-6A3BB2D8B3F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3117080-9CF8-41E5-9ED4-12BDDCE4BB04}" type="datetime1">
              <a:rPr lang="en-US" smtClean="0"/>
              <a:pPr/>
              <a:t>6/7/2020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68A0E02-6EAC-4627-A7D3-6A3BB2D8B3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wmf"/><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8.gif"/></Relationships>
</file>

<file path=ppt/slides/_rels/slide15.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jpeg"/><Relationship Id="rId18" Type="http://schemas.openxmlformats.org/officeDocument/2006/relationships/image" Target="../media/image21.jpeg"/><Relationship Id="rId3" Type="http://schemas.openxmlformats.org/officeDocument/2006/relationships/hyperlink" Target="https://create.arduino.cc/projecthub/products/buy/22522?s=BAhJIhMzMzEzNzYsUHJvamVjdAY6BkVG%0a" TargetMode="External"/><Relationship Id="rId7" Type="http://schemas.openxmlformats.org/officeDocument/2006/relationships/hyperlink" Target="https://create.arduino.cc/projecthub/products/buy/62552?s=BAhJIhMzMzEzNzYsUHJvamVjdAY6BkVG%0a" TargetMode="External"/><Relationship Id="rId12" Type="http://schemas.openxmlformats.org/officeDocument/2006/relationships/hyperlink" Target="https://create.arduino.cc/projecthub/products/buy/43774?s=BAhJIhMzMzEzNzYsUHJvamVjdAY6BkVG%0a" TargetMode="External"/><Relationship Id="rId17" Type="http://schemas.openxmlformats.org/officeDocument/2006/relationships/image" Target="../media/image20.jpeg"/><Relationship Id="rId2" Type="http://schemas.openxmlformats.org/officeDocument/2006/relationships/notesSlide" Target="../notesSlides/notesSlide2.xml"/><Relationship Id="rId16" Type="http://schemas.openxmlformats.org/officeDocument/2006/relationships/hyperlink" Target="https://create.arduino.cc/projecthub/products/buy/51245?s=BAhJIhMzMzEzNzYsUHJvamVjdAY6BkVG%0a" TargetMode="External"/><Relationship Id="rId1" Type="http://schemas.openxmlformats.org/officeDocument/2006/relationships/slideLayout" Target="../slideLayouts/slideLayout7.xml"/><Relationship Id="rId6" Type="http://schemas.openxmlformats.org/officeDocument/2006/relationships/image" Target="../media/image14.jpeg"/><Relationship Id="rId11" Type="http://schemas.openxmlformats.org/officeDocument/2006/relationships/image" Target="../media/image17.jpeg"/><Relationship Id="rId5" Type="http://schemas.openxmlformats.org/officeDocument/2006/relationships/hyperlink" Target="https://create.arduino.cc/projecthub/products/buy/19172?s=BAhJIhMzMzEzNzYsUHJvamVjdAY6BkVG%0a" TargetMode="External"/><Relationship Id="rId15" Type="http://schemas.openxmlformats.org/officeDocument/2006/relationships/image" Target="../media/image19.jpeg"/><Relationship Id="rId10" Type="http://schemas.openxmlformats.org/officeDocument/2006/relationships/image" Target="../media/image16.jpeg"/><Relationship Id="rId4" Type="http://schemas.openxmlformats.org/officeDocument/2006/relationships/image" Target="../media/image13.jpeg"/><Relationship Id="rId9" Type="http://schemas.openxmlformats.org/officeDocument/2006/relationships/hyperlink" Target="https://create.arduino.cc/projecthub/products/buy/42780?s=BAhJIhMzMzEzNzYsUHJvamVjdAY6BkVG%0a" TargetMode="External"/><Relationship Id="rId14" Type="http://schemas.openxmlformats.org/officeDocument/2006/relationships/hyperlink" Target="https://create.arduino.cc/projecthub/products/buy/54562?s=BAhJIhMzMzEzNzYsUHJvamVjdAY6BkVG%0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29.jpeg"/><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14400"/>
            <a:ext cx="9144000" cy="2591762"/>
          </a:xfrm>
        </p:spPr>
        <p:txBody>
          <a:bodyPr>
            <a:noAutofit/>
          </a:bodyPr>
          <a:lstStyle/>
          <a:p>
            <a:pPr algn="ctr"/>
            <a:r>
              <a:rPr lang="en-US" sz="3200" dirty="0" smtClean="0"/>
              <a:t>Design &amp; Implementation of real time</a:t>
            </a:r>
            <a:br>
              <a:rPr lang="en-US" sz="3200" dirty="0" smtClean="0"/>
            </a:br>
            <a:r>
              <a:rPr lang="en-US" sz="3200" i="1" u="sng" dirty="0" err="1" smtClean="0"/>
              <a:t>tempeature</a:t>
            </a:r>
            <a:r>
              <a:rPr lang="en-US" sz="3200" i="1" u="sng" dirty="0" smtClean="0"/>
              <a:t> monitoring &amp; hand sanitizer</a:t>
            </a:r>
            <a:br>
              <a:rPr lang="en-US" sz="3200" i="1" u="sng" dirty="0" smtClean="0"/>
            </a:br>
            <a:r>
              <a:rPr lang="en-US" sz="3200" dirty="0" smtClean="0"/>
              <a:t>dispensing system for quality health care using </a:t>
            </a:r>
            <a:r>
              <a:rPr lang="en-US" sz="3200" dirty="0" err="1" smtClean="0"/>
              <a:t>Ardunio</a:t>
            </a:r>
            <a:r>
              <a:rPr lang="en-US" sz="3200" dirty="0"/>
              <a:t/>
            </a:r>
            <a:br>
              <a:rPr lang="en-US" sz="3200" dirty="0"/>
            </a:br>
            <a:endParaRPr lang="en-US" sz="3200" dirty="0"/>
          </a:p>
        </p:txBody>
      </p:sp>
      <p:sp>
        <p:nvSpPr>
          <p:cNvPr id="3" name="Subtitle 2"/>
          <p:cNvSpPr>
            <a:spLocks noGrp="1"/>
          </p:cNvSpPr>
          <p:nvPr>
            <p:ph type="subTitle" idx="1"/>
          </p:nvPr>
        </p:nvSpPr>
        <p:spPr/>
        <p:txBody>
          <a:bodyPr>
            <a:normAutofit/>
          </a:bodyPr>
          <a:lstStyle/>
          <a:p>
            <a:pPr algn="ctr"/>
            <a:r>
              <a:rPr lang="en-IN" sz="2100" dirty="0">
                <a:solidFill>
                  <a:schemeClr val="tx1">
                    <a:lumMod val="95000"/>
                    <a:lumOff val="5000"/>
                  </a:schemeClr>
                </a:solidFill>
              </a:rPr>
              <a:t>G </a:t>
            </a:r>
            <a:r>
              <a:rPr lang="en-IN" sz="2100" dirty="0" err="1">
                <a:solidFill>
                  <a:schemeClr val="tx1">
                    <a:lumMod val="95000"/>
                    <a:lumOff val="5000"/>
                  </a:schemeClr>
                </a:solidFill>
              </a:rPr>
              <a:t>Madhumita</a:t>
            </a:r>
            <a:r>
              <a:rPr lang="en-IN" sz="2100" dirty="0">
                <a:solidFill>
                  <a:schemeClr val="tx1">
                    <a:lumMod val="95000"/>
                    <a:lumOff val="5000"/>
                  </a:schemeClr>
                </a:solidFill>
              </a:rPr>
              <a:t> &amp; K </a:t>
            </a:r>
            <a:r>
              <a:rPr lang="en-IN" sz="2100" dirty="0" err="1">
                <a:solidFill>
                  <a:schemeClr val="tx1">
                    <a:lumMod val="95000"/>
                    <a:lumOff val="5000"/>
                  </a:schemeClr>
                </a:solidFill>
              </a:rPr>
              <a:t>Saravana</a:t>
            </a:r>
            <a:r>
              <a:rPr lang="en-IN" sz="2100" dirty="0">
                <a:solidFill>
                  <a:schemeClr val="tx1">
                    <a:lumMod val="95000"/>
                    <a:lumOff val="5000"/>
                  </a:schemeClr>
                </a:solidFill>
              </a:rPr>
              <a:t> Kumar</a:t>
            </a:r>
            <a:endParaRPr lang="en-US" sz="2100" dirty="0">
              <a:solidFill>
                <a:schemeClr val="tx1">
                  <a:lumMod val="95000"/>
                  <a:lumOff val="5000"/>
                </a:schemeClr>
              </a:solidFill>
            </a:endParaRPr>
          </a:p>
          <a:p>
            <a:pPr algn="ctr"/>
            <a:r>
              <a:rPr lang="en-IN" sz="2100" dirty="0" smtClean="0">
                <a:solidFill>
                  <a:schemeClr val="tx1">
                    <a:lumMod val="95000"/>
                    <a:lumOff val="5000"/>
                  </a:schemeClr>
                </a:solidFill>
              </a:rPr>
              <a:t>   B.E </a:t>
            </a:r>
            <a:r>
              <a:rPr lang="en-IN" sz="2100" dirty="0">
                <a:solidFill>
                  <a:schemeClr val="tx1">
                    <a:lumMod val="95000"/>
                    <a:lumOff val="5000"/>
                  </a:schemeClr>
                </a:solidFill>
              </a:rPr>
              <a:t>II</a:t>
            </a:r>
            <a:r>
              <a:rPr lang="en-IN" sz="2100" baseline="30000" dirty="0">
                <a:solidFill>
                  <a:schemeClr val="tx1">
                    <a:lumMod val="95000"/>
                    <a:lumOff val="5000"/>
                  </a:schemeClr>
                </a:solidFill>
              </a:rPr>
              <a:t>nd</a:t>
            </a:r>
            <a:r>
              <a:rPr lang="en-IN" sz="2100" dirty="0">
                <a:solidFill>
                  <a:schemeClr val="tx1">
                    <a:lumMod val="95000"/>
                    <a:lumOff val="5000"/>
                  </a:schemeClr>
                </a:solidFill>
              </a:rPr>
              <a:t> year Computer Science and Engineering</a:t>
            </a:r>
            <a:endParaRPr lang="en-US" sz="2100" dirty="0">
              <a:solidFill>
                <a:schemeClr val="tx1">
                  <a:lumMod val="95000"/>
                  <a:lumOff val="5000"/>
                </a:schemeClr>
              </a:solidFill>
            </a:endParaRPr>
          </a:p>
          <a:p>
            <a:pPr algn="ctr"/>
            <a:r>
              <a:rPr lang="en-IN" sz="2100" dirty="0" smtClean="0">
                <a:solidFill>
                  <a:schemeClr val="tx1">
                    <a:lumMod val="95000"/>
                    <a:lumOff val="5000"/>
                  </a:schemeClr>
                </a:solidFill>
              </a:rPr>
              <a:t>   Anna </a:t>
            </a:r>
            <a:r>
              <a:rPr lang="en-IN" sz="2100" dirty="0">
                <a:solidFill>
                  <a:schemeClr val="tx1">
                    <a:lumMod val="95000"/>
                    <a:lumOff val="5000"/>
                  </a:schemeClr>
                </a:solidFill>
              </a:rPr>
              <a:t>University Regional Campus Madurai</a:t>
            </a:r>
            <a:endParaRPr lang="en-US" sz="2100" dirty="0">
              <a:solidFill>
                <a:schemeClr val="tx1">
                  <a:lumMod val="95000"/>
                  <a:lumOff val="5000"/>
                </a:schemeClr>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10</a:t>
            </a:fld>
            <a:endParaRPr lang="en-US"/>
          </a:p>
        </p:txBody>
      </p:sp>
      <p:sp>
        <p:nvSpPr>
          <p:cNvPr id="3" name="Rectangle 2"/>
          <p:cNvSpPr/>
          <p:nvPr/>
        </p:nvSpPr>
        <p:spPr>
          <a:xfrm>
            <a:off x="3886200" y="457200"/>
            <a:ext cx="4953000" cy="2062103"/>
          </a:xfrm>
          <a:prstGeom prst="rect">
            <a:avLst/>
          </a:prstGeom>
        </p:spPr>
        <p:txBody>
          <a:bodyPr wrap="square">
            <a:spAutoFit/>
          </a:bodyPr>
          <a:lstStyle/>
          <a:p>
            <a:pPr>
              <a:buFont typeface="Wingdings" pitchFamily="2" charset="2"/>
              <a:buChar char="ü"/>
            </a:pPr>
            <a:r>
              <a:rPr lang="en-US" sz="1600" dirty="0" smtClean="0">
                <a:latin typeface="Arial" pitchFamily="34" charset="0"/>
                <a:cs typeface="Arial" pitchFamily="34" charset="0"/>
              </a:rPr>
              <a:t>We will need a </a:t>
            </a:r>
            <a:r>
              <a:rPr lang="en-US" sz="1600" i="1" dirty="0" smtClean="0">
                <a:latin typeface="Arial" pitchFamily="34" charset="0"/>
                <a:cs typeface="Arial" pitchFamily="34" charset="0"/>
              </a:rPr>
              <a:t>mechanism </a:t>
            </a:r>
            <a:r>
              <a:rPr lang="en-US" sz="1600" dirty="0" smtClean="0">
                <a:latin typeface="Arial" pitchFamily="34" charset="0"/>
                <a:cs typeface="Arial" pitchFamily="34" charset="0"/>
              </a:rPr>
              <a:t>which will create </a:t>
            </a:r>
            <a:r>
              <a:rPr lang="en-US" sz="1600" i="1" dirty="0" smtClean="0">
                <a:latin typeface="Arial" pitchFamily="34" charset="0"/>
                <a:cs typeface="Arial" pitchFamily="34" charset="0"/>
              </a:rPr>
              <a:t>a force to push the nozzle down</a:t>
            </a:r>
            <a:r>
              <a:rPr lang="en-US" sz="1600" dirty="0" smtClean="0">
                <a:latin typeface="Arial" pitchFamily="34" charset="0"/>
                <a:cs typeface="Arial" pitchFamily="34" charset="0"/>
              </a:rPr>
              <a:t> and dispense the liquid</a:t>
            </a:r>
          </a:p>
          <a:p>
            <a:endParaRPr lang="en-US" sz="1600" dirty="0" smtClean="0">
              <a:latin typeface="Arial" pitchFamily="34" charset="0"/>
              <a:cs typeface="Arial" pitchFamily="34" charset="0"/>
            </a:endParaRPr>
          </a:p>
          <a:p>
            <a:pPr>
              <a:buFont typeface="Wingdings" pitchFamily="2" charset="2"/>
              <a:buChar char="ü"/>
            </a:pPr>
            <a:r>
              <a:rPr lang="en-US" sz="1600" dirty="0" smtClean="0">
                <a:latin typeface="Arial" pitchFamily="34" charset="0"/>
                <a:cs typeface="Arial" pitchFamily="34" charset="0"/>
              </a:rPr>
              <a:t>we will use pulley mechanism to fix one end and convert the rotational force to push, we can do that using Copper Wire to create a downwards vector force for transmission</a:t>
            </a:r>
            <a:endParaRPr lang="en-US" sz="1600" dirty="0">
              <a:latin typeface="Arial" pitchFamily="34" charset="0"/>
              <a:cs typeface="Arial" pitchFamily="34" charset="0"/>
            </a:endParaRPr>
          </a:p>
        </p:txBody>
      </p:sp>
      <p:pic>
        <p:nvPicPr>
          <p:cNvPr id="4" name="Picture 3" descr="5_1_Ge4R6i2kL4.jpg"/>
          <p:cNvPicPr>
            <a:picLocks noChangeAspect="1"/>
          </p:cNvPicPr>
          <p:nvPr/>
        </p:nvPicPr>
        <p:blipFill>
          <a:blip r:embed="rId2"/>
          <a:stretch>
            <a:fillRect/>
          </a:stretch>
        </p:blipFill>
        <p:spPr>
          <a:xfrm>
            <a:off x="304800" y="457200"/>
            <a:ext cx="3048000" cy="2133600"/>
          </a:xfrm>
          <a:prstGeom prst="rect">
            <a:avLst/>
          </a:prstGeom>
        </p:spPr>
      </p:pic>
      <p:sp>
        <p:nvSpPr>
          <p:cNvPr id="5" name="Rectangle 4"/>
          <p:cNvSpPr/>
          <p:nvPr/>
        </p:nvSpPr>
        <p:spPr>
          <a:xfrm>
            <a:off x="1219200" y="2590800"/>
            <a:ext cx="5410200" cy="1354217"/>
          </a:xfrm>
          <a:prstGeom prst="rect">
            <a:avLst/>
          </a:prstGeom>
        </p:spPr>
        <p:txBody>
          <a:bodyPr wrap="square">
            <a:spAutoFit/>
          </a:bodyPr>
          <a:lstStyle/>
          <a:p>
            <a:pPr>
              <a:buFont typeface="Wingdings" pitchFamily="2" charset="2"/>
              <a:buChar char="ü"/>
            </a:pPr>
            <a:r>
              <a:rPr lang="en-US" sz="1600" i="1" dirty="0" smtClean="0">
                <a:latin typeface="Arial" pitchFamily="34" charset="0"/>
                <a:cs typeface="Arial" pitchFamily="34" charset="0"/>
              </a:rPr>
              <a:t>Pass </a:t>
            </a:r>
            <a:r>
              <a:rPr lang="en-US" sz="1600" dirty="0" smtClean="0">
                <a:latin typeface="Arial" pitchFamily="34" charset="0"/>
                <a:cs typeface="Arial" pitchFamily="34" charset="0"/>
              </a:rPr>
              <a:t>the </a:t>
            </a:r>
            <a:r>
              <a:rPr lang="en-US" sz="1600" i="1" dirty="0" smtClean="0">
                <a:latin typeface="Arial" pitchFamily="34" charset="0"/>
                <a:cs typeface="Arial" pitchFamily="34" charset="0"/>
              </a:rPr>
              <a:t>Copper Wire through </a:t>
            </a:r>
            <a:r>
              <a:rPr lang="en-US" sz="1600" dirty="0" smtClean="0">
                <a:latin typeface="Arial" pitchFamily="34" charset="0"/>
                <a:cs typeface="Arial" pitchFamily="34" charset="0"/>
              </a:rPr>
              <a:t>Servo motor using the holes on Attachment Arm, pass at least through 2 holes to ensure proper tension is achieved using circular attachment arm would be better choice, since straight one can get caught inside enclosure</a:t>
            </a:r>
            <a:r>
              <a:rPr lang="en-US" dirty="0" smtClean="0"/>
              <a:t>.</a:t>
            </a:r>
            <a:endParaRPr lang="en-US" dirty="0"/>
          </a:p>
        </p:txBody>
      </p:sp>
      <p:sp>
        <p:nvSpPr>
          <p:cNvPr id="3073" name="Rectangle 1"/>
          <p:cNvSpPr>
            <a:spLocks noChangeArrowheads="1"/>
          </p:cNvSpPr>
          <p:nvPr/>
        </p:nvSpPr>
        <p:spPr bwMode="auto">
          <a:xfrm>
            <a:off x="0" y="0"/>
            <a:ext cx="92974" cy="4031873"/>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666666"/>
              </a:solidFill>
              <a:effectLst/>
              <a:latin typeface="typonine sans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smtClean="0">
                <a:ln>
                  <a:noFill/>
                </a:ln>
                <a:solidFill>
                  <a:srgbClr val="00979C"/>
                </a:solidFill>
                <a:effectLst/>
                <a:latin typeface="typonine sans regular"/>
                <a:cs typeface="Arial" pitchFamily="34" charset="0"/>
              </a:rPr>
              <a:t>  </a:t>
            </a:r>
            <a:endParaRPr kumimoji="0" lang="en-US" sz="1300" b="0" i="0" u="none" strike="noStrike" cap="none" normalizeH="0" baseline="0" dirty="0" smtClean="0">
              <a:ln>
                <a:noFill/>
              </a:ln>
              <a:solidFill>
                <a:srgbClr val="879191"/>
              </a:solidFill>
              <a:effectLst/>
              <a:latin typeface="typonine sans regular"/>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900" b="0" i="0" u="none" strike="noStrike" cap="none" normalizeH="0" baseline="0" dirty="0" smtClean="0">
              <a:ln>
                <a:noFill/>
              </a:ln>
              <a:solidFill>
                <a:srgbClr val="00979C"/>
              </a:solidFill>
              <a:effectLst/>
              <a:latin typeface="typonine sans regular"/>
              <a:cs typeface="Arial" pitchFamily="34" charset="0"/>
            </a:endParaRPr>
          </a:p>
        </p:txBody>
      </p:sp>
      <p:sp>
        <p:nvSpPr>
          <p:cNvPr id="3080" name="AutoShape 8" descr="https://create.arduino.cc/projecthub/MissionCritical/diy-hand-sanitizer-dispenser-using-arduino-143de1?ref=user&amp;ref_id=971215&amp;offset=2"/>
          <p:cNvSpPr>
            <a:spLocks noChangeAspect="1" noChangeArrowheads="1"/>
          </p:cNvSpPr>
          <p:nvPr/>
        </p:nvSpPr>
        <p:spPr bwMode="auto">
          <a:xfrm>
            <a:off x="4422775" y="214313"/>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https://create.arduino.cc/projecthub/MissionCritical/diy-hand-sanitizer-dispenser-using-arduino-143de1?ref=user&amp;ref_id=971215&amp;offset=2"/>
          <p:cNvSpPr>
            <a:spLocks noChangeAspect="1" noChangeArrowheads="1"/>
          </p:cNvSpPr>
          <p:nvPr/>
        </p:nvSpPr>
        <p:spPr bwMode="auto">
          <a:xfrm>
            <a:off x="4637088" y="-2889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a:off x="1295400" y="4038601"/>
            <a:ext cx="5562600" cy="584775"/>
          </a:xfrm>
          <a:prstGeom prst="rect">
            <a:avLst/>
          </a:prstGeom>
        </p:spPr>
        <p:txBody>
          <a:bodyPr wrap="square">
            <a:spAutoFit/>
          </a:bodyPr>
          <a:lstStyle/>
          <a:p>
            <a:pPr>
              <a:buFont typeface="Wingdings" pitchFamily="2" charset="2"/>
              <a:buChar char="ü"/>
            </a:pPr>
            <a:r>
              <a:rPr lang="en-US" sz="1600" dirty="0" smtClean="0">
                <a:latin typeface="Arial" pitchFamily="34" charset="0"/>
                <a:cs typeface="Arial" pitchFamily="34" charset="0"/>
              </a:rPr>
              <a:t>Add Piece of Hot Glue Stick With Hole in Middle to increase the surface </a:t>
            </a:r>
            <a:r>
              <a:rPr lang="en-US" sz="1600" dirty="0" smtClean="0">
                <a:latin typeface="Arial" pitchFamily="34" charset="0"/>
                <a:cs typeface="Arial" pitchFamily="34" charset="0"/>
              </a:rPr>
              <a:t>area</a:t>
            </a:r>
            <a:endParaRPr lang="en-US" sz="1600" dirty="0">
              <a:latin typeface="Arial" pitchFamily="34" charset="0"/>
              <a:cs typeface="Arial" pitchFamily="34" charset="0"/>
            </a:endParaRPr>
          </a:p>
        </p:txBody>
      </p:sp>
      <p:sp>
        <p:nvSpPr>
          <p:cNvPr id="13" name="Rectangle 12"/>
          <p:cNvSpPr/>
          <p:nvPr/>
        </p:nvSpPr>
        <p:spPr>
          <a:xfrm>
            <a:off x="1143000" y="4724401"/>
            <a:ext cx="7162800" cy="830997"/>
          </a:xfrm>
          <a:prstGeom prst="rect">
            <a:avLst/>
          </a:prstGeom>
        </p:spPr>
        <p:txBody>
          <a:bodyPr wrap="square">
            <a:spAutoFit/>
          </a:bodyPr>
          <a:lstStyle/>
          <a:p>
            <a:pPr>
              <a:buFont typeface="Wingdings" pitchFamily="2" charset="2"/>
              <a:buChar char="ü"/>
            </a:pPr>
            <a:r>
              <a:rPr lang="en-IN" sz="1600" i="1" dirty="0" smtClean="0">
                <a:latin typeface="Arial" pitchFamily="34" charset="0"/>
                <a:cs typeface="Arial" pitchFamily="34" charset="0"/>
              </a:rPr>
              <a:t>Attach </a:t>
            </a:r>
            <a:r>
              <a:rPr lang="en-IN" sz="1600" dirty="0" smtClean="0">
                <a:latin typeface="Arial" pitchFamily="34" charset="0"/>
                <a:cs typeface="Arial" pitchFamily="34" charset="0"/>
              </a:rPr>
              <a:t>the second </a:t>
            </a:r>
            <a:r>
              <a:rPr lang="en-US" sz="1600" i="1" dirty="0" smtClean="0">
                <a:latin typeface="Arial" pitchFamily="34" charset="0"/>
                <a:cs typeface="Arial" pitchFamily="34" charset="0"/>
              </a:rPr>
              <a:t>end of wire</a:t>
            </a:r>
            <a:r>
              <a:rPr lang="en-US" sz="1600" dirty="0" smtClean="0">
                <a:latin typeface="Arial" pitchFamily="34" charset="0"/>
                <a:cs typeface="Arial" pitchFamily="34" charset="0"/>
              </a:rPr>
              <a:t> to another rigid surface (opposite face of servo motor), </a:t>
            </a:r>
            <a:r>
              <a:rPr lang="en-US" sz="1600" i="1" dirty="0" smtClean="0">
                <a:latin typeface="Arial" pitchFamily="34" charset="0"/>
                <a:cs typeface="Arial" pitchFamily="34" charset="0"/>
              </a:rPr>
              <a:t>using </a:t>
            </a:r>
            <a:r>
              <a:rPr lang="en-US" sz="1600" dirty="0" smtClean="0">
                <a:latin typeface="Arial" pitchFamily="34" charset="0"/>
                <a:cs typeface="Arial" pitchFamily="34" charset="0"/>
              </a:rPr>
              <a:t>a Self Threading </a:t>
            </a:r>
            <a:r>
              <a:rPr lang="en-US" sz="1600" i="1" dirty="0" smtClean="0">
                <a:latin typeface="Arial" pitchFamily="34" charset="0"/>
                <a:cs typeface="Arial" pitchFamily="34" charset="0"/>
              </a:rPr>
              <a:t>Screw now when the motor sweeps </a:t>
            </a:r>
            <a:r>
              <a:rPr lang="en-US" sz="1600" i="1" dirty="0" smtClean="0">
                <a:latin typeface="Arial" pitchFamily="34" charset="0"/>
                <a:cs typeface="Arial" pitchFamily="34" charset="0"/>
              </a:rPr>
              <a:t> </a:t>
            </a:r>
            <a:r>
              <a:rPr lang="en-US" sz="1600" i="1" dirty="0" smtClean="0">
                <a:latin typeface="Arial" pitchFamily="34" charset="0"/>
                <a:cs typeface="Arial" pitchFamily="34" charset="0"/>
              </a:rPr>
              <a:t>the </a:t>
            </a:r>
            <a:r>
              <a:rPr lang="en-US" sz="1600" i="1" smtClean="0">
                <a:latin typeface="Arial" pitchFamily="34" charset="0"/>
                <a:cs typeface="Arial" pitchFamily="34" charset="0"/>
              </a:rPr>
              <a:t>sanitizer ‘ll</a:t>
            </a:r>
            <a:r>
              <a:rPr lang="en-US" sz="1600" i="1" dirty="0" smtClean="0">
                <a:latin typeface="Arial" pitchFamily="34" charset="0"/>
                <a:cs typeface="Arial" pitchFamily="34" charset="0"/>
              </a:rPr>
              <a:t> dispense automatically.</a:t>
            </a:r>
            <a:endParaRPr lang="en-US" sz="1600" dirty="0">
              <a:latin typeface="Arial" pitchFamily="34" charset="0"/>
              <a:cs typeface="Arial" pitchFamily="34" charset="0"/>
            </a:endParaRPr>
          </a:p>
        </p:txBody>
      </p:sp>
      <p:sp>
        <p:nvSpPr>
          <p:cNvPr id="14" name="Rectangle 13"/>
          <p:cNvSpPr/>
          <p:nvPr/>
        </p:nvSpPr>
        <p:spPr>
          <a:xfrm>
            <a:off x="3505200" y="5486400"/>
            <a:ext cx="4724400" cy="830997"/>
          </a:xfrm>
          <a:prstGeom prst="rect">
            <a:avLst/>
          </a:prstGeom>
        </p:spPr>
        <p:txBody>
          <a:bodyPr wrap="square">
            <a:spAutoFit/>
          </a:bodyPr>
          <a:lstStyle/>
          <a:p>
            <a:pPr lvl="1" fontAlgn="base">
              <a:spcBef>
                <a:spcPct val="0"/>
              </a:spcBef>
              <a:spcAft>
                <a:spcPct val="0"/>
              </a:spcAft>
              <a:buFont typeface="Wingdings" pitchFamily="2" charset="2"/>
              <a:buChar char="ü"/>
            </a:pPr>
            <a:r>
              <a:rPr lang="en-US" sz="1600" dirty="0" smtClean="0">
                <a:latin typeface="Arial" pitchFamily="34" charset="0"/>
                <a:ea typeface="Calibri" pitchFamily="34" charset="0"/>
                <a:cs typeface="Arial" pitchFamily="34" charset="0"/>
              </a:rPr>
              <a:t>We can just put this setup inside a box .We can use Sharp Blade or Drill to plot the holes and fix them up using glue stick.</a:t>
            </a:r>
            <a:endParaRPr lang="en-US" sz="1600" dirty="0" smtClean="0">
              <a:latin typeface="Arial" pitchFamily="34" charset="0"/>
              <a:ea typeface="Calibri"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fontScale="90000"/>
          </a:bodyPr>
          <a:lstStyle/>
          <a:p>
            <a:r>
              <a:rPr lang="en-US"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MAIN COMPENTENTS of </a:t>
            </a:r>
            <a:r>
              <a:rPr lang="en-US"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ir</a:t>
            </a:r>
            <a:r>
              <a:rPr lang="en-US"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en-US"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en-US"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thermometer</a:t>
            </a:r>
            <a:endParaRPr lang="en-US"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descr="C:\Program Files (x86)\Microsoft Office\MEDIA\CAGCAT10\j0199805.wmf"/>
          <p:cNvPicPr>
            <a:picLocks noChangeAspect="1" noChangeArrowheads="1"/>
          </p:cNvPicPr>
          <p:nvPr/>
        </p:nvPicPr>
        <p:blipFill>
          <a:blip r:embed="rId2"/>
          <a:srcRect/>
          <a:stretch>
            <a:fillRect/>
          </a:stretch>
        </p:blipFill>
        <p:spPr bwMode="auto">
          <a:xfrm>
            <a:off x="1357290" y="1571612"/>
            <a:ext cx="496262" cy="500066"/>
          </a:xfrm>
          <a:prstGeom prst="rect">
            <a:avLst/>
          </a:prstGeom>
          <a:noFill/>
        </p:spPr>
      </p:pic>
      <p:sp>
        <p:nvSpPr>
          <p:cNvPr id="4" name="TextBox 3"/>
          <p:cNvSpPr txBox="1"/>
          <p:nvPr/>
        </p:nvSpPr>
        <p:spPr>
          <a:xfrm>
            <a:off x="2143108" y="1643050"/>
            <a:ext cx="1380506"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smtClean="0"/>
              <a:t>MLX90614</a:t>
            </a:r>
          </a:p>
        </p:txBody>
      </p:sp>
      <p:pic>
        <p:nvPicPr>
          <p:cNvPr id="1034" name="Picture 10" descr="C:\Users\ksara\AppData\Local\Microsoft\Windows\INetCache\IE\NV4LUUS6\Integrated_circuit_on_microchip[1].jpg"/>
          <p:cNvPicPr>
            <a:picLocks noChangeAspect="1" noChangeArrowheads="1"/>
          </p:cNvPicPr>
          <p:nvPr/>
        </p:nvPicPr>
        <p:blipFill>
          <a:blip r:embed="rId3" cstate="print"/>
          <a:srcRect/>
          <a:stretch>
            <a:fillRect/>
          </a:stretch>
        </p:blipFill>
        <p:spPr bwMode="auto">
          <a:xfrm>
            <a:off x="1357290" y="2428868"/>
            <a:ext cx="428628" cy="321471"/>
          </a:xfrm>
          <a:prstGeom prst="rect">
            <a:avLst/>
          </a:prstGeom>
          <a:noFill/>
        </p:spPr>
      </p:pic>
      <p:sp>
        <p:nvSpPr>
          <p:cNvPr id="13" name="TextBox 12"/>
          <p:cNvSpPr txBox="1"/>
          <p:nvPr/>
        </p:nvSpPr>
        <p:spPr>
          <a:xfrm>
            <a:off x="2143108" y="2428868"/>
            <a:ext cx="2355132"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smtClean="0"/>
              <a:t>ARDUNIO NANO R3</a:t>
            </a:r>
            <a:endParaRPr lang="en-US" dirty="0"/>
          </a:p>
        </p:txBody>
      </p:sp>
      <p:pic>
        <p:nvPicPr>
          <p:cNvPr id="1035" name="Picture 11" descr="C:\Users\ksara\AppData\Local\Microsoft\Windows\INetCache\IE\HS4R2KCP\721px-Android_sample.svg[1].png"/>
          <p:cNvPicPr>
            <a:picLocks noChangeAspect="1" noChangeArrowheads="1"/>
          </p:cNvPicPr>
          <p:nvPr/>
        </p:nvPicPr>
        <p:blipFill>
          <a:blip r:embed="rId4" cstate="print"/>
          <a:srcRect/>
          <a:stretch>
            <a:fillRect/>
          </a:stretch>
        </p:blipFill>
        <p:spPr bwMode="auto">
          <a:xfrm>
            <a:off x="1357290" y="3071810"/>
            <a:ext cx="452696" cy="642942"/>
          </a:xfrm>
          <a:prstGeom prst="rect">
            <a:avLst/>
          </a:prstGeom>
          <a:noFill/>
        </p:spPr>
      </p:pic>
      <p:sp>
        <p:nvSpPr>
          <p:cNvPr id="15" name="TextBox 14"/>
          <p:cNvSpPr txBox="1"/>
          <p:nvPr/>
        </p:nvSpPr>
        <p:spPr>
          <a:xfrm>
            <a:off x="2143108" y="3214686"/>
            <a:ext cx="2249334"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smtClean="0"/>
              <a:t>ANDROID DEVICES</a:t>
            </a:r>
            <a:endParaRPr lang="en-US" dirty="0"/>
          </a:p>
        </p:txBody>
      </p:sp>
      <p:pic>
        <p:nvPicPr>
          <p:cNvPr id="1027" name="Picture 3" descr="C:\Users\ksara\AppData\Local\Microsoft\Windows\INetCache\IE\1A3DSX6F\gLjhk[1].png"/>
          <p:cNvPicPr>
            <a:picLocks noChangeAspect="1" noChangeArrowheads="1"/>
          </p:cNvPicPr>
          <p:nvPr/>
        </p:nvPicPr>
        <p:blipFill>
          <a:blip r:embed="rId5" cstate="print"/>
          <a:srcRect/>
          <a:stretch>
            <a:fillRect/>
          </a:stretch>
        </p:blipFill>
        <p:spPr bwMode="auto">
          <a:xfrm>
            <a:off x="1428728" y="3857628"/>
            <a:ext cx="228495" cy="428627"/>
          </a:xfrm>
          <a:prstGeom prst="rect">
            <a:avLst/>
          </a:prstGeom>
          <a:noFill/>
        </p:spPr>
      </p:pic>
      <p:sp>
        <p:nvSpPr>
          <p:cNvPr id="11" name="TextBox 10"/>
          <p:cNvSpPr txBox="1"/>
          <p:nvPr/>
        </p:nvSpPr>
        <p:spPr>
          <a:xfrm>
            <a:off x="2214546" y="3857628"/>
            <a:ext cx="1451038"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dirty="0" smtClean="0"/>
              <a:t>OTG CABLE</a:t>
            </a:r>
            <a:endParaRPr lang="en-US" dirty="0"/>
          </a:p>
        </p:txBody>
      </p:sp>
      <p:sp>
        <p:nvSpPr>
          <p:cNvPr id="12" name="Slide Number Placeholder 11"/>
          <p:cNvSpPr>
            <a:spLocks noGrp="1"/>
          </p:cNvSpPr>
          <p:nvPr>
            <p:ph type="sldNum" sz="quarter" idx="12"/>
          </p:nvPr>
        </p:nvSpPr>
        <p:spPr/>
        <p:txBody>
          <a:bodyPr/>
          <a:lstStyle/>
          <a:p>
            <a:fld id="{068A0E02-6EAC-4627-A7D3-6A3BB2D8B3FD}"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style>
          <a:lnRef idx="2">
            <a:schemeClr val="accent2"/>
          </a:lnRef>
          <a:fillRef idx="1">
            <a:schemeClr val="lt1"/>
          </a:fillRef>
          <a:effectRef idx="0">
            <a:schemeClr val="accent2"/>
          </a:effectRef>
          <a:fontRef idx="minor">
            <a:schemeClr val="dk1"/>
          </a:fontRef>
        </p:style>
        <p:txBody>
          <a:bodyPr/>
          <a:lstStyle/>
          <a:p>
            <a:r>
              <a:rPr lang="en-US" dirty="0" smtClean="0"/>
              <a:t>FUNCTIONAL DIAGRAM</a:t>
            </a:r>
            <a:endParaRPr lang="en-US" dirty="0"/>
          </a:p>
        </p:txBody>
      </p:sp>
      <p:pic>
        <p:nvPicPr>
          <p:cNvPr id="3" name="Picture 2" descr="0J1236.1200.png"/>
          <p:cNvPicPr>
            <a:picLocks noChangeAspect="1"/>
          </p:cNvPicPr>
          <p:nvPr/>
        </p:nvPicPr>
        <p:blipFill>
          <a:blip r:embed="rId2"/>
          <a:stretch>
            <a:fillRect/>
          </a:stretch>
        </p:blipFill>
        <p:spPr>
          <a:xfrm>
            <a:off x="285720" y="2214554"/>
            <a:ext cx="4714908" cy="32870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p:cNvSpPr txBox="1"/>
          <p:nvPr/>
        </p:nvSpPr>
        <p:spPr>
          <a:xfrm>
            <a:off x="5643570" y="2571744"/>
            <a:ext cx="3259226" cy="369332"/>
          </a:xfrm>
          <a:prstGeom prst="rect">
            <a:avLst/>
          </a:prstGeom>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dirty="0" smtClean="0"/>
              <a:t>ARDUINO NANO MLX90614</a:t>
            </a:r>
            <a:endParaRPr lang="en-US" dirty="0"/>
          </a:p>
        </p:txBody>
      </p:sp>
      <p:sp>
        <p:nvSpPr>
          <p:cNvPr id="5" name="TextBox 4"/>
          <p:cNvSpPr txBox="1"/>
          <p:nvPr/>
        </p:nvSpPr>
        <p:spPr>
          <a:xfrm>
            <a:off x="6096000" y="3505200"/>
            <a:ext cx="2357454"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t>A4             SDA</a:t>
            </a:r>
          </a:p>
          <a:p>
            <a:r>
              <a:rPr lang="en-US" b="1" dirty="0" smtClean="0"/>
              <a:t>A5             SDL</a:t>
            </a:r>
          </a:p>
          <a:p>
            <a:r>
              <a:rPr lang="en-US" b="1" dirty="0" smtClean="0"/>
              <a:t>3.3V          </a:t>
            </a:r>
            <a:r>
              <a:rPr lang="en-US" b="1" dirty="0" err="1" smtClean="0"/>
              <a:t>Vcc</a:t>
            </a:r>
            <a:endParaRPr lang="en-US" b="1" dirty="0" smtClean="0"/>
          </a:p>
          <a:p>
            <a:r>
              <a:rPr lang="en-US" b="1" dirty="0" smtClean="0"/>
              <a:t>GND          </a:t>
            </a:r>
            <a:r>
              <a:rPr lang="en-US" b="1" dirty="0" err="1" smtClean="0"/>
              <a:t>GND</a:t>
            </a:r>
            <a:endParaRPr lang="en-US" b="1" dirty="0"/>
          </a:p>
        </p:txBody>
      </p:sp>
      <p:cxnSp>
        <p:nvCxnSpPr>
          <p:cNvPr id="9" name="Straight Arrow Connector 8"/>
          <p:cNvCxnSpPr/>
          <p:nvPr/>
        </p:nvCxnSpPr>
        <p:spPr>
          <a:xfrm>
            <a:off x="6715140" y="3643314"/>
            <a:ext cx="642942" cy="1588"/>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3" name="Straight Arrow Connector 12"/>
          <p:cNvCxnSpPr/>
          <p:nvPr/>
        </p:nvCxnSpPr>
        <p:spPr>
          <a:xfrm>
            <a:off x="6715140" y="3929066"/>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929454" y="4214818"/>
            <a:ext cx="428628"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0" name="Straight Arrow Connector 19"/>
          <p:cNvCxnSpPr/>
          <p:nvPr/>
        </p:nvCxnSpPr>
        <p:spPr>
          <a:xfrm>
            <a:off x="6858016" y="4500570"/>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 name="Slide Number Placeholder 9"/>
          <p:cNvSpPr>
            <a:spLocks noGrp="1"/>
          </p:cNvSpPr>
          <p:nvPr>
            <p:ph type="sldNum" sz="quarter" idx="12"/>
          </p:nvPr>
        </p:nvSpPr>
        <p:spPr/>
        <p:txBody>
          <a:bodyPr/>
          <a:lstStyle/>
          <a:p>
            <a:fld id="{068A0E02-6EAC-4627-A7D3-6A3BB2D8B3FD}"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large.png"/>
          <p:cNvPicPr>
            <a:picLocks noGrp="1" noChangeAspect="1"/>
          </p:cNvPicPr>
          <p:nvPr>
            <p:ph sz="half" idx="4294967295"/>
          </p:nvPr>
        </p:nvPicPr>
        <p:blipFill>
          <a:blip r:embed="rId2"/>
          <a:stretch>
            <a:fillRect/>
          </a:stretch>
        </p:blipFill>
        <p:spPr>
          <a:xfrm>
            <a:off x="0" y="2071688"/>
            <a:ext cx="4038600" cy="3028950"/>
          </a:xfrm>
        </p:spPr>
      </p:pic>
      <p:sp>
        <p:nvSpPr>
          <p:cNvPr id="3" name="Content Placeholder 2"/>
          <p:cNvSpPr>
            <a:spLocks noGrp="1"/>
          </p:cNvSpPr>
          <p:nvPr>
            <p:ph sz="half" idx="4294967295"/>
          </p:nvPr>
        </p:nvSpPr>
        <p:spPr>
          <a:xfrm>
            <a:off x="4529138" y="1357313"/>
            <a:ext cx="4614862" cy="4649787"/>
          </a:xfrm>
        </p:spPr>
        <p:txBody>
          <a:bodyPr>
            <a:normAutofit/>
          </a:bodyPr>
          <a:lstStyle/>
          <a:p>
            <a:r>
              <a:rPr lang="en-US" sz="2000" dirty="0" smtClean="0"/>
              <a:t>Contact less temperature sensor</a:t>
            </a:r>
          </a:p>
          <a:p>
            <a:r>
              <a:rPr lang="en-US" sz="2000" dirty="0" smtClean="0"/>
              <a:t>Obey Stefan-</a:t>
            </a:r>
            <a:r>
              <a:rPr lang="en-US" sz="2000" dirty="0" err="1" smtClean="0"/>
              <a:t>botzman</a:t>
            </a:r>
            <a:r>
              <a:rPr lang="en-US" sz="2000" dirty="0" smtClean="0"/>
              <a:t> Law</a:t>
            </a:r>
          </a:p>
          <a:p>
            <a:r>
              <a:rPr lang="en-US" sz="2000" dirty="0" smtClean="0"/>
              <a:t>Embedded with two devices</a:t>
            </a:r>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Devices acts as a sensing and processing units</a:t>
            </a:r>
          </a:p>
          <a:p>
            <a:endParaRPr lang="en-US" sz="2000" dirty="0" smtClean="0"/>
          </a:p>
        </p:txBody>
      </p:sp>
      <p:sp>
        <p:nvSpPr>
          <p:cNvPr id="4" name="Title 3"/>
          <p:cNvSpPr>
            <a:spLocks noGrp="1"/>
          </p:cNvSpPr>
          <p:nvPr>
            <p:ph type="title" idx="4294967295"/>
          </p:nvPr>
        </p:nvSpPr>
        <p:spPr>
          <a:xfrm>
            <a:off x="0" y="274638"/>
            <a:ext cx="8229600" cy="1143000"/>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WHAT IS MLX90614 ?</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52" name="Picture 4" descr="C:\Users\ksara\AppData\Local\Microsoft\Windows\INetCache\IE\IJ5PUG5X\324px-Mario_Thinking_PM2[1].png"/>
          <p:cNvPicPr>
            <a:picLocks noChangeAspect="1" noChangeArrowheads="1"/>
          </p:cNvPicPr>
          <p:nvPr/>
        </p:nvPicPr>
        <p:blipFill>
          <a:blip r:embed="rId3" cstate="print"/>
          <a:srcRect/>
          <a:stretch>
            <a:fillRect/>
          </a:stretch>
        </p:blipFill>
        <p:spPr bwMode="auto">
          <a:xfrm>
            <a:off x="228600" y="304800"/>
            <a:ext cx="591498" cy="876293"/>
          </a:xfrm>
          <a:prstGeom prst="rect">
            <a:avLst/>
          </a:prstGeom>
          <a:noFill/>
        </p:spPr>
      </p:pic>
      <p:cxnSp>
        <p:nvCxnSpPr>
          <p:cNvPr id="10" name="Straight Arrow Connector 9"/>
          <p:cNvCxnSpPr/>
          <p:nvPr/>
        </p:nvCxnSpPr>
        <p:spPr>
          <a:xfrm rot="10800000" flipV="1">
            <a:off x="5214942" y="2500306"/>
            <a:ext cx="714380" cy="4286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TextBox 10"/>
          <p:cNvSpPr txBox="1"/>
          <p:nvPr/>
        </p:nvSpPr>
        <p:spPr>
          <a:xfrm>
            <a:off x="3571868" y="3214686"/>
            <a:ext cx="2491388"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1400" dirty="0" smtClean="0"/>
              <a:t>            MLX81101 </a:t>
            </a:r>
          </a:p>
          <a:p>
            <a:r>
              <a:rPr lang="en-US" sz="1400" dirty="0" smtClean="0"/>
              <a:t>IR THERMOPLIE DETECTOR</a:t>
            </a:r>
            <a:endParaRPr lang="en-US" sz="1400" dirty="0"/>
          </a:p>
        </p:txBody>
      </p:sp>
      <p:cxnSp>
        <p:nvCxnSpPr>
          <p:cNvPr id="13" name="Straight Arrow Connector 12"/>
          <p:cNvCxnSpPr/>
          <p:nvPr/>
        </p:nvCxnSpPr>
        <p:spPr>
          <a:xfrm>
            <a:off x="6215074" y="2500306"/>
            <a:ext cx="928694" cy="5000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6572264" y="3214686"/>
            <a:ext cx="2357454" cy="46166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1200" dirty="0" smtClean="0"/>
              <a:t>             MLX90302 </a:t>
            </a:r>
          </a:p>
          <a:p>
            <a:r>
              <a:rPr lang="en-US" sz="1200" dirty="0" smtClean="0"/>
              <a:t>SINGLE CONDITIONNG ASSP</a:t>
            </a:r>
          </a:p>
        </p:txBody>
      </p:sp>
      <p:sp>
        <p:nvSpPr>
          <p:cNvPr id="12" name="Slide Number Placeholder 11"/>
          <p:cNvSpPr>
            <a:spLocks noGrp="1"/>
          </p:cNvSpPr>
          <p:nvPr>
            <p:ph type="sldNum" sz="quarter" idx="12"/>
          </p:nvPr>
        </p:nvSpPr>
        <p:spPr/>
        <p:txBody>
          <a:bodyPr/>
          <a:lstStyle/>
          <a:p>
            <a:fld id="{068A0E02-6EAC-4627-A7D3-6A3BB2D8B3FD}"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US" dirty="0" smtClean="0">
                <a:ln/>
                <a:solidFill>
                  <a:schemeClr val="accent3"/>
                </a:solidFill>
                <a:effectLst/>
              </a:rPr>
              <a:t>      INSTALATION PROCESS</a:t>
            </a:r>
            <a:endParaRPr lang="en-US" dirty="0">
              <a:ln/>
              <a:solidFill>
                <a:schemeClr val="accent3"/>
              </a:solidFill>
              <a:effectLst/>
            </a:endParaRPr>
          </a:p>
        </p:txBody>
      </p:sp>
      <p:pic>
        <p:nvPicPr>
          <p:cNvPr id="3077" name="Picture 5" descr="C:\Users\ksara\AppData\Local\Microsoft\Windows\INetCache\IE\IJ5PUG5X\thinkingcapwhoa[1].gif"/>
          <p:cNvPicPr>
            <a:picLocks noChangeAspect="1" noChangeArrowheads="1"/>
          </p:cNvPicPr>
          <p:nvPr/>
        </p:nvPicPr>
        <p:blipFill>
          <a:blip r:embed="rId3"/>
          <a:srcRect/>
          <a:stretch>
            <a:fillRect/>
          </a:stretch>
        </p:blipFill>
        <p:spPr bwMode="auto">
          <a:xfrm>
            <a:off x="0" y="304800"/>
            <a:ext cx="785818" cy="931734"/>
          </a:xfrm>
          <a:prstGeom prst="rect">
            <a:avLst/>
          </a:prstGeom>
          <a:ln>
            <a:noFill/>
          </a:ln>
          <a:effectLst>
            <a:outerShdw blurRad="190500" algn="tl" rotWithShape="0">
              <a:srgbClr val="000000">
                <a:alpha val="70000"/>
              </a:srgbClr>
            </a:outerShdw>
          </a:effectLst>
        </p:spPr>
      </p:pic>
      <p:pic>
        <p:nvPicPr>
          <p:cNvPr id="6" name="Picture 5" descr="imageedit_9_6370580333.gif"/>
          <p:cNvPicPr>
            <a:picLocks noChangeAspect="1"/>
          </p:cNvPicPr>
          <p:nvPr/>
        </p:nvPicPr>
        <p:blipFill>
          <a:blip r:embed="rId4"/>
          <a:stretch>
            <a:fillRect/>
          </a:stretch>
        </p:blipFill>
        <p:spPr>
          <a:xfrm>
            <a:off x="571472" y="2214554"/>
            <a:ext cx="4214842" cy="234696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5286380" y="2071678"/>
            <a:ext cx="3857620" cy="255454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000" dirty="0" smtClean="0"/>
              <a:t>Step 1: First we need  create </a:t>
            </a:r>
          </a:p>
          <a:p>
            <a:r>
              <a:rPr lang="en-US" sz="2000" dirty="0" smtClean="0"/>
              <a:t>            sketch using </a:t>
            </a:r>
            <a:r>
              <a:rPr lang="en-US" sz="2000" dirty="0" err="1" smtClean="0"/>
              <a:t>ardunio</a:t>
            </a:r>
            <a:r>
              <a:rPr lang="en-US" sz="2000" dirty="0" smtClean="0"/>
              <a:t> </a:t>
            </a:r>
          </a:p>
          <a:p>
            <a:r>
              <a:rPr lang="en-US" sz="2000" dirty="0" smtClean="0"/>
              <a:t>              IDE</a:t>
            </a:r>
          </a:p>
          <a:p>
            <a:pPr>
              <a:lnSpc>
                <a:spcPct val="150000"/>
              </a:lnSpc>
            </a:pPr>
            <a:r>
              <a:rPr lang="en-US" sz="2000" dirty="0" smtClean="0"/>
              <a:t>Step 2: Code setup part</a:t>
            </a:r>
          </a:p>
          <a:p>
            <a:r>
              <a:rPr lang="en-US" sz="2000" dirty="0" smtClean="0"/>
              <a:t>Step 3: Upload the code to  </a:t>
            </a:r>
          </a:p>
          <a:p>
            <a:r>
              <a:rPr lang="en-US" sz="2000" dirty="0" smtClean="0"/>
              <a:t>             </a:t>
            </a:r>
            <a:r>
              <a:rPr lang="en-US" sz="2000" dirty="0" err="1" smtClean="0"/>
              <a:t>ardunio</a:t>
            </a:r>
            <a:r>
              <a:rPr lang="en-US" sz="2000" dirty="0" smtClean="0"/>
              <a:t> </a:t>
            </a:r>
            <a:r>
              <a:rPr lang="en-US" sz="2000" dirty="0" err="1" smtClean="0"/>
              <a:t>nano</a:t>
            </a:r>
            <a:r>
              <a:rPr lang="en-US" sz="2000" dirty="0" smtClean="0"/>
              <a:t>    </a:t>
            </a:r>
          </a:p>
          <a:p>
            <a:pPr>
              <a:lnSpc>
                <a:spcPct val="150000"/>
              </a:lnSpc>
            </a:pPr>
            <a:r>
              <a:rPr lang="en-US" sz="2000" dirty="0" smtClean="0"/>
              <a:t>Step 4: Set the </a:t>
            </a:r>
            <a:r>
              <a:rPr lang="en-US" sz="2000" dirty="0" err="1" smtClean="0"/>
              <a:t>baurd</a:t>
            </a:r>
            <a:r>
              <a:rPr lang="en-US" sz="2000" dirty="0" smtClean="0"/>
              <a:t> rate                  </a:t>
            </a:r>
          </a:p>
        </p:txBody>
      </p:sp>
      <p:sp>
        <p:nvSpPr>
          <p:cNvPr id="7" name="Slide Number Placeholder 6"/>
          <p:cNvSpPr>
            <a:spLocks noGrp="1"/>
          </p:cNvSpPr>
          <p:nvPr>
            <p:ph type="sldNum" sz="quarter" idx="12"/>
          </p:nvPr>
        </p:nvSpPr>
        <p:spPr/>
        <p:txBody>
          <a:bodyPr/>
          <a:lstStyle/>
          <a:p>
            <a:fld id="{068A0E02-6EAC-4627-A7D3-6A3BB2D8B3FD}"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WORKING…….</a:t>
            </a:r>
            <a:endParaRPr 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26" name="Picture 2" descr="C:\Users\ksara\AppData\Local\Microsoft\Windows\INetCache\IE\HS4R2KCP\carpenter[1].gif"/>
          <p:cNvPicPr>
            <a:picLocks noChangeAspect="1" noChangeArrowheads="1"/>
          </p:cNvPicPr>
          <p:nvPr/>
        </p:nvPicPr>
        <p:blipFill>
          <a:blip r:embed="rId3"/>
          <a:srcRect/>
          <a:stretch>
            <a:fillRect/>
          </a:stretch>
        </p:blipFill>
        <p:spPr bwMode="auto">
          <a:xfrm>
            <a:off x="4429124" y="285728"/>
            <a:ext cx="540452" cy="785818"/>
          </a:xfrm>
          <a:prstGeom prst="rect">
            <a:avLst/>
          </a:prstGeom>
          <a:noFill/>
        </p:spPr>
      </p:pic>
      <p:sp>
        <p:nvSpPr>
          <p:cNvPr id="4" name="TextBox 3"/>
          <p:cNvSpPr txBox="1"/>
          <p:nvPr/>
        </p:nvSpPr>
        <p:spPr>
          <a:xfrm>
            <a:off x="214282" y="1643050"/>
            <a:ext cx="8715436" cy="3754874"/>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                                The sensing unit in the sensor  measures how much IR  energy is emitted by a targeted object and the computational unit converts into temperature value using a </a:t>
            </a:r>
            <a:r>
              <a:rPr lang="en-US" sz="2000" b="1" dirty="0" smtClean="0">
                <a:latin typeface="Times New Roman" pitchFamily="18" charset="0"/>
                <a:cs typeface="Times New Roman" pitchFamily="18" charset="0"/>
              </a:rPr>
              <a:t>17-bit in built ADC</a:t>
            </a:r>
            <a:r>
              <a:rPr lang="en-US" sz="2000" dirty="0" smtClean="0">
                <a:latin typeface="Times New Roman" pitchFamily="18" charset="0"/>
                <a:cs typeface="Times New Roman" pitchFamily="18" charset="0"/>
              </a:rPr>
              <a:t> and outputs the data through </a:t>
            </a:r>
            <a:r>
              <a:rPr lang="en-US" sz="2000" b="1" dirty="0" smtClean="0">
                <a:latin typeface="Times New Roman" pitchFamily="18" charset="0"/>
                <a:cs typeface="Times New Roman" pitchFamily="18" charset="0"/>
              </a:rPr>
              <a:t>I2C protocol.</a:t>
            </a:r>
          </a:p>
          <a:p>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                                The sensor measures both the object temperature and ambient temperature value. The object temperature measurements can range from </a:t>
            </a:r>
            <a:r>
              <a:rPr lang="en-US" sz="2000" b="1" dirty="0" smtClean="0">
                <a:latin typeface="Times New Roman" pitchFamily="18" charset="0"/>
                <a:cs typeface="Times New Roman" pitchFamily="18" charset="0"/>
              </a:rPr>
              <a:t>-70 to 382.2 °C</a:t>
            </a:r>
            <a:r>
              <a:rPr lang="en-US" sz="2000" dirty="0" smtClean="0">
                <a:latin typeface="Times New Roman" pitchFamily="18" charset="0"/>
                <a:cs typeface="Times New Roman" pitchFamily="18" charset="0"/>
              </a:rPr>
              <a:t> (-94 to 719.96 °F), while the ambient temperature reading ranges from -40 to 125 °C.</a:t>
            </a:r>
          </a:p>
          <a:p>
            <a:r>
              <a:rPr lang="en-US" sz="2000" dirty="0" smtClean="0">
                <a:latin typeface="Times New Roman" pitchFamily="18" charset="0"/>
                <a:cs typeface="Times New Roman" pitchFamily="18" charset="0"/>
              </a:rPr>
              <a:t> </a:t>
            </a:r>
          </a:p>
          <a:p>
            <a:pPr>
              <a:buFont typeface="Wingdings" pitchFamily="2" charset="2"/>
              <a:buChar char="Ø"/>
            </a:pPr>
            <a:r>
              <a:rPr lang="en-US" sz="2000" dirty="0" smtClean="0">
                <a:latin typeface="Times New Roman" pitchFamily="18" charset="0"/>
                <a:cs typeface="Times New Roman" pitchFamily="18" charset="0"/>
              </a:rPr>
              <a:t>                                 Both the ambient temperature and object temperatures have a </a:t>
            </a:r>
            <a:r>
              <a:rPr lang="en-US" sz="2000" b="1" dirty="0" smtClean="0">
                <a:latin typeface="Times New Roman" pitchFamily="18" charset="0"/>
                <a:cs typeface="Times New Roman" pitchFamily="18" charset="0"/>
              </a:rPr>
              <a:t>resolution of 0.02 °C</a:t>
            </a:r>
            <a:r>
              <a:rPr lang="en-US" sz="2000" dirty="0" smtClean="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068A0E02-6EAC-4627-A7D3-6A3BB2D8B3FD}"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style>
          <a:lnRef idx="2">
            <a:schemeClr val="accent5"/>
          </a:lnRef>
          <a:fillRef idx="1">
            <a:schemeClr val="lt1"/>
          </a:fillRef>
          <a:effectRef idx="0">
            <a:schemeClr val="accent5"/>
          </a:effectRef>
          <a:fontRef idx="minor">
            <a:schemeClr val="dk1"/>
          </a:fontRef>
        </p:style>
        <p:txBody>
          <a:bodyPr>
            <a:normAutofit/>
          </a:bodyPr>
          <a:lstStyle/>
          <a:p>
            <a:r>
              <a:rPr lang="en-US" sz="3200" dirty="0" smtClean="0"/>
              <a:t>What should be the distance between the sensor and the object?</a:t>
            </a:r>
            <a:endParaRPr lang="en-US" sz="3200" dirty="0"/>
          </a:p>
        </p:txBody>
      </p:sp>
      <p:pic>
        <p:nvPicPr>
          <p:cNvPr id="3" name="Picture 2" descr="images.jpg"/>
          <p:cNvPicPr>
            <a:picLocks noChangeAspect="1"/>
          </p:cNvPicPr>
          <p:nvPr/>
        </p:nvPicPr>
        <p:blipFill>
          <a:blip r:embed="rId3"/>
          <a:stretch>
            <a:fillRect/>
          </a:stretch>
        </p:blipFill>
        <p:spPr>
          <a:xfrm>
            <a:off x="142844" y="1785926"/>
            <a:ext cx="2286016" cy="37147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maxresdefault.jpg"/>
          <p:cNvPicPr>
            <a:picLocks noChangeAspect="1"/>
          </p:cNvPicPr>
          <p:nvPr/>
        </p:nvPicPr>
        <p:blipFill>
          <a:blip r:embed="rId4" cstate="print"/>
          <a:stretch>
            <a:fillRect/>
          </a:stretch>
        </p:blipFill>
        <p:spPr>
          <a:xfrm>
            <a:off x="6572264" y="2000240"/>
            <a:ext cx="2428892" cy="178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3429000" y="1676400"/>
            <a:ext cx="2857520" cy="3693319"/>
          </a:xfrm>
          <a:prstGeom prst="rect">
            <a:avLst/>
          </a:prstGeom>
          <a:noFill/>
        </p:spPr>
        <p:txBody>
          <a:bodyPr wrap="square" rtlCol="0">
            <a:spAutoFit/>
          </a:bodyPr>
          <a:lstStyle/>
          <a:p>
            <a:pPr marL="342900" indent="-342900">
              <a:buFont typeface="+mj-lt"/>
              <a:buAutoNum type="arabicPeriod"/>
            </a:pPr>
            <a:r>
              <a:rPr lang="en-US" b="1" dirty="0" smtClean="0">
                <a:latin typeface="Times New Roman" pitchFamily="18" charset="0"/>
                <a:cs typeface="Times New Roman" pitchFamily="18" charset="0"/>
              </a:rPr>
              <a:t> Field of view  (FOV) 80 degree angle </a:t>
            </a:r>
          </a:p>
          <a:p>
            <a:pPr marL="342900" indent="-342900">
              <a:buFont typeface="+mj-lt"/>
              <a:buAutoNum type="arabicPeriod"/>
            </a:pPr>
            <a:endParaRPr lang="en-US" b="1" dirty="0" smtClean="0">
              <a:latin typeface="Times New Roman" pitchFamily="18" charset="0"/>
              <a:cs typeface="Times New Roman" pitchFamily="18" charset="0"/>
            </a:endParaRPr>
          </a:p>
          <a:p>
            <a:pPr marL="342900" indent="-342900">
              <a:buFont typeface="+mj-lt"/>
              <a:buAutoNum type="arabicPeriod"/>
            </a:pPr>
            <a:r>
              <a:rPr lang="en-US" b="1" dirty="0" smtClean="0">
                <a:latin typeface="Times New Roman" pitchFamily="18" charset="0"/>
                <a:cs typeface="Times New Roman" pitchFamily="18" charset="0"/>
              </a:rPr>
              <a:t>Sensing area in cone shape </a:t>
            </a:r>
          </a:p>
          <a:p>
            <a:pPr marL="342900" indent="-342900">
              <a:buFont typeface="+mj-lt"/>
              <a:buAutoNum type="arabicPeriod"/>
            </a:pPr>
            <a:endParaRPr lang="en-US" b="1" dirty="0" smtClean="0">
              <a:latin typeface="Times New Roman" pitchFamily="18" charset="0"/>
              <a:cs typeface="Times New Roman" pitchFamily="18" charset="0"/>
            </a:endParaRPr>
          </a:p>
          <a:p>
            <a:pPr marL="342900" indent="-342900">
              <a:buFont typeface="+mj-lt"/>
              <a:buAutoNum type="arabicPeriod"/>
            </a:pPr>
            <a:r>
              <a:rPr lang="en-US" b="1" dirty="0" smtClean="0">
                <a:latin typeface="Times New Roman" pitchFamily="18" charset="0"/>
                <a:cs typeface="Times New Roman" pitchFamily="18" charset="0"/>
              </a:rPr>
              <a:t>sensing area is very narrow if it's near the object</a:t>
            </a:r>
          </a:p>
          <a:p>
            <a:pPr marL="342900" indent="-342900">
              <a:buFont typeface="+mj-lt"/>
              <a:buAutoNum type="arabicPeriod"/>
            </a:pPr>
            <a:endParaRPr lang="en-US" b="1" dirty="0" smtClean="0">
              <a:latin typeface="Times New Roman" pitchFamily="18" charset="0"/>
              <a:cs typeface="Times New Roman" pitchFamily="18" charset="0"/>
            </a:endParaRPr>
          </a:p>
          <a:p>
            <a:pPr marL="342900" indent="-342900">
              <a:buFont typeface="+mj-lt"/>
              <a:buAutoNum type="arabicPeriod"/>
            </a:pPr>
            <a:r>
              <a:rPr lang="en-US" b="1" dirty="0" smtClean="0">
                <a:latin typeface="Times New Roman" pitchFamily="18" charset="0"/>
                <a:cs typeface="Times New Roman" pitchFamily="18" charset="0"/>
              </a:rPr>
              <a:t>gets increasingly wider as it moves farther away</a:t>
            </a:r>
            <a:endParaRPr lang="en-US" b="1" dirty="0">
              <a:latin typeface="Times New Roman" pitchFamily="18" charset="0"/>
              <a:cs typeface="Times New Roman" pitchFamily="18" charset="0"/>
            </a:endParaRPr>
          </a:p>
        </p:txBody>
      </p:sp>
      <p:sp>
        <p:nvSpPr>
          <p:cNvPr id="7" name="TextBox 6"/>
          <p:cNvSpPr txBox="1"/>
          <p:nvPr/>
        </p:nvSpPr>
        <p:spPr>
          <a:xfrm>
            <a:off x="2928926" y="5380672"/>
            <a:ext cx="6072230" cy="1200329"/>
          </a:xfrm>
          <a:prstGeom prst="rect">
            <a:avLst/>
          </a:prstGeom>
          <a:noFill/>
        </p:spPr>
        <p:txBody>
          <a:bodyPr wrap="square" rtlCol="0">
            <a:spAutoFit/>
          </a:bodyPr>
          <a:lstStyle/>
          <a:p>
            <a:r>
              <a:rPr lang="en-US" b="1" dirty="0" smtClean="0"/>
              <a:t>NOTE:</a:t>
            </a:r>
          </a:p>
          <a:p>
            <a:r>
              <a:rPr lang="en-US" i="1" dirty="0" smtClean="0"/>
              <a:t>             </a:t>
            </a:r>
            <a:r>
              <a:rPr lang="en-US" i="1" dirty="0" smtClean="0">
                <a:latin typeface="Times New Roman" pitchFamily="18" charset="0"/>
                <a:cs typeface="Times New Roman" pitchFamily="18" charset="0"/>
              </a:rPr>
              <a:t>Every 1cm you move away from an object, the sensing area grows by 2cm. If you're one foot away from an object (30.48cm), the sensing area will be two feet (60.96cm).</a:t>
            </a:r>
            <a:endParaRPr lang="en-US" i="1"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068A0E02-6EAC-4627-A7D3-6A3BB2D8B3FD}"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ADVANTAGES ………</a:t>
            </a:r>
            <a:endParaRPr lang="en-US" dirty="0"/>
          </a:p>
        </p:txBody>
      </p:sp>
      <p:sp>
        <p:nvSpPr>
          <p:cNvPr id="3" name="TextBox 2"/>
          <p:cNvSpPr txBox="1"/>
          <p:nvPr/>
        </p:nvSpPr>
        <p:spPr>
          <a:xfrm>
            <a:off x="1714480" y="1928802"/>
            <a:ext cx="7215238" cy="4247317"/>
          </a:xfrm>
          <a:prstGeom prst="rect">
            <a:avLst/>
          </a:prstGeom>
          <a:noFill/>
        </p:spPr>
        <p:txBody>
          <a:bodyPr wrap="square" rtlCol="0">
            <a:spAutoFit/>
          </a:bodyPr>
          <a:lstStyle/>
          <a:p>
            <a:pPr marL="457200" lvl="0" indent="-457200" fontAlgn="base">
              <a:lnSpc>
                <a:spcPct val="150000"/>
              </a:lnSpc>
              <a:buFont typeface="+mj-lt"/>
              <a:buAutoNum type="alphaUcPeriod"/>
            </a:pPr>
            <a:r>
              <a:rPr lang="en-US" sz="2000" b="1" dirty="0" smtClean="0">
                <a:solidFill>
                  <a:srgbClr val="FF0000"/>
                </a:solidFill>
                <a:latin typeface="Bell MT" pitchFamily="18" charset="0"/>
                <a:cs typeface="Times New Roman" pitchFamily="18" charset="0"/>
              </a:rPr>
              <a:t>Because of their modern appearance, they attract attention which can increase hand hygiene compliance.</a:t>
            </a:r>
          </a:p>
          <a:p>
            <a:pPr marL="457200" lvl="0" indent="-457200" fontAlgn="base">
              <a:lnSpc>
                <a:spcPct val="150000"/>
              </a:lnSpc>
              <a:buFont typeface="+mj-lt"/>
              <a:buAutoNum type="alphaUcPeriod"/>
            </a:pPr>
            <a:r>
              <a:rPr lang="en-US" sz="2000" b="1" dirty="0" smtClean="0">
                <a:solidFill>
                  <a:srgbClr val="002060"/>
                </a:solidFill>
                <a:latin typeface="Bell MT" pitchFamily="18" charset="0"/>
                <a:cs typeface="Times New Roman" pitchFamily="18" charset="0"/>
              </a:rPr>
              <a:t>They are very easy to install.</a:t>
            </a:r>
          </a:p>
          <a:p>
            <a:pPr marL="457200" lvl="0" indent="-457200" fontAlgn="base">
              <a:lnSpc>
                <a:spcPct val="150000"/>
              </a:lnSpc>
              <a:buFont typeface="+mj-lt"/>
              <a:buAutoNum type="alphaUcPeriod"/>
            </a:pPr>
            <a:r>
              <a:rPr lang="en-US" sz="2000" b="1" dirty="0" smtClean="0">
                <a:solidFill>
                  <a:srgbClr val="00863D"/>
                </a:solidFill>
                <a:latin typeface="Bell MT" pitchFamily="18" charset="0"/>
                <a:cs typeface="Times New Roman" pitchFamily="18" charset="0"/>
              </a:rPr>
              <a:t>They are easy to use, particularly for people that struggle to reach over countertops to access the dispenser.</a:t>
            </a:r>
          </a:p>
          <a:p>
            <a:pPr marL="457200" lvl="0" indent="-457200" fontAlgn="base">
              <a:lnSpc>
                <a:spcPct val="150000"/>
              </a:lnSpc>
              <a:buFont typeface="+mj-lt"/>
              <a:buAutoNum type="alphaUcPeriod"/>
            </a:pPr>
            <a:r>
              <a:rPr lang="en-US" sz="2000" b="1" dirty="0" smtClean="0">
                <a:latin typeface="Bell MT" pitchFamily="18" charset="0"/>
                <a:cs typeface="Times New Roman" pitchFamily="18" charset="0"/>
              </a:rPr>
              <a:t>They deliver a standardized dose of hand soap or sanitizer.</a:t>
            </a:r>
          </a:p>
          <a:p>
            <a:pPr marL="457200" lvl="0" indent="-457200" fontAlgn="base">
              <a:lnSpc>
                <a:spcPct val="150000"/>
              </a:lnSpc>
              <a:buFont typeface="+mj-lt"/>
              <a:buAutoNum type="alphaUcPeriod"/>
            </a:pPr>
            <a:r>
              <a:rPr lang="en-US" sz="2000" b="1" dirty="0" smtClean="0">
                <a:solidFill>
                  <a:srgbClr val="7030A0"/>
                </a:solidFill>
                <a:latin typeface="Bell MT" pitchFamily="18" charset="0"/>
                <a:cs typeface="Times New Roman" pitchFamily="18" charset="0"/>
              </a:rPr>
              <a:t>They eliminate a common contact point where germs can be transferred.</a:t>
            </a:r>
          </a:p>
          <a:p>
            <a:pPr>
              <a:lnSpc>
                <a:spcPct val="150000"/>
              </a:lnSpc>
            </a:pPr>
            <a:endParaRPr lang="en-US" sz="2000" dirty="0">
              <a:latin typeface="Bell MT" pitchFamily="18" charset="0"/>
            </a:endParaRPr>
          </a:p>
        </p:txBody>
      </p:sp>
      <p:sp>
        <p:nvSpPr>
          <p:cNvPr id="5" name="Rectangle 4"/>
          <p:cNvSpPr/>
          <p:nvPr/>
        </p:nvSpPr>
        <p:spPr>
          <a:xfrm>
            <a:off x="2500298" y="1214422"/>
            <a:ext cx="4455066" cy="58477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SANITIZER DISPENSER</a:t>
            </a:r>
            <a:endPar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6" name="Slide Number Placeholder 5"/>
          <p:cNvSpPr>
            <a:spLocks noGrp="1"/>
          </p:cNvSpPr>
          <p:nvPr>
            <p:ph type="sldNum" sz="quarter" idx="12"/>
          </p:nvPr>
        </p:nvSpPr>
        <p:spPr/>
        <p:txBody>
          <a:bodyPr/>
          <a:lstStyle/>
          <a:p>
            <a:fld id="{068A0E02-6EAC-4627-A7D3-6A3BB2D8B3FD}"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ADVANTAGES……….</a:t>
            </a:r>
            <a:endParaRPr lang="en-US" dirty="0"/>
          </a:p>
        </p:txBody>
      </p:sp>
      <p:sp>
        <p:nvSpPr>
          <p:cNvPr id="3" name="TextBox 2"/>
          <p:cNvSpPr txBox="1"/>
          <p:nvPr/>
        </p:nvSpPr>
        <p:spPr>
          <a:xfrm>
            <a:off x="1285852" y="2143116"/>
            <a:ext cx="7572396" cy="3323987"/>
          </a:xfrm>
          <a:prstGeom prst="rect">
            <a:avLst/>
          </a:prstGeom>
          <a:noFill/>
        </p:spPr>
        <p:txBody>
          <a:bodyPr wrap="square" rtlCol="0">
            <a:spAutoFit/>
          </a:bodyPr>
          <a:lstStyle/>
          <a:p>
            <a:pPr marL="514350" indent="-514350">
              <a:lnSpc>
                <a:spcPct val="150000"/>
              </a:lnSpc>
              <a:buFont typeface="+mj-lt"/>
              <a:buAutoNum type="romanLcPeriod"/>
            </a:pPr>
            <a:r>
              <a:rPr lang="en-IN" sz="2000" dirty="0" smtClean="0">
                <a:latin typeface="Bell MT" pitchFamily="18" charset="0"/>
              </a:rPr>
              <a:t>The </a:t>
            </a:r>
            <a:r>
              <a:rPr lang="en-IN" sz="2000" b="1" dirty="0" smtClean="0">
                <a:latin typeface="Bell MT" pitchFamily="18" charset="0"/>
              </a:rPr>
              <a:t>non</a:t>
            </a:r>
            <a:r>
              <a:rPr lang="en-IN" sz="2000" dirty="0" smtClean="0">
                <a:latin typeface="Bell MT" pitchFamily="18" charset="0"/>
              </a:rPr>
              <a:t>-</a:t>
            </a:r>
            <a:r>
              <a:rPr lang="en-IN" sz="2000" b="1" dirty="0" smtClean="0">
                <a:latin typeface="Bell MT" pitchFamily="18" charset="0"/>
              </a:rPr>
              <a:t>contact</a:t>
            </a:r>
            <a:r>
              <a:rPr lang="en-IN" sz="2000" dirty="0" smtClean="0">
                <a:latin typeface="Bell MT" pitchFamily="18" charset="0"/>
              </a:rPr>
              <a:t> infrared </a:t>
            </a:r>
            <a:r>
              <a:rPr lang="en-IN" sz="2000" b="1" dirty="0" smtClean="0">
                <a:latin typeface="Bell MT" pitchFamily="18" charset="0"/>
              </a:rPr>
              <a:t>thermometer</a:t>
            </a:r>
            <a:r>
              <a:rPr lang="en-IN" sz="2000" dirty="0" smtClean="0">
                <a:latin typeface="Bell MT" pitchFamily="18" charset="0"/>
              </a:rPr>
              <a:t> is a reliable, comfortable and </a:t>
            </a:r>
            <a:r>
              <a:rPr lang="en-IN" sz="2000" b="1" dirty="0" smtClean="0">
                <a:latin typeface="Bell MT" pitchFamily="18" charset="0"/>
              </a:rPr>
              <a:t>accurate</a:t>
            </a:r>
            <a:r>
              <a:rPr lang="en-IN" sz="2000" dirty="0" smtClean="0">
                <a:latin typeface="Bell MT" pitchFamily="18" charset="0"/>
              </a:rPr>
              <a:t> option for measurement of temperature and is very useful for the screening of fever in the paediatric population</a:t>
            </a:r>
            <a:r>
              <a:rPr lang="en-IN" sz="2000" dirty="0" smtClean="0">
                <a:solidFill>
                  <a:srgbClr val="FFC000"/>
                </a:solidFill>
                <a:latin typeface="Bell MT" pitchFamily="18" charset="0"/>
              </a:rPr>
              <a:t>.</a:t>
            </a:r>
            <a:endParaRPr lang="en-US" sz="2000" dirty="0" smtClean="0">
              <a:solidFill>
                <a:srgbClr val="FFC000"/>
              </a:solidFill>
              <a:latin typeface="Bell MT" pitchFamily="18" charset="0"/>
            </a:endParaRPr>
          </a:p>
          <a:p>
            <a:pPr marL="514350" indent="-514350">
              <a:lnSpc>
                <a:spcPct val="150000"/>
              </a:lnSpc>
              <a:buFont typeface="+mj-lt"/>
              <a:buAutoNum type="romanLcPeriod"/>
            </a:pPr>
            <a:r>
              <a:rPr lang="en-US" sz="2000" b="1" dirty="0" smtClean="0">
                <a:solidFill>
                  <a:srgbClr val="7030A0"/>
                </a:solidFill>
                <a:latin typeface="Bell MT" pitchFamily="18" charset="0"/>
              </a:rPr>
              <a:t>Small in size and low cost</a:t>
            </a:r>
          </a:p>
          <a:p>
            <a:pPr marL="514350" indent="-514350">
              <a:lnSpc>
                <a:spcPct val="150000"/>
              </a:lnSpc>
              <a:buFont typeface="+mj-lt"/>
              <a:buAutoNum type="romanLcPeriod"/>
            </a:pPr>
            <a:r>
              <a:rPr lang="en-US" sz="2000" b="1" dirty="0" smtClean="0">
                <a:solidFill>
                  <a:srgbClr val="002060"/>
                </a:solidFill>
                <a:latin typeface="Bell MT" pitchFamily="18" charset="0"/>
              </a:rPr>
              <a:t>Easy to integrate</a:t>
            </a:r>
          </a:p>
          <a:p>
            <a:pPr marL="514350" indent="-514350">
              <a:lnSpc>
                <a:spcPct val="150000"/>
              </a:lnSpc>
              <a:buFont typeface="+mj-lt"/>
              <a:buAutoNum type="romanLcPeriod"/>
            </a:pPr>
            <a:r>
              <a:rPr lang="en-US" sz="2000" b="1" dirty="0" err="1" smtClean="0">
                <a:solidFill>
                  <a:srgbClr val="00863D"/>
                </a:solidFill>
                <a:latin typeface="Bell MT" pitchFamily="18" charset="0"/>
              </a:rPr>
              <a:t>Automative</a:t>
            </a:r>
            <a:r>
              <a:rPr lang="en-US" sz="2000" b="1" dirty="0" smtClean="0">
                <a:solidFill>
                  <a:srgbClr val="00863D"/>
                </a:solidFill>
                <a:latin typeface="Bell MT" pitchFamily="18" charset="0"/>
              </a:rPr>
              <a:t> grade</a:t>
            </a:r>
          </a:p>
          <a:p>
            <a:pPr marL="514350" indent="-514350">
              <a:lnSpc>
                <a:spcPct val="150000"/>
              </a:lnSpc>
              <a:buFont typeface="+mj-lt"/>
              <a:buAutoNum type="romanLcPeriod"/>
            </a:pPr>
            <a:r>
              <a:rPr lang="en-US" sz="2000" b="1" dirty="0" smtClean="0">
                <a:solidFill>
                  <a:srgbClr val="FF0000"/>
                </a:solidFill>
                <a:latin typeface="Bell MT" pitchFamily="18" charset="0"/>
              </a:rPr>
              <a:t>Customizable PWM output for continuous reading</a:t>
            </a:r>
            <a:endParaRPr lang="en-US" sz="2000" b="1" dirty="0">
              <a:solidFill>
                <a:srgbClr val="FF0000"/>
              </a:solidFill>
              <a:latin typeface="Bell MT" pitchFamily="18" charset="0"/>
            </a:endParaRPr>
          </a:p>
        </p:txBody>
      </p:sp>
      <p:sp>
        <p:nvSpPr>
          <p:cNvPr id="4" name="Rectangle 3"/>
          <p:cNvSpPr/>
          <p:nvPr/>
        </p:nvSpPr>
        <p:spPr>
          <a:xfrm>
            <a:off x="1928794" y="1428736"/>
            <a:ext cx="6227987" cy="584775"/>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Contactless thermometer</a:t>
            </a:r>
            <a:endParaRPr 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Slide Number Placeholder 4"/>
          <p:cNvSpPr>
            <a:spLocks noGrp="1"/>
          </p:cNvSpPr>
          <p:nvPr>
            <p:ph type="sldNum" sz="quarter" idx="12"/>
          </p:nvPr>
        </p:nvSpPr>
        <p:spPr/>
        <p:txBody>
          <a:bodyPr/>
          <a:lstStyle/>
          <a:p>
            <a:fld id="{068A0E02-6EAC-4627-A7D3-6A3BB2D8B3FD}"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normAutofit/>
          </a:bodyPr>
          <a:lstStyle/>
          <a:p>
            <a:r>
              <a:rPr lang="en-US" sz="4000" dirty="0" smtClean="0"/>
              <a:t>CONCLUSION…..</a:t>
            </a:r>
            <a:endParaRPr lang="en-US" sz="4000" dirty="0"/>
          </a:p>
        </p:txBody>
      </p:sp>
      <p:pic>
        <p:nvPicPr>
          <p:cNvPr id="26629" name="Picture 5" descr="C:\Users\ksara\AppData\Local\Microsoft\Windows\INetCache\IE\NV4LUUS6\Lesson-Summary-300x300[1].jpg"/>
          <p:cNvPicPr>
            <a:picLocks noChangeAspect="1" noChangeArrowheads="1"/>
          </p:cNvPicPr>
          <p:nvPr/>
        </p:nvPicPr>
        <p:blipFill>
          <a:blip r:embed="rId2" cstate="print"/>
          <a:srcRect/>
          <a:stretch>
            <a:fillRect/>
          </a:stretch>
        </p:blipFill>
        <p:spPr bwMode="auto">
          <a:xfrm>
            <a:off x="4786314" y="428604"/>
            <a:ext cx="785818" cy="714380"/>
          </a:xfrm>
          <a:prstGeom prst="rect">
            <a:avLst/>
          </a:prstGeom>
          <a:noFill/>
        </p:spPr>
      </p:pic>
      <p:sp>
        <p:nvSpPr>
          <p:cNvPr id="7" name="TextBox 6"/>
          <p:cNvSpPr txBox="1"/>
          <p:nvPr/>
        </p:nvSpPr>
        <p:spPr>
          <a:xfrm>
            <a:off x="228600" y="1295400"/>
            <a:ext cx="8572560" cy="4524315"/>
          </a:xfrm>
          <a:prstGeom prst="rect">
            <a:avLst/>
          </a:prstGeom>
          <a:solidFill>
            <a:schemeClr val="tx2">
              <a:lumMod val="10000"/>
            </a:schemeClr>
          </a:solidFill>
        </p:spPr>
        <p:txBody>
          <a:bodyPr wrap="square" rtlCol="0">
            <a:spAutoFit/>
          </a:bodyPr>
          <a:lstStyle/>
          <a:p>
            <a:r>
              <a:rPr lang="en-IN" sz="24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our project setup can be made in each and every houses and can be used each time when housemates go out to buy essential items and when they come in .</a:t>
            </a:r>
          </a:p>
          <a:p>
            <a:r>
              <a:rPr lang="en-IN" sz="24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Even this setup can be made in all the public places where the people can be able to get sanitized and monitored with their temperature without any </a:t>
            </a:r>
            <a:r>
              <a:rPr lang="en-IN" sz="2400" dirty="0" err="1"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contact.This</a:t>
            </a:r>
            <a:r>
              <a:rPr lang="en-IN" sz="24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would ensure sound health for all. </a:t>
            </a:r>
          </a:p>
          <a:p>
            <a:r>
              <a:rPr lang="en-IN" sz="24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rPr>
              <a:t>                                Through this research work, we learned real world applications of microcontrollers and embedded systems. In future, mobile application will be developed on the Android platform with more intuitive in the field of health care</a:t>
            </a:r>
            <a:endParaRPr lang="en-US" sz="2400" dirty="0" smtClean="0">
              <a:ln w="18415" cmpd="sng">
                <a:solidFill>
                  <a:srgbClr val="FFFFFF"/>
                </a:solidFill>
                <a:prstDash val="solid"/>
              </a:ln>
              <a:solidFill>
                <a:srgbClr val="FFFF00"/>
              </a:solidFill>
              <a:effectLst>
                <a:outerShdw blurRad="63500" dir="3600000" algn="tl" rotWithShape="0">
                  <a:srgbClr val="000000">
                    <a:alpha val="70000"/>
                  </a:srgbClr>
                </a:outerShdw>
              </a:effectLst>
              <a:latin typeface="Times New Roman" pitchFamily="18" charset="0"/>
              <a:cs typeface="Times New Roman" pitchFamily="18" charset="0"/>
            </a:endParaRPr>
          </a:p>
          <a:p>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lgerian" pitchFamily="82" charset="0"/>
            </a:endParaRPr>
          </a:p>
        </p:txBody>
      </p:sp>
      <p:sp>
        <p:nvSpPr>
          <p:cNvPr id="5" name="Slide Number Placeholder 4"/>
          <p:cNvSpPr>
            <a:spLocks noGrp="1"/>
          </p:cNvSpPr>
          <p:nvPr>
            <p:ph type="sldNum" sz="quarter" idx="12"/>
          </p:nvPr>
        </p:nvSpPr>
        <p:spPr/>
        <p:txBody>
          <a:bodyPr/>
          <a:lstStyle/>
          <a:p>
            <a:fld id="{068A0E02-6EAC-4627-A7D3-6A3BB2D8B3FD}"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2</a:t>
            </a:fld>
            <a:endParaRPr lang="en-US"/>
          </a:p>
        </p:txBody>
      </p:sp>
      <p:pic>
        <p:nvPicPr>
          <p:cNvPr id="3" name="Picture 2" descr="1585130230_dgYMdV_Untitled_design_14_.jpg"/>
          <p:cNvPicPr>
            <a:picLocks noChangeAspect="1"/>
          </p:cNvPicPr>
          <p:nvPr/>
        </p:nvPicPr>
        <p:blipFill>
          <a:blip r:embed="rId2"/>
          <a:stretch>
            <a:fillRect/>
          </a:stretch>
        </p:blipFill>
        <p:spPr>
          <a:xfrm>
            <a:off x="0" y="1"/>
            <a:ext cx="9144000" cy="2362200"/>
          </a:xfrm>
          <a:prstGeom prst="rect">
            <a:avLst/>
          </a:prstGeom>
        </p:spPr>
        <p:style>
          <a:lnRef idx="2">
            <a:schemeClr val="accent2">
              <a:shade val="50000"/>
            </a:schemeClr>
          </a:lnRef>
          <a:fillRef idx="1">
            <a:schemeClr val="accent2"/>
          </a:fillRef>
          <a:effectRef idx="0">
            <a:schemeClr val="accent2"/>
          </a:effectRef>
          <a:fontRef idx="minor">
            <a:schemeClr val="lt1"/>
          </a:fontRef>
        </p:style>
      </p:pic>
      <p:sp>
        <p:nvSpPr>
          <p:cNvPr id="6" name="Rectangle 5"/>
          <p:cNvSpPr/>
          <p:nvPr/>
        </p:nvSpPr>
        <p:spPr>
          <a:xfrm>
            <a:off x="304800" y="2743200"/>
            <a:ext cx="7162800" cy="2616101"/>
          </a:xfrm>
          <a:prstGeom prst="rect">
            <a:avLst/>
          </a:prstGeom>
        </p:spPr>
        <p:txBody>
          <a:bodyPr wrap="square" anchor="ctr">
            <a:spAutoFit/>
          </a:bodyPr>
          <a:lstStyle/>
          <a:p>
            <a:pPr marL="342900" indent="-342900">
              <a:buFont typeface="Wingdings" pitchFamily="2" charset="2"/>
              <a:buChar char="ü"/>
            </a:pPr>
            <a:r>
              <a:rPr lang="en-IN" dirty="0" smtClean="0">
                <a:latin typeface="Arial" pitchFamily="34" charset="0"/>
                <a:cs typeface="Arial" pitchFamily="34" charset="0"/>
              </a:rPr>
              <a:t>In this current scenario of global outbreak, it is advised to maintain healthy hand wash and sanitation habits. But the main problem is the way we do it, that is by </a:t>
            </a:r>
            <a:r>
              <a:rPr lang="en-IN" sz="2000" dirty="0" smtClean="0">
                <a:solidFill>
                  <a:srgbClr val="FF0000"/>
                </a:solidFill>
                <a:latin typeface="Arial" pitchFamily="34" charset="0"/>
                <a:cs typeface="Arial" pitchFamily="34" charset="0"/>
              </a:rPr>
              <a:t>physical touch</a:t>
            </a:r>
            <a:r>
              <a:rPr lang="en-IN" sz="2000" dirty="0" smtClean="0">
                <a:latin typeface="Arial" pitchFamily="34" charset="0"/>
                <a:cs typeface="Arial" pitchFamily="34" charset="0"/>
              </a:rPr>
              <a:t> </a:t>
            </a:r>
            <a:r>
              <a:rPr lang="en-IN" dirty="0" smtClean="0">
                <a:latin typeface="Arial" pitchFamily="34" charset="0"/>
                <a:cs typeface="Arial" pitchFamily="34" charset="0"/>
              </a:rPr>
              <a:t>to the bottle.</a:t>
            </a:r>
          </a:p>
          <a:p>
            <a:pPr marL="342900" indent="-342900">
              <a:buFont typeface="Wingdings" pitchFamily="2" charset="2"/>
              <a:buChar char="ü"/>
            </a:pPr>
            <a:endParaRPr lang="en-IN" dirty="0" smtClean="0">
              <a:latin typeface="Arial" pitchFamily="34" charset="0"/>
              <a:cs typeface="Arial" pitchFamily="34" charset="0"/>
            </a:endParaRPr>
          </a:p>
          <a:p>
            <a:pPr marL="342900" indent="-342900">
              <a:buFont typeface="Wingdings" pitchFamily="2" charset="2"/>
              <a:buChar char="ü"/>
            </a:pPr>
            <a:r>
              <a:rPr lang="en-IN" dirty="0" smtClean="0">
                <a:latin typeface="Arial" pitchFamily="34" charset="0"/>
                <a:cs typeface="Arial" pitchFamily="34" charset="0"/>
              </a:rPr>
              <a:t>It doesn’t serve our purpose</a:t>
            </a:r>
          </a:p>
          <a:p>
            <a:pPr marL="342900" indent="-342900">
              <a:buFont typeface="Wingdings" pitchFamily="2" charset="2"/>
              <a:buChar char="ü"/>
            </a:pPr>
            <a:endParaRPr lang="en-IN" dirty="0" smtClean="0">
              <a:latin typeface="Arial" pitchFamily="34" charset="0"/>
              <a:cs typeface="Arial" pitchFamily="34" charset="0"/>
            </a:endParaRPr>
          </a:p>
          <a:p>
            <a:pPr marL="342900" indent="-342900">
              <a:buFont typeface="Wingdings" pitchFamily="2" charset="2"/>
              <a:buChar char="ü"/>
            </a:pPr>
            <a:r>
              <a:rPr lang="en-IN" dirty="0" smtClean="0">
                <a:latin typeface="Arial" pitchFamily="34" charset="0"/>
                <a:cs typeface="Arial" pitchFamily="34" charset="0"/>
              </a:rPr>
              <a:t>In some places an </a:t>
            </a:r>
            <a:r>
              <a:rPr lang="en-IN" dirty="0" err="1" smtClean="0">
                <a:latin typeface="Arial" pitchFamily="34" charset="0"/>
                <a:cs typeface="Arial" pitchFamily="34" charset="0"/>
              </a:rPr>
              <a:t>assitance</a:t>
            </a:r>
            <a:r>
              <a:rPr lang="en-IN" dirty="0" smtClean="0">
                <a:latin typeface="Arial" pitchFamily="34" charset="0"/>
                <a:cs typeface="Arial" pitchFamily="34" charset="0"/>
              </a:rPr>
              <a:t> is made to dispense sanitizer for hours but it isn’t the possible situation everywhere. </a:t>
            </a:r>
            <a:endParaRPr lang="en-US" dirty="0">
              <a:latin typeface="Arial" pitchFamily="34" charset="0"/>
              <a:cs typeface="Arial" pitchFamily="34" charset="0"/>
            </a:endParaRPr>
          </a:p>
        </p:txBody>
      </p:sp>
      <p:pic>
        <p:nvPicPr>
          <p:cNvPr id="7" name="Picture 6" descr="download (3).jpg"/>
          <p:cNvPicPr>
            <a:picLocks noChangeAspect="1"/>
          </p:cNvPicPr>
          <p:nvPr/>
        </p:nvPicPr>
        <p:blipFill>
          <a:blip r:embed="rId3"/>
          <a:stretch>
            <a:fillRect/>
          </a:stretch>
        </p:blipFill>
        <p:spPr>
          <a:xfrm>
            <a:off x="7391400" y="2667000"/>
            <a:ext cx="1600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8" name="Picture 7" descr="7ile6eyhjpadcmtz_1583928547.jpeg"/>
          <p:cNvPicPr>
            <a:picLocks noChangeAspect="1"/>
          </p:cNvPicPr>
          <p:nvPr/>
        </p:nvPicPr>
        <p:blipFill>
          <a:blip r:embed="rId4"/>
          <a:stretch>
            <a:fillRect/>
          </a:stretch>
        </p:blipFill>
        <p:spPr>
          <a:xfrm>
            <a:off x="5867400" y="5105400"/>
            <a:ext cx="3124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1060450"/>
            <a:ext cx="7772400" cy="1828800"/>
          </a:xfrm>
        </p:spPr>
        <p:txBody>
          <a:bodyPr/>
          <a:lstStyle/>
          <a:p>
            <a:r>
              <a:rPr lang="en-US" dirty="0" smtClean="0"/>
              <a:t>THANK YOU…..</a:t>
            </a:r>
            <a:endParaRPr lang="en-US" dirty="0"/>
          </a:p>
        </p:txBody>
      </p:sp>
      <p:sp>
        <p:nvSpPr>
          <p:cNvPr id="3" name="Text Placeholder 2"/>
          <p:cNvSpPr>
            <a:spLocks noGrp="1"/>
          </p:cNvSpPr>
          <p:nvPr>
            <p:ph type="body" idx="4294967295"/>
          </p:nvPr>
        </p:nvSpPr>
        <p:spPr>
          <a:xfrm>
            <a:off x="4572000" y="2932113"/>
            <a:ext cx="4572000" cy="1454150"/>
          </a:xfrm>
        </p:spPr>
        <p:txBody>
          <a:bodyPr/>
          <a:lstStyle/>
          <a:p>
            <a:r>
              <a:rPr lang="en-US" dirty="0" smtClean="0"/>
              <a:t>ANY QUERYS !!!! </a:t>
            </a:r>
            <a:endParaRPr lang="en-US" dirty="0"/>
          </a:p>
        </p:txBody>
      </p:sp>
      <p:sp>
        <p:nvSpPr>
          <p:cNvPr id="4" name="Slide Number Placeholder 3"/>
          <p:cNvSpPr>
            <a:spLocks noGrp="1"/>
          </p:cNvSpPr>
          <p:nvPr>
            <p:ph type="sldNum" sz="quarter" idx="12"/>
          </p:nvPr>
        </p:nvSpPr>
        <p:spPr/>
        <p:txBody>
          <a:bodyPr/>
          <a:lstStyle/>
          <a:p>
            <a:fld id="{068A0E02-6EAC-4627-A7D3-6A3BB2D8B3FD}" type="slidenum">
              <a:rPr lang="en-US" smtClean="0"/>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3</a:t>
            </a:fld>
            <a:endParaRPr lang="en-US"/>
          </a:p>
        </p:txBody>
      </p:sp>
      <p:pic>
        <p:nvPicPr>
          <p:cNvPr id="4" name="Picture 3" descr="1.jpg"/>
          <p:cNvPicPr>
            <a:picLocks noChangeAspect="1"/>
          </p:cNvPicPr>
          <p:nvPr/>
        </p:nvPicPr>
        <p:blipFill>
          <a:blip r:embed="rId2"/>
          <a:stretch>
            <a:fillRect/>
          </a:stretch>
        </p:blipFill>
        <p:spPr>
          <a:xfrm>
            <a:off x="6400800" y="3733800"/>
            <a:ext cx="1981200" cy="1478280"/>
          </a:xfrm>
          <a:prstGeom prst="round2DiagRect">
            <a:avLst>
              <a:gd name="adj1" fmla="val 16667"/>
              <a:gd name="adj2" fmla="val 0"/>
            </a:avLst>
          </a:prstGeom>
          <a:ln/>
        </p:spPr>
        <p:style>
          <a:lnRef idx="2">
            <a:schemeClr val="accent1">
              <a:shade val="50000"/>
            </a:schemeClr>
          </a:lnRef>
          <a:fillRef idx="1">
            <a:schemeClr val="accent1"/>
          </a:fillRef>
          <a:effectRef idx="0">
            <a:schemeClr val="accent1"/>
          </a:effectRef>
          <a:fontRef idx="minor">
            <a:schemeClr val="lt1"/>
          </a:fontRef>
        </p:style>
      </p:pic>
      <p:sp>
        <p:nvSpPr>
          <p:cNvPr id="5" name="Rectangle 4"/>
          <p:cNvSpPr/>
          <p:nvPr/>
        </p:nvSpPr>
        <p:spPr>
          <a:xfrm>
            <a:off x="381000" y="838200"/>
            <a:ext cx="5867400" cy="3970318"/>
          </a:xfrm>
          <a:prstGeom prst="rect">
            <a:avLst/>
          </a:prstGeom>
        </p:spPr>
        <p:txBody>
          <a:bodyPr wrap="square">
            <a:spAutoFit/>
          </a:bodyPr>
          <a:lstStyle/>
          <a:p>
            <a:pPr>
              <a:buFont typeface="Wingdings" pitchFamily="2" charset="2"/>
              <a:buChar char="ü"/>
            </a:pPr>
            <a:r>
              <a:rPr lang="en-IN" dirty="0" smtClean="0">
                <a:solidFill>
                  <a:schemeClr val="tx1">
                    <a:lumMod val="95000"/>
                    <a:lumOff val="5000"/>
                  </a:schemeClr>
                </a:solidFill>
              </a:rPr>
              <a:t>The continuous body temperature monitoring is the one of the  way to detect a corona patient.</a:t>
            </a:r>
          </a:p>
          <a:p>
            <a:r>
              <a:rPr lang="en-IN" dirty="0" smtClean="0">
                <a:solidFill>
                  <a:schemeClr val="tx1">
                    <a:lumMod val="95000"/>
                    <a:lumOff val="5000"/>
                  </a:schemeClr>
                </a:solidFill>
              </a:rPr>
              <a:t> </a:t>
            </a:r>
          </a:p>
          <a:p>
            <a:pPr>
              <a:buFont typeface="Wingdings" pitchFamily="2" charset="2"/>
              <a:buChar char="ü"/>
            </a:pPr>
            <a:endParaRPr lang="en-IN" dirty="0" smtClean="0">
              <a:solidFill>
                <a:schemeClr val="tx1">
                  <a:lumMod val="95000"/>
                  <a:lumOff val="5000"/>
                </a:schemeClr>
              </a:solidFill>
            </a:endParaRPr>
          </a:p>
          <a:p>
            <a:pPr>
              <a:buFont typeface="Wingdings" pitchFamily="2" charset="2"/>
              <a:buChar char="ü"/>
            </a:pPr>
            <a:r>
              <a:rPr lang="en-IN" dirty="0" smtClean="0">
                <a:solidFill>
                  <a:schemeClr val="tx1">
                    <a:lumMod val="95000"/>
                    <a:lumOff val="5000"/>
                  </a:schemeClr>
                </a:solidFill>
              </a:rPr>
              <a:t>The ability of normal thermometer can measure the body temperature regularly but it also may spread the virus over the </a:t>
            </a:r>
            <a:r>
              <a:rPr lang="en-IN" dirty="0" smtClean="0">
                <a:solidFill>
                  <a:srgbClr val="FF0000"/>
                </a:solidFill>
              </a:rPr>
              <a:t>physical touch. </a:t>
            </a:r>
          </a:p>
          <a:p>
            <a:pPr>
              <a:buFont typeface="Wingdings" pitchFamily="2" charset="2"/>
              <a:buChar char="ü"/>
            </a:pPr>
            <a:endParaRPr lang="en-IN" dirty="0" smtClean="0">
              <a:solidFill>
                <a:schemeClr val="tx1">
                  <a:lumMod val="95000"/>
                  <a:lumOff val="5000"/>
                </a:schemeClr>
              </a:solidFill>
            </a:endParaRPr>
          </a:p>
          <a:p>
            <a:endParaRPr lang="en-IN" dirty="0" smtClean="0">
              <a:solidFill>
                <a:schemeClr val="tx1">
                  <a:lumMod val="95000"/>
                  <a:lumOff val="5000"/>
                </a:schemeClr>
              </a:solidFill>
            </a:endParaRPr>
          </a:p>
          <a:p>
            <a:pPr>
              <a:buFont typeface="Wingdings" pitchFamily="2" charset="2"/>
              <a:buChar char="ü"/>
            </a:pPr>
            <a:endParaRPr lang="en-IN" dirty="0" smtClean="0">
              <a:solidFill>
                <a:schemeClr val="tx1">
                  <a:lumMod val="95000"/>
                  <a:lumOff val="5000"/>
                </a:schemeClr>
              </a:solidFill>
            </a:endParaRPr>
          </a:p>
          <a:p>
            <a:pPr>
              <a:buFont typeface="Wingdings" pitchFamily="2" charset="2"/>
              <a:buChar char="ü"/>
            </a:pPr>
            <a:r>
              <a:rPr lang="en-IN" dirty="0" smtClean="0">
                <a:solidFill>
                  <a:schemeClr val="tx1">
                    <a:lumMod val="95000"/>
                    <a:lumOff val="5000"/>
                  </a:schemeClr>
                </a:solidFill>
              </a:rPr>
              <a:t>Currently, Infrared thermometers have been in use</a:t>
            </a:r>
            <a:r>
              <a:rPr lang="en-IN" dirty="0" smtClean="0"/>
              <a:t> which is also known as temperature </a:t>
            </a:r>
            <a:r>
              <a:rPr lang="en-IN" dirty="0" err="1" smtClean="0"/>
              <a:t>gun.But</a:t>
            </a:r>
            <a:r>
              <a:rPr lang="en-IN" dirty="0" smtClean="0"/>
              <a:t> it is costly .</a:t>
            </a:r>
            <a:endParaRPr lang="en-US" dirty="0" smtClean="0"/>
          </a:p>
          <a:p>
            <a:pPr>
              <a:buFont typeface="Wingdings" pitchFamily="2" charset="2"/>
              <a:buChar char="ü"/>
            </a:pPr>
            <a:endParaRPr lang="en-US" dirty="0">
              <a:solidFill>
                <a:schemeClr val="tx1">
                  <a:lumMod val="95000"/>
                  <a:lumOff val="5000"/>
                </a:schemeClr>
              </a:solidFill>
            </a:endParaRPr>
          </a:p>
        </p:txBody>
      </p:sp>
      <p:pic>
        <p:nvPicPr>
          <p:cNvPr id="6" name="Picture 5" descr="im-181547.jpg"/>
          <p:cNvPicPr>
            <a:picLocks noChangeAspect="1"/>
          </p:cNvPicPr>
          <p:nvPr/>
        </p:nvPicPr>
        <p:blipFill>
          <a:blip r:embed="rId3" cstate="print"/>
          <a:stretch>
            <a:fillRect/>
          </a:stretch>
        </p:blipFill>
        <p:spPr>
          <a:xfrm>
            <a:off x="6705600" y="1066800"/>
            <a:ext cx="2133600" cy="2209800"/>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981200" y="381000"/>
            <a:ext cx="2209800" cy="594008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Non Contact Thermometer and Hand Sanitizer Dispenser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 which is built using </a:t>
            </a:r>
            <a:r>
              <a:rPr kumimoji="0" lang="en-US" sz="2000" i="0" strike="noStrike" cap="none" normalizeH="0" baseline="0" dirty="0" err="1" smtClean="0">
                <a:ln>
                  <a:noFill/>
                </a:ln>
                <a:solidFill>
                  <a:schemeClr val="tx1">
                    <a:lumMod val="95000"/>
                    <a:lumOff val="5000"/>
                  </a:schemeClr>
                </a:solidFill>
                <a:effectLst/>
                <a:latin typeface="Arial" pitchFamily="34" charset="0"/>
                <a:ea typeface="Calibri" pitchFamily="34" charset="0"/>
                <a:cs typeface="Arial" pitchFamily="34" charset="0"/>
              </a:rPr>
              <a:t>Arduino</a:t>
            </a: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 </a:t>
            </a:r>
            <a:r>
              <a:rPr kumimoji="0" lang="en-US" sz="2000" i="0" u="none" strike="noStrike" cap="none" normalizeH="0" baseline="0" dirty="0" err="1" smtClean="0">
                <a:ln>
                  <a:noFill/>
                </a:ln>
                <a:solidFill>
                  <a:schemeClr val="tx1">
                    <a:lumMod val="95000"/>
                    <a:lumOff val="5000"/>
                  </a:schemeClr>
                </a:solidFill>
                <a:effectLst/>
                <a:latin typeface="Arial" pitchFamily="34" charset="0"/>
                <a:ea typeface="Calibri" pitchFamily="34" charset="0"/>
                <a:cs typeface="Arial" pitchFamily="34" charset="0"/>
              </a:rPr>
              <a:t>Nano</a:t>
            </a: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 R3 and sensors like MLX90614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for sensing non contact temperature and ultrasonic sensor to sense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lumMod val="95000"/>
                    <a:lumOff val="5000"/>
                  </a:schemeClr>
                </a:solidFill>
                <a:effectLst/>
                <a:latin typeface="Arial" pitchFamily="34" charset="0"/>
                <a:ea typeface="Calibri" pitchFamily="34" charset="0"/>
                <a:cs typeface="Arial" pitchFamily="34" charset="0"/>
              </a:rPr>
              <a:t>the hand for automatic disposal of sanitizer regularly.</a:t>
            </a:r>
            <a:endParaRPr kumimoji="0" lang="en-US" sz="2000" i="0" u="none" strike="noStrike" cap="none" normalizeH="0" baseline="0" dirty="0" smtClean="0">
              <a:ln>
                <a:noFill/>
              </a:ln>
              <a:solidFill>
                <a:schemeClr val="tx1">
                  <a:lumMod val="95000"/>
                  <a:lumOff val="5000"/>
                </a:schemeClr>
              </a:solidFill>
              <a:effectLst/>
              <a:latin typeface="Arial" pitchFamily="34" charset="0"/>
              <a:cs typeface="Arial" pitchFamily="34" charset="0"/>
            </a:endParaRPr>
          </a:p>
        </p:txBody>
      </p:sp>
      <p:sp>
        <p:nvSpPr>
          <p:cNvPr id="2" name="Slide Number Placeholder 1"/>
          <p:cNvSpPr>
            <a:spLocks noGrp="1"/>
          </p:cNvSpPr>
          <p:nvPr>
            <p:ph type="sldNum" sz="quarter" idx="12"/>
          </p:nvPr>
        </p:nvSpPr>
        <p:spPr/>
        <p:txBody>
          <a:bodyPr/>
          <a:lstStyle/>
          <a:p>
            <a:fld id="{068A0E02-6EAC-4627-A7D3-6A3BB2D8B3FD}" type="slidenum">
              <a:rPr lang="en-US" smtClean="0"/>
              <a:pPr/>
              <a:t>4</a:t>
            </a:fld>
            <a:endParaRPr lang="en-US"/>
          </a:p>
        </p:txBody>
      </p:sp>
      <p:pic>
        <p:nvPicPr>
          <p:cNvPr id="4" name="Picture 3" descr="1b11239f59d9734300b82541996e6c0a.jpg"/>
          <p:cNvPicPr>
            <a:picLocks noChangeAspect="1"/>
          </p:cNvPicPr>
          <p:nvPr/>
        </p:nvPicPr>
        <p:blipFill>
          <a:blip r:embed="rId2"/>
          <a:stretch>
            <a:fillRect/>
          </a:stretch>
        </p:blipFill>
        <p:spPr>
          <a:xfrm>
            <a:off x="152400" y="304800"/>
            <a:ext cx="1828800" cy="5594350"/>
          </a:xfrm>
          <a:prstGeom prst="rect">
            <a:avLst/>
          </a:prstGeom>
        </p:spPr>
      </p:pic>
      <p:pic>
        <p:nvPicPr>
          <p:cNvPr id="5" name="Picture 4" descr="images (2).jpg"/>
          <p:cNvPicPr>
            <a:picLocks noChangeAspect="1"/>
          </p:cNvPicPr>
          <p:nvPr/>
        </p:nvPicPr>
        <p:blipFill>
          <a:blip r:embed="rId3"/>
          <a:stretch>
            <a:fillRect/>
          </a:stretch>
        </p:blipFill>
        <p:spPr>
          <a:xfrm>
            <a:off x="7239000" y="381000"/>
            <a:ext cx="16764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6" name="Picture 5" descr="4_7_Q6DfuWnQ9n.jpg"/>
          <p:cNvPicPr>
            <a:picLocks noChangeAspect="1"/>
          </p:cNvPicPr>
          <p:nvPr/>
        </p:nvPicPr>
        <p:blipFill>
          <a:blip r:embed="rId4"/>
          <a:stretch>
            <a:fillRect/>
          </a:stretch>
        </p:blipFill>
        <p:spPr>
          <a:xfrm>
            <a:off x="5105400" y="2514600"/>
            <a:ext cx="16002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7" name="Picture 6" descr="download (4).jpg"/>
          <p:cNvPicPr>
            <a:picLocks noChangeAspect="1"/>
          </p:cNvPicPr>
          <p:nvPr/>
        </p:nvPicPr>
        <p:blipFill>
          <a:blip r:embed="rId5"/>
          <a:stretch>
            <a:fillRect/>
          </a:stretch>
        </p:blipFill>
        <p:spPr>
          <a:xfrm>
            <a:off x="7315200" y="4648200"/>
            <a:ext cx="16002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Rectangle 7"/>
          <p:cNvSpPr/>
          <p:nvPr/>
        </p:nvSpPr>
        <p:spPr>
          <a:xfrm>
            <a:off x="7467600" y="2667000"/>
            <a:ext cx="1295400"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1" dirty="0" err="1" smtClean="0">
                <a:solidFill>
                  <a:schemeClr val="tx1">
                    <a:lumMod val="95000"/>
                    <a:lumOff val="5000"/>
                  </a:schemeClr>
                </a:solidFill>
                <a:latin typeface="Times New Roman" pitchFamily="18" charset="0"/>
                <a:ea typeface="Calibri" pitchFamily="34" charset="0"/>
                <a:cs typeface="Times New Roman" pitchFamily="18" charset="0"/>
              </a:rPr>
              <a:t>contactlessHand</a:t>
            </a:r>
            <a:r>
              <a:rPr lang="en-US" b="1" dirty="0" smtClean="0">
                <a:solidFill>
                  <a:schemeClr val="tx1">
                    <a:lumMod val="95000"/>
                    <a:lumOff val="5000"/>
                  </a:schemeClr>
                </a:solidFill>
                <a:latin typeface="Times New Roman" pitchFamily="18" charset="0"/>
                <a:ea typeface="Calibri" pitchFamily="34" charset="0"/>
                <a:cs typeface="Times New Roman" pitchFamily="18" charset="0"/>
              </a:rPr>
              <a:t> Sanitizer Dispenser</a:t>
            </a:r>
            <a:endParaRPr lang="en-US" dirty="0"/>
          </a:p>
        </p:txBody>
      </p:sp>
      <p:pic>
        <p:nvPicPr>
          <p:cNvPr id="9" name="Picture 8" descr="5_1_Ge4R6i2kL4.jpg"/>
          <p:cNvPicPr>
            <a:picLocks noChangeAspect="1"/>
          </p:cNvPicPr>
          <p:nvPr/>
        </p:nvPicPr>
        <p:blipFill>
          <a:blip r:embed="rId6"/>
          <a:stretch>
            <a:fillRect/>
          </a:stretch>
        </p:blipFill>
        <p:spPr>
          <a:xfrm>
            <a:off x="5029200" y="4648200"/>
            <a:ext cx="18034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10" name="Picture 9" descr="3_imxAl8QleS (1).jpg"/>
          <p:cNvPicPr>
            <a:picLocks noChangeAspect="1"/>
          </p:cNvPicPr>
          <p:nvPr/>
        </p:nvPicPr>
        <p:blipFill>
          <a:blip r:embed="rId7"/>
          <a:stretch>
            <a:fillRect/>
          </a:stretch>
        </p:blipFill>
        <p:spPr>
          <a:xfrm>
            <a:off x="5105400" y="381000"/>
            <a:ext cx="159385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pic>
      <p:cxnSp>
        <p:nvCxnSpPr>
          <p:cNvPr id="12" name="Straight Arrow Connector 11"/>
          <p:cNvCxnSpPr/>
          <p:nvPr/>
        </p:nvCxnSpPr>
        <p:spPr>
          <a:xfrm rot="5400000" flipH="1" flipV="1">
            <a:off x="7734300" y="2324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6934200" y="2209800"/>
            <a:ext cx="381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6934200" y="32766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7010400" y="4114800"/>
            <a:ext cx="304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7810500" y="42291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5</a:t>
            </a:fld>
            <a:endParaRPr lang="en-US"/>
          </a:p>
        </p:txBody>
      </p:sp>
      <p:sp>
        <p:nvSpPr>
          <p:cNvPr id="3" name="Rectangle 2"/>
          <p:cNvSpPr/>
          <p:nvPr/>
        </p:nvSpPr>
        <p:spPr>
          <a:xfrm>
            <a:off x="381000" y="1028343"/>
            <a:ext cx="3505200" cy="50783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i="1" dirty="0" smtClean="0"/>
              <a:t>Electronics:</a:t>
            </a:r>
          </a:p>
          <a:p>
            <a:endParaRPr lang="en-US" b="1" dirty="0" smtClean="0"/>
          </a:p>
          <a:p>
            <a:r>
              <a:rPr lang="en-US" b="1" dirty="0" err="1" smtClean="0"/>
              <a:t>Arduino</a:t>
            </a:r>
            <a:r>
              <a:rPr lang="en-US" b="1" dirty="0" smtClean="0"/>
              <a:t> </a:t>
            </a:r>
            <a:r>
              <a:rPr lang="en-US" b="1" dirty="0" err="1" smtClean="0"/>
              <a:t>Nano</a:t>
            </a:r>
            <a:r>
              <a:rPr lang="en-US" b="1" dirty="0" smtClean="0"/>
              <a:t> </a:t>
            </a:r>
          </a:p>
          <a:p>
            <a:endParaRPr lang="en-US" b="1" dirty="0" smtClean="0"/>
          </a:p>
          <a:p>
            <a:endParaRPr lang="en-US" b="1" dirty="0" smtClean="0"/>
          </a:p>
          <a:p>
            <a:r>
              <a:rPr lang="en-US" b="1" dirty="0" smtClean="0"/>
              <a:t>Ultrasonic Sensor</a:t>
            </a:r>
          </a:p>
          <a:p>
            <a:r>
              <a:rPr lang="en-US" b="1" dirty="0" smtClean="0"/>
              <a:t>(HC-SR04)</a:t>
            </a:r>
          </a:p>
          <a:p>
            <a:endParaRPr lang="en-US" b="1" dirty="0" smtClean="0"/>
          </a:p>
          <a:p>
            <a:endParaRPr lang="en-US" b="1" dirty="0" smtClean="0"/>
          </a:p>
          <a:p>
            <a:r>
              <a:rPr lang="en-US" b="1" dirty="0" smtClean="0"/>
              <a:t>Servo motor</a:t>
            </a:r>
          </a:p>
          <a:p>
            <a:endParaRPr lang="en-US" b="1" dirty="0" smtClean="0"/>
          </a:p>
          <a:p>
            <a:endParaRPr lang="en-US" b="1" dirty="0" smtClean="0"/>
          </a:p>
          <a:p>
            <a:endParaRPr lang="en-US" b="1" dirty="0" smtClean="0"/>
          </a:p>
          <a:p>
            <a:r>
              <a:rPr lang="en-US" b="1" dirty="0" smtClean="0"/>
              <a:t>Jumper Wires</a:t>
            </a:r>
          </a:p>
          <a:p>
            <a:endParaRPr lang="en-US" dirty="0" smtClean="0"/>
          </a:p>
          <a:p>
            <a:endParaRPr lang="en-US" dirty="0" smtClean="0"/>
          </a:p>
          <a:p>
            <a:endParaRPr lang="en-US" dirty="0" smtClean="0"/>
          </a:p>
          <a:p>
            <a:endParaRPr lang="en-US" dirty="0" smtClean="0"/>
          </a:p>
        </p:txBody>
      </p:sp>
      <p:sp>
        <p:nvSpPr>
          <p:cNvPr id="5" name="Rectangle 4"/>
          <p:cNvSpPr/>
          <p:nvPr/>
        </p:nvSpPr>
        <p:spPr>
          <a:xfrm rot="10800000" flipV="1">
            <a:off x="381000" y="381000"/>
            <a:ext cx="327660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Components needed:</a:t>
            </a:r>
            <a:endPar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6" name="Picture 3" descr="13959 01a">
            <a:hlinkClick r:id="rId3"/>
          </p:cNvPr>
          <p:cNvPicPr>
            <a:picLocks noChangeAspect="1" noChangeArrowheads="1"/>
          </p:cNvPicPr>
          <p:nvPr/>
        </p:nvPicPr>
        <p:blipFill>
          <a:blip r:embed="rId4"/>
          <a:srcRect/>
          <a:stretch>
            <a:fillRect/>
          </a:stretch>
        </p:blipFill>
        <p:spPr bwMode="auto">
          <a:xfrm>
            <a:off x="2362200" y="2209800"/>
            <a:ext cx="1333500" cy="1333500"/>
          </a:xfrm>
          <a:prstGeom prst="rect">
            <a:avLst/>
          </a:prstGeom>
          <a:noFill/>
        </p:spPr>
      </p:pic>
      <p:pic>
        <p:nvPicPr>
          <p:cNvPr id="7" name="Picture 2" descr="Ard nano">
            <a:hlinkClick r:id="rId5"/>
          </p:cNvPr>
          <p:cNvPicPr>
            <a:picLocks noChangeAspect="1" noChangeArrowheads="1"/>
          </p:cNvPicPr>
          <p:nvPr/>
        </p:nvPicPr>
        <p:blipFill>
          <a:blip r:embed="rId6"/>
          <a:srcRect/>
          <a:stretch>
            <a:fillRect/>
          </a:stretch>
        </p:blipFill>
        <p:spPr bwMode="auto">
          <a:xfrm>
            <a:off x="2362200" y="1066800"/>
            <a:ext cx="1333500" cy="1333500"/>
          </a:xfrm>
          <a:prstGeom prst="rect">
            <a:avLst/>
          </a:prstGeom>
          <a:noFill/>
        </p:spPr>
      </p:pic>
      <p:pic>
        <p:nvPicPr>
          <p:cNvPr id="8" name="Picture 5" descr="Uploads2ftmp2f2e7974b0 999a 4f74 9e68 72ef44d0010b2fmf06 motor fltjkyre2z">
            <a:hlinkClick r:id="rId7"/>
          </p:cNvPr>
          <p:cNvPicPr>
            <a:picLocks noChangeAspect="1" noChangeArrowheads="1"/>
          </p:cNvPicPr>
          <p:nvPr/>
        </p:nvPicPr>
        <p:blipFill>
          <a:blip r:embed="rId8"/>
          <a:srcRect/>
          <a:stretch>
            <a:fillRect/>
          </a:stretch>
        </p:blipFill>
        <p:spPr bwMode="auto">
          <a:xfrm>
            <a:off x="2362200" y="3429000"/>
            <a:ext cx="1333500" cy="1333500"/>
          </a:xfrm>
          <a:prstGeom prst="rect">
            <a:avLst/>
          </a:prstGeom>
          <a:noFill/>
        </p:spPr>
      </p:pic>
      <p:pic>
        <p:nvPicPr>
          <p:cNvPr id="9" name="Picture 4" descr="266 04">
            <a:hlinkClick r:id="rId9"/>
          </p:cNvPr>
          <p:cNvPicPr>
            <a:picLocks noChangeAspect="1" noChangeArrowheads="1"/>
          </p:cNvPicPr>
          <p:nvPr/>
        </p:nvPicPr>
        <p:blipFill>
          <a:blip r:embed="rId10"/>
          <a:srcRect/>
          <a:stretch>
            <a:fillRect/>
          </a:stretch>
        </p:blipFill>
        <p:spPr bwMode="auto">
          <a:xfrm>
            <a:off x="2362200" y="4648200"/>
            <a:ext cx="1333500" cy="1333500"/>
          </a:xfrm>
          <a:prstGeom prst="rect">
            <a:avLst/>
          </a:prstGeom>
          <a:noFill/>
        </p:spPr>
      </p:pic>
      <p:sp>
        <p:nvSpPr>
          <p:cNvPr id="11" name="Rectangle 10"/>
          <p:cNvSpPr/>
          <p:nvPr/>
        </p:nvSpPr>
        <p:spPr>
          <a:xfrm>
            <a:off x="4953000" y="990600"/>
            <a:ext cx="3505200" cy="510540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i="1" dirty="0" smtClean="0"/>
              <a:t>Tools:</a:t>
            </a:r>
          </a:p>
          <a:p>
            <a:endParaRPr lang="en-US" b="1" dirty="0" smtClean="0"/>
          </a:p>
          <a:p>
            <a:r>
              <a:rPr lang="en-US" b="1" dirty="0" smtClean="0"/>
              <a:t>Hot Glue Gun</a:t>
            </a:r>
          </a:p>
          <a:p>
            <a:endParaRPr lang="en-US" b="1" dirty="0" smtClean="0"/>
          </a:p>
          <a:p>
            <a:endParaRPr lang="en-US" b="1" dirty="0" smtClean="0"/>
          </a:p>
          <a:p>
            <a:r>
              <a:rPr lang="en-US" b="1" dirty="0" smtClean="0"/>
              <a:t>Computer or Laptop.</a:t>
            </a:r>
          </a:p>
          <a:p>
            <a:endParaRPr lang="en-US" b="1" dirty="0" smtClean="0"/>
          </a:p>
          <a:p>
            <a:r>
              <a:rPr lang="en-US" b="1" i="1" dirty="0" smtClean="0"/>
              <a:t>Misc:</a:t>
            </a:r>
            <a:endParaRPr lang="en-US" b="1" dirty="0" smtClean="0"/>
          </a:p>
          <a:p>
            <a:r>
              <a:rPr lang="en-US" b="1" i="1" dirty="0" smtClean="0"/>
              <a:t>Alcohol Based Hand Rub or Sanitizer</a:t>
            </a:r>
            <a:endParaRPr lang="en-US" b="1" dirty="0" smtClean="0"/>
          </a:p>
          <a:p>
            <a:r>
              <a:rPr lang="en-US" b="1" dirty="0" smtClean="0"/>
              <a:t>             </a:t>
            </a:r>
          </a:p>
          <a:p>
            <a:r>
              <a:rPr lang="en-US" b="1" dirty="0" smtClean="0"/>
              <a:t>Self Threading Screw</a:t>
            </a:r>
          </a:p>
          <a:p>
            <a:endParaRPr lang="en-US" b="1" dirty="0" smtClean="0"/>
          </a:p>
          <a:p>
            <a:endParaRPr lang="en-US" b="1" dirty="0" smtClean="0"/>
          </a:p>
          <a:p>
            <a:r>
              <a:rPr lang="en-US" b="1" dirty="0" smtClean="0"/>
              <a:t>0.8 mm copper wire</a:t>
            </a:r>
          </a:p>
          <a:p>
            <a:endParaRPr lang="en-US" b="1" dirty="0" smtClean="0"/>
          </a:p>
          <a:p>
            <a:r>
              <a:rPr lang="en-US" b="1" dirty="0" smtClean="0"/>
              <a:t>             </a:t>
            </a:r>
          </a:p>
          <a:p>
            <a:r>
              <a:rPr lang="en-US" b="1" dirty="0" smtClean="0"/>
              <a:t>container</a:t>
            </a:r>
            <a:r>
              <a:rPr lang="en-US" dirty="0" smtClean="0"/>
              <a:t>.</a:t>
            </a:r>
            <a:endParaRPr lang="en-US" dirty="0"/>
          </a:p>
        </p:txBody>
      </p:sp>
      <p:pic>
        <p:nvPicPr>
          <p:cNvPr id="12" name="Picture 10" descr="Hy gluegun"/>
          <p:cNvPicPr>
            <a:picLocks noChangeAspect="1" noChangeArrowheads="1"/>
          </p:cNvPicPr>
          <p:nvPr/>
        </p:nvPicPr>
        <p:blipFill>
          <a:blip r:embed="rId11"/>
          <a:srcRect/>
          <a:stretch>
            <a:fillRect/>
          </a:stretch>
        </p:blipFill>
        <p:spPr bwMode="auto">
          <a:xfrm>
            <a:off x="7315200" y="1143000"/>
            <a:ext cx="1104900" cy="1257300"/>
          </a:xfrm>
          <a:prstGeom prst="rect">
            <a:avLst/>
          </a:prstGeom>
          <a:noFill/>
        </p:spPr>
      </p:pic>
      <p:pic>
        <p:nvPicPr>
          <p:cNvPr id="13" name="Picture 6" descr="14c0976 40">
            <a:hlinkClick r:id="rId12"/>
          </p:cNvPr>
          <p:cNvPicPr>
            <a:picLocks noChangeAspect="1" noChangeArrowheads="1"/>
          </p:cNvPicPr>
          <p:nvPr/>
        </p:nvPicPr>
        <p:blipFill>
          <a:blip r:embed="rId13"/>
          <a:srcRect/>
          <a:stretch>
            <a:fillRect/>
          </a:stretch>
        </p:blipFill>
        <p:spPr bwMode="auto">
          <a:xfrm>
            <a:off x="7467600" y="3962400"/>
            <a:ext cx="914400" cy="609600"/>
          </a:xfrm>
          <a:prstGeom prst="rect">
            <a:avLst/>
          </a:prstGeom>
          <a:noFill/>
        </p:spPr>
      </p:pic>
      <p:pic>
        <p:nvPicPr>
          <p:cNvPr id="14" name="Picture 8" descr="4868463">
            <a:hlinkClick r:id="rId14"/>
          </p:cNvPr>
          <p:cNvPicPr>
            <a:picLocks noChangeAspect="1" noChangeArrowheads="1"/>
          </p:cNvPicPr>
          <p:nvPr/>
        </p:nvPicPr>
        <p:blipFill>
          <a:blip r:embed="rId15"/>
          <a:srcRect/>
          <a:stretch>
            <a:fillRect/>
          </a:stretch>
        </p:blipFill>
        <p:spPr bwMode="auto">
          <a:xfrm>
            <a:off x="7467600" y="4724400"/>
            <a:ext cx="952500" cy="609600"/>
          </a:xfrm>
          <a:prstGeom prst="rect">
            <a:avLst/>
          </a:prstGeom>
          <a:noFill/>
        </p:spPr>
      </p:pic>
      <p:pic>
        <p:nvPicPr>
          <p:cNvPr id="15" name="Picture 7" descr="4582459">
            <a:hlinkClick r:id="rId16"/>
          </p:cNvPr>
          <p:cNvPicPr>
            <a:picLocks noChangeAspect="1" noChangeArrowheads="1"/>
          </p:cNvPicPr>
          <p:nvPr/>
        </p:nvPicPr>
        <p:blipFill>
          <a:blip r:embed="rId17"/>
          <a:srcRect/>
          <a:stretch>
            <a:fillRect/>
          </a:stretch>
        </p:blipFill>
        <p:spPr bwMode="auto">
          <a:xfrm>
            <a:off x="7467600" y="5410200"/>
            <a:ext cx="952500" cy="685800"/>
          </a:xfrm>
          <a:prstGeom prst="rect">
            <a:avLst/>
          </a:prstGeom>
          <a:noFill/>
        </p:spPr>
      </p:pic>
      <p:pic>
        <p:nvPicPr>
          <p:cNvPr id="16" name="Picture 15" descr="HTB1oF9hAlmWBuNkSndVq6AsApXah.jpg"/>
          <p:cNvPicPr>
            <a:picLocks noChangeAspect="1"/>
          </p:cNvPicPr>
          <p:nvPr/>
        </p:nvPicPr>
        <p:blipFill>
          <a:blip r:embed="rId18" cstate="print"/>
          <a:stretch>
            <a:fillRect/>
          </a:stretch>
        </p:blipFill>
        <p:spPr>
          <a:xfrm>
            <a:off x="3962400" y="3429000"/>
            <a:ext cx="914400" cy="1066800"/>
          </a:xfrm>
          <a:prstGeom prst="rect">
            <a:avLst/>
          </a:prstGeom>
        </p:spPr>
      </p:pic>
      <p:cxnSp>
        <p:nvCxnSpPr>
          <p:cNvPr id="19" name="Straight Connector 18"/>
          <p:cNvCxnSpPr/>
          <p:nvPr/>
        </p:nvCxnSpPr>
        <p:spPr>
          <a:xfrm>
            <a:off x="4191000" y="3505200"/>
            <a:ext cx="457200" cy="228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rot="5400000">
            <a:off x="4152900" y="3619500"/>
            <a:ext cx="457200" cy="76200"/>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6</a:t>
            </a:fld>
            <a:endParaRPr lang="en-US"/>
          </a:p>
        </p:txBody>
      </p:sp>
      <p:pic>
        <p:nvPicPr>
          <p:cNvPr id="9" name="Picture 8" descr="4_4_LaP9MbIHcT.jpg"/>
          <p:cNvPicPr>
            <a:picLocks noChangeAspect="1"/>
          </p:cNvPicPr>
          <p:nvPr/>
        </p:nvPicPr>
        <p:blipFill>
          <a:blip r:embed="rId2" cstate="print"/>
          <a:stretch>
            <a:fillRect/>
          </a:stretch>
        </p:blipFill>
        <p:spPr>
          <a:xfrm>
            <a:off x="152400" y="152400"/>
            <a:ext cx="2057400" cy="1752600"/>
          </a:xfrm>
          <a:prstGeom prst="rect">
            <a:avLst/>
          </a:prstGeom>
        </p:spPr>
        <p:style>
          <a:lnRef idx="1">
            <a:schemeClr val="accent1"/>
          </a:lnRef>
          <a:fillRef idx="2">
            <a:schemeClr val="accent1"/>
          </a:fillRef>
          <a:effectRef idx="1">
            <a:schemeClr val="accent1"/>
          </a:effectRef>
          <a:fontRef idx="minor">
            <a:schemeClr val="dk1"/>
          </a:fontRef>
        </p:style>
      </p:pic>
      <p:pic>
        <p:nvPicPr>
          <p:cNvPr id="11" name="Picture 10" descr="introduction-to-arduino-nano-13.png"/>
          <p:cNvPicPr>
            <a:picLocks noChangeAspect="1"/>
          </p:cNvPicPr>
          <p:nvPr/>
        </p:nvPicPr>
        <p:blipFill>
          <a:blip r:embed="rId3"/>
          <a:stretch>
            <a:fillRect/>
          </a:stretch>
        </p:blipFill>
        <p:spPr>
          <a:xfrm>
            <a:off x="5867400" y="2286000"/>
            <a:ext cx="3276600" cy="4482029"/>
          </a:xfrm>
          <a:prstGeom prst="rect">
            <a:avLst/>
          </a:prstGeom>
        </p:spPr>
      </p:pic>
      <p:sp>
        <p:nvSpPr>
          <p:cNvPr id="5" name="Rectangle 4"/>
          <p:cNvSpPr/>
          <p:nvPr/>
        </p:nvSpPr>
        <p:spPr>
          <a:xfrm>
            <a:off x="2286000" y="381000"/>
            <a:ext cx="6629400" cy="2031325"/>
          </a:xfrm>
          <a:prstGeom prst="rect">
            <a:avLst/>
          </a:prstGeom>
        </p:spPr>
        <p:txBody>
          <a:bodyPr wrap="square">
            <a:spAutoFit/>
          </a:bodyPr>
          <a:lstStyle/>
          <a:p>
            <a:pPr algn="just">
              <a:buFont typeface="Wingdings" pitchFamily="2" charset="2"/>
              <a:buChar char="ü"/>
            </a:pPr>
            <a:r>
              <a:rPr lang="en-IN" dirty="0" smtClean="0">
                <a:latin typeface="Arial" pitchFamily="34" charset="0"/>
                <a:cs typeface="Arial" pitchFamily="34" charset="0"/>
              </a:rPr>
              <a:t>The </a:t>
            </a:r>
            <a:r>
              <a:rPr lang="en-IN" dirty="0" err="1" smtClean="0">
                <a:latin typeface="Arial" pitchFamily="34" charset="0"/>
                <a:cs typeface="Arial" pitchFamily="34" charset="0"/>
              </a:rPr>
              <a:t>Nano</a:t>
            </a:r>
            <a:r>
              <a:rPr lang="en-IN" dirty="0" smtClean="0">
                <a:latin typeface="Arial" pitchFamily="34" charset="0"/>
                <a:cs typeface="Arial" pitchFamily="34" charset="0"/>
              </a:rPr>
              <a:t> </a:t>
            </a:r>
            <a:r>
              <a:rPr lang="en-IN" dirty="0" err="1" smtClean="0">
                <a:latin typeface="Arial" pitchFamily="34" charset="0"/>
                <a:cs typeface="Arial" pitchFamily="34" charset="0"/>
              </a:rPr>
              <a:t>Arduino</a:t>
            </a:r>
            <a:r>
              <a:rPr lang="en-IN" dirty="0" smtClean="0">
                <a:latin typeface="Arial" pitchFamily="34" charset="0"/>
                <a:cs typeface="Arial" pitchFamily="34" charset="0"/>
              </a:rPr>
              <a:t> is a small, complete, and breadboard-friendly board based on the ATmega328 (</a:t>
            </a:r>
            <a:r>
              <a:rPr lang="en-IN" dirty="0" err="1" smtClean="0">
                <a:latin typeface="Arial" pitchFamily="34" charset="0"/>
                <a:cs typeface="Arial" pitchFamily="34" charset="0"/>
              </a:rPr>
              <a:t>Nano</a:t>
            </a:r>
            <a:r>
              <a:rPr lang="en-IN" dirty="0" smtClean="0">
                <a:latin typeface="Arial" pitchFamily="34" charset="0"/>
                <a:cs typeface="Arial" pitchFamily="34" charset="0"/>
              </a:rPr>
              <a:t> R3). </a:t>
            </a:r>
          </a:p>
          <a:p>
            <a:pPr algn="just">
              <a:buFont typeface="Wingdings" pitchFamily="2" charset="2"/>
              <a:buChar char="ü"/>
            </a:pPr>
            <a:endParaRPr lang="en-IN" dirty="0" smtClean="0">
              <a:latin typeface="Arial" pitchFamily="34" charset="0"/>
              <a:cs typeface="Arial" pitchFamily="34" charset="0"/>
            </a:endParaRPr>
          </a:p>
          <a:p>
            <a:endParaRPr lang="en-IN" dirty="0" smtClean="0"/>
          </a:p>
          <a:p>
            <a:pPr>
              <a:buFont typeface="Wingdings" pitchFamily="2" charset="2"/>
              <a:buChar char="ü"/>
            </a:pPr>
            <a:r>
              <a:rPr lang="en-IN" dirty="0" smtClean="0"/>
              <a:t> It lacks only a DC power jack and works with a Mini-B USB cable instead of a standard one.</a:t>
            </a:r>
            <a:br>
              <a:rPr lang="en-IN" dirty="0" smtClean="0"/>
            </a:br>
            <a:endParaRPr lang="en-US" dirty="0"/>
          </a:p>
        </p:txBody>
      </p:sp>
      <p:graphicFrame>
        <p:nvGraphicFramePr>
          <p:cNvPr id="8" name="Table 7"/>
          <p:cNvGraphicFramePr>
            <a:graphicFrameLocks noGrp="1"/>
          </p:cNvGraphicFramePr>
          <p:nvPr/>
        </p:nvGraphicFramePr>
        <p:xfrm>
          <a:off x="152400" y="2514600"/>
          <a:ext cx="5654040" cy="3250692"/>
        </p:xfrm>
        <a:graphic>
          <a:graphicData uri="http://schemas.openxmlformats.org/drawingml/2006/table">
            <a:tbl>
              <a:tblPr>
                <a:tableStyleId>{638B1855-1B75-4FBE-930C-398BA8C253C6}</a:tableStyleId>
              </a:tblPr>
              <a:tblGrid>
                <a:gridCol w="2827020"/>
                <a:gridCol w="2827020"/>
              </a:tblGrid>
              <a:tr h="266700">
                <a:tc>
                  <a:txBody>
                    <a:bodyPr/>
                    <a:lstStyle/>
                    <a:p>
                      <a:pPr marL="0" marR="0" algn="just">
                        <a:lnSpc>
                          <a:spcPct val="115000"/>
                        </a:lnSpc>
                        <a:spcBef>
                          <a:spcPts val="360"/>
                        </a:spcBef>
                        <a:spcAft>
                          <a:spcPts val="600"/>
                        </a:spcAft>
                      </a:pPr>
                      <a:r>
                        <a:rPr lang="en-US" sz="850" dirty="0"/>
                        <a:t>Microcontroller</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ATmega328P – 8 bit AVR family microcontroller</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a:t>Operating Voltage</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5V</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Recommended Input Voltage for Vin pin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7-12V</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a:t>Analog Input Pins</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6 (A0 – A5)</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Digital I/O Pins</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14 (Out of which 6 provide PWM output)</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a:t>DC Current on I/O Pins</a:t>
                      </a:r>
                      <a:endParaRPr lang="en-US" sz="110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40 mA</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DC Current on 3.3V Pin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50 mA</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Flash Memory</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32 KB (2 KB is used for Bootloader)</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SRAM</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2 KB</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EEPROM</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 KB</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Frequency (Clock Speed)</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a:t>16 MHz</a:t>
                      </a:r>
                      <a:endParaRPr lang="en-US" sz="1100">
                        <a:latin typeface="Calibri"/>
                        <a:ea typeface="Times New Roman"/>
                      </a:endParaRPr>
                    </a:p>
                  </a:txBody>
                  <a:tcPr marL="60960" marR="60960" marT="60960" marB="60960"/>
                </a:tc>
              </a:tr>
              <a:tr h="266700">
                <a:tc>
                  <a:txBody>
                    <a:bodyPr/>
                    <a:lstStyle/>
                    <a:p>
                      <a:pPr marL="0" marR="0" algn="just">
                        <a:lnSpc>
                          <a:spcPct val="115000"/>
                        </a:lnSpc>
                        <a:spcBef>
                          <a:spcPts val="360"/>
                        </a:spcBef>
                        <a:spcAft>
                          <a:spcPts val="600"/>
                        </a:spcAft>
                      </a:pPr>
                      <a:r>
                        <a:rPr lang="en-US" sz="850" dirty="0"/>
                        <a:t>Communication</a:t>
                      </a:r>
                      <a:endParaRPr lang="en-US" sz="1100" dirty="0">
                        <a:latin typeface="Calibri"/>
                        <a:ea typeface="Times New Roman"/>
                      </a:endParaRPr>
                    </a:p>
                  </a:txBody>
                  <a:tcPr marL="60960" marR="60960" marT="60960" marB="60960"/>
                </a:tc>
                <a:tc>
                  <a:txBody>
                    <a:bodyPr/>
                    <a:lstStyle/>
                    <a:p>
                      <a:pPr marL="0" marR="0" algn="just">
                        <a:lnSpc>
                          <a:spcPct val="115000"/>
                        </a:lnSpc>
                        <a:spcBef>
                          <a:spcPts val="360"/>
                        </a:spcBef>
                        <a:spcAft>
                          <a:spcPts val="600"/>
                        </a:spcAft>
                      </a:pPr>
                      <a:r>
                        <a:rPr lang="en-US" sz="850" dirty="0"/>
                        <a:t>IIC, SPI, USART</a:t>
                      </a:r>
                      <a:endParaRPr lang="en-US" sz="1100" dirty="0">
                        <a:latin typeface="Calibri"/>
                        <a:ea typeface="Times New Roman"/>
                      </a:endParaRPr>
                    </a:p>
                  </a:txBody>
                  <a:tcPr marL="60960" marR="60960" marT="60960" marB="60960"/>
                </a:tc>
              </a:tr>
            </a:tbl>
          </a:graphicData>
        </a:graphic>
      </p:graphicFrame>
      <p:sp>
        <p:nvSpPr>
          <p:cNvPr id="716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Char char="•"/>
              <a:tabLst>
                <a:tab pos="457200" algn="l"/>
              </a:tabLst>
            </a:pPr>
            <a:r>
              <a:rPr kumimoji="0" lang="en-US" sz="800" b="0" i="0" u="none" strike="noStrike" cap="none" normalizeH="0" baseline="0" smtClean="0">
                <a:ln>
                  <a:noFill/>
                </a:ln>
                <a:solidFill>
                  <a:srgbClr val="303030"/>
                </a:solidFill>
                <a:effectLst/>
                <a:latin typeface="Arial" pitchFamily="34" charset="0"/>
                <a:ea typeface="Times New Roman" pitchFamily="18"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7</a:t>
            </a:fld>
            <a:endParaRPr lang="en-US"/>
          </a:p>
        </p:txBody>
      </p:sp>
      <p:pic>
        <p:nvPicPr>
          <p:cNvPr id="6" name="Picture 5" descr="images.jpg"/>
          <p:cNvPicPr>
            <a:picLocks noChangeAspect="1"/>
          </p:cNvPicPr>
          <p:nvPr/>
        </p:nvPicPr>
        <p:blipFill>
          <a:blip r:embed="rId2"/>
          <a:stretch>
            <a:fillRect/>
          </a:stretch>
        </p:blipFill>
        <p:spPr>
          <a:xfrm>
            <a:off x="304800" y="2590800"/>
            <a:ext cx="2567940" cy="159258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7" name="Picture 6" descr="images (1).jpg"/>
          <p:cNvPicPr>
            <a:picLocks noChangeAspect="1"/>
          </p:cNvPicPr>
          <p:nvPr/>
        </p:nvPicPr>
        <p:blipFill>
          <a:blip r:embed="rId3"/>
          <a:stretch>
            <a:fillRect/>
          </a:stretch>
        </p:blipFill>
        <p:spPr>
          <a:xfrm>
            <a:off x="5715000" y="228600"/>
            <a:ext cx="2971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Rectangle 7"/>
          <p:cNvSpPr/>
          <p:nvPr/>
        </p:nvSpPr>
        <p:spPr>
          <a:xfrm>
            <a:off x="304800" y="228600"/>
            <a:ext cx="5257800" cy="1477328"/>
          </a:xfrm>
          <a:prstGeom prst="rect">
            <a:avLst/>
          </a:prstGeom>
        </p:spPr>
        <p:txBody>
          <a:bodyPr wrap="square">
            <a:spAutoFit/>
          </a:bodyPr>
          <a:lstStyle/>
          <a:p>
            <a:pPr>
              <a:buFont typeface="Wingdings" pitchFamily="2" charset="2"/>
              <a:buChar char="ü"/>
            </a:pPr>
            <a:r>
              <a:rPr lang="en-US" b="1" dirty="0" smtClean="0">
                <a:latin typeface="Arial" pitchFamily="34" charset="0"/>
                <a:cs typeface="Arial" pitchFamily="34" charset="0"/>
              </a:rPr>
              <a:t>HC-SR04 Ultrasonic (US) sensor</a:t>
            </a:r>
            <a:r>
              <a:rPr lang="en-US" dirty="0" smtClean="0">
                <a:latin typeface="Arial" pitchFamily="34" charset="0"/>
                <a:cs typeface="Arial" pitchFamily="34" charset="0"/>
              </a:rPr>
              <a:t> is a 4 pin module, whose pin names are </a:t>
            </a:r>
            <a:r>
              <a:rPr lang="en-US" dirty="0" err="1" smtClean="0">
                <a:latin typeface="Arial" pitchFamily="34" charset="0"/>
                <a:cs typeface="Arial" pitchFamily="34" charset="0"/>
              </a:rPr>
              <a:t>Vcc</a:t>
            </a:r>
            <a:r>
              <a:rPr lang="en-US" dirty="0" smtClean="0">
                <a:latin typeface="Arial" pitchFamily="34" charset="0"/>
                <a:cs typeface="Arial" pitchFamily="34" charset="0"/>
              </a:rPr>
              <a:t>, Trigger, Echo and Ground respectively.</a:t>
            </a:r>
          </a:p>
          <a:p>
            <a:pPr>
              <a:buFont typeface="Wingdings" pitchFamily="2" charset="2"/>
              <a:buChar char="ü"/>
            </a:pPr>
            <a:endParaRPr lang="en-US" dirty="0" smtClean="0">
              <a:latin typeface="Arial" pitchFamily="34" charset="0"/>
              <a:cs typeface="Arial" pitchFamily="34" charset="0"/>
            </a:endParaRPr>
          </a:p>
          <a:p>
            <a:pPr>
              <a:buFont typeface="Wingdings" pitchFamily="2" charset="2"/>
              <a:buChar char="ü"/>
            </a:pPr>
            <a:r>
              <a:rPr lang="en-US" dirty="0" smtClean="0">
                <a:latin typeface="Arial" pitchFamily="34" charset="0"/>
                <a:cs typeface="Arial" pitchFamily="34" charset="0"/>
              </a:rPr>
              <a:t> Range:2-400cm</a:t>
            </a:r>
          </a:p>
        </p:txBody>
      </p:sp>
      <p:sp>
        <p:nvSpPr>
          <p:cNvPr id="9" name="Rectangle 8"/>
          <p:cNvSpPr/>
          <p:nvPr/>
        </p:nvSpPr>
        <p:spPr>
          <a:xfrm>
            <a:off x="3581400" y="2819400"/>
            <a:ext cx="5181600" cy="646331"/>
          </a:xfrm>
          <a:prstGeom prst="rect">
            <a:avLst/>
          </a:prstGeom>
        </p:spPr>
        <p:txBody>
          <a:bodyPr wrap="square">
            <a:spAutoFit/>
          </a:bodyPr>
          <a:lstStyle/>
          <a:p>
            <a:pPr lvl="0">
              <a:buFont typeface="Wingdings" pitchFamily="2" charset="2"/>
              <a:buChar char="ü"/>
            </a:pPr>
            <a:r>
              <a:rPr lang="en-US" dirty="0" smtClean="0">
                <a:solidFill>
                  <a:prstClr val="black"/>
                </a:solidFill>
              </a:rPr>
              <a:t>The sensor works with formula</a:t>
            </a:r>
          </a:p>
          <a:p>
            <a:pPr lvl="0"/>
            <a:r>
              <a:rPr lang="en-US" b="1" dirty="0" smtClean="0">
                <a:solidFill>
                  <a:prstClr val="black"/>
                </a:solidFill>
              </a:rPr>
              <a:t>   Distance = Speed × Time</a:t>
            </a:r>
            <a:endParaRPr lang="en-US" dirty="0">
              <a:solidFill>
                <a:prstClr val="black"/>
              </a:solidFill>
            </a:endParaRPr>
          </a:p>
        </p:txBody>
      </p:sp>
      <p:sp>
        <p:nvSpPr>
          <p:cNvPr id="6147" name="Rectangle 3"/>
          <p:cNvSpPr>
            <a:spLocks noChangeArrowheads="1"/>
          </p:cNvSpPr>
          <p:nvPr/>
        </p:nvSpPr>
        <p:spPr bwMode="auto">
          <a:xfrm>
            <a:off x="228600" y="4616642"/>
            <a:ext cx="5791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Arial" pitchFamily="34" charset="0"/>
                <a:ea typeface="Calibri" pitchFamily="34" charset="0"/>
                <a:cs typeface="Arial" pitchFamily="34" charset="0"/>
              </a:rPr>
              <a:t>We will avoid using micro pumps, since they are to be inserted into the container, which again creates vulnerable containment spot. So using an external mechanism with help of servo would be a wise choice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8" name="Picture 4" descr="C:\Users\Madhu\Desktop\presentation\_ne52HXmZ6U.jpg"/>
          <p:cNvPicPr>
            <a:picLocks noChangeAspect="1" noChangeArrowheads="1"/>
          </p:cNvPicPr>
          <p:nvPr/>
        </p:nvPicPr>
        <p:blipFill>
          <a:blip r:embed="rId4"/>
          <a:srcRect/>
          <a:stretch>
            <a:fillRect/>
          </a:stretch>
        </p:blipFill>
        <p:spPr bwMode="auto">
          <a:xfrm>
            <a:off x="6248400" y="3886200"/>
            <a:ext cx="2476500" cy="24479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68A0E02-6EAC-4627-A7D3-6A3BB2D8B3FD}" type="slidenum">
              <a:rPr lang="en-US" smtClean="0"/>
              <a:pPr/>
              <a:t>8</a:t>
            </a:fld>
            <a:endParaRPr lang="en-US"/>
          </a:p>
        </p:txBody>
      </p:sp>
      <p:sp>
        <p:nvSpPr>
          <p:cNvPr id="3" name="Rectangle 2"/>
          <p:cNvSpPr/>
          <p:nvPr/>
        </p:nvSpPr>
        <p:spPr>
          <a:xfrm>
            <a:off x="381000" y="1828800"/>
            <a:ext cx="7620000" cy="3416320"/>
          </a:xfrm>
          <a:prstGeom prst="rect">
            <a:avLst/>
          </a:prstGeom>
        </p:spPr>
        <p:txBody>
          <a:bodyPr wrap="square">
            <a:spAutoFit/>
          </a:bodyPr>
          <a:lstStyle/>
          <a:p>
            <a:endParaRPr lang="en-US" sz="2400" b="1" dirty="0" smtClean="0">
              <a:solidFill>
                <a:schemeClr val="bg2">
                  <a:lumMod val="10000"/>
                </a:schemeClr>
              </a:solidFill>
              <a:latin typeface="Arial" pitchFamily="34" charset="0"/>
              <a:cs typeface="Arial" pitchFamily="34" charset="0"/>
            </a:endParaRPr>
          </a:p>
          <a:p>
            <a:r>
              <a:rPr lang="en-US" sz="2400" b="1" dirty="0" smtClean="0">
                <a:solidFill>
                  <a:schemeClr val="bg2">
                    <a:lumMod val="10000"/>
                  </a:schemeClr>
                </a:solidFill>
                <a:latin typeface="Arial" pitchFamily="34" charset="0"/>
                <a:cs typeface="Arial" pitchFamily="34" charset="0"/>
              </a:rPr>
              <a:t>Connections for this build is very simple !</a:t>
            </a:r>
          </a:p>
          <a:p>
            <a:endParaRPr lang="en-US" sz="2400" b="1" dirty="0" smtClean="0">
              <a:solidFill>
                <a:schemeClr val="bg2">
                  <a:lumMod val="10000"/>
                </a:schemeClr>
              </a:solidFill>
              <a:latin typeface="Arial" pitchFamily="34" charset="0"/>
              <a:cs typeface="Arial" pitchFamily="34" charset="0"/>
            </a:endParaRPr>
          </a:p>
          <a:p>
            <a:r>
              <a:rPr lang="en-US" b="1" i="1" dirty="0" smtClean="0">
                <a:latin typeface="Arial" pitchFamily="34" charset="0"/>
                <a:cs typeface="Arial" pitchFamily="34" charset="0"/>
              </a:rPr>
              <a:t>         Sensor to </a:t>
            </a:r>
            <a:r>
              <a:rPr lang="en-US" b="1" i="1" dirty="0" err="1" smtClean="0">
                <a:latin typeface="Arial" pitchFamily="34" charset="0"/>
                <a:cs typeface="Arial" pitchFamily="34" charset="0"/>
              </a:rPr>
              <a:t>Arduino</a:t>
            </a:r>
            <a:r>
              <a:rPr lang="en-US" b="1" i="1" dirty="0" smtClean="0">
                <a:latin typeface="Arial" pitchFamily="34" charset="0"/>
                <a:cs typeface="Arial" pitchFamily="34" charset="0"/>
              </a:rPr>
              <a:t>:                   Servo to </a:t>
            </a:r>
            <a:r>
              <a:rPr lang="en-US" b="1" i="1" dirty="0" err="1" smtClean="0">
                <a:latin typeface="Arial" pitchFamily="34" charset="0"/>
                <a:cs typeface="Arial" pitchFamily="34" charset="0"/>
              </a:rPr>
              <a:t>Arduino</a:t>
            </a:r>
            <a:r>
              <a:rPr lang="en-US" b="1" i="1" dirty="0" smtClean="0">
                <a:latin typeface="Arial" pitchFamily="34" charset="0"/>
                <a:cs typeface="Arial" pitchFamily="34" charset="0"/>
              </a:rPr>
              <a:t>:</a:t>
            </a:r>
          </a:p>
          <a:p>
            <a:r>
              <a:rPr lang="en-US" b="1" i="1" dirty="0" smtClean="0">
                <a:latin typeface="Arial" pitchFamily="34" charset="0"/>
                <a:cs typeface="Arial" pitchFamily="34" charset="0"/>
              </a:rPr>
              <a:t>            </a:t>
            </a:r>
            <a:r>
              <a:rPr lang="en-US" dirty="0" smtClean="0"/>
              <a:t>Trigger to D10                                    Signal to D9</a:t>
            </a:r>
          </a:p>
          <a:p>
            <a:r>
              <a:rPr lang="en-US" dirty="0" smtClean="0"/>
              <a:t>           Echo to D11</a:t>
            </a:r>
          </a:p>
          <a:p>
            <a:r>
              <a:rPr lang="en-US" dirty="0" smtClean="0"/>
              <a:t>           </a:t>
            </a:r>
            <a:r>
              <a:rPr lang="en-US" dirty="0" err="1" smtClean="0"/>
              <a:t>Vcc</a:t>
            </a:r>
            <a:r>
              <a:rPr lang="en-US" dirty="0" smtClean="0"/>
              <a:t> to </a:t>
            </a:r>
            <a:r>
              <a:rPr lang="en-US" dirty="0" err="1" smtClean="0"/>
              <a:t>Vcc</a:t>
            </a:r>
            <a:r>
              <a:rPr lang="en-US" dirty="0" smtClean="0">
                <a:solidFill>
                  <a:prstClr val="black"/>
                </a:solidFill>
              </a:rPr>
              <a:t>                                          </a:t>
            </a:r>
            <a:r>
              <a:rPr lang="en-US" dirty="0" err="1" smtClean="0">
                <a:solidFill>
                  <a:prstClr val="black"/>
                </a:solidFill>
              </a:rPr>
              <a:t>gnd</a:t>
            </a:r>
            <a:r>
              <a:rPr lang="en-US" dirty="0" smtClean="0">
                <a:solidFill>
                  <a:prstClr val="black"/>
                </a:solidFill>
              </a:rPr>
              <a:t> to </a:t>
            </a:r>
            <a:r>
              <a:rPr lang="en-US" dirty="0" err="1" smtClean="0">
                <a:solidFill>
                  <a:prstClr val="black"/>
                </a:solidFill>
              </a:rPr>
              <a:t>gnd</a:t>
            </a:r>
            <a:r>
              <a:rPr lang="en-US" dirty="0" smtClean="0">
                <a:solidFill>
                  <a:prstClr val="black"/>
                </a:solidFill>
              </a:rPr>
              <a:t> </a:t>
            </a:r>
            <a:endParaRPr lang="en-US" dirty="0" smtClean="0"/>
          </a:p>
          <a:p>
            <a:r>
              <a:rPr lang="en-US" dirty="0" smtClean="0"/>
              <a:t>           </a:t>
            </a:r>
            <a:r>
              <a:rPr lang="en-US" dirty="0" err="1" smtClean="0"/>
              <a:t>Gnd</a:t>
            </a:r>
            <a:r>
              <a:rPr lang="en-US" dirty="0" smtClean="0"/>
              <a:t> to </a:t>
            </a:r>
            <a:r>
              <a:rPr lang="en-US" dirty="0" err="1" smtClean="0"/>
              <a:t>Gnd</a:t>
            </a:r>
            <a:endParaRPr lang="en-US" dirty="0" smtClean="0"/>
          </a:p>
          <a:p>
            <a:endParaRPr lang="en-US" dirty="0" smtClean="0"/>
          </a:p>
          <a:p>
            <a:endParaRPr lang="en-US" dirty="0" smtClean="0"/>
          </a:p>
          <a:p>
            <a:endParaRPr lang="en-US" dirty="0"/>
          </a:p>
        </p:txBody>
      </p:sp>
      <p:pic>
        <p:nvPicPr>
          <p:cNvPr id="4" name="Picture 3" descr="3_imxAl8QleS (1).jpg"/>
          <p:cNvPicPr>
            <a:picLocks noChangeAspect="1"/>
          </p:cNvPicPr>
          <p:nvPr/>
        </p:nvPicPr>
        <p:blipFill>
          <a:blip r:embed="rId2"/>
          <a:stretch>
            <a:fillRect/>
          </a:stretch>
        </p:blipFill>
        <p:spPr>
          <a:xfrm>
            <a:off x="5943600" y="4648200"/>
            <a:ext cx="2971800" cy="1752600"/>
          </a:xfrm>
          <a:prstGeom prst="rect">
            <a:avLst/>
          </a:prstGeom>
        </p:spPr>
      </p:pic>
      <p:pic>
        <p:nvPicPr>
          <p:cNvPr id="5" name="Picture 4" descr="6_2_LBRSmlh82g.jpg"/>
          <p:cNvPicPr>
            <a:picLocks noChangeAspect="1"/>
          </p:cNvPicPr>
          <p:nvPr/>
        </p:nvPicPr>
        <p:blipFill>
          <a:blip r:embed="rId3"/>
          <a:stretch>
            <a:fillRect/>
          </a:stretch>
        </p:blipFill>
        <p:spPr>
          <a:xfrm>
            <a:off x="0" y="0"/>
            <a:ext cx="35814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pic>
      <p:pic>
        <p:nvPicPr>
          <p:cNvPr id="8" name="Picture 7" descr="510uk5t+HVL._SX342_.jpg"/>
          <p:cNvPicPr>
            <a:picLocks noChangeAspect="1"/>
          </p:cNvPicPr>
          <p:nvPr/>
        </p:nvPicPr>
        <p:blipFill>
          <a:blip r:embed="rId4"/>
          <a:stretch>
            <a:fillRect/>
          </a:stretch>
        </p:blipFill>
        <p:spPr>
          <a:xfrm>
            <a:off x="6477000" y="0"/>
            <a:ext cx="2667000" cy="1752600"/>
          </a:xfrm>
          <a:prstGeom prst="rect">
            <a:avLst/>
          </a:prstGeom>
        </p:spPr>
        <p:style>
          <a:lnRef idx="2">
            <a:schemeClr val="accent1"/>
          </a:lnRef>
          <a:fillRef idx="1">
            <a:schemeClr val="lt1"/>
          </a:fillRef>
          <a:effectRef idx="0">
            <a:schemeClr val="accent1"/>
          </a:effectRef>
          <a:fontRef idx="minor">
            <a:schemeClr val="dk1"/>
          </a:fontRef>
        </p:style>
      </p:pic>
      <p:sp>
        <p:nvSpPr>
          <p:cNvPr id="9" name="Rectangle 8"/>
          <p:cNvSpPr/>
          <p:nvPr/>
        </p:nvSpPr>
        <p:spPr>
          <a:xfrm>
            <a:off x="5334000" y="3505200"/>
            <a:ext cx="3990975" cy="646331"/>
          </a:xfrm>
          <a:prstGeom prst="rect">
            <a:avLst/>
          </a:prstGeom>
        </p:spPr>
        <p:txBody>
          <a:bodyPr wrap="square">
            <a:spAutoFit/>
          </a:bodyPr>
          <a:lstStyle/>
          <a:p>
            <a:pPr lvl="0"/>
            <a:r>
              <a:rPr lang="en-US" dirty="0" smtClean="0">
                <a:solidFill>
                  <a:prstClr val="black"/>
                </a:solidFill>
              </a:rPr>
              <a:t> </a:t>
            </a:r>
            <a:r>
              <a:rPr lang="en-US" dirty="0" err="1" smtClean="0">
                <a:solidFill>
                  <a:prstClr val="black"/>
                </a:solidFill>
              </a:rPr>
              <a:t>Vcc</a:t>
            </a:r>
            <a:r>
              <a:rPr lang="en-US" dirty="0" smtClean="0">
                <a:solidFill>
                  <a:prstClr val="black"/>
                </a:solidFill>
              </a:rPr>
              <a:t> to Vin</a:t>
            </a:r>
          </a:p>
          <a:p>
            <a:pPr lvl="0"/>
            <a:r>
              <a:rPr lang="en-US" dirty="0" smtClean="0">
                <a:solidFill>
                  <a:prstClr val="black"/>
                </a:solidFill>
              </a:rPr>
              <a:t>                                                        </a:t>
            </a:r>
            <a:endParaRPr lang="en-US" dirty="0"/>
          </a:p>
        </p:txBody>
      </p:sp>
      <p:pic>
        <p:nvPicPr>
          <p:cNvPr id="10" name="Picture 9" descr="4_3_MyqWoFuaDe.jpg"/>
          <p:cNvPicPr>
            <a:picLocks noChangeAspect="1"/>
          </p:cNvPicPr>
          <p:nvPr/>
        </p:nvPicPr>
        <p:blipFill>
          <a:blip r:embed="rId5"/>
          <a:stretch>
            <a:fillRect/>
          </a:stretch>
        </p:blipFill>
        <p:spPr>
          <a:xfrm>
            <a:off x="3657600" y="0"/>
            <a:ext cx="27432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Wingdings" pitchFamily="2" charset="2"/>
              <a:buChar char="ü"/>
            </a:pPr>
            <a:r>
              <a:rPr lang="en-US" sz="1600" dirty="0" smtClean="0">
                <a:latin typeface="Arial" pitchFamily="34" charset="0"/>
                <a:cs typeface="Arial" pitchFamily="34" charset="0"/>
              </a:rPr>
              <a:t>  We use the </a:t>
            </a:r>
            <a:r>
              <a:rPr lang="en-US" sz="1600" i="1" dirty="0" smtClean="0">
                <a:latin typeface="Arial" pitchFamily="34" charset="0"/>
                <a:cs typeface="Arial" pitchFamily="34" charset="0"/>
              </a:rPr>
              <a:t>servo library</a:t>
            </a:r>
            <a:r>
              <a:rPr lang="en-US" sz="1600" dirty="0" smtClean="0">
                <a:latin typeface="Arial" pitchFamily="34" charset="0"/>
                <a:cs typeface="Arial" pitchFamily="34" charset="0"/>
              </a:rPr>
              <a:t>, and </a:t>
            </a:r>
            <a:r>
              <a:rPr lang="en-US" sz="1600" i="1" dirty="0" smtClean="0">
                <a:latin typeface="Arial" pitchFamily="34" charset="0"/>
                <a:cs typeface="Arial" pitchFamily="34" charset="0"/>
              </a:rPr>
              <a:t>define basic setups</a:t>
            </a:r>
            <a:r>
              <a:rPr lang="en-US" sz="1600" dirty="0" smtClean="0">
                <a:latin typeface="Arial" pitchFamily="34" charset="0"/>
                <a:cs typeface="Arial" pitchFamily="34" charset="0"/>
              </a:rPr>
              <a:t> and variables, the main code is     such that it </a:t>
            </a:r>
            <a:r>
              <a:rPr lang="en-US" sz="1600" i="1" dirty="0" smtClean="0">
                <a:latin typeface="Arial" pitchFamily="34" charset="0"/>
                <a:cs typeface="Arial" pitchFamily="34" charset="0"/>
              </a:rPr>
              <a:t>calculates</a:t>
            </a:r>
            <a:r>
              <a:rPr lang="en-US" sz="1600" dirty="0" smtClean="0">
                <a:latin typeface="Arial" pitchFamily="34" charset="0"/>
                <a:cs typeface="Arial" pitchFamily="34" charset="0"/>
              </a:rPr>
              <a:t> the </a:t>
            </a:r>
            <a:r>
              <a:rPr lang="en-US" sz="1600" i="1" dirty="0" smtClean="0">
                <a:latin typeface="Arial" pitchFamily="34" charset="0"/>
                <a:cs typeface="Arial" pitchFamily="34" charset="0"/>
              </a:rPr>
              <a:t>distance </a:t>
            </a:r>
            <a:r>
              <a:rPr lang="en-US" sz="1600" dirty="0" smtClean="0">
                <a:latin typeface="Arial" pitchFamily="34" charset="0"/>
                <a:cs typeface="Arial" pitchFamily="34" charset="0"/>
              </a:rPr>
              <a:t>in </a:t>
            </a:r>
            <a:r>
              <a:rPr lang="en-US" sz="1600" i="1" dirty="0" smtClean="0">
                <a:latin typeface="Arial" pitchFamily="34" charset="0"/>
                <a:cs typeface="Arial" pitchFamily="34" charset="0"/>
              </a:rPr>
              <a:t>centimeters</a:t>
            </a:r>
            <a:r>
              <a:rPr lang="en-US" sz="1600" dirty="0" smtClean="0">
                <a:latin typeface="Arial" pitchFamily="34" charset="0"/>
                <a:cs typeface="Arial" pitchFamily="34" charset="0"/>
              </a:rPr>
              <a:t> and </a:t>
            </a:r>
            <a:r>
              <a:rPr lang="en-US" sz="1600" i="1" dirty="0" smtClean="0">
                <a:latin typeface="Arial" pitchFamily="34" charset="0"/>
                <a:cs typeface="Arial" pitchFamily="34" charset="0"/>
              </a:rPr>
              <a:t>if </a:t>
            </a:r>
            <a:r>
              <a:rPr lang="en-US" sz="1600" dirty="0" smtClean="0">
                <a:latin typeface="Arial" pitchFamily="34" charset="0"/>
                <a:cs typeface="Arial" pitchFamily="34" charset="0"/>
              </a:rPr>
              <a:t>the distance is </a:t>
            </a:r>
            <a:r>
              <a:rPr lang="en-US" sz="1600" i="1" dirty="0" smtClean="0">
                <a:latin typeface="Arial" pitchFamily="34" charset="0"/>
                <a:cs typeface="Arial" pitchFamily="34" charset="0"/>
              </a:rPr>
              <a:t>less than 10 cm</a:t>
            </a:r>
            <a:r>
              <a:rPr lang="en-US" sz="1600" dirty="0" smtClean="0">
                <a:latin typeface="Arial" pitchFamily="34" charset="0"/>
                <a:cs typeface="Arial" pitchFamily="34" charset="0"/>
              </a:rPr>
              <a:t> the </a:t>
            </a:r>
            <a:r>
              <a:rPr lang="en-US" sz="1600" i="1" dirty="0" smtClean="0">
                <a:latin typeface="Arial" pitchFamily="34" charset="0"/>
                <a:cs typeface="Arial" pitchFamily="34" charset="0"/>
              </a:rPr>
              <a:t>servo </a:t>
            </a:r>
            <a:r>
              <a:rPr lang="en-US" sz="1600" dirty="0" smtClean="0">
                <a:latin typeface="Arial" pitchFamily="34" charset="0"/>
                <a:cs typeface="Arial" pitchFamily="34" charset="0"/>
              </a:rPr>
              <a:t>motor performs a </a:t>
            </a:r>
            <a:r>
              <a:rPr lang="en-US" sz="1600" i="1" dirty="0" smtClean="0">
                <a:latin typeface="Arial" pitchFamily="34" charset="0"/>
                <a:cs typeface="Arial" pitchFamily="34" charset="0"/>
              </a:rPr>
              <a:t>sweep </a:t>
            </a:r>
            <a:r>
              <a:rPr lang="en-US" sz="1600" dirty="0" smtClean="0">
                <a:latin typeface="Arial" pitchFamily="34" charset="0"/>
                <a:cs typeface="Arial" pitchFamily="34" charset="0"/>
              </a:rPr>
              <a:t>motion to release the liquid.</a:t>
            </a:r>
            <a:endParaRPr lang="en-US" sz="1600" dirty="0">
              <a:latin typeface="Arial" pitchFamily="34" charset="0"/>
              <a:cs typeface="Arial" pitchFamily="34" charset="0"/>
            </a:endParaRPr>
          </a:p>
        </p:txBody>
      </p:sp>
      <p:sp>
        <p:nvSpPr>
          <p:cNvPr id="3" name="Slide Number Placeholder 2"/>
          <p:cNvSpPr>
            <a:spLocks noGrp="1"/>
          </p:cNvSpPr>
          <p:nvPr>
            <p:ph type="sldNum" sz="quarter" idx="12"/>
          </p:nvPr>
        </p:nvSpPr>
        <p:spPr/>
        <p:txBody>
          <a:bodyPr/>
          <a:lstStyle/>
          <a:p>
            <a:fld id="{068A0E02-6EAC-4627-A7D3-6A3BB2D8B3FD}" type="slidenum">
              <a:rPr lang="en-US" smtClean="0"/>
              <a:pPr/>
              <a:t>9</a:t>
            </a:fld>
            <a:endParaRPr lang="en-US" dirty="0"/>
          </a:p>
        </p:txBody>
      </p:sp>
      <p:sp>
        <p:nvSpPr>
          <p:cNvPr id="4" name="Title 3"/>
          <p:cNvSpPr>
            <a:spLocks noGrp="1"/>
          </p:cNvSpPr>
          <p:nvPr>
            <p:ph type="title"/>
          </p:nvPr>
        </p:nvSpPr>
        <p:spPr/>
        <p:txBody>
          <a:bodyPr>
            <a:normAutofit/>
          </a:bodyPr>
          <a:lstStyle/>
          <a:p>
            <a:r>
              <a:rPr lang="en-US" sz="2000" dirty="0" smtClean="0">
                <a:solidFill>
                  <a:schemeClr val="tx1">
                    <a:lumMod val="95000"/>
                    <a:lumOff val="5000"/>
                  </a:schemeClr>
                </a:solidFill>
                <a:latin typeface="Arial" pitchFamily="34" charset="0"/>
                <a:cs typeface="Arial" pitchFamily="34" charset="0"/>
              </a:rPr>
              <a:t>Upload the code</a:t>
            </a:r>
            <a:endParaRPr lang="en-US" sz="2000" dirty="0">
              <a:solidFill>
                <a:schemeClr val="tx1">
                  <a:lumMod val="95000"/>
                  <a:lumOff val="5000"/>
                </a:schemeClr>
              </a:solidFill>
              <a:latin typeface="Arial" pitchFamily="34" charset="0"/>
              <a:cs typeface="Arial" pitchFamily="34" charset="0"/>
            </a:endParaRPr>
          </a:p>
        </p:txBody>
      </p:sp>
      <p:sp>
        <p:nvSpPr>
          <p:cNvPr id="27649" name="Rectangle 1"/>
          <p:cNvSpPr>
            <a:spLocks noChangeArrowheads="1"/>
          </p:cNvSpPr>
          <p:nvPr/>
        </p:nvSpPr>
        <p:spPr bwMode="auto">
          <a:xfrm>
            <a:off x="457200" y="2590800"/>
            <a:ext cx="8077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sz="1600" b="0" i="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ü"/>
              <a:tabLst/>
            </a:pPr>
            <a:r>
              <a:rPr kumimoji="0" lang="en-US" sz="1600" b="0" i="0" u="none" strike="noStrike" cap="none" normalizeH="0" dirty="0" smtClean="0">
                <a:ln>
                  <a:noFill/>
                </a:ln>
                <a:effectLst/>
                <a:latin typeface="Arial" pitchFamily="34" charset="0"/>
                <a:ea typeface="Calibri" pitchFamily="34" charset="0"/>
                <a:cs typeface="Arial" pitchFamily="34" charset="0"/>
              </a:rPr>
              <a:t> </a:t>
            </a:r>
            <a:r>
              <a:rPr lang="en-US" sz="1600" dirty="0" smtClean="0">
                <a:latin typeface="Arial" pitchFamily="34" charset="0"/>
                <a:ea typeface="Calibri" pitchFamily="34" charset="0"/>
                <a:cs typeface="Arial" pitchFamily="34" charset="0"/>
              </a:rPr>
              <a:t>W</a:t>
            </a:r>
            <a:r>
              <a:rPr kumimoji="0" lang="en-US" sz="1600" b="0" i="0" u="none" strike="noStrike" cap="none" normalizeH="0" baseline="0" dirty="0" smtClean="0">
                <a:ln>
                  <a:noFill/>
                </a:ln>
                <a:effectLst/>
                <a:latin typeface="Arial" pitchFamily="34" charset="0"/>
                <a:ea typeface="Calibri" pitchFamily="34" charset="0"/>
                <a:cs typeface="Arial" pitchFamily="34" charset="0"/>
              </a:rPr>
              <a:t>henever we</a:t>
            </a:r>
            <a:r>
              <a:rPr kumimoji="0" lang="en-US" sz="1600" b="0" i="0" u="none" strike="noStrike" cap="none" normalizeH="0" dirty="0" smtClean="0">
                <a:ln>
                  <a:noFill/>
                </a:ln>
                <a:effectLst/>
                <a:latin typeface="Arial" pitchFamily="34" charset="0"/>
                <a:ea typeface="Calibri" pitchFamily="34" charset="0"/>
                <a:cs typeface="Arial" pitchFamily="34" charset="0"/>
              </a:rPr>
              <a:t> place our hand near </a:t>
            </a:r>
            <a:r>
              <a:rPr kumimoji="0" lang="en-US" sz="1600" b="0" i="1" u="none" strike="noStrike" cap="none" normalizeH="0" baseline="0" dirty="0" smtClean="0">
                <a:ln>
                  <a:noFill/>
                </a:ln>
                <a:effectLst/>
                <a:latin typeface="Arial" pitchFamily="34" charset="0"/>
                <a:ea typeface="Calibri" pitchFamily="34" charset="0"/>
                <a:cs typeface="Arial" pitchFamily="34" charset="0"/>
              </a:rPr>
              <a:t>sensor </a:t>
            </a:r>
            <a:r>
              <a:rPr kumimoji="0" lang="en-US" sz="1600" b="0" i="0" u="none" strike="noStrike" cap="none" normalizeH="0" baseline="0" dirty="0" smtClean="0">
                <a:ln>
                  <a:noFill/>
                </a:ln>
                <a:effectLst/>
                <a:latin typeface="Arial" pitchFamily="34" charset="0"/>
                <a:ea typeface="Calibri" pitchFamily="34" charset="0"/>
                <a:cs typeface="Arial" pitchFamily="34" charset="0"/>
              </a:rPr>
              <a:t>and distance for ultrasonic drops below 10 cm, </a:t>
            </a:r>
            <a:r>
              <a:rPr kumimoji="0" lang="en-US" sz="1600" b="0" i="1" u="none" strike="noStrike" cap="none" normalizeH="0" baseline="0" dirty="0" smtClean="0">
                <a:ln>
                  <a:noFill/>
                </a:ln>
                <a:effectLst/>
                <a:latin typeface="Arial" pitchFamily="34" charset="0"/>
                <a:ea typeface="Calibri" pitchFamily="34" charset="0"/>
                <a:cs typeface="Arial" pitchFamily="34" charset="0"/>
              </a:rPr>
              <a:t>servo </a:t>
            </a:r>
            <a:r>
              <a:rPr kumimoji="0" lang="en-US" sz="1600" b="0" i="0" u="none" strike="noStrike" cap="none" normalizeH="0" baseline="0" dirty="0" smtClean="0">
                <a:ln>
                  <a:noFill/>
                </a:ln>
                <a:effectLst/>
                <a:latin typeface="Arial" pitchFamily="34" charset="0"/>
                <a:ea typeface="Calibri" pitchFamily="34" charset="0"/>
                <a:cs typeface="Arial" pitchFamily="34" charset="0"/>
              </a:rPr>
              <a:t>motor</a:t>
            </a:r>
            <a:r>
              <a:rPr kumimoji="0" lang="en-US" sz="1600" b="0" i="1" u="none" strike="noStrike" cap="none" normalizeH="0" baseline="0" dirty="0" smtClean="0">
                <a:ln>
                  <a:noFill/>
                </a:ln>
                <a:effectLst/>
                <a:latin typeface="Arial" pitchFamily="34" charset="0"/>
                <a:ea typeface="Calibri" pitchFamily="34" charset="0"/>
                <a:cs typeface="Arial" pitchFamily="34" charset="0"/>
              </a:rPr>
              <a:t> gets engage</a:t>
            </a:r>
            <a:r>
              <a:rPr kumimoji="0" lang="en-US" sz="1600" b="0" i="0" u="none" strike="noStrike" cap="none" normalizeH="0" baseline="0" dirty="0" smtClean="0">
                <a:ln>
                  <a:noFill/>
                </a:ln>
                <a:effectLst/>
                <a:latin typeface="Arial" pitchFamily="34" charset="0"/>
                <a:ea typeface="Calibri" pitchFamily="34" charset="0"/>
                <a:cs typeface="Arial" pitchFamily="34" charset="0"/>
              </a:rPr>
              <a:t> and the alcohol hand rub </a:t>
            </a:r>
            <a:r>
              <a:rPr lang="en-US" sz="1600" dirty="0" smtClean="0">
                <a:latin typeface="Arial" pitchFamily="34" charset="0"/>
                <a:ea typeface="Calibri" pitchFamily="34" charset="0"/>
                <a:cs typeface="Arial" pitchFamily="34" charset="0"/>
              </a:rPr>
              <a:t>will</a:t>
            </a:r>
            <a:r>
              <a:rPr kumimoji="0" lang="en-US" sz="1600" b="0" i="0" u="none" strike="noStrike" cap="none" normalizeH="0" baseline="0" dirty="0" smtClean="0">
                <a:ln>
                  <a:noFill/>
                </a:ln>
                <a:effectLst/>
                <a:latin typeface="Arial" pitchFamily="34" charset="0"/>
                <a:ea typeface="Calibri" pitchFamily="34" charset="0"/>
                <a:cs typeface="Arial" pitchFamily="34" charset="0"/>
              </a:rPr>
              <a:t> dispense automatically.</a:t>
            </a:r>
            <a:endParaRPr kumimoji="0" lang="en-US" sz="16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1005</TotalTime>
  <Words>993</Words>
  <Application>Microsoft Office PowerPoint</Application>
  <PresentationFormat>On-screen Show (4:3)</PresentationFormat>
  <Paragraphs>211</Paragraphs>
  <Slides>20</Slides>
  <Notes>8</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Design &amp; Implementation of real time tempeature monitoring &amp; hand sanitizer dispensing system for quality health care using Ardunio </vt:lpstr>
      <vt:lpstr>Slide 2</vt:lpstr>
      <vt:lpstr>Slide 3</vt:lpstr>
      <vt:lpstr>Slide 4</vt:lpstr>
      <vt:lpstr>Slide 5</vt:lpstr>
      <vt:lpstr>Slide 6</vt:lpstr>
      <vt:lpstr>Slide 7</vt:lpstr>
      <vt:lpstr>Slide 8</vt:lpstr>
      <vt:lpstr>Upload the code</vt:lpstr>
      <vt:lpstr>Slide 10</vt:lpstr>
      <vt:lpstr> MAIN COMPENTENTS of ir thermometer</vt:lpstr>
      <vt:lpstr>FUNCTIONAL DIAGRAM</vt:lpstr>
      <vt:lpstr>     WHAT IS MLX90614 ?</vt:lpstr>
      <vt:lpstr>      INSTALATION PROCESS</vt:lpstr>
      <vt:lpstr>WORKING…….</vt:lpstr>
      <vt:lpstr>What should be the distance between the sensor and the object?</vt:lpstr>
      <vt:lpstr>ADVANTAGES ………</vt:lpstr>
      <vt:lpstr>ADVANTAGES……….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real time temperature monitoring and hand sanitizer dispensing system for quality health care using Arduino</dc:title>
  <dc:creator>Madhu</dc:creator>
  <cp:lastModifiedBy>ksara</cp:lastModifiedBy>
  <cp:revision>84</cp:revision>
  <dcterms:created xsi:type="dcterms:W3CDTF">2020-06-04T14:47:32Z</dcterms:created>
  <dcterms:modified xsi:type="dcterms:W3CDTF">2020-06-07T10:15:51Z</dcterms:modified>
</cp:coreProperties>
</file>