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45e35dbd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45e35dbd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45e35dbd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45e35dbd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45e35dbd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45e35dbd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45e35dbd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45e35dbd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45e35dbd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45e35dbd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45e35dbd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45e35dbd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45e35dbd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45e35dbd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45e35dbd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45e35dbd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45e35dbd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45e35dbd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45e35dbd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45e35dbd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uciml/mushroom-classification?resource=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4970"/>
          </a:srgbClr>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640425" y="325650"/>
            <a:ext cx="8045700" cy="101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i="1" lang="es" sz="2580"/>
              <a:t>Estudio sobre los hongos: Modelo predictivo para determinar su consumo </a:t>
            </a:r>
            <a:endParaRPr i="1" sz="2580"/>
          </a:p>
        </p:txBody>
      </p:sp>
      <p:pic>
        <p:nvPicPr>
          <p:cNvPr id="55" name="Google Shape;55;p13"/>
          <p:cNvPicPr preferRelativeResize="0"/>
          <p:nvPr/>
        </p:nvPicPr>
        <p:blipFill rotWithShape="1">
          <a:blip r:embed="rId3">
            <a:alphaModFix/>
          </a:blip>
          <a:srcRect b="0" l="0" r="0" t="9853"/>
          <a:stretch/>
        </p:blipFill>
        <p:spPr>
          <a:xfrm>
            <a:off x="701350" y="1832175"/>
            <a:ext cx="7169125" cy="2100100"/>
          </a:xfrm>
          <a:prstGeom prst="rect">
            <a:avLst/>
          </a:prstGeom>
          <a:noFill/>
          <a:ln>
            <a:noFill/>
          </a:ln>
        </p:spPr>
      </p:pic>
      <p:sp>
        <p:nvSpPr>
          <p:cNvPr id="56" name="Google Shape;56;p13"/>
          <p:cNvSpPr txBox="1"/>
          <p:nvPr>
            <p:ph idx="1" type="subTitle"/>
          </p:nvPr>
        </p:nvSpPr>
        <p:spPr>
          <a:xfrm>
            <a:off x="2257425" y="1432413"/>
            <a:ext cx="4378200" cy="6627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SzPts val="935"/>
              <a:buNone/>
            </a:pPr>
            <a:r>
              <a:rPr lang="es" sz="2080"/>
              <a:t>Proyecto Final: Data Science</a:t>
            </a:r>
            <a:endParaRPr sz="2080"/>
          </a:p>
          <a:p>
            <a:pPr indent="0" lvl="0" marL="0" rtl="0" algn="ctr">
              <a:lnSpc>
                <a:spcPct val="80000"/>
              </a:lnSpc>
              <a:spcBef>
                <a:spcPts val="0"/>
              </a:spcBef>
              <a:spcAft>
                <a:spcPts val="0"/>
              </a:spcAft>
              <a:buSzPts val="935"/>
              <a:buNone/>
            </a:pPr>
            <a:r>
              <a:rPr b="1" lang="es" sz="2080">
                <a:solidFill>
                  <a:schemeClr val="dk1"/>
                </a:solidFill>
              </a:rPr>
              <a:t>coderhouse</a:t>
            </a:r>
            <a:endParaRPr b="1" sz="1779">
              <a:solidFill>
                <a:schemeClr val="dk1"/>
              </a:solidFill>
            </a:endParaRPr>
          </a:p>
        </p:txBody>
      </p:sp>
      <p:sp>
        <p:nvSpPr>
          <p:cNvPr id="57" name="Google Shape;57;p13"/>
          <p:cNvSpPr txBox="1"/>
          <p:nvPr>
            <p:ph idx="1" type="subTitle"/>
          </p:nvPr>
        </p:nvSpPr>
        <p:spPr>
          <a:xfrm>
            <a:off x="2107800" y="4084475"/>
            <a:ext cx="4928400" cy="4494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s" sz="1879">
                <a:solidFill>
                  <a:schemeClr val="dk1"/>
                </a:solidFill>
                <a:highlight>
                  <a:srgbClr val="000000"/>
                </a:highlight>
              </a:rPr>
              <a:t>Alumna: Kerlismar Sarays Guarguana</a:t>
            </a:r>
            <a:endParaRPr b="1" sz="1580">
              <a:solidFill>
                <a:schemeClr val="dk1"/>
              </a:solidFill>
              <a:highlight>
                <a:srgbClr val="00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22"/>
          <p:cNvSpPr txBox="1"/>
          <p:nvPr>
            <p:ph idx="1" type="body"/>
          </p:nvPr>
        </p:nvSpPr>
        <p:spPr>
          <a:xfrm>
            <a:off x="392425" y="162375"/>
            <a:ext cx="8486700" cy="10416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es" sz="2500">
                <a:solidFill>
                  <a:schemeClr val="lt1"/>
                </a:solidFill>
              </a:rPr>
              <a:t>Luego se procede a hacer una comparativa entre ambos gráficos, para tener una visión mas global de ambas </a:t>
            </a:r>
            <a:r>
              <a:rPr lang="es" sz="2500">
                <a:solidFill>
                  <a:schemeClr val="lt1"/>
                </a:solidFill>
              </a:rPr>
              <a:t>características</a:t>
            </a:r>
            <a:r>
              <a:rPr lang="es" sz="2500">
                <a:solidFill>
                  <a:schemeClr val="lt1"/>
                </a:solidFill>
              </a:rPr>
              <a:t> y las distintas distribuciones.</a:t>
            </a:r>
            <a:endParaRPr sz="2500">
              <a:solidFill>
                <a:schemeClr val="lt1"/>
              </a:solidFill>
            </a:endParaRPr>
          </a:p>
          <a:p>
            <a:pPr indent="0" lvl="0" marL="0" rtl="0" algn="just">
              <a:spcBef>
                <a:spcPts val="1200"/>
              </a:spcBef>
              <a:spcAft>
                <a:spcPts val="1200"/>
              </a:spcAft>
              <a:buNone/>
            </a:pPr>
            <a:r>
              <a:t/>
            </a:r>
            <a:endParaRPr sz="1400">
              <a:solidFill>
                <a:schemeClr val="lt1"/>
              </a:solidFill>
            </a:endParaRPr>
          </a:p>
        </p:txBody>
      </p:sp>
      <p:pic>
        <p:nvPicPr>
          <p:cNvPr id="119" name="Google Shape;119;p22"/>
          <p:cNvPicPr preferRelativeResize="0"/>
          <p:nvPr/>
        </p:nvPicPr>
        <p:blipFill>
          <a:blip r:embed="rId3">
            <a:alphaModFix/>
          </a:blip>
          <a:stretch>
            <a:fillRect/>
          </a:stretch>
        </p:blipFill>
        <p:spPr>
          <a:xfrm>
            <a:off x="152400" y="1127750"/>
            <a:ext cx="8486701" cy="3863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5843550" y="1395425"/>
            <a:ext cx="3352799" cy="3139425"/>
          </a:xfrm>
          <a:prstGeom prst="rect">
            <a:avLst/>
          </a:prstGeom>
          <a:noFill/>
          <a:ln>
            <a:noFill/>
          </a:ln>
        </p:spPr>
      </p:pic>
      <p:sp>
        <p:nvSpPr>
          <p:cNvPr id="125" name="Google Shape;125;p23"/>
          <p:cNvSpPr txBox="1"/>
          <p:nvPr>
            <p:ph idx="1" type="body"/>
          </p:nvPr>
        </p:nvSpPr>
        <p:spPr>
          <a:xfrm>
            <a:off x="328650" y="524325"/>
            <a:ext cx="8486700" cy="7845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s" sz="2500">
                <a:solidFill>
                  <a:schemeClr val="lt1"/>
                </a:solidFill>
              </a:rPr>
              <a:t>Aparte de los diagramas de barra, realiozamo</a:t>
            </a:r>
            <a:endParaRPr sz="2500">
              <a:solidFill>
                <a:schemeClr val="lt1"/>
              </a:solidFill>
            </a:endParaRPr>
          </a:p>
          <a:p>
            <a:pPr indent="0" lvl="0" marL="0" rtl="0" algn="just">
              <a:spcBef>
                <a:spcPts val="1200"/>
              </a:spcBef>
              <a:spcAft>
                <a:spcPts val="1200"/>
              </a:spcAft>
              <a:buNone/>
            </a:pPr>
            <a:r>
              <a:t/>
            </a:r>
            <a:endParaRPr sz="1400">
              <a:solidFill>
                <a:schemeClr val="lt1"/>
              </a:solidFill>
            </a:endParaRPr>
          </a:p>
        </p:txBody>
      </p:sp>
      <p:sp>
        <p:nvSpPr>
          <p:cNvPr id="126" name="Google Shape;126;p23"/>
          <p:cNvSpPr txBox="1"/>
          <p:nvPr/>
        </p:nvSpPr>
        <p:spPr>
          <a:xfrm>
            <a:off x="355375" y="190800"/>
            <a:ext cx="39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4</a:t>
            </a:r>
            <a:r>
              <a:rPr b="1" lang="es">
                <a:solidFill>
                  <a:schemeClr val="accent1"/>
                </a:solidFill>
              </a:rPr>
              <a:t>.- Pie charts</a:t>
            </a:r>
            <a:endParaRPr b="1">
              <a:solidFill>
                <a:schemeClr val="accent1"/>
              </a:solidFill>
            </a:endParaRPr>
          </a:p>
        </p:txBody>
      </p:sp>
      <p:pic>
        <p:nvPicPr>
          <p:cNvPr id="127" name="Google Shape;127;p23"/>
          <p:cNvPicPr preferRelativeResize="0"/>
          <p:nvPr/>
        </p:nvPicPr>
        <p:blipFill>
          <a:blip r:embed="rId4">
            <a:alphaModFix/>
          </a:blip>
          <a:stretch>
            <a:fillRect/>
          </a:stretch>
        </p:blipFill>
        <p:spPr>
          <a:xfrm>
            <a:off x="2643500" y="1395425"/>
            <a:ext cx="3352800" cy="3254674"/>
          </a:xfrm>
          <a:prstGeom prst="rect">
            <a:avLst/>
          </a:prstGeom>
          <a:noFill/>
          <a:ln>
            <a:noFill/>
          </a:ln>
        </p:spPr>
      </p:pic>
      <p:pic>
        <p:nvPicPr>
          <p:cNvPr id="128" name="Google Shape;128;p23"/>
          <p:cNvPicPr preferRelativeResize="0"/>
          <p:nvPr/>
        </p:nvPicPr>
        <p:blipFill>
          <a:blip r:embed="rId5">
            <a:alphaModFix/>
          </a:blip>
          <a:stretch>
            <a:fillRect/>
          </a:stretch>
        </p:blipFill>
        <p:spPr>
          <a:xfrm>
            <a:off x="-69850" y="1395425"/>
            <a:ext cx="2879099" cy="328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245000"/>
            <a:ext cx="2081100" cy="37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b="1" lang="es" sz="1620">
                <a:solidFill>
                  <a:schemeClr val="accent1"/>
                </a:solidFill>
              </a:rPr>
              <a:t>Tabla de Contenido</a:t>
            </a:r>
            <a:endParaRPr b="1" sz="1620">
              <a:solidFill>
                <a:schemeClr val="accent1"/>
              </a:solidFill>
            </a:endParaRPr>
          </a:p>
        </p:txBody>
      </p:sp>
      <p:sp>
        <p:nvSpPr>
          <p:cNvPr id="63" name="Google Shape;63;p14"/>
          <p:cNvSpPr txBox="1"/>
          <p:nvPr>
            <p:ph idx="1" type="body"/>
          </p:nvPr>
        </p:nvSpPr>
        <p:spPr>
          <a:xfrm>
            <a:off x="311700" y="718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sp>
        <p:nvSpPr>
          <p:cNvPr id="68" name="Google Shape;68;p15"/>
          <p:cNvSpPr txBox="1"/>
          <p:nvPr>
            <p:ph idx="1" type="body"/>
          </p:nvPr>
        </p:nvSpPr>
        <p:spPr>
          <a:xfrm>
            <a:off x="555400" y="611550"/>
            <a:ext cx="8114400" cy="17082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lang="es" sz="1400">
                <a:solidFill>
                  <a:schemeClr val="lt1"/>
                </a:solidFill>
                <a:latin typeface="Times New Roman"/>
                <a:ea typeface="Times New Roman"/>
                <a:cs typeface="Times New Roman"/>
                <a:sym typeface="Times New Roman"/>
              </a:rPr>
              <a:t>En los últimos años ha crecido exponencialmente un boom en referente a todo lo natural, desde productos de belleza, medicinales, alimenticios, recreacionales, entre otros tantos. Uno de los componentes estrella que destaca dentro de todas las categorías antes mencionadas son los hongos, los cuales al día de hoy y </a:t>
            </a:r>
            <a:r>
              <a:rPr lang="es" sz="1400">
                <a:solidFill>
                  <a:schemeClr val="lt1"/>
                </a:solidFill>
                <a:latin typeface="Times New Roman"/>
                <a:ea typeface="Times New Roman"/>
                <a:cs typeface="Times New Roman"/>
                <a:sym typeface="Times New Roman"/>
              </a:rPr>
              <a:t>después</a:t>
            </a:r>
            <a:r>
              <a:rPr lang="es" sz="1400">
                <a:solidFill>
                  <a:schemeClr val="lt1"/>
                </a:solidFill>
                <a:latin typeface="Times New Roman"/>
                <a:ea typeface="Times New Roman"/>
                <a:cs typeface="Times New Roman"/>
                <a:sym typeface="Times New Roman"/>
              </a:rPr>
              <a:t> de más de 40 años de investigación siguen siendo objeto de estudio, por lo complejo, diverso y </a:t>
            </a:r>
            <a:r>
              <a:rPr lang="es" sz="1400">
                <a:solidFill>
                  <a:schemeClr val="lt1"/>
                </a:solidFill>
                <a:latin typeface="Times New Roman"/>
                <a:ea typeface="Times New Roman"/>
                <a:cs typeface="Times New Roman"/>
                <a:sym typeface="Times New Roman"/>
              </a:rPr>
              <a:t>enigmático</a:t>
            </a:r>
            <a:r>
              <a:rPr lang="es" sz="1400">
                <a:solidFill>
                  <a:schemeClr val="lt1"/>
                </a:solidFill>
                <a:latin typeface="Times New Roman"/>
                <a:ea typeface="Times New Roman"/>
                <a:cs typeface="Times New Roman"/>
                <a:sym typeface="Times New Roman"/>
              </a:rPr>
              <a:t> que resulta todo sobre ellos.</a:t>
            </a:r>
            <a:endParaRPr sz="1400">
              <a:solidFill>
                <a:schemeClr val="lt1"/>
              </a:solidFill>
              <a:latin typeface="Times New Roman"/>
              <a:ea typeface="Times New Roman"/>
              <a:cs typeface="Times New Roman"/>
              <a:sym typeface="Times New Roman"/>
            </a:endParaRPr>
          </a:p>
          <a:p>
            <a:pPr indent="0" lvl="0" marL="0" rtl="0" algn="just">
              <a:spcBef>
                <a:spcPts val="1200"/>
              </a:spcBef>
              <a:spcAft>
                <a:spcPts val="1200"/>
              </a:spcAft>
              <a:buNone/>
            </a:pPr>
            <a:r>
              <a:rPr lang="es" sz="1400">
                <a:solidFill>
                  <a:schemeClr val="lt1"/>
                </a:solidFill>
                <a:latin typeface="Times New Roman"/>
                <a:ea typeface="Times New Roman"/>
                <a:cs typeface="Times New Roman"/>
                <a:sym typeface="Times New Roman"/>
              </a:rPr>
              <a:t>En este sentido, el caso de estudio es analizar las </a:t>
            </a:r>
            <a:r>
              <a:rPr lang="es" sz="1400">
                <a:solidFill>
                  <a:schemeClr val="lt1"/>
                </a:solidFill>
                <a:latin typeface="Times New Roman"/>
                <a:ea typeface="Times New Roman"/>
                <a:cs typeface="Times New Roman"/>
                <a:sym typeface="Times New Roman"/>
              </a:rPr>
              <a:t>características</a:t>
            </a:r>
            <a:r>
              <a:rPr lang="es" sz="1400">
                <a:solidFill>
                  <a:schemeClr val="lt1"/>
                </a:solidFill>
                <a:latin typeface="Times New Roman"/>
                <a:ea typeface="Times New Roman"/>
                <a:cs typeface="Times New Roman"/>
                <a:sym typeface="Times New Roman"/>
              </a:rPr>
              <a:t> de una base de datos sobre </a:t>
            </a:r>
            <a:r>
              <a:rPr lang="es" sz="1400">
                <a:solidFill>
                  <a:schemeClr val="lt1"/>
                </a:solidFill>
                <a:latin typeface="Times New Roman"/>
                <a:ea typeface="Times New Roman"/>
                <a:cs typeface="Times New Roman"/>
                <a:sym typeface="Times New Roman"/>
              </a:rPr>
              <a:t>características</a:t>
            </a:r>
            <a:r>
              <a:rPr lang="es" sz="1400">
                <a:solidFill>
                  <a:schemeClr val="lt1"/>
                </a:solidFill>
                <a:latin typeface="Times New Roman"/>
                <a:ea typeface="Times New Roman"/>
                <a:cs typeface="Times New Roman"/>
                <a:sym typeface="Times New Roman"/>
              </a:rPr>
              <a:t> físicas de los hongos y determinar en basea  estás cuales son aptas para el consumo humano y cuales no (venenosos).</a:t>
            </a:r>
            <a:endParaRPr sz="1400">
              <a:solidFill>
                <a:schemeClr val="lt1"/>
              </a:solidFill>
              <a:latin typeface="Times New Roman"/>
              <a:ea typeface="Times New Roman"/>
              <a:cs typeface="Times New Roman"/>
              <a:sym typeface="Times New Roman"/>
            </a:endParaRPr>
          </a:p>
        </p:txBody>
      </p:sp>
      <p:sp>
        <p:nvSpPr>
          <p:cNvPr id="69" name="Google Shape;69;p15"/>
          <p:cNvSpPr txBox="1"/>
          <p:nvPr/>
        </p:nvSpPr>
        <p:spPr>
          <a:xfrm>
            <a:off x="355375" y="258975"/>
            <a:ext cx="617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1.- Descripción del caso de Negocio y Objetivos del modelo</a:t>
            </a:r>
            <a:endParaRPr b="1">
              <a:solidFill>
                <a:schemeClr val="accent1"/>
              </a:solidFill>
            </a:endParaRPr>
          </a:p>
        </p:txBody>
      </p:sp>
      <p:sp>
        <p:nvSpPr>
          <p:cNvPr id="70" name="Google Shape;70;p15"/>
          <p:cNvSpPr txBox="1"/>
          <p:nvPr/>
        </p:nvSpPr>
        <p:spPr>
          <a:xfrm>
            <a:off x="355375" y="2409825"/>
            <a:ext cx="29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2.- Tabla de versionado</a:t>
            </a:r>
            <a:endParaRPr b="1">
              <a:solidFill>
                <a:schemeClr val="accent1"/>
              </a:solidFill>
            </a:endParaRPr>
          </a:p>
        </p:txBody>
      </p:sp>
      <p:sp>
        <p:nvSpPr>
          <p:cNvPr id="71" name="Google Shape;71;p15"/>
          <p:cNvSpPr txBox="1"/>
          <p:nvPr/>
        </p:nvSpPr>
        <p:spPr>
          <a:xfrm>
            <a:off x="622075" y="2762400"/>
            <a:ext cx="21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imes New Roman"/>
                <a:ea typeface="Times New Roman"/>
                <a:cs typeface="Times New Roman"/>
                <a:sym typeface="Times New Roman"/>
              </a:rPr>
              <a:t>Solo existe una versión</a:t>
            </a:r>
            <a:endParaRPr>
              <a:latin typeface="Times New Roman"/>
              <a:ea typeface="Times New Roman"/>
              <a:cs typeface="Times New Roman"/>
              <a:sym typeface="Times New Roman"/>
            </a:endParaRPr>
          </a:p>
        </p:txBody>
      </p:sp>
      <p:sp>
        <p:nvSpPr>
          <p:cNvPr id="72" name="Google Shape;72;p15"/>
          <p:cNvSpPr txBox="1"/>
          <p:nvPr/>
        </p:nvSpPr>
        <p:spPr>
          <a:xfrm>
            <a:off x="355375" y="3238800"/>
            <a:ext cx="29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3</a:t>
            </a:r>
            <a:r>
              <a:rPr b="1" lang="es">
                <a:solidFill>
                  <a:schemeClr val="accent1"/>
                </a:solidFill>
              </a:rPr>
              <a:t>.- Descripción de los datos</a:t>
            </a:r>
            <a:endParaRPr b="1">
              <a:solidFill>
                <a:schemeClr val="accent1"/>
              </a:solidFill>
            </a:endParaRPr>
          </a:p>
        </p:txBody>
      </p:sp>
      <p:sp>
        <p:nvSpPr>
          <p:cNvPr id="73" name="Google Shape;73;p15"/>
          <p:cNvSpPr txBox="1"/>
          <p:nvPr/>
        </p:nvSpPr>
        <p:spPr>
          <a:xfrm>
            <a:off x="622075" y="3519525"/>
            <a:ext cx="8047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imes New Roman"/>
                <a:ea typeface="Times New Roman"/>
                <a:cs typeface="Times New Roman"/>
                <a:sym typeface="Times New Roman"/>
              </a:rPr>
              <a:t>El dataset es un conjunto de datos creado por la UCI (University of California) para el departamento de Machine Learning. Es un dataset público y se encuentra disponible en Kaggle, se puede acceder mediante el siguiente </a:t>
            </a:r>
            <a:r>
              <a:rPr lang="es"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link</a:t>
            </a:r>
            <a:r>
              <a:rPr lang="e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
                <a:latin typeface="Times New Roman"/>
                <a:ea typeface="Times New Roman"/>
                <a:cs typeface="Times New Roman"/>
                <a:sym typeface="Times New Roman"/>
              </a:rPr>
              <a:t>Dentro de las variables que componen el dataset encontramos</a:t>
            </a:r>
            <a:r>
              <a:rPr lang="e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6"/>
          <p:cNvSpPr txBox="1"/>
          <p:nvPr>
            <p:ph idx="1" type="body"/>
          </p:nvPr>
        </p:nvSpPr>
        <p:spPr>
          <a:xfrm>
            <a:off x="245025" y="266650"/>
            <a:ext cx="4909800" cy="5511300"/>
          </a:xfrm>
          <a:prstGeom prst="rect">
            <a:avLst/>
          </a:prstGeom>
        </p:spPr>
        <p:txBody>
          <a:bodyPr anchorCtr="0" anchor="t" bIns="91425" lIns="91425" spcFirstLastPara="1" rIns="91425" wrap="square" tIns="91425">
            <a:normAutofit fontScale="25000" lnSpcReduction="20000"/>
          </a:bodyPr>
          <a:lstStyle/>
          <a:p>
            <a:pPr indent="-320510" lvl="0" marL="457200" rtl="0" algn="l">
              <a:spcBef>
                <a:spcPts val="2400"/>
              </a:spcBef>
              <a:spcAft>
                <a:spcPts val="0"/>
              </a:spcAft>
              <a:buClr>
                <a:srgbClr val="3C4043"/>
              </a:buClr>
              <a:buSzPct val="100000"/>
              <a:buChar char="●"/>
            </a:pPr>
            <a:r>
              <a:rPr i="1" lang="es" sz="5789">
                <a:solidFill>
                  <a:srgbClr val="000000"/>
                </a:solidFill>
                <a:highlight>
                  <a:srgbClr val="F8F8F8"/>
                </a:highlight>
              </a:rPr>
              <a:t>class</a:t>
            </a:r>
            <a:r>
              <a:rPr lang="es" sz="5789">
                <a:solidFill>
                  <a:srgbClr val="3C4043"/>
                </a:solidFill>
                <a:highlight>
                  <a:srgbClr val="F8F8F8"/>
                </a:highlight>
              </a:rPr>
              <a:t>: clase</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cap-shape</a:t>
            </a:r>
            <a:r>
              <a:rPr lang="es" sz="5789">
                <a:solidFill>
                  <a:srgbClr val="3C4043"/>
                </a:solidFill>
                <a:highlight>
                  <a:srgbClr val="F8F8F8"/>
                </a:highlight>
              </a:rPr>
              <a:t>: forma del sombrero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cap-surface</a:t>
            </a:r>
            <a:r>
              <a:rPr lang="es" sz="5789">
                <a:solidFill>
                  <a:srgbClr val="3C4043"/>
                </a:solidFill>
                <a:highlight>
                  <a:srgbClr val="F8F8F8"/>
                </a:highlight>
              </a:rPr>
              <a:t>: superficie del sombrero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cap-color</a:t>
            </a:r>
            <a:r>
              <a:rPr lang="es" sz="5789">
                <a:solidFill>
                  <a:srgbClr val="3C4043"/>
                </a:solidFill>
                <a:highlight>
                  <a:srgbClr val="F8F8F8"/>
                </a:highlight>
              </a:rPr>
              <a:t>: color del sombrero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bruises</a:t>
            </a:r>
            <a:r>
              <a:rPr lang="es" sz="5789">
                <a:solidFill>
                  <a:srgbClr val="3C4043"/>
                </a:solidFill>
                <a:highlight>
                  <a:srgbClr val="F8F8F8"/>
                </a:highlight>
              </a:rPr>
              <a:t>: manchas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odor</a:t>
            </a:r>
            <a:r>
              <a:rPr lang="es" sz="5789">
                <a:solidFill>
                  <a:srgbClr val="3C4043"/>
                </a:solidFill>
                <a:highlight>
                  <a:srgbClr val="F8F8F8"/>
                </a:highlight>
              </a:rPr>
              <a:t>: olor</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gill-attachment</a:t>
            </a:r>
            <a:r>
              <a:rPr lang="es" sz="5789">
                <a:solidFill>
                  <a:srgbClr val="3C4043"/>
                </a:solidFill>
                <a:highlight>
                  <a:srgbClr val="F8F8F8"/>
                </a:highlight>
              </a:rPr>
              <a:t>: himenio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gill-spacing</a:t>
            </a:r>
            <a:r>
              <a:rPr lang="es" sz="5789">
                <a:solidFill>
                  <a:srgbClr val="3C4043"/>
                </a:solidFill>
                <a:highlight>
                  <a:srgbClr val="F8F8F8"/>
                </a:highlight>
              </a:rPr>
              <a:t>: láminas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gill-size</a:t>
            </a:r>
            <a:r>
              <a:rPr lang="es" sz="5789">
                <a:solidFill>
                  <a:srgbClr val="3C4043"/>
                </a:solidFill>
                <a:highlight>
                  <a:srgbClr val="F8F8F8"/>
                </a:highlight>
              </a:rPr>
              <a:t>: tamaño de las </a:t>
            </a:r>
            <a:r>
              <a:rPr lang="es" sz="5789">
                <a:solidFill>
                  <a:srgbClr val="3C4043"/>
                </a:solidFill>
                <a:highlight>
                  <a:srgbClr val="F8F8F8"/>
                </a:highlight>
              </a:rPr>
              <a:t>láminas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gill-color</a:t>
            </a:r>
            <a:r>
              <a:rPr lang="es" sz="5789">
                <a:solidFill>
                  <a:srgbClr val="3C4043"/>
                </a:solidFill>
                <a:highlight>
                  <a:srgbClr val="F8F8F8"/>
                </a:highlight>
              </a:rPr>
              <a:t>: color de las láminas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stalk-shape</a:t>
            </a:r>
            <a:r>
              <a:rPr lang="es" sz="5789">
                <a:solidFill>
                  <a:srgbClr val="3C4043"/>
                </a:solidFill>
                <a:highlight>
                  <a:srgbClr val="F8F8F8"/>
                </a:highlight>
              </a:rPr>
              <a:t>: pie</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stalk-root</a:t>
            </a:r>
            <a:r>
              <a:rPr lang="es" sz="5789">
                <a:solidFill>
                  <a:srgbClr val="3C4043"/>
                </a:solidFill>
                <a:highlight>
                  <a:srgbClr val="F8F8F8"/>
                </a:highlight>
              </a:rPr>
              <a:t>: </a:t>
            </a:r>
            <a:r>
              <a:rPr lang="es" sz="5789">
                <a:solidFill>
                  <a:srgbClr val="3C4043"/>
                </a:solidFill>
                <a:highlight>
                  <a:srgbClr val="F8F8F8"/>
                </a:highlight>
              </a:rPr>
              <a:t>raíz</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stalk-surface-above-ring</a:t>
            </a:r>
            <a:r>
              <a:rPr lang="es" sz="5789">
                <a:solidFill>
                  <a:srgbClr val="3C4043"/>
                </a:solidFill>
                <a:highlight>
                  <a:srgbClr val="F8F8F8"/>
                </a:highlight>
              </a:rPr>
              <a:t>:</a:t>
            </a:r>
            <a:r>
              <a:rPr lang="es" sz="5789">
                <a:solidFill>
                  <a:srgbClr val="3C4043"/>
                </a:solidFill>
                <a:highlight>
                  <a:srgbClr val="F8F8F8"/>
                </a:highlight>
              </a:rPr>
              <a:t>superficie del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stalk-surface-below-ring</a:t>
            </a:r>
            <a:r>
              <a:rPr lang="es" sz="5789">
                <a:solidFill>
                  <a:srgbClr val="3C4043"/>
                </a:solidFill>
                <a:highlight>
                  <a:srgbClr val="F8F8F8"/>
                </a:highlight>
              </a:rPr>
              <a:t>:superficie debajo del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stalk-color-above-ring</a:t>
            </a:r>
            <a:r>
              <a:rPr lang="es" sz="5789">
                <a:solidFill>
                  <a:srgbClr val="3C4043"/>
                </a:solidFill>
                <a:highlight>
                  <a:srgbClr val="F8F8F8"/>
                </a:highlight>
              </a:rPr>
              <a:t>:color superficie bajo del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stalk-color-below-ring</a:t>
            </a:r>
            <a:r>
              <a:rPr lang="es" sz="5789">
                <a:solidFill>
                  <a:srgbClr val="3C4043"/>
                </a:solidFill>
                <a:highlight>
                  <a:srgbClr val="F8F8F8"/>
                </a:highlight>
              </a:rPr>
              <a:t>:color superficie del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veil-type</a:t>
            </a:r>
            <a:r>
              <a:rPr lang="es" sz="5789">
                <a:solidFill>
                  <a:srgbClr val="3C4043"/>
                </a:solidFill>
                <a:highlight>
                  <a:srgbClr val="F8F8F8"/>
                </a:highlight>
              </a:rPr>
              <a:t>: velo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veil-color</a:t>
            </a:r>
            <a:r>
              <a:rPr lang="es" sz="5789">
                <a:solidFill>
                  <a:srgbClr val="3C4043"/>
                </a:solidFill>
                <a:highlight>
                  <a:srgbClr val="F8F8F8"/>
                </a:highlight>
              </a:rPr>
              <a:t>: color del velo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ring-number</a:t>
            </a:r>
            <a:r>
              <a:rPr lang="es" sz="5789">
                <a:solidFill>
                  <a:srgbClr val="3C4043"/>
                </a:solidFill>
                <a:highlight>
                  <a:srgbClr val="F8F8F8"/>
                </a:highlight>
              </a:rPr>
              <a:t>: número de anillos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ring-type</a:t>
            </a:r>
            <a:r>
              <a:rPr lang="es" sz="5789">
                <a:solidFill>
                  <a:srgbClr val="3C4043"/>
                </a:solidFill>
                <a:highlight>
                  <a:srgbClr val="F8F8F8"/>
                </a:highlight>
              </a:rPr>
              <a:t>: tipo de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spore-print-color</a:t>
            </a:r>
            <a:r>
              <a:rPr lang="es" sz="5789">
                <a:solidFill>
                  <a:srgbClr val="3C4043"/>
                </a:solidFill>
                <a:highlight>
                  <a:srgbClr val="F8F8F8"/>
                </a:highlight>
              </a:rPr>
              <a:t>: color de espora</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population</a:t>
            </a:r>
            <a:r>
              <a:rPr lang="es" sz="5789">
                <a:solidFill>
                  <a:srgbClr val="3C4043"/>
                </a:solidFill>
                <a:highlight>
                  <a:srgbClr val="F8F8F8"/>
                </a:highlight>
              </a:rPr>
              <a:t>: comunidad alrededor del hongo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habitat</a:t>
            </a:r>
            <a:r>
              <a:rPr lang="es" sz="5789">
                <a:solidFill>
                  <a:srgbClr val="3C4043"/>
                </a:solidFill>
                <a:highlight>
                  <a:srgbClr val="F8F8F8"/>
                </a:highlight>
              </a:rPr>
              <a:t>: habitat</a:t>
            </a:r>
            <a:endParaRPr sz="5789">
              <a:solidFill>
                <a:srgbClr val="3C4043"/>
              </a:solidFill>
              <a:highlight>
                <a:srgbClr val="F8F8F8"/>
              </a:highlight>
            </a:endParaRPr>
          </a:p>
          <a:p>
            <a:pPr indent="0" lvl="0" marL="0" rtl="0" algn="l">
              <a:spcBef>
                <a:spcPts val="2400"/>
              </a:spcBef>
              <a:spcAft>
                <a:spcPts val="0"/>
              </a:spcAft>
              <a:buNone/>
            </a:pPr>
            <a:r>
              <a:rPr b="1" i="1" lang="es" sz="4589" u="sng">
                <a:solidFill>
                  <a:srgbClr val="000000"/>
                </a:solidFill>
                <a:highlight>
                  <a:srgbClr val="F8F8F8"/>
                </a:highlight>
              </a:rPr>
              <a:t>Nota: variables de tipo categóricas</a:t>
            </a:r>
            <a:endParaRPr b="1" i="1" sz="4589" u="sng">
              <a:solidFill>
                <a:srgbClr val="000000"/>
              </a:solidFill>
              <a:highlight>
                <a:srgbClr val="F8F8F8"/>
              </a:highlight>
            </a:endParaRPr>
          </a:p>
          <a:p>
            <a:pPr indent="0" lvl="0" marL="0" rtl="0" algn="l">
              <a:spcBef>
                <a:spcPts val="24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5307325" y="523875"/>
            <a:ext cx="3514725" cy="409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7"/>
          <p:cNvSpPr txBox="1"/>
          <p:nvPr>
            <p:ph idx="1" type="body"/>
          </p:nvPr>
        </p:nvSpPr>
        <p:spPr>
          <a:xfrm>
            <a:off x="5221600" y="1504900"/>
            <a:ext cx="3248100" cy="22233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 sz="5700">
                <a:solidFill>
                  <a:srgbClr val="000000"/>
                </a:solidFill>
              </a:rPr>
              <a:t>El dataset cuenta con un total de 8124 entradas/registros y 23 variables/columnas, las cuales componen las distintas partes de un hongo, siendo las mismas de tipo categóricas.</a:t>
            </a:r>
            <a:endParaRPr sz="5700">
              <a:solidFill>
                <a:srgbClr val="000000"/>
              </a:solidFill>
            </a:endParaRPr>
          </a:p>
          <a:p>
            <a:pPr indent="0" lvl="0" marL="0" rtl="0" algn="l">
              <a:lnSpc>
                <a:spcPct val="150000"/>
              </a:lnSpc>
              <a:spcBef>
                <a:spcPts val="1200"/>
              </a:spcBef>
              <a:spcAft>
                <a:spcPts val="0"/>
              </a:spcAft>
              <a:buNone/>
            </a:pPr>
            <a:r>
              <a:t/>
            </a:r>
            <a:endParaRPr sz="1400"/>
          </a:p>
          <a:p>
            <a:pPr indent="0" lvl="0" marL="0" rtl="0" algn="l">
              <a:lnSpc>
                <a:spcPct val="150000"/>
              </a:lnSpc>
              <a:spcBef>
                <a:spcPts val="1200"/>
              </a:spcBef>
              <a:spcAft>
                <a:spcPts val="1200"/>
              </a:spcAft>
              <a:buNone/>
            </a:pPr>
            <a:r>
              <a:t/>
            </a:r>
            <a:endParaRPr sz="1400"/>
          </a:p>
        </p:txBody>
      </p:sp>
      <p:pic>
        <p:nvPicPr>
          <p:cNvPr id="85" name="Google Shape;85;p17"/>
          <p:cNvPicPr preferRelativeResize="0"/>
          <p:nvPr/>
        </p:nvPicPr>
        <p:blipFill rotWithShape="1">
          <a:blip r:embed="rId3">
            <a:alphaModFix/>
          </a:blip>
          <a:srcRect b="1794" l="5121" r="64043" t="21846"/>
          <a:stretch/>
        </p:blipFill>
        <p:spPr>
          <a:xfrm>
            <a:off x="666750" y="432425"/>
            <a:ext cx="4088123" cy="4091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8"/>
          <p:cNvSpPr txBox="1"/>
          <p:nvPr>
            <p:ph idx="1" type="body"/>
          </p:nvPr>
        </p:nvSpPr>
        <p:spPr>
          <a:xfrm>
            <a:off x="5354950" y="1611625"/>
            <a:ext cx="3248100" cy="1312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400">
                <a:solidFill>
                  <a:srgbClr val="000000"/>
                </a:solidFill>
              </a:rPr>
              <a:t>A su vez, cada variable contiene valores únicos, los cuales podemos visualizar </a:t>
            </a:r>
            <a:r>
              <a:rPr lang="es" sz="1400">
                <a:solidFill>
                  <a:srgbClr val="000000"/>
                </a:solidFill>
              </a:rPr>
              <a:t>cuántos</a:t>
            </a:r>
            <a:r>
              <a:rPr lang="es" sz="1400">
                <a:solidFill>
                  <a:srgbClr val="000000"/>
                </a:solidFill>
              </a:rPr>
              <a:t> valores y cuales.</a:t>
            </a:r>
            <a:endParaRPr sz="1400">
              <a:solidFill>
                <a:srgbClr val="000000"/>
              </a:solidFill>
            </a:endParaRPr>
          </a:p>
          <a:p>
            <a:pPr indent="0" lvl="0" marL="0" rtl="0" algn="l">
              <a:lnSpc>
                <a:spcPct val="150000"/>
              </a:lnSpc>
              <a:spcBef>
                <a:spcPts val="1200"/>
              </a:spcBef>
              <a:spcAft>
                <a:spcPts val="0"/>
              </a:spcAft>
              <a:buNone/>
            </a:pPr>
            <a:r>
              <a:t/>
            </a:r>
            <a:endParaRPr sz="1400"/>
          </a:p>
          <a:p>
            <a:pPr indent="0" lvl="0" marL="0" rtl="0" algn="l">
              <a:lnSpc>
                <a:spcPct val="150000"/>
              </a:lnSpc>
              <a:spcBef>
                <a:spcPts val="1200"/>
              </a:spcBef>
              <a:spcAft>
                <a:spcPts val="1200"/>
              </a:spcAft>
              <a:buNone/>
            </a:pPr>
            <a:r>
              <a:t/>
            </a:r>
            <a:endParaRPr sz="1400"/>
          </a:p>
        </p:txBody>
      </p:sp>
      <p:pic>
        <p:nvPicPr>
          <p:cNvPr id="91" name="Google Shape;91;p18"/>
          <p:cNvPicPr preferRelativeResize="0"/>
          <p:nvPr/>
        </p:nvPicPr>
        <p:blipFill rotWithShape="1">
          <a:blip r:embed="rId3">
            <a:alphaModFix/>
          </a:blip>
          <a:srcRect b="14311" l="5275" r="47454" t="25250"/>
          <a:stretch/>
        </p:blipFill>
        <p:spPr>
          <a:xfrm>
            <a:off x="363850" y="649600"/>
            <a:ext cx="4857748" cy="369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9"/>
          <p:cNvSpPr txBox="1"/>
          <p:nvPr/>
        </p:nvSpPr>
        <p:spPr>
          <a:xfrm>
            <a:off x="355375" y="190800"/>
            <a:ext cx="39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3.- EDA: Exploratory Data Analysis</a:t>
            </a:r>
            <a:endParaRPr b="1">
              <a:solidFill>
                <a:schemeClr val="accent1"/>
              </a:solidFill>
            </a:endParaRPr>
          </a:p>
        </p:txBody>
      </p:sp>
      <p:sp>
        <p:nvSpPr>
          <p:cNvPr id="97" name="Google Shape;97;p19"/>
          <p:cNvSpPr txBox="1"/>
          <p:nvPr>
            <p:ph idx="1" type="body"/>
          </p:nvPr>
        </p:nvSpPr>
        <p:spPr>
          <a:xfrm>
            <a:off x="535300" y="591000"/>
            <a:ext cx="8277300" cy="1670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5600">
                <a:solidFill>
                  <a:schemeClr val="lt1"/>
                </a:solidFill>
              </a:rPr>
              <a:t>En el </a:t>
            </a:r>
            <a:r>
              <a:rPr lang="es" sz="5600">
                <a:solidFill>
                  <a:schemeClr val="lt1"/>
                </a:solidFill>
              </a:rPr>
              <a:t>análisis</a:t>
            </a:r>
            <a:r>
              <a:rPr lang="es" sz="5600">
                <a:solidFill>
                  <a:schemeClr val="lt1"/>
                </a:solidFill>
              </a:rPr>
              <a:t> exploratorio, se </a:t>
            </a:r>
            <a:r>
              <a:rPr lang="es" sz="5600">
                <a:solidFill>
                  <a:schemeClr val="lt1"/>
                </a:solidFill>
              </a:rPr>
              <a:t>analizaron</a:t>
            </a:r>
            <a:r>
              <a:rPr lang="es" sz="5600">
                <a:solidFill>
                  <a:schemeClr val="lt1"/>
                </a:solidFill>
              </a:rPr>
              <a:t> las </a:t>
            </a:r>
            <a:r>
              <a:rPr lang="es" sz="5600">
                <a:solidFill>
                  <a:schemeClr val="lt1"/>
                </a:solidFill>
              </a:rPr>
              <a:t>características</a:t>
            </a:r>
            <a:r>
              <a:rPr lang="es" sz="5600">
                <a:solidFill>
                  <a:schemeClr val="lt1"/>
                </a:solidFill>
              </a:rPr>
              <a:t> </a:t>
            </a:r>
            <a:r>
              <a:rPr lang="es" sz="5600">
                <a:solidFill>
                  <a:schemeClr val="lt1"/>
                </a:solidFill>
              </a:rPr>
              <a:t>más</a:t>
            </a:r>
            <a:r>
              <a:rPr lang="es" sz="5600">
                <a:solidFill>
                  <a:schemeClr val="lt1"/>
                </a:solidFill>
              </a:rPr>
              <a:t> “visibles” de un hongo. Esto con la intención de obtener un panorama general de lo que la mayoría podría reconocer a simple vista sin tener que manipular el hongo y exponerse a tener contacto con el mismo.</a:t>
            </a:r>
            <a:endParaRPr sz="5600">
              <a:solidFill>
                <a:schemeClr val="lt1"/>
              </a:solidFill>
            </a:endParaRPr>
          </a:p>
          <a:p>
            <a:pPr indent="0" lvl="0" marL="0" rtl="0" algn="just">
              <a:spcBef>
                <a:spcPts val="1200"/>
              </a:spcBef>
              <a:spcAft>
                <a:spcPts val="0"/>
              </a:spcAft>
              <a:buNone/>
            </a:pPr>
            <a:r>
              <a:rPr lang="es" sz="5600">
                <a:solidFill>
                  <a:schemeClr val="lt1"/>
                </a:solidFill>
              </a:rPr>
              <a:t>la primera </a:t>
            </a:r>
            <a:r>
              <a:rPr lang="es" sz="5600">
                <a:solidFill>
                  <a:schemeClr val="lt1"/>
                </a:solidFill>
              </a:rPr>
              <a:t>incógnita</a:t>
            </a:r>
            <a:r>
              <a:rPr lang="es" sz="5600">
                <a:solidFill>
                  <a:schemeClr val="lt1"/>
                </a:solidFill>
              </a:rPr>
              <a:t> a </a:t>
            </a:r>
            <a:r>
              <a:rPr lang="es" sz="5600">
                <a:solidFill>
                  <a:schemeClr val="lt1"/>
                </a:solidFill>
              </a:rPr>
              <a:t>estudiar</a:t>
            </a:r>
            <a:r>
              <a:rPr lang="es" sz="5600">
                <a:solidFill>
                  <a:schemeClr val="lt1"/>
                </a:solidFill>
              </a:rPr>
              <a:t> dentro de la </a:t>
            </a:r>
            <a:r>
              <a:rPr lang="es" sz="5600">
                <a:solidFill>
                  <a:schemeClr val="lt1"/>
                </a:solidFill>
              </a:rPr>
              <a:t>temática</a:t>
            </a:r>
            <a:r>
              <a:rPr lang="es" sz="5600">
                <a:solidFill>
                  <a:schemeClr val="lt1"/>
                </a:solidFill>
              </a:rPr>
              <a:t> era: la distribución de los hongos comestibles y venenosos, donde se observa que no hay una diferencia relevante entre uno resultado y otro.</a:t>
            </a:r>
            <a:endParaRPr sz="5600">
              <a:solidFill>
                <a:schemeClr val="lt1"/>
              </a:solidFill>
            </a:endParaRPr>
          </a:p>
          <a:p>
            <a:pPr indent="0" lvl="0" marL="0" rtl="0" algn="just">
              <a:spcBef>
                <a:spcPts val="1200"/>
              </a:spcBef>
              <a:spcAft>
                <a:spcPts val="0"/>
              </a:spcAft>
              <a:buNone/>
            </a:pPr>
            <a:r>
              <a:rPr lang="es" sz="5600">
                <a:solidFill>
                  <a:schemeClr val="lt1"/>
                </a:solidFill>
              </a:rPr>
              <a:t>Siendo 4208 hongos de tipo comestible y 3916 de tipo venenoso.</a:t>
            </a:r>
            <a:endParaRPr sz="5600">
              <a:solidFill>
                <a:schemeClr val="lt1"/>
              </a:solidFill>
            </a:endParaRPr>
          </a:p>
          <a:p>
            <a:pPr indent="0" lvl="0" marL="0" rtl="0" algn="just">
              <a:spcBef>
                <a:spcPts val="1200"/>
              </a:spcBef>
              <a:spcAft>
                <a:spcPts val="0"/>
              </a:spcAft>
              <a:buNone/>
            </a:pPr>
            <a:r>
              <a:t/>
            </a:r>
            <a:endParaRPr sz="1400">
              <a:solidFill>
                <a:schemeClr val="lt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400">
              <a:solidFill>
                <a:schemeClr val="lt1"/>
              </a:solidFill>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706750" y="2436500"/>
            <a:ext cx="5657850" cy="2707000"/>
          </a:xfrm>
          <a:prstGeom prst="rect">
            <a:avLst/>
          </a:prstGeom>
          <a:noFill/>
          <a:ln>
            <a:noFill/>
          </a:ln>
        </p:spPr>
      </p:pic>
      <p:sp>
        <p:nvSpPr>
          <p:cNvPr id="99" name="Google Shape;99;p19"/>
          <p:cNvSpPr txBox="1"/>
          <p:nvPr/>
        </p:nvSpPr>
        <p:spPr>
          <a:xfrm>
            <a:off x="6364600" y="3009900"/>
            <a:ext cx="2381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edible (comestibles)</a:t>
            </a:r>
            <a:r>
              <a:rPr lang="es" sz="1050">
                <a:solidFill>
                  <a:schemeClr val="lt1"/>
                </a:solidFill>
                <a:highlight>
                  <a:srgbClr val="FFFFFF"/>
                </a:highlight>
                <a:latin typeface="Courier New"/>
                <a:ea typeface="Courier New"/>
                <a:cs typeface="Courier New"/>
                <a:sym typeface="Courier New"/>
              </a:rPr>
              <a:t>: 4208 </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poisonous (venenosos)</a:t>
            </a:r>
            <a:r>
              <a:rPr lang="es" sz="1050">
                <a:solidFill>
                  <a:schemeClr val="lt1"/>
                </a:solidFill>
                <a:highlight>
                  <a:srgbClr val="FFFFFF"/>
                </a:highlight>
                <a:latin typeface="Courier New"/>
                <a:ea typeface="Courier New"/>
                <a:cs typeface="Courier New"/>
                <a:sym typeface="Courier New"/>
              </a:rPr>
              <a:t>: 3916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20"/>
          <p:cNvSpPr txBox="1"/>
          <p:nvPr>
            <p:ph idx="1" type="body"/>
          </p:nvPr>
        </p:nvSpPr>
        <p:spPr>
          <a:xfrm>
            <a:off x="544825" y="162375"/>
            <a:ext cx="8277300" cy="1670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400">
                <a:solidFill>
                  <a:schemeClr val="lt1"/>
                </a:solidFill>
              </a:rPr>
              <a:t>Luego de la separación entre hongos comestibles y venenosos, pasamos a cuantificar la distribución de cada clase por el color del sombrero.</a:t>
            </a:r>
            <a:endParaRPr sz="1400">
              <a:solidFill>
                <a:schemeClr val="lt1"/>
              </a:solidFill>
            </a:endParaRPr>
          </a:p>
          <a:p>
            <a:pPr indent="0" lvl="0" marL="0" rtl="0" algn="just">
              <a:spcBef>
                <a:spcPts val="1200"/>
              </a:spcBef>
              <a:spcAft>
                <a:spcPts val="1200"/>
              </a:spcAft>
              <a:buNone/>
            </a:pPr>
            <a:r>
              <a:rPr lang="es" sz="1400">
                <a:solidFill>
                  <a:schemeClr val="lt1"/>
                </a:solidFill>
              </a:rPr>
              <a:t>En esta distribución podemos observar que en el caso de los hongos venenosos, los más comunes de ver son los de color marrón (1020), seguidos por los rojos(876) y grises(808).</a:t>
            </a:r>
            <a:endParaRPr sz="1400">
              <a:solidFill>
                <a:schemeClr val="lt1"/>
              </a:solidFill>
            </a:endParaRPr>
          </a:p>
        </p:txBody>
      </p:sp>
      <p:sp>
        <p:nvSpPr>
          <p:cNvPr id="105" name="Google Shape;105;p20"/>
          <p:cNvSpPr txBox="1"/>
          <p:nvPr/>
        </p:nvSpPr>
        <p:spPr>
          <a:xfrm>
            <a:off x="7298050" y="2943225"/>
            <a:ext cx="1314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marrón</a:t>
            </a:r>
            <a:r>
              <a:rPr lang="es" sz="1050">
                <a:solidFill>
                  <a:schemeClr val="lt1"/>
                </a:solidFill>
                <a:highlight>
                  <a:srgbClr val="FFFFFF"/>
                </a:highlight>
                <a:latin typeface="Courier New"/>
                <a:ea typeface="Courier New"/>
                <a:cs typeface="Courier New"/>
                <a:sym typeface="Courier New"/>
              </a:rPr>
              <a:t>: 1020 </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rojo</a:t>
            </a:r>
            <a:r>
              <a:rPr lang="es" sz="1050">
                <a:solidFill>
                  <a:schemeClr val="lt1"/>
                </a:solidFill>
                <a:highlight>
                  <a:srgbClr val="FFFFFF"/>
                </a:highlight>
                <a:latin typeface="Courier New"/>
                <a:ea typeface="Courier New"/>
                <a:cs typeface="Courier New"/>
                <a:sym typeface="Courier New"/>
              </a:rPr>
              <a:t>: 876</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gris:</a:t>
            </a:r>
            <a:r>
              <a:rPr lang="es" sz="1050">
                <a:solidFill>
                  <a:schemeClr val="lt1"/>
                </a:solidFill>
                <a:highlight>
                  <a:srgbClr val="FFFFFF"/>
                </a:highlight>
                <a:latin typeface="Courier New"/>
                <a:ea typeface="Courier New"/>
                <a:cs typeface="Courier New"/>
                <a:sym typeface="Courier New"/>
              </a:rPr>
              <a:t>808</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amarrillo:</a:t>
            </a:r>
            <a:r>
              <a:rPr lang="es" sz="1050">
                <a:solidFill>
                  <a:schemeClr val="lt1"/>
                </a:solidFill>
                <a:highlight>
                  <a:srgbClr val="FFFFFF"/>
                </a:highlight>
                <a:latin typeface="Courier New"/>
                <a:ea typeface="Courier New"/>
                <a:cs typeface="Courier New"/>
                <a:sym typeface="Courier New"/>
              </a:rPr>
              <a:t>672</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blanco: </a:t>
            </a:r>
            <a:r>
              <a:rPr lang="es" sz="1050">
                <a:solidFill>
                  <a:schemeClr val="lt1"/>
                </a:solidFill>
                <a:highlight>
                  <a:srgbClr val="FFFFFF"/>
                </a:highlight>
                <a:latin typeface="Courier New"/>
                <a:ea typeface="Courier New"/>
                <a:cs typeface="Courier New"/>
                <a:sym typeface="Courier New"/>
              </a:rPr>
              <a:t>320</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mostaza:</a:t>
            </a:r>
            <a:r>
              <a:rPr lang="es" sz="1050">
                <a:solidFill>
                  <a:schemeClr val="lt1"/>
                </a:solidFill>
                <a:highlight>
                  <a:srgbClr val="FFFFFF"/>
                </a:highlight>
                <a:latin typeface="Courier New"/>
                <a:ea typeface="Courier New"/>
                <a:cs typeface="Courier New"/>
                <a:sym typeface="Courier New"/>
              </a:rPr>
              <a:t>120</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rosado</a:t>
            </a:r>
            <a:r>
              <a:rPr b="1" lang="es" sz="1050">
                <a:solidFill>
                  <a:schemeClr val="lt1"/>
                </a:solidFill>
                <a:highlight>
                  <a:srgbClr val="FFFFFF"/>
                </a:highlight>
                <a:latin typeface="Courier New"/>
                <a:ea typeface="Courier New"/>
                <a:cs typeface="Courier New"/>
                <a:sym typeface="Courier New"/>
              </a:rPr>
              <a:t>:</a:t>
            </a:r>
            <a:r>
              <a:rPr lang="es" sz="1050">
                <a:solidFill>
                  <a:schemeClr val="lt1"/>
                </a:solidFill>
                <a:highlight>
                  <a:srgbClr val="FFFFFF"/>
                </a:highlight>
                <a:latin typeface="Courier New"/>
                <a:ea typeface="Courier New"/>
                <a:cs typeface="Courier New"/>
                <a:sym typeface="Courier New"/>
              </a:rPr>
              <a:t>88</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canela:</a:t>
            </a:r>
            <a:r>
              <a:rPr lang="es" sz="1050">
                <a:solidFill>
                  <a:schemeClr val="lt1"/>
                </a:solidFill>
                <a:highlight>
                  <a:srgbClr val="FFFFFF"/>
                </a:highlight>
                <a:latin typeface="Courier New"/>
                <a:ea typeface="Courier New"/>
                <a:cs typeface="Courier New"/>
                <a:sym typeface="Courier New"/>
              </a:rPr>
              <a:t>12</a:t>
            </a:r>
            <a:endParaRPr sz="1050">
              <a:solidFill>
                <a:schemeClr val="lt1"/>
              </a:solidFill>
              <a:highlight>
                <a:srgbClr val="FFFFFF"/>
              </a:highlight>
              <a:latin typeface="Courier New"/>
              <a:ea typeface="Courier New"/>
              <a:cs typeface="Courier New"/>
              <a:sym typeface="Courier New"/>
            </a:endParaRPr>
          </a:p>
        </p:txBody>
      </p:sp>
      <p:pic>
        <p:nvPicPr>
          <p:cNvPr id="106" name="Google Shape;106;p20"/>
          <p:cNvPicPr preferRelativeResize="0"/>
          <p:nvPr/>
        </p:nvPicPr>
        <p:blipFill>
          <a:blip r:embed="rId3">
            <a:alphaModFix/>
          </a:blip>
          <a:stretch>
            <a:fillRect/>
          </a:stretch>
        </p:blipFill>
        <p:spPr>
          <a:xfrm>
            <a:off x="411475" y="1527800"/>
            <a:ext cx="6886575" cy="369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1"/>
          <p:cNvSpPr txBox="1"/>
          <p:nvPr>
            <p:ph idx="1" type="body"/>
          </p:nvPr>
        </p:nvSpPr>
        <p:spPr>
          <a:xfrm>
            <a:off x="392425" y="162375"/>
            <a:ext cx="8486700" cy="14223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5600">
                <a:solidFill>
                  <a:schemeClr val="lt1"/>
                </a:solidFill>
              </a:rPr>
              <a:t>En el caso de los comestibles, observamos que se repite nuevamente como primera opción entre los mas comunes, los de color marrón, seguido por el gris y los blancos.</a:t>
            </a:r>
            <a:endParaRPr sz="5600">
              <a:solidFill>
                <a:schemeClr val="lt1"/>
              </a:solidFill>
            </a:endParaRPr>
          </a:p>
          <a:p>
            <a:pPr indent="0" lvl="0" marL="0" rtl="0" algn="just">
              <a:spcBef>
                <a:spcPts val="1200"/>
              </a:spcBef>
              <a:spcAft>
                <a:spcPts val="0"/>
              </a:spcAft>
              <a:buNone/>
            </a:pPr>
            <a:r>
              <a:rPr lang="es" sz="5600">
                <a:solidFill>
                  <a:schemeClr val="lt1"/>
                </a:solidFill>
              </a:rPr>
              <a:t>Por otro lado vemos que se encuentran 2 colores nuevos los cuales son morado y verde, </a:t>
            </a:r>
            <a:r>
              <a:rPr lang="es" sz="5600">
                <a:solidFill>
                  <a:schemeClr val="lt1"/>
                </a:solidFill>
              </a:rPr>
              <a:t>dándonos</a:t>
            </a:r>
            <a:r>
              <a:rPr lang="es" sz="5600">
                <a:solidFill>
                  <a:schemeClr val="lt1"/>
                </a:solidFill>
              </a:rPr>
              <a:t> información importante respecto a </a:t>
            </a:r>
            <a:r>
              <a:rPr lang="es" sz="5600">
                <a:solidFill>
                  <a:schemeClr val="lt1"/>
                </a:solidFill>
              </a:rPr>
              <a:t>características</a:t>
            </a:r>
            <a:r>
              <a:rPr lang="es" sz="5600">
                <a:solidFill>
                  <a:schemeClr val="lt1"/>
                </a:solidFill>
              </a:rPr>
              <a:t> únicas que solo se encuentran dentro de los hongos comestibles que no se ven en los venenosos.</a:t>
            </a:r>
            <a:endParaRPr sz="5600">
              <a:solidFill>
                <a:schemeClr val="lt1"/>
              </a:solidFill>
            </a:endParaRPr>
          </a:p>
          <a:p>
            <a:pPr indent="0" lvl="0" marL="0" rtl="0" algn="just">
              <a:spcBef>
                <a:spcPts val="1200"/>
              </a:spcBef>
              <a:spcAft>
                <a:spcPts val="0"/>
              </a:spcAft>
              <a:buNone/>
            </a:pPr>
            <a:r>
              <a:t/>
            </a:r>
            <a:endParaRPr sz="1400">
              <a:solidFill>
                <a:schemeClr val="lt1"/>
              </a:solidFill>
            </a:endParaRPr>
          </a:p>
          <a:p>
            <a:pPr indent="0" lvl="0" marL="0" rtl="0" algn="just">
              <a:spcBef>
                <a:spcPts val="1200"/>
              </a:spcBef>
              <a:spcAft>
                <a:spcPts val="1200"/>
              </a:spcAft>
              <a:buNone/>
            </a:pPr>
            <a:r>
              <a:t/>
            </a:r>
            <a:endParaRPr sz="1400">
              <a:solidFill>
                <a:schemeClr val="lt1"/>
              </a:solidFill>
            </a:endParaRPr>
          </a:p>
        </p:txBody>
      </p:sp>
      <p:sp>
        <p:nvSpPr>
          <p:cNvPr id="112" name="Google Shape;112;p21"/>
          <p:cNvSpPr txBox="1"/>
          <p:nvPr/>
        </p:nvSpPr>
        <p:spPr>
          <a:xfrm>
            <a:off x="7317100" y="2466975"/>
            <a:ext cx="13146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marrón</a:t>
            </a:r>
            <a:r>
              <a:rPr lang="es" sz="1050">
                <a:solidFill>
                  <a:schemeClr val="lt1"/>
                </a:solidFill>
                <a:highlight>
                  <a:srgbClr val="FFFFFF"/>
                </a:highlight>
                <a:latin typeface="Courier New"/>
                <a:ea typeface="Courier New"/>
                <a:cs typeface="Courier New"/>
                <a:sym typeface="Courier New"/>
              </a:rPr>
              <a:t>: 1264 </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gris:</a:t>
            </a:r>
            <a:r>
              <a:rPr lang="es" sz="1050">
                <a:solidFill>
                  <a:schemeClr val="lt1"/>
                </a:solidFill>
                <a:highlight>
                  <a:srgbClr val="FFFFFF"/>
                </a:highlight>
                <a:latin typeface="Courier New"/>
                <a:ea typeface="Courier New"/>
                <a:cs typeface="Courier New"/>
                <a:sym typeface="Courier New"/>
              </a:rPr>
              <a:t>1032</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blanco:</a:t>
            </a:r>
            <a:r>
              <a:rPr lang="es" sz="1050">
                <a:solidFill>
                  <a:schemeClr val="lt1"/>
                </a:solidFill>
                <a:highlight>
                  <a:srgbClr val="FFFFFF"/>
                </a:highlight>
                <a:latin typeface="Courier New"/>
                <a:ea typeface="Courier New"/>
                <a:cs typeface="Courier New"/>
                <a:sym typeface="Courier New"/>
              </a:rPr>
              <a:t>720</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rojo:</a:t>
            </a:r>
            <a:r>
              <a:rPr lang="es" sz="1050">
                <a:solidFill>
                  <a:schemeClr val="lt1"/>
                </a:solidFill>
                <a:highlight>
                  <a:srgbClr val="FFFFFF"/>
                </a:highlight>
                <a:latin typeface="Courier New"/>
                <a:ea typeface="Courier New"/>
                <a:cs typeface="Courier New"/>
                <a:sym typeface="Courier New"/>
              </a:rPr>
              <a:t>624</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amarrillo:</a:t>
            </a:r>
            <a:r>
              <a:rPr lang="es" sz="1050">
                <a:solidFill>
                  <a:schemeClr val="lt1"/>
                </a:solidFill>
                <a:highlight>
                  <a:srgbClr val="FFFFFF"/>
                </a:highlight>
                <a:latin typeface="Courier New"/>
                <a:ea typeface="Courier New"/>
                <a:cs typeface="Courier New"/>
                <a:sym typeface="Courier New"/>
              </a:rPr>
              <a:t>400</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rosado:</a:t>
            </a:r>
            <a:r>
              <a:rPr lang="es" sz="1050">
                <a:solidFill>
                  <a:schemeClr val="lt1"/>
                </a:solidFill>
                <a:highlight>
                  <a:srgbClr val="FFFFFF"/>
                </a:highlight>
                <a:latin typeface="Courier New"/>
                <a:ea typeface="Courier New"/>
                <a:cs typeface="Courier New"/>
                <a:sym typeface="Courier New"/>
              </a:rPr>
              <a:t>56</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mostaza:</a:t>
            </a:r>
            <a:r>
              <a:rPr lang="es" sz="1050">
                <a:solidFill>
                  <a:schemeClr val="lt1"/>
                </a:solidFill>
                <a:highlight>
                  <a:srgbClr val="FFFFFF"/>
                </a:highlight>
                <a:latin typeface="Courier New"/>
                <a:ea typeface="Courier New"/>
                <a:cs typeface="Courier New"/>
                <a:sym typeface="Courier New"/>
              </a:rPr>
              <a:t>48</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canela:</a:t>
            </a:r>
            <a:r>
              <a:rPr lang="es" sz="1050">
                <a:solidFill>
                  <a:schemeClr val="lt1"/>
                </a:solidFill>
                <a:highlight>
                  <a:srgbClr val="FFFFFF"/>
                </a:highlight>
                <a:latin typeface="Courier New"/>
                <a:ea typeface="Courier New"/>
                <a:cs typeface="Courier New"/>
                <a:sym typeface="Courier New"/>
              </a:rPr>
              <a:t>32</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morado:</a:t>
            </a:r>
            <a:r>
              <a:rPr lang="es" sz="1050">
                <a:solidFill>
                  <a:schemeClr val="lt1"/>
                </a:solidFill>
                <a:highlight>
                  <a:srgbClr val="FFFFFF"/>
                </a:highlight>
                <a:latin typeface="Courier New"/>
                <a:ea typeface="Courier New"/>
                <a:cs typeface="Courier New"/>
                <a:sym typeface="Courier New"/>
              </a:rPr>
              <a:t>16</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verde:</a:t>
            </a:r>
            <a:r>
              <a:rPr lang="es" sz="1050">
                <a:solidFill>
                  <a:schemeClr val="lt1"/>
                </a:solidFill>
                <a:highlight>
                  <a:srgbClr val="FFFFFF"/>
                </a:highlight>
                <a:latin typeface="Courier New"/>
                <a:ea typeface="Courier New"/>
                <a:cs typeface="Courier New"/>
                <a:sym typeface="Courier New"/>
              </a:rPr>
              <a:t>16</a:t>
            </a:r>
            <a:endParaRPr sz="1050">
              <a:solidFill>
                <a:schemeClr val="lt1"/>
              </a:solidFill>
              <a:highlight>
                <a:srgbClr val="FFFFFF"/>
              </a:highlight>
              <a:latin typeface="Courier New"/>
              <a:ea typeface="Courier New"/>
              <a:cs typeface="Courier New"/>
              <a:sym typeface="Courier New"/>
            </a:endParaRPr>
          </a:p>
        </p:txBody>
      </p:sp>
      <p:pic>
        <p:nvPicPr>
          <p:cNvPr id="113" name="Google Shape;113;p21"/>
          <p:cNvPicPr preferRelativeResize="0"/>
          <p:nvPr/>
        </p:nvPicPr>
        <p:blipFill>
          <a:blip r:embed="rId3">
            <a:alphaModFix/>
          </a:blip>
          <a:stretch>
            <a:fillRect/>
          </a:stretch>
        </p:blipFill>
        <p:spPr>
          <a:xfrm>
            <a:off x="342900" y="1584825"/>
            <a:ext cx="6974201" cy="329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