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9" r:id="rId10"/>
    <p:sldId id="263" r:id="rId11"/>
    <p:sldId id="264" r:id="rId12"/>
    <p:sldId id="265" r:id="rId13"/>
    <p:sldId id="271" r:id="rId14"/>
    <p:sldId id="272" r:id="rId15"/>
    <p:sldId id="268" r:id="rId1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68" y="66"/>
      </p:cViewPr>
      <p:guideLst>
        <p:guide orient="horz" pos="2880"/>
        <p:guide pos="2160"/>
      </p:guideLst>
    </p:cSldViewPr>
  </p:slideViewPr>
  <p:notesTextViewPr>
    <p:cViewPr>
      <p:scale>
        <a:sx n="25" d="100"/>
        <a:sy n="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COT\Desktop\Employee_Datase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8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500" b="1" i="0" u="none" strike="noStrike" kern="1200" cap="all" spc="100" normalizeH="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pattFill prst="ltUpDiag">
            <a:fgClr>
              <a:schemeClr val="accent1"/>
            </a:fgClr>
            <a:bgClr>
              <a:schemeClr val="lt1"/>
            </a:bgClr>
          </a:patt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rgbClr val="4472C4">
                <a:alpha val="70000"/>
              </a:srgb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4.0805252369390428E-2"/>
          <c:y val="1.7272074481255881E-2"/>
          <c:w val="0.85082454030421995"/>
          <c:h val="0.735036398752042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pattFill prst="ltUpDiag">
              <a:fgClr>
                <a:schemeClr val="accent1"/>
              </a:fgClr>
              <a:bgClr>
                <a:schemeClr val="lt1"/>
              </a:bgClr>
            </a:pattFill>
            <a:ln>
              <a:noFill/>
            </a:ln>
            <a:effectLst/>
          </c:spPr>
          <c:invertIfNegative val="0"/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6C-4A69-84DF-90B6B3FDDF5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9"/>
        <c:overlap val="-2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alpha val="2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accent1">
                <a:lumMod val="60000"/>
                <a:lumOff val="4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5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rgbClr val="00B0F0"/>
    </a:solidFill>
    <a:ln w="9525" cap="flat" cmpd="sng" algn="ctr">
      <a:solidFill>
        <a:schemeClr val="accent1"/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4"/>
  </c:pivotSource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1690185785600331"/>
          <c:y val="6.1320264408670666E-2"/>
          <c:w val="0.7970593175853018"/>
          <c:h val="0.7708733527543477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C4-4254-A33F-9559063EAAA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[Employee_Dataset.xlsx]PIVOT TABLE!PivotTable2</c:name>
    <c:fmtId val="17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circle"/>
          <c:size val="6"/>
          <c:spPr>
            <a:solidFill>
              <a:schemeClr val="accent1">
                <a:alpha val="85000"/>
              </a:schemeClr>
            </a:solidFill>
            <a:ln>
              <a:noFill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>
              <a:alpha val="85000"/>
            </a:schemeClr>
          </a:solidFill>
          <a:ln w="9525" cap="flat" cmpd="sng" algn="ctr">
            <a:solidFill>
              <a:schemeClr val="lt1">
                <a:alpha val="50000"/>
              </a:schemeClr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TABLE'!$B$4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'PIVOT TABLE'!$A$5:$A$35</c:f>
              <c:multiLvlStrCache>
                <c:ptCount val="15"/>
                <c:lvl>
                  <c:pt idx="0">
                    <c:v>Eilis Pavlasek</c:v>
                  </c:pt>
                  <c:pt idx="1">
                    <c:v>Althea  Bronger</c:v>
                  </c:pt>
                  <c:pt idx="2">
                    <c:v>Ansley Gounel</c:v>
                  </c:pt>
                  <c:pt idx="3">
                    <c:v>Faun Rickeard</c:v>
                  </c:pt>
                  <c:pt idx="4">
                    <c:v>Mabel Orrow</c:v>
                  </c:pt>
                  <c:pt idx="5">
                    <c:v>Layton Crayden</c:v>
                  </c:pt>
                  <c:pt idx="6">
                    <c:v>Felice McMurty</c:v>
                  </c:pt>
                  <c:pt idx="7">
                    <c:v>Natalee Craiker</c:v>
                  </c:pt>
                  <c:pt idx="8">
                    <c:v>Camilla Castle</c:v>
                  </c:pt>
                  <c:pt idx="9">
                    <c:v>Shantee  D'Antonio</c:v>
                  </c:pt>
                  <c:pt idx="10">
                    <c:v>Doe Clubley</c:v>
                  </c:pt>
                  <c:pt idx="11">
                    <c:v>Bari Toffano</c:v>
                  </c:pt>
                  <c:pt idx="12">
                    <c:v>Richy Gray</c:v>
                  </c:pt>
                  <c:pt idx="13">
                    <c:v>Theresita Chasmer</c:v>
                  </c:pt>
                  <c:pt idx="14">
                    <c:v>Nickolai  Artin</c:v>
                  </c:pt>
                </c:lvl>
                <c:lvl>
                  <c:pt idx="0">
                    <c:v>PR02010</c:v>
                  </c:pt>
                  <c:pt idx="1">
                    <c:v>PR02288</c:v>
                  </c:pt>
                  <c:pt idx="2">
                    <c:v>SQ00914</c:v>
                  </c:pt>
                  <c:pt idx="3">
                    <c:v>SQ01026</c:v>
                  </c:pt>
                  <c:pt idx="4">
                    <c:v>SQ01829</c:v>
                  </c:pt>
                  <c:pt idx="5">
                    <c:v>SQ01998</c:v>
                  </c:pt>
                  <c:pt idx="6">
                    <c:v>SQ03350</c:v>
                  </c:pt>
                  <c:pt idx="7">
                    <c:v>SQ04603</c:v>
                  </c:pt>
                  <c:pt idx="8">
                    <c:v>TN00182</c:v>
                  </c:pt>
                  <c:pt idx="9">
                    <c:v>TN01389</c:v>
                  </c:pt>
                  <c:pt idx="10">
                    <c:v>TN03169</c:v>
                  </c:pt>
                  <c:pt idx="11">
                    <c:v>TN04058</c:v>
                  </c:pt>
                  <c:pt idx="12">
                    <c:v>VT03701</c:v>
                  </c:pt>
                  <c:pt idx="13">
                    <c:v>VT04552</c:v>
                  </c:pt>
                  <c:pt idx="14">
                    <c:v>VT04681</c:v>
                  </c:pt>
                </c:lvl>
              </c:multiLvlStrCache>
            </c:multiLvlStrRef>
          </c:cat>
          <c:val>
            <c:numRef>
              <c:f>'PIVOT TABLE'!$B$5:$B$35</c:f>
              <c:numCache>
                <c:formatCode>General</c:formatCode>
                <c:ptCount val="15"/>
                <c:pt idx="0">
                  <c:v>1</c:v>
                </c:pt>
                <c:pt idx="1">
                  <c:v>1</c:v>
                </c:pt>
                <c:pt idx="2">
                  <c:v>2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2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2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7B-4680-BCEA-916210CC3D7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482800632"/>
        <c:axId val="482801336"/>
      </c:barChart>
      <c:catAx>
        <c:axId val="4828006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2801336"/>
        <c:crosses val="autoZero"/>
        <c:auto val="1"/>
        <c:lblAlgn val="ctr"/>
        <c:lblOffset val="100"/>
        <c:noMultiLvlLbl val="0"/>
      </c:catAx>
      <c:valAx>
        <c:axId val="482801336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82800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4">
  <cs:axisTitle>
    <cs:lnRef idx="0"/>
    <cs:fillRef idx="0"/>
    <cs:effectRef idx="0"/>
    <cs:fontRef idx="minor">
      <a:schemeClr val="lt1"/>
    </cs:fontRef>
    <cs:defRPr sz="900" b="1" kern="1200"/>
  </cs:axisTitle>
  <cs:category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800" kern="1200" cap="all" spc="150" normalizeH="0" baseline="0"/>
  </cs:categoryAxis>
  <cs:chartArea>
    <cs:lnRef idx="0">
      <cs:styleClr val="0"/>
    </cs:lnRef>
    <cs:fillRef idx="0">
      <cs:styleClr val="0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/>
        </a:solidFill>
        <a:round/>
      </a:ln>
    </cs:spPr>
    <cs:defRPr sz="1000" kern="1200"/>
  </cs:chartArea>
  <cs:dataLabel>
    <cs:lnRef idx="0"/>
    <cs:fillRef idx="0">
      <cs:styleClr val="auto"/>
    </cs:fillRef>
    <cs:effectRef idx="0"/>
    <cs:fontRef idx="minor">
      <a:schemeClr val="lt1"/>
    </cs:fontRef>
    <cs:spPr>
      <a:solidFill>
        <a:schemeClr val="phClr">
          <a:alpha val="70000"/>
        </a:schemeClr>
      </a:solidFill>
    </cs:spPr>
    <cs:defRPr sz="900" kern="120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ltUpDiag">
        <a:fgClr>
          <a:schemeClr val="phClr"/>
        </a:fgClr>
        <a:bgClr>
          <a:schemeClr val="lt1"/>
        </a:bgClr>
      </a:pattFill>
    </cs:spPr>
  </cs:dataPoint3D>
  <cs:dataPointLine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34925" cap="rnd">
        <a:solidFill>
          <a:schemeClr val="lt1"/>
        </a:solidFill>
        <a:round/>
      </a:ln>
      <a:effectLst>
        <a:outerShdw dist="25400" dir="2700000" algn="tl" rotWithShape="0">
          <a:schemeClr val="phClr"/>
        </a:outerShdw>
      </a:effectLst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22225">
        <a:solidFill>
          <a:schemeClr val="lt1"/>
        </a:solidFill>
        <a:round/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>
      <cs:styleClr val="0"/>
    </cs:lnRef>
    <cs:fillRef idx="0"/>
    <cs:effectRef idx="0"/>
    <cs:fontRef idx="minor">
      <a:schemeClr val="lt1"/>
    </cs:fontRef>
    <cs:spPr>
      <a:ln w="9525">
        <a:solidFill>
          <a:schemeClr val="phClr">
            <a:lumMod val="60000"/>
            <a:lumOff val="40000"/>
          </a:schemeClr>
        </a:solidFill>
      </a:ln>
    </cs:spPr>
    <cs:defRPr sz="900" kern="1200"/>
  </cs:dataTable>
  <cs:downBar>
    <cs:lnRef idx="0">
      <cs:styleClr val="0"/>
    </cs:lnRef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downBar>
  <cs:drop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dropLine>
  <cs:errorBar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round/>
      </a:ln>
      <a:effectLst>
        <a:glow rad="25400">
          <a:schemeClr val="lt1"/>
        </a:glow>
      </a:effectLst>
    </cs:spPr>
  </cs:errorBar>
  <cs:floor>
    <cs:lnRef idx="0"/>
    <cs:fillRef idx="0"/>
    <cs:effectRef idx="0"/>
    <cs:fontRef idx="minor">
      <a:schemeClr val="dk1"/>
    </cs:fontRef>
  </cs:floor>
  <cs:gridlineMajor>
    <cs:lnRef idx="0">
      <cs:styleClr val="0"/>
    </cs:lnRef>
    <cs:fillRef idx="0"/>
    <cs:effectRef idx="0"/>
    <cs:fontRef idx="minor">
      <a:schemeClr val="dk1"/>
    </cs:fontRef>
    <cs:spPr>
      <a:ln w="9525" cap="flat" cmpd="sng" algn="ctr">
        <a:solidFill>
          <a:schemeClr val="lt1">
            <a:alpha val="25000"/>
          </a:schemeClr>
        </a:solidFill>
        <a:round/>
      </a:ln>
    </cs:spPr>
  </cs:gridlineMajor>
  <cs:gridlineMinor>
    <cs:lnRef idx="0">
      <cs:styleClr val="0"/>
    </cs:lnRef>
    <cs:fillRef idx="0"/>
    <cs:effectRef idx="0"/>
    <cs:fontRef idx="minor">
      <a:schemeClr val="dk1"/>
    </cs:fontRef>
    <cs:spPr>
      <a:ln>
        <a:solidFill>
          <a:schemeClr val="lt1">
            <a:alpha val="10000"/>
          </a:schemeClr>
        </a:solidFill>
      </a:ln>
    </cs:spPr>
  </cs:gridlineMinor>
  <cs:hiLo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  <a:prstDash val="dash"/>
      </a:ln>
    </cs:spPr>
  </cs:hiLoLine>
  <cs:leader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</a:schemeClr>
        </a:solidFill>
      </a:ln>
    </cs:spPr>
  </cs:leaderLine>
  <cs:legend>
    <cs:lnRef idx="0"/>
    <cs:fillRef idx="0"/>
    <cs:effectRef idx="0"/>
    <cs:fontRef idx="minor">
      <a:schemeClr val="lt1"/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>
      <cs:styleClr val="0"/>
    </cs:lnRef>
    <cs:fillRef idx="0"/>
    <cs:effectRef idx="0"/>
    <cs:fontRef idx="minor">
      <a:schemeClr val="lt1"/>
    </cs:fontRef>
    <cs:spPr>
      <a:ln w="3175" cap="flat" cmpd="sng" algn="ctr">
        <a:solidFill>
          <a:schemeClr val="phClr">
            <a:lumMod val="60000"/>
            <a:lumOff val="40000"/>
          </a:schemeClr>
        </a:solidFill>
        <a:round/>
      </a:ln>
    </cs:spPr>
    <cs:defRPr sz="900" kern="1200"/>
  </cs:seriesAxis>
  <cs:seriesLine>
    <cs:lnRef idx="0">
      <cs:styleClr val="0"/>
    </cs:lnRef>
    <cs:fillRef idx="0"/>
    <cs:effectRef idx="0"/>
    <cs:fontRef idx="minor">
      <a:schemeClr val="dk1"/>
    </cs:fontRef>
    <cs:spPr>
      <a:ln w="9525">
        <a:solidFill>
          <a:schemeClr val="phClr">
            <a:lumMod val="60000"/>
            <a:lumOff val="40000"/>
            <a:tint val="5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lt1"/>
    </cs:fontRef>
    <cs:defRPr sz="1500" b="1" kern="1200" cap="all" spc="100" normalizeH="0" baseline="0"/>
  </cs:title>
  <cs:trendline>
    <cs:lnRef idx="0"/>
    <cs:fillRef idx="0"/>
    <cs:effectRef idx="0"/>
    <cs:fontRef idx="minor">
      <a:schemeClr val="dk1"/>
    </cs:fontRef>
    <cs:spPr>
      <a:ln w="28575" cap="rnd">
        <a:solidFill>
          <a:schemeClr val="lt1">
            <a:alpha val="50000"/>
          </a:schemeClr>
        </a:solidFill>
        <a:round/>
      </a:ln>
    </cs:spPr>
  </cs:trendline>
  <cs:trendlineLabel>
    <cs:lnRef idx="0"/>
    <cs:fillRef idx="0"/>
    <cs:effectRef idx="0"/>
    <cs:fontRef idx="minor">
      <a:schemeClr val="lt1"/>
    </cs:fontRef>
    <cs:defRPr sz="900" kern="1200"/>
  </cs:trendlineLabel>
  <cs:upBar>
    <cs:lnRef idx="0">
      <cs:styleClr val="0"/>
    </cs:lnRef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phClr">
            <a:lumMod val="60000"/>
            <a:lumOff val="40000"/>
          </a:schemeClr>
        </a:solidFill>
      </a:ln>
    </cs:spPr>
  </cs:upBar>
  <cs:valueAxis>
    <cs:lnRef idx="0"/>
    <cs:fillRef idx="0"/>
    <cs:effectRef idx="0"/>
    <cs:fontRef idx="minor">
      <a:schemeClr val="lt1"/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36918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973228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03264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5983613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76099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6919313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0647618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4099999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443659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194937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09223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769655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081385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180257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649242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654625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01746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chemeClr val="tx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304801" y="645435"/>
            <a:ext cx="11887201" cy="1678665"/>
          </a:xfrm>
          <a:prstGeom prst="rect">
            <a:avLst/>
          </a:prstGeom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461632" y="3334962"/>
            <a:ext cx="8610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NAME:SAARATHI H</a:t>
            </a:r>
            <a:endParaRPr lang="en-US" sz="2400" dirty="0"/>
          </a:p>
          <a:p>
            <a:r>
              <a:rPr lang="en-US" sz="2400" dirty="0"/>
              <a:t>REGISTER </a:t>
            </a:r>
            <a:r>
              <a:rPr lang="en-US" sz="2400" dirty="0" smtClean="0"/>
              <a:t>NO:2213111036043.</a:t>
            </a:r>
            <a:endParaRPr lang="en-US" sz="2400" dirty="0"/>
          </a:p>
          <a:p>
            <a:r>
              <a:rPr lang="en-US" sz="2400" dirty="0"/>
              <a:t>NM </a:t>
            </a:r>
            <a:r>
              <a:rPr lang="en-US" sz="2400" dirty="0" smtClean="0"/>
              <a:t>ID:asum13112022batch/2230043</a:t>
            </a:r>
            <a:endParaRPr lang="en-US" sz="2400" dirty="0"/>
          </a:p>
          <a:p>
            <a:r>
              <a:rPr lang="en-US" sz="2400" dirty="0"/>
              <a:t>DEPARTMENT: B.COM (GENERAL).</a:t>
            </a:r>
          </a:p>
          <a:p>
            <a:r>
              <a:rPr lang="en-US" sz="2400" dirty="0"/>
              <a:t>COLLEGE: GOVERNMENT ARTS AND SCIENCE COLLEGE NANDANAM.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7696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have used both the pivot charts and slicers at the same time in data analysis so it makes it easy to understand for the users who uses it.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9519B6-4532-72BD-0143-F93619CA20FA}"/>
              </a:ext>
            </a:extLst>
          </p:cNvPr>
          <p:cNvSpPr txBox="1"/>
          <p:nvPr/>
        </p:nvSpPr>
        <p:spPr>
          <a:xfrm>
            <a:off x="1524000" y="1295400"/>
            <a:ext cx="63246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Collection of data from Kaggle.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Cleaning unwanted data.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Selection of data.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Selection of analysis.(gender and department analysis)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Use of various techniques from excel (conditional formatting, sorting, filtering, table, pivot table, pivot charts, slicers etc,…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Finding the results.</a:t>
            </a:r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r>
              <a:rPr lang="en-IN" sz="2800" dirty="0"/>
              <a:t>Using the charts and graphs.</a:t>
            </a:r>
          </a:p>
          <a:p>
            <a:pPr>
              <a:buClr>
                <a:schemeClr val="tx1"/>
              </a:buClr>
            </a:pPr>
            <a:endParaRPr lang="en-IN" dirty="0"/>
          </a:p>
          <a:p>
            <a:pPr marL="342900" indent="-342900">
              <a:buClr>
                <a:schemeClr val="tx1"/>
              </a:buClr>
              <a:buFont typeface="+mj-lt"/>
              <a:buAutoNum type="alphaLcPeriod"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51363011"/>
              </p:ext>
            </p:extLst>
          </p:nvPr>
        </p:nvGraphicFramePr>
        <p:xfrm>
          <a:off x="2662237" y="1147444"/>
          <a:ext cx="6781800" cy="414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D96095B-799F-424F-DA58-A1F526C47F2D}"/>
              </a:ext>
            </a:extLst>
          </p:cNvPr>
          <p:cNvSpPr txBox="1"/>
          <p:nvPr/>
        </p:nvSpPr>
        <p:spPr>
          <a:xfrm>
            <a:off x="2733674" y="5513368"/>
            <a:ext cx="66389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male employees in sales department of the company.</a:t>
            </a:r>
            <a:endParaRPr 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905135"/>
              </p:ext>
            </p:extLst>
          </p:nvPr>
        </p:nvGraphicFramePr>
        <p:xfrm>
          <a:off x="1905000" y="609600"/>
          <a:ext cx="7772400" cy="48005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0738F49-0DA0-8A9E-496A-B0879BC6127E}"/>
              </a:ext>
            </a:extLst>
          </p:cNvPr>
          <p:cNvSpPr txBox="1"/>
          <p:nvPr/>
        </p:nvSpPr>
        <p:spPr>
          <a:xfrm>
            <a:off x="2133600" y="5638800"/>
            <a:ext cx="815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female employees in the marketing department of the company.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789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1CBE5FA-14DA-A7D5-2AA0-9DD685B53C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7514837"/>
              </p:ext>
            </p:extLst>
          </p:nvPr>
        </p:nvGraphicFramePr>
        <p:xfrm>
          <a:off x="2133600" y="609600"/>
          <a:ext cx="7924800" cy="4648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DB4B6D3-9645-B4FC-6347-3AF378F066E5}"/>
              </a:ext>
            </a:extLst>
          </p:cNvPr>
          <p:cNvSpPr txBox="1"/>
          <p:nvPr/>
        </p:nvSpPr>
        <p:spPr>
          <a:xfrm>
            <a:off x="2590800" y="5562600"/>
            <a:ext cx="7696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Total number of male and female candidates in product management department of the company.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6632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C60803-606A-D212-AE0A-9A757BF25CE1}"/>
              </a:ext>
            </a:extLst>
          </p:cNvPr>
          <p:cNvSpPr txBox="1"/>
          <p:nvPr/>
        </p:nvSpPr>
        <p:spPr>
          <a:xfrm>
            <a:off x="755332" y="1676400"/>
            <a:ext cx="96078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dirty="0"/>
              <a:t>Finally I here by conclude that in my project the following outcomes:</a:t>
            </a:r>
          </a:p>
          <a:p>
            <a:pPr algn="just"/>
            <a:r>
              <a:rPr lang="en-IN" sz="2800" dirty="0"/>
              <a:t>1.With my project we can find the total number of employees.</a:t>
            </a:r>
          </a:p>
          <a:p>
            <a:pPr algn="just"/>
            <a:r>
              <a:rPr lang="en-IN" sz="2800" dirty="0"/>
              <a:t>2.We can find the total number of male and female in the working population of the company.</a:t>
            </a:r>
          </a:p>
          <a:p>
            <a:pPr algn="just"/>
            <a:r>
              <a:rPr lang="en-IN" sz="2800" dirty="0"/>
              <a:t>3.We can also find the total number of department that are operating in the company and division of male and female in the particular department.</a:t>
            </a:r>
          </a:p>
          <a:p>
            <a:pPr algn="just"/>
            <a:r>
              <a:rPr lang="en-IN" sz="2800" dirty="0"/>
              <a:t>4.With all this the company find the requirement of employees in the organisation and recruit according to that.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path path="circle">
              <a:fillToRect l="100000" b="100000"/>
            </a:path>
          </a:gra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Gender and Department  Analysis using Excel.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5000"/>
                  <a:lumOff val="95000"/>
                </a:schemeClr>
              </a:gs>
              <a:gs pos="74000">
                <a:schemeClr val="accent4">
                  <a:lumMod val="45000"/>
                  <a:lumOff val="55000"/>
                </a:schemeClr>
              </a:gs>
              <a:gs pos="83000">
                <a:schemeClr val="accent4">
                  <a:lumMod val="45000"/>
                  <a:lumOff val="55000"/>
                </a:schemeClr>
              </a:gs>
              <a:gs pos="100000">
                <a:schemeClr val="accent4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798896-5DFA-DEAD-5228-6F2A49566359}"/>
              </a:ext>
            </a:extLst>
          </p:cNvPr>
          <p:cNvSpPr txBox="1"/>
          <p:nvPr/>
        </p:nvSpPr>
        <p:spPr>
          <a:xfrm>
            <a:off x="1219200" y="2362200"/>
            <a:ext cx="6629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3200" dirty="0"/>
              <a:t>To know the total working population.</a:t>
            </a:r>
          </a:p>
          <a:p>
            <a:pPr marL="342900" indent="-342900">
              <a:buAutoNum type="arabicPeriod"/>
            </a:pPr>
            <a:r>
              <a:rPr lang="en-IN" sz="3200" dirty="0"/>
              <a:t>To know the total number of working  male and  female.</a:t>
            </a:r>
          </a:p>
          <a:p>
            <a:pPr marL="342900" indent="-342900">
              <a:buAutoNum type="arabicPeriod"/>
            </a:pPr>
            <a:r>
              <a:rPr lang="en-IN" sz="3200" dirty="0"/>
              <a:t>To know the total number of department in the company.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have </a:t>
            </a:r>
            <a:r>
              <a:rPr lang="en-US" sz="2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analysied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gender and department in the company from the data set using various techniques from excel like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tables, sorting, filtering and grouping and using pivot tables, slicers etc,…and expressed my result at the end.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175F7C-6258-A74B-5BA1-7BAD6ACCE439}"/>
              </a:ext>
            </a:extLst>
          </p:cNvPr>
          <p:cNvSpPr txBox="1"/>
          <p:nvPr/>
        </p:nvSpPr>
        <p:spPr>
          <a:xfrm>
            <a:off x="1371600" y="2362200"/>
            <a:ext cx="532447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1.Management of the company</a:t>
            </a:r>
          </a:p>
          <a:p>
            <a:r>
              <a:rPr lang="en-IN" sz="3200" dirty="0"/>
              <a:t>2.Employees</a:t>
            </a:r>
          </a:p>
          <a:p>
            <a:r>
              <a:rPr lang="en-IN" sz="3200" dirty="0"/>
              <a:t>3.Researchers </a:t>
            </a:r>
          </a:p>
          <a:p>
            <a:r>
              <a:rPr lang="en-IN" sz="3200" dirty="0"/>
              <a:t>4.Statistical department 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411AC0B-42A8-7215-931E-C99541452A62}"/>
              </a:ext>
            </a:extLst>
          </p:cNvPr>
          <p:cNvSpPr txBox="1"/>
          <p:nvPr/>
        </p:nvSpPr>
        <p:spPr>
          <a:xfrm>
            <a:off x="3428999" y="2019301"/>
            <a:ext cx="76494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I have used various techniques in excel like </a:t>
            </a:r>
          </a:p>
          <a:p>
            <a:r>
              <a:rPr lang="en-IN" sz="3200" dirty="0"/>
              <a:t>1.Conditional formatting: for finding the null values.</a:t>
            </a:r>
          </a:p>
          <a:p>
            <a:r>
              <a:rPr lang="en-IN" sz="3200" dirty="0"/>
              <a:t>2.Table: to make look the data in presentable and neat manner.</a:t>
            </a:r>
          </a:p>
          <a:p>
            <a:r>
              <a:rPr lang="en-US" sz="3200" dirty="0"/>
              <a:t>3.alignment:to center the data so that it will look nice.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A3587-2240-EB4F-2723-A8704F507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5366" y="1524000"/>
            <a:ext cx="9185434" cy="3816429"/>
          </a:xfrm>
        </p:spPr>
        <p:txBody>
          <a:bodyPr>
            <a:normAutofit fontScale="90000"/>
          </a:bodyPr>
          <a:lstStyle/>
          <a:p>
            <a:r>
              <a:rPr lang="en-US" sz="3200" b="0" dirty="0"/>
              <a:t>4.Pivot table: to </a:t>
            </a:r>
            <a:r>
              <a:rPr lang="en-US" sz="3200" b="0" dirty="0" err="1"/>
              <a:t>summarise</a:t>
            </a:r>
            <a:r>
              <a:rPr lang="en-US" sz="3200" b="0" dirty="0"/>
              <a:t> the data and analysis it.</a:t>
            </a:r>
            <a:br>
              <a:rPr lang="en-US" sz="3200" b="0" dirty="0"/>
            </a:br>
            <a:r>
              <a:rPr lang="en-US" sz="3200" b="0" dirty="0"/>
              <a:t>5.slicers: I have used slicers to easy access the data which we are searching for</a:t>
            </a:r>
            <a:r>
              <a:rPr lang="en-US" sz="4400" dirty="0"/>
              <a:t>.</a:t>
            </a:r>
            <a:br>
              <a:rPr lang="en-US" sz="4400" dirty="0"/>
            </a:br>
            <a:r>
              <a:rPr lang="en-US" sz="3200" b="0" dirty="0"/>
              <a:t>6.pivot charts: to understand the data in a easy manner.</a:t>
            </a:r>
            <a:r>
              <a:rPr lang="en-US" sz="4400" dirty="0"/>
              <a:t/>
            </a:r>
            <a:br>
              <a:rPr lang="en-US" sz="4400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4809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64CD4-4918-87C0-8854-9635C394CED6}"/>
              </a:ext>
            </a:extLst>
          </p:cNvPr>
          <p:cNvSpPr txBox="1"/>
          <p:nvPr/>
        </p:nvSpPr>
        <p:spPr>
          <a:xfrm>
            <a:off x="1905000" y="1676400"/>
            <a:ext cx="66294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I have  used the data which I is collected from Kaggle.com.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dirty="0"/>
              <a:t>Various data which is been used in my project are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Employee id: alpha numeric.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Name: alphabets.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Gender: alphabet.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Salary: numbers.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Start date: alpha numeric.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Employee type: alphabets.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IN" sz="2400" dirty="0"/>
              <a:t>Work location: alphabets.</a:t>
            </a:r>
          </a:p>
          <a:p>
            <a:pPr lvl="1"/>
            <a:r>
              <a:rPr lang="en-IN" dirty="0"/>
              <a:t>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diamond/>
      </p:transition>
    </mc:Choice>
    <mc:Fallback xmlns="">
      <p:transition spd="slow">
        <p:diamond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398</TotalTime>
  <Words>513</Words>
  <Application>Microsoft Office PowerPoint</Application>
  <PresentationFormat>Widescreen</PresentationFormat>
  <Paragraphs>84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4.Pivot table: to summarise the data and analysis it. 5.slicers: I have used slicers to easy access the data which we are searching for. 6.pivot charts: to understand the data in a easy manner. </vt:lpstr>
      <vt:lpstr>Dataset Description</vt:lpstr>
      <vt:lpstr>THE "WOW" IN OUR SOLUTION</vt:lpstr>
      <vt:lpstr>PowerPoint Presentation</vt:lpstr>
      <vt:lpstr>RESULTS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WIN</cp:lastModifiedBy>
  <cp:revision>16</cp:revision>
  <dcterms:created xsi:type="dcterms:W3CDTF">2024-03-29T15:07:22Z</dcterms:created>
  <dcterms:modified xsi:type="dcterms:W3CDTF">2024-08-30T05:30:58Z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