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2003754"/>
            <a:ext cx="8531520" cy="1832460"/>
          </a:xfrm>
          <a:noFill/>
          <a:effectLst>
            <a:outerShdw blurRad="50800" dist="38100" dir="2700000" algn="tl" rotWithShape="0">
              <a:prstClr val="black">
                <a:alpha val="40000"/>
              </a:prstClr>
            </a:outerShdw>
          </a:effectLst>
        </p:spPr>
        <p:txBody>
          <a:bodyPr>
            <a:normAutofit/>
          </a:bodyPr>
          <a:lstStyle>
            <a:lvl1pPr algn="l">
              <a:defRPr sz="48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7" y="4039820"/>
            <a:ext cx="8531520" cy="814427"/>
          </a:xfrm>
        </p:spPr>
        <p:txBody>
          <a:bodyPr>
            <a:normAutofit/>
          </a:bodyPr>
          <a:lstStyle>
            <a:lvl1pPr marL="0" indent="0" algn="l">
              <a:buNone/>
              <a:defRPr sz="3733" b="0" i="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52FC-76F1-406F-8BDB-EC2A2AAAB8A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106529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D4C52FC-76F1-406F-8BDB-EC2A2AAAB8AD}"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288358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C52FC-76F1-406F-8BDB-EC2A2AAAB8A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1374220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C52FC-76F1-406F-8BDB-EC2A2AAAB8A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9C222-9231-4B8F-ACEC-304C723DB61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11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640" y="578507"/>
            <a:ext cx="10994760" cy="1390476"/>
          </a:xfrm>
        </p:spPr>
        <p:txBody>
          <a:bodyPr>
            <a:normAutofit/>
          </a:bodyPr>
          <a:lstStyle>
            <a:lvl1pPr algn="l">
              <a:defRPr sz="4800" baseline="0">
                <a:solidFill>
                  <a:srgbClr val="003296"/>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3"/>
            <a:ext cx="10994760" cy="4479344"/>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52FC-76F1-406F-8BDB-EC2A2AAAB8A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287422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71584"/>
            <a:ext cx="8336893" cy="1018033"/>
          </a:xfrm>
        </p:spPr>
        <p:txBody>
          <a:bodyPr>
            <a:normAutofit/>
          </a:bodyPr>
          <a:lstStyle>
            <a:lvl1pPr algn="l">
              <a:defRPr sz="4800">
                <a:solidFill>
                  <a:srgbClr val="003296"/>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0" y="1689618"/>
            <a:ext cx="8336893"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52FC-76F1-406F-8BDB-EC2A2AAAB8A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42912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52FC-76F1-406F-8BDB-EC2A2AAAB8A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250110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4C52FC-76F1-406F-8BDB-EC2A2AAAB8AD}"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353424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6967" y="588027"/>
            <a:ext cx="10769195" cy="1425247"/>
          </a:xfrm>
        </p:spPr>
        <p:txBody>
          <a:bodyPr>
            <a:normAutofit/>
          </a:bodyPr>
          <a:lstStyle>
            <a:lvl1pPr algn="l">
              <a:defRPr sz="4800" baseline="0">
                <a:solidFill>
                  <a:srgbClr val="003296"/>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410965"/>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40828"/>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410965"/>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40828"/>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52FC-76F1-406F-8BDB-EC2A2AAAB8AD}"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37756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4C52FC-76F1-406F-8BDB-EC2A2AAAB8AD}"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149741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52FC-76F1-406F-8BDB-EC2A2AAAB8AD}"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272110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D4C52FC-76F1-406F-8BDB-EC2A2AAAB8AD}"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9C222-9231-4B8F-ACEC-304C723DB614}" type="slidenum">
              <a:rPr lang="en-US" smtClean="0"/>
              <a:t>‹#›</a:t>
            </a:fld>
            <a:endParaRPr lang="en-US"/>
          </a:p>
        </p:txBody>
      </p:sp>
    </p:spTree>
    <p:extLst>
      <p:ext uri="{BB962C8B-B14F-4D97-AF65-F5344CB8AC3E}">
        <p14:creationId xmlns:p14="http://schemas.microsoft.com/office/powerpoint/2010/main" val="176381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D4C52FC-76F1-406F-8BDB-EC2A2AAAB8AD}" type="datetimeFigureOut">
              <a:rPr lang="en-US" smtClean="0"/>
              <a:t>11/1/2023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3A9C222-9231-4B8F-ACEC-304C723DB61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8360501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2AF1-0E1B-74C8-639F-1D3367F7C4B3}"/>
              </a:ext>
            </a:extLst>
          </p:cNvPr>
          <p:cNvSpPr>
            <a:spLocks noGrp="1"/>
          </p:cNvSpPr>
          <p:nvPr>
            <p:ph type="ctrTitle"/>
          </p:nvPr>
        </p:nvSpPr>
        <p:spPr>
          <a:xfrm>
            <a:off x="190137" y="2022157"/>
            <a:ext cx="6950891" cy="2387600"/>
          </a:xfrm>
        </p:spPr>
        <p:txBody>
          <a:bodyPr>
            <a:normAutofit/>
          </a:bodyPr>
          <a:lstStyle/>
          <a:p>
            <a:pPr algn="ctr"/>
            <a:r>
              <a:rPr lang="en-US" dirty="0"/>
              <a:t>Threat Intelligence On Russian </a:t>
            </a:r>
            <a:r>
              <a:rPr lang="en-US" dirty="0" err="1"/>
              <a:t>Balckcat</a:t>
            </a:r>
            <a:r>
              <a:rPr lang="en-US" dirty="0"/>
              <a:t> (ALPHV)</a:t>
            </a:r>
            <a:br>
              <a:rPr lang="en-US" dirty="0"/>
            </a:br>
            <a:r>
              <a:rPr lang="en-US" dirty="0"/>
              <a:t>Ransomware</a:t>
            </a:r>
          </a:p>
        </p:txBody>
      </p:sp>
      <p:sp>
        <p:nvSpPr>
          <p:cNvPr id="3" name="Subtitle 2">
            <a:extLst>
              <a:ext uri="{FF2B5EF4-FFF2-40B4-BE49-F238E27FC236}">
                <a16:creationId xmlns:a16="http://schemas.microsoft.com/office/drawing/2014/main" id="{E6CB4A3C-4CEA-50F5-83E9-EAB82F2A9839}"/>
              </a:ext>
            </a:extLst>
          </p:cNvPr>
          <p:cNvSpPr>
            <a:spLocks noGrp="1"/>
          </p:cNvSpPr>
          <p:nvPr>
            <p:ph type="subTitle" idx="1"/>
          </p:nvPr>
        </p:nvSpPr>
        <p:spPr>
          <a:xfrm>
            <a:off x="3430451" y="4409757"/>
            <a:ext cx="9144000" cy="1655763"/>
          </a:xfrm>
        </p:spPr>
        <p:txBody>
          <a:bodyPr/>
          <a:lstStyle/>
          <a:p>
            <a:r>
              <a:rPr lang="en-US" dirty="0"/>
              <a:t>GROUP 1</a:t>
            </a:r>
          </a:p>
        </p:txBody>
      </p:sp>
    </p:spTree>
    <p:extLst>
      <p:ext uri="{BB962C8B-B14F-4D97-AF65-F5344CB8AC3E}">
        <p14:creationId xmlns:p14="http://schemas.microsoft.com/office/powerpoint/2010/main" val="88532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469538" y="609601"/>
            <a:ext cx="11597640" cy="1325563"/>
          </a:xfrm>
        </p:spPr>
        <p:txBody>
          <a:bodyPr/>
          <a:lstStyle/>
          <a:p>
            <a:pPr>
              <a:lnSpc>
                <a:spcPct val="150000"/>
              </a:lnSpc>
            </a:pPr>
            <a:r>
              <a:rPr lang="en-US" dirty="0"/>
              <a:t>Mitigation Strategies</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647700" y="2040436"/>
            <a:ext cx="10515600" cy="4351339"/>
          </a:xfrm>
        </p:spPr>
        <p:txBody>
          <a:bodyPr>
            <a:normAutofit fontScale="70000" lnSpcReduction="20000"/>
          </a:bodyPr>
          <a:lstStyle/>
          <a:p>
            <a:pPr>
              <a:lnSpc>
                <a:spcPct val="160000"/>
              </a:lnSpc>
            </a:pPr>
            <a:r>
              <a:rPr lang="en-US" dirty="0" err="1"/>
              <a:t>BlackCat</a:t>
            </a:r>
            <a:r>
              <a:rPr lang="en-US" dirty="0"/>
              <a:t>/ALPHV ransomware can be prevented or mitigated by implementing various strategies at different levels. Some of the recommended strategies are:</a:t>
            </a:r>
          </a:p>
          <a:p>
            <a:pPr lvl="3">
              <a:lnSpc>
                <a:spcPct val="160000"/>
              </a:lnSpc>
            </a:pPr>
            <a:r>
              <a:rPr lang="en-US" dirty="0"/>
              <a:t>User awareness and education</a:t>
            </a:r>
          </a:p>
          <a:p>
            <a:pPr lvl="3">
              <a:lnSpc>
                <a:spcPct val="160000"/>
              </a:lnSpc>
            </a:pPr>
            <a:r>
              <a:rPr lang="en-US" dirty="0"/>
              <a:t>Backup and recovery</a:t>
            </a:r>
          </a:p>
          <a:p>
            <a:pPr lvl="3">
              <a:lnSpc>
                <a:spcPct val="160000"/>
              </a:lnSpc>
            </a:pPr>
            <a:r>
              <a:rPr lang="en-US" dirty="0"/>
              <a:t>Security software and updates</a:t>
            </a:r>
          </a:p>
          <a:p>
            <a:pPr lvl="3">
              <a:lnSpc>
                <a:spcPct val="160000"/>
              </a:lnSpc>
            </a:pPr>
            <a:r>
              <a:rPr lang="en-US" dirty="0"/>
              <a:t>Network segmentation and isolation</a:t>
            </a:r>
          </a:p>
          <a:p>
            <a:pPr lvl="3">
              <a:lnSpc>
                <a:spcPct val="160000"/>
              </a:lnSpc>
            </a:pPr>
            <a:r>
              <a:rPr lang="en-US" dirty="0"/>
              <a:t>Incident response and reporting</a:t>
            </a:r>
          </a:p>
        </p:txBody>
      </p:sp>
      <p:cxnSp>
        <p:nvCxnSpPr>
          <p:cNvPr id="4" name="Straight Connector 3">
            <a:extLst>
              <a:ext uri="{FF2B5EF4-FFF2-40B4-BE49-F238E27FC236}">
                <a16:creationId xmlns:a16="http://schemas.microsoft.com/office/drawing/2014/main" id="{08B78BBE-9538-8A7B-961F-4C196230DB7F}"/>
              </a:ext>
            </a:extLst>
          </p:cNvPr>
          <p:cNvCxnSpPr/>
          <p:nvPr/>
        </p:nvCxnSpPr>
        <p:spPr>
          <a:xfrm>
            <a:off x="261257" y="1757010"/>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515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260531" y="827316"/>
            <a:ext cx="11597640" cy="1325563"/>
          </a:xfrm>
        </p:spPr>
        <p:txBody>
          <a:bodyPr/>
          <a:lstStyle/>
          <a:p>
            <a:pPr>
              <a:lnSpc>
                <a:spcPct val="160000"/>
              </a:lnSpc>
            </a:pPr>
            <a:r>
              <a:rPr lang="en-US" dirty="0"/>
              <a:t>Future Outlook</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647700" y="1930403"/>
            <a:ext cx="10223500" cy="3880801"/>
          </a:xfrm>
        </p:spPr>
        <p:txBody>
          <a:bodyPr>
            <a:noAutofit/>
          </a:bodyPr>
          <a:lstStyle/>
          <a:p>
            <a:pPr>
              <a:lnSpc>
                <a:spcPct val="160000"/>
              </a:lnSpc>
            </a:pPr>
            <a:r>
              <a:rPr lang="en-US" sz="2400" dirty="0" err="1"/>
              <a:t>BlackCat</a:t>
            </a:r>
            <a:r>
              <a:rPr lang="en-US" sz="2400" dirty="0"/>
              <a:t>/ALPHV ransomware is likely to continue evolving and posing a serious threat to various sectors and regions in the future. Some of the possible trends or developments are:</a:t>
            </a:r>
          </a:p>
          <a:p>
            <a:pPr lvl="2">
              <a:lnSpc>
                <a:spcPct val="170000"/>
              </a:lnSpc>
            </a:pPr>
            <a:r>
              <a:rPr lang="en-US" sz="2400" b="1" dirty="0"/>
              <a:t>More platforms and devices: </a:t>
            </a:r>
            <a:r>
              <a:rPr lang="en-US" sz="2400" dirty="0" err="1"/>
              <a:t>BlackCat</a:t>
            </a:r>
            <a:r>
              <a:rPr lang="en-US" sz="2400" dirty="0"/>
              <a:t>/ALPHV ransomware may target more platforms and devices in the future, such as mobile devices, cloud services, IoT devices, or industrial control systems. The ransomware may also leverage new technologies or techniques to evade detection or enhance encryption.</a:t>
            </a:r>
          </a:p>
        </p:txBody>
      </p:sp>
      <p:cxnSp>
        <p:nvCxnSpPr>
          <p:cNvPr id="4" name="Straight Connector 3">
            <a:extLst>
              <a:ext uri="{FF2B5EF4-FFF2-40B4-BE49-F238E27FC236}">
                <a16:creationId xmlns:a16="http://schemas.microsoft.com/office/drawing/2014/main" id="{32730312-2B6B-B641-98D1-ACF49C2D5B2F}"/>
              </a:ext>
            </a:extLst>
          </p:cNvPr>
          <p:cNvCxnSpPr/>
          <p:nvPr/>
        </p:nvCxnSpPr>
        <p:spPr>
          <a:xfrm>
            <a:off x="333829" y="1930403"/>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31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260531" y="827316"/>
            <a:ext cx="11597640" cy="1325563"/>
          </a:xfrm>
        </p:spPr>
        <p:txBody>
          <a:bodyPr/>
          <a:lstStyle/>
          <a:p>
            <a:pPr>
              <a:lnSpc>
                <a:spcPct val="160000"/>
              </a:lnSpc>
            </a:pPr>
            <a:r>
              <a:rPr lang="en-US" dirty="0"/>
              <a:t>Future Outlook</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647700" y="1930403"/>
            <a:ext cx="9477829" cy="3880801"/>
          </a:xfrm>
        </p:spPr>
        <p:txBody>
          <a:bodyPr>
            <a:noAutofit/>
          </a:bodyPr>
          <a:lstStyle/>
          <a:p>
            <a:pPr lvl="2">
              <a:lnSpc>
                <a:spcPct val="170000"/>
              </a:lnSpc>
            </a:pPr>
            <a:r>
              <a:rPr lang="en-US" sz="1800" b="1" dirty="0"/>
              <a:t>More affiliates and collaborations: </a:t>
            </a:r>
            <a:r>
              <a:rPr lang="en-US" sz="1800" dirty="0" err="1"/>
              <a:t>BlackCat</a:t>
            </a:r>
            <a:r>
              <a:rPr lang="en-US" sz="1800" dirty="0"/>
              <a:t>/ALPHV ransomware may attract more affiliates and collaborators in the future, who may use different methods or tools to compromise networks or deliver payloads. The ransomware may also cooperate with other threat actors or groups to share resources, information, or tactics. </a:t>
            </a:r>
          </a:p>
          <a:p>
            <a:pPr lvl="2">
              <a:lnSpc>
                <a:spcPct val="170000"/>
              </a:lnSpc>
            </a:pPr>
            <a:r>
              <a:rPr lang="en-US" sz="1800" b="1" dirty="0"/>
              <a:t>More extortion schemes: </a:t>
            </a:r>
            <a:r>
              <a:rPr lang="en-US" sz="1800" dirty="0" err="1"/>
              <a:t>BlackCat</a:t>
            </a:r>
            <a:r>
              <a:rPr lang="en-US" sz="1800" dirty="0"/>
              <a:t>/ALPHV ransomware may adopt more extortion schemes in the future, such as increasing the ransom amount over time, deleting or corrupting data, or launching distributed denial-of-service (DDoS) attacks. The ransomware may also use social engineering or psychological tactics to pressure the victims into paying the ransom.</a:t>
            </a:r>
          </a:p>
        </p:txBody>
      </p:sp>
      <p:cxnSp>
        <p:nvCxnSpPr>
          <p:cNvPr id="4" name="Straight Connector 3">
            <a:extLst>
              <a:ext uri="{FF2B5EF4-FFF2-40B4-BE49-F238E27FC236}">
                <a16:creationId xmlns:a16="http://schemas.microsoft.com/office/drawing/2014/main" id="{32730312-2B6B-B641-98D1-ACF49C2D5B2F}"/>
              </a:ext>
            </a:extLst>
          </p:cNvPr>
          <p:cNvCxnSpPr/>
          <p:nvPr/>
        </p:nvCxnSpPr>
        <p:spPr>
          <a:xfrm>
            <a:off x="333829" y="1930403"/>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5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7F6902-134A-0EA4-1E45-24CD58890285}"/>
              </a:ext>
            </a:extLst>
          </p:cNvPr>
          <p:cNvSpPr>
            <a:spLocks noGrp="1"/>
          </p:cNvSpPr>
          <p:nvPr>
            <p:ph type="ctrTitle"/>
          </p:nvPr>
        </p:nvSpPr>
        <p:spPr>
          <a:xfrm>
            <a:off x="410341" y="2512770"/>
            <a:ext cx="8531520" cy="1832460"/>
          </a:xfrm>
        </p:spPr>
        <p:txBody>
          <a:bodyPr/>
          <a:lstStyle/>
          <a:p>
            <a:r>
              <a:rPr lang="en-US" dirty="0"/>
              <a:t>Thanks For Listening</a:t>
            </a:r>
          </a:p>
        </p:txBody>
      </p:sp>
    </p:spTree>
    <p:extLst>
      <p:ext uri="{BB962C8B-B14F-4D97-AF65-F5344CB8AC3E}">
        <p14:creationId xmlns:p14="http://schemas.microsoft.com/office/powerpoint/2010/main" val="106228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369926" y="781707"/>
            <a:ext cx="10994760" cy="1390476"/>
          </a:xfrm>
        </p:spPr>
        <p:txBody>
          <a:bodyPr/>
          <a:lstStyle/>
          <a:p>
            <a:r>
              <a:rPr lang="en-US" dirty="0"/>
              <a:t>Introduction</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p:txBody>
          <a:bodyPr>
            <a:normAutofit fontScale="70000" lnSpcReduction="20000"/>
          </a:bodyPr>
          <a:lstStyle/>
          <a:p>
            <a:pPr>
              <a:lnSpc>
                <a:spcPct val="150000"/>
              </a:lnSpc>
            </a:pPr>
            <a:r>
              <a:rPr lang="en-US" dirty="0"/>
              <a:t>Ransomware is a type of malicious software that encrypts the victim's data and demands a ransom for the decryption key. </a:t>
            </a:r>
          </a:p>
          <a:p>
            <a:pPr>
              <a:lnSpc>
                <a:spcPct val="150000"/>
              </a:lnSpc>
            </a:pPr>
            <a:r>
              <a:rPr lang="en-US" dirty="0"/>
              <a:t>Ransomware attacks can cause significant financial losses, operational disruptions, reputational damage, and legal liabilities for the affected organizations and individuals.</a:t>
            </a:r>
          </a:p>
          <a:p>
            <a:pPr>
              <a:lnSpc>
                <a:spcPct val="150000"/>
              </a:lnSpc>
            </a:pPr>
            <a:r>
              <a:rPr lang="en-US" dirty="0"/>
              <a:t>One of the latest ransomware families that has gained attention is </a:t>
            </a:r>
            <a:r>
              <a:rPr lang="en-US" dirty="0" err="1"/>
              <a:t>BlackCat</a:t>
            </a:r>
            <a:r>
              <a:rPr lang="en-US" dirty="0"/>
              <a:t>/ALPHV, which is also known as Pistachio Tempest or Velvet Tempest by Microsoft.</a:t>
            </a:r>
          </a:p>
        </p:txBody>
      </p:sp>
    </p:spTree>
    <p:extLst>
      <p:ext uri="{BB962C8B-B14F-4D97-AF65-F5344CB8AC3E}">
        <p14:creationId xmlns:p14="http://schemas.microsoft.com/office/powerpoint/2010/main" val="5253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803365" y="678190"/>
            <a:ext cx="6831149" cy="1325563"/>
          </a:xfrm>
        </p:spPr>
        <p:txBody>
          <a:bodyPr>
            <a:normAutofit fontScale="90000"/>
          </a:bodyPr>
          <a:lstStyle/>
          <a:p>
            <a:r>
              <a:rPr lang="en-US" dirty="0"/>
              <a:t>Background Study Of Blackcat/ALPHV Ransomware </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598620" y="2177925"/>
            <a:ext cx="10994760" cy="4479344"/>
          </a:xfrm>
        </p:spPr>
        <p:txBody>
          <a:bodyPr>
            <a:normAutofit fontScale="77500" lnSpcReduction="20000"/>
          </a:bodyPr>
          <a:lstStyle/>
          <a:p>
            <a:pPr>
              <a:lnSpc>
                <a:spcPct val="150000"/>
              </a:lnSpc>
            </a:pPr>
            <a:r>
              <a:rPr lang="en-US" dirty="0" err="1"/>
              <a:t>BlackCat</a:t>
            </a:r>
            <a:r>
              <a:rPr lang="en-US" dirty="0"/>
              <a:t>/ALPHV ransomware was first observed in November 2021, when it was used to attack a Japanese watchmaker Seiko. </a:t>
            </a:r>
          </a:p>
          <a:p>
            <a:pPr>
              <a:lnSpc>
                <a:spcPct val="150000"/>
              </a:lnSpc>
            </a:pPr>
            <a:r>
              <a:rPr lang="en-US" dirty="0"/>
              <a:t>The ransomware was written in Rust, a modern programming language that is designed to be fast, reliable, and memory-efficient. </a:t>
            </a:r>
          </a:p>
          <a:p>
            <a:pPr>
              <a:lnSpc>
                <a:spcPct val="150000"/>
              </a:lnSpc>
            </a:pPr>
            <a:r>
              <a:rPr lang="en-US" dirty="0"/>
              <a:t>Rust is also relatively uncommon among malware developers, which makes it harder for conventional security solutions to analyze and detect the ransomware binaries..</a:t>
            </a:r>
          </a:p>
        </p:txBody>
      </p:sp>
      <p:cxnSp>
        <p:nvCxnSpPr>
          <p:cNvPr id="5" name="Straight Connector 4">
            <a:extLst>
              <a:ext uri="{FF2B5EF4-FFF2-40B4-BE49-F238E27FC236}">
                <a16:creationId xmlns:a16="http://schemas.microsoft.com/office/drawing/2014/main" id="{24AEA282-21E8-7895-90F6-ACFD0E1225E9}"/>
              </a:ext>
            </a:extLst>
          </p:cNvPr>
          <p:cNvCxnSpPr/>
          <p:nvPr/>
        </p:nvCxnSpPr>
        <p:spPr>
          <a:xfrm>
            <a:off x="406400" y="2003753"/>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647700" y="812800"/>
            <a:ext cx="7861663" cy="1325563"/>
          </a:xfrm>
        </p:spPr>
        <p:txBody>
          <a:bodyPr>
            <a:normAutofit fontScale="90000"/>
          </a:bodyPr>
          <a:lstStyle/>
          <a:p>
            <a:pPr algn="ctr"/>
            <a:r>
              <a:rPr lang="en-US" dirty="0"/>
              <a:t>Background Study Of Blackcat/ALPHV Ransomware </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647700" y="2374265"/>
            <a:ext cx="10515600" cy="4351339"/>
          </a:xfrm>
        </p:spPr>
        <p:txBody>
          <a:bodyPr>
            <a:normAutofit fontScale="77500" lnSpcReduction="20000"/>
          </a:bodyPr>
          <a:lstStyle/>
          <a:p>
            <a:pPr>
              <a:lnSpc>
                <a:spcPct val="150000"/>
              </a:lnSpc>
            </a:pPr>
            <a:r>
              <a:rPr lang="en-US" dirty="0" err="1"/>
              <a:t>BlackCat</a:t>
            </a:r>
            <a:r>
              <a:rPr lang="en-US" dirty="0"/>
              <a:t>/ALPHV ransomware has been involved in several high-profile attacks against various sectors and regions. Some of the notable victims include:</a:t>
            </a:r>
          </a:p>
          <a:p>
            <a:pPr lvl="3">
              <a:lnSpc>
                <a:spcPct val="150000"/>
              </a:lnSpc>
            </a:pPr>
            <a:r>
              <a:rPr lang="en-US" dirty="0"/>
              <a:t> A South Korean e-commerce company Coupang</a:t>
            </a:r>
          </a:p>
          <a:p>
            <a:pPr lvl="3">
              <a:lnSpc>
                <a:spcPct val="150000"/>
              </a:lnSpc>
            </a:pPr>
            <a:r>
              <a:rPr lang="en-US" dirty="0"/>
              <a:t> A Canadian insurance company Economical</a:t>
            </a:r>
          </a:p>
          <a:p>
            <a:pPr lvl="3">
              <a:lnSpc>
                <a:spcPct val="150000"/>
              </a:lnSpc>
            </a:pPr>
            <a:r>
              <a:rPr lang="en-US" dirty="0"/>
              <a:t> A French IT services company Sopra Steria</a:t>
            </a:r>
          </a:p>
          <a:p>
            <a:pPr lvl="3">
              <a:lnSpc>
                <a:spcPct val="150000"/>
              </a:lnSpc>
            </a:pPr>
            <a:r>
              <a:rPr lang="en-US" dirty="0"/>
              <a:t> A US healthcare provider Universal Health Services</a:t>
            </a:r>
          </a:p>
          <a:p>
            <a:pPr lvl="3">
              <a:lnSpc>
                <a:spcPct val="150000"/>
              </a:lnSpc>
            </a:pPr>
            <a:r>
              <a:rPr lang="en-US" dirty="0"/>
              <a:t> A UK law firm Browne Jacobson</a:t>
            </a:r>
          </a:p>
        </p:txBody>
      </p:sp>
      <p:cxnSp>
        <p:nvCxnSpPr>
          <p:cNvPr id="4" name="Straight Connector 3">
            <a:extLst>
              <a:ext uri="{FF2B5EF4-FFF2-40B4-BE49-F238E27FC236}">
                <a16:creationId xmlns:a16="http://schemas.microsoft.com/office/drawing/2014/main" id="{A052A6BF-9A5E-B463-2353-4C6955650FD4}"/>
              </a:ext>
            </a:extLst>
          </p:cNvPr>
          <p:cNvCxnSpPr/>
          <p:nvPr/>
        </p:nvCxnSpPr>
        <p:spPr>
          <a:xfrm>
            <a:off x="406400" y="2148893"/>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02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788852" y="741996"/>
            <a:ext cx="7469777" cy="1325563"/>
          </a:xfrm>
        </p:spPr>
        <p:txBody>
          <a:bodyPr>
            <a:normAutofit fontScale="90000"/>
          </a:bodyPr>
          <a:lstStyle/>
          <a:p>
            <a:r>
              <a:rPr lang="en-US" dirty="0" err="1"/>
              <a:t>BlackCat</a:t>
            </a:r>
            <a:r>
              <a:rPr lang="en-US" dirty="0"/>
              <a:t>/ALPHV ransomware Attack in Nigeria</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406400" y="2119865"/>
            <a:ext cx="10515600" cy="4351339"/>
          </a:xfrm>
        </p:spPr>
        <p:txBody>
          <a:bodyPr>
            <a:normAutofit fontScale="77500" lnSpcReduction="20000"/>
          </a:bodyPr>
          <a:lstStyle/>
          <a:p>
            <a:pPr>
              <a:lnSpc>
                <a:spcPct val="170000"/>
              </a:lnSpc>
            </a:pPr>
            <a:r>
              <a:rPr lang="en-US" dirty="0"/>
              <a:t>Nigerian betting platform Bet9ja suffered a ransomware attack perpetrated by the </a:t>
            </a:r>
            <a:r>
              <a:rPr lang="en-US" dirty="0" err="1"/>
              <a:t>BlackCat</a:t>
            </a:r>
            <a:r>
              <a:rPr lang="en-US" dirty="0"/>
              <a:t> ransomware group on April 6.</a:t>
            </a:r>
          </a:p>
          <a:p>
            <a:pPr>
              <a:lnSpc>
                <a:spcPct val="170000"/>
              </a:lnSpc>
            </a:pPr>
            <a:r>
              <a:rPr lang="en-US" dirty="0"/>
              <a:t>In April 2023, it was </a:t>
            </a:r>
            <a:r>
              <a:rPr lang="en-US" dirty="0" err="1"/>
              <a:t>rreported</a:t>
            </a:r>
            <a:r>
              <a:rPr lang="en-US" dirty="0"/>
              <a:t> that </a:t>
            </a:r>
            <a:r>
              <a:rPr lang="en-US" b="0" dirty="0" err="1">
                <a:effectLst/>
              </a:rPr>
              <a:t>Leadway</a:t>
            </a:r>
            <a:r>
              <a:rPr lang="en-US" b="0" dirty="0">
                <a:effectLst/>
              </a:rPr>
              <a:t> Assurance Company Ltd. has allegedly fallen victim to a recent cyberattack, carried out by the ALPHV ransomware group.</a:t>
            </a:r>
          </a:p>
          <a:p>
            <a:pPr>
              <a:lnSpc>
                <a:spcPct val="170000"/>
              </a:lnSpc>
            </a:pPr>
            <a:endParaRPr lang="en-US" b="0" dirty="0">
              <a:effectLst/>
            </a:endParaRPr>
          </a:p>
          <a:p>
            <a:pPr>
              <a:lnSpc>
                <a:spcPct val="170000"/>
              </a:lnSpc>
            </a:pPr>
            <a:endParaRPr lang="en-US" dirty="0"/>
          </a:p>
        </p:txBody>
      </p:sp>
      <p:cxnSp>
        <p:nvCxnSpPr>
          <p:cNvPr id="4" name="Straight Connector 3">
            <a:extLst>
              <a:ext uri="{FF2B5EF4-FFF2-40B4-BE49-F238E27FC236}">
                <a16:creationId xmlns:a16="http://schemas.microsoft.com/office/drawing/2014/main" id="{11326C4F-E3B7-97DB-29C2-38DE82636E36}"/>
              </a:ext>
            </a:extLst>
          </p:cNvPr>
          <p:cNvCxnSpPr/>
          <p:nvPr/>
        </p:nvCxnSpPr>
        <p:spPr>
          <a:xfrm>
            <a:off x="406400" y="2119865"/>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9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616494" y="1030514"/>
            <a:ext cx="7264763" cy="1155065"/>
          </a:xfrm>
        </p:spPr>
        <p:txBody>
          <a:bodyPr>
            <a:normAutofit fontScale="90000"/>
          </a:bodyPr>
          <a:lstStyle/>
          <a:p>
            <a:r>
              <a:rPr lang="en-US" dirty="0"/>
              <a:t>Characteristics Blackcat/ALPHV Ransomware</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297180" y="2359751"/>
            <a:ext cx="10515600" cy="4351339"/>
          </a:xfrm>
        </p:spPr>
        <p:txBody>
          <a:bodyPr>
            <a:normAutofit fontScale="47500" lnSpcReduction="20000"/>
          </a:bodyPr>
          <a:lstStyle/>
          <a:p>
            <a:pPr>
              <a:lnSpc>
                <a:spcPct val="170000"/>
              </a:lnSpc>
            </a:pPr>
            <a:r>
              <a:rPr lang="en-US" b="1" dirty="0"/>
              <a:t>Multi-platform targeting: </a:t>
            </a:r>
            <a:r>
              <a:rPr lang="en-US" dirty="0" err="1"/>
              <a:t>BlackCat</a:t>
            </a:r>
            <a:r>
              <a:rPr lang="en-US" dirty="0"/>
              <a:t>/ALPHV ransomware can target multiple devices and operating systems, including Windows, Linux, and VMWare. It can also encrypt network shares and removable drives. The ransomware uses different encryption algorithms depending on the platform: AES-256 for Windows and Linux files, RSA-2048 for VMWare files.</a:t>
            </a:r>
          </a:p>
          <a:p>
            <a:pPr>
              <a:lnSpc>
                <a:spcPct val="170000"/>
              </a:lnSpc>
            </a:pPr>
            <a:r>
              <a:rPr lang="en-US" b="1" dirty="0"/>
              <a:t>Data exfiltration and double extortion: </a:t>
            </a:r>
            <a:r>
              <a:rPr lang="en-US" dirty="0" err="1"/>
              <a:t>BlackCat</a:t>
            </a:r>
            <a:r>
              <a:rPr lang="en-US" dirty="0"/>
              <a:t>/ALPHV ransomware follows the trend of stealing data from the victims before encrypting it. The stolen data is then used as leverage to pressure the victims into paying the ransom. If the victims refuse to pay or try to restore their data from backups, the attackers threaten to publish or sell the data on their leak site or dark web forums.</a:t>
            </a:r>
          </a:p>
        </p:txBody>
      </p:sp>
      <p:cxnSp>
        <p:nvCxnSpPr>
          <p:cNvPr id="4" name="Straight Connector 3">
            <a:extLst>
              <a:ext uri="{FF2B5EF4-FFF2-40B4-BE49-F238E27FC236}">
                <a16:creationId xmlns:a16="http://schemas.microsoft.com/office/drawing/2014/main" id="{829B9B55-26FD-43C9-539E-D25429FACFB2}"/>
              </a:ext>
            </a:extLst>
          </p:cNvPr>
          <p:cNvCxnSpPr/>
          <p:nvPr/>
        </p:nvCxnSpPr>
        <p:spPr>
          <a:xfrm>
            <a:off x="297180" y="2229903"/>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40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297180" y="1045030"/>
            <a:ext cx="7279277" cy="1030514"/>
          </a:xfrm>
        </p:spPr>
        <p:txBody>
          <a:bodyPr>
            <a:normAutofit fontScale="90000"/>
          </a:bodyPr>
          <a:lstStyle/>
          <a:p>
            <a:r>
              <a:rPr lang="en-US" dirty="0"/>
              <a:t>Characteristics Blackcat/ALPHV Ransomware</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647700" y="2258150"/>
            <a:ext cx="10515600" cy="4351339"/>
          </a:xfrm>
        </p:spPr>
        <p:txBody>
          <a:bodyPr>
            <a:normAutofit fontScale="47500" lnSpcReduction="20000"/>
          </a:bodyPr>
          <a:lstStyle/>
          <a:p>
            <a:pPr>
              <a:lnSpc>
                <a:spcPct val="170000"/>
              </a:lnSpc>
            </a:pPr>
            <a:r>
              <a:rPr lang="en-US" b="1" dirty="0"/>
              <a:t>Munchkin tool: </a:t>
            </a:r>
            <a:r>
              <a:rPr lang="en-US" dirty="0" err="1"/>
              <a:t>BlackCat</a:t>
            </a:r>
            <a:r>
              <a:rPr lang="en-US" dirty="0"/>
              <a:t>/ALPHV ransomware uses a new tool called Munchkin, which is a Linux virtual machine that runs on top of QEMU emulator. Munchkin allows the attackers to deploy the encryptor stealthily on network devices without leaving any traces on disk. Munchkin also has anti-analysis features that prevent security researchers from debugging or dumping its memory.</a:t>
            </a:r>
          </a:p>
          <a:p>
            <a:pPr>
              <a:lnSpc>
                <a:spcPct val="170000"/>
              </a:lnSpc>
            </a:pPr>
            <a:r>
              <a:rPr lang="en-US" b="1" dirty="0"/>
              <a:t>Affiliation with other threat actors: </a:t>
            </a:r>
            <a:r>
              <a:rPr lang="en-US" dirty="0" err="1"/>
              <a:t>BlackCat</a:t>
            </a:r>
            <a:r>
              <a:rPr lang="en-US" dirty="0"/>
              <a:t>/ALPHV ransomware is associated with other threat actors who have access to compromised networks or exploit kits. For example, DEV-0237 is linked to </a:t>
            </a:r>
            <a:r>
              <a:rPr lang="en-US" dirty="0" err="1"/>
              <a:t>TrickBot</a:t>
            </a:r>
            <a:r>
              <a:rPr lang="en-US" dirty="0"/>
              <a:t> botnet, which is a notorious malware that can steal credentials, harvest data, and deliver other payloads. DEV-0504 is linked to Fallout exploit kit, which is a web-based tool that can exploit browser vulnerabilities and redirect users to malicious sites.</a:t>
            </a:r>
          </a:p>
        </p:txBody>
      </p:sp>
      <p:cxnSp>
        <p:nvCxnSpPr>
          <p:cNvPr id="4" name="Straight Connector 3">
            <a:extLst>
              <a:ext uri="{FF2B5EF4-FFF2-40B4-BE49-F238E27FC236}">
                <a16:creationId xmlns:a16="http://schemas.microsoft.com/office/drawing/2014/main" id="{05AD83F0-508C-8374-8635-5BAF180D8479}"/>
              </a:ext>
            </a:extLst>
          </p:cNvPr>
          <p:cNvCxnSpPr/>
          <p:nvPr/>
        </p:nvCxnSpPr>
        <p:spPr>
          <a:xfrm>
            <a:off x="406400" y="2258150"/>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27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594360" y="609601"/>
            <a:ext cx="11597640" cy="1325563"/>
          </a:xfrm>
        </p:spPr>
        <p:txBody>
          <a:bodyPr/>
          <a:lstStyle/>
          <a:p>
            <a:r>
              <a:rPr lang="en-US" dirty="0"/>
              <a:t>Distribution Methods</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647700" y="2098494"/>
            <a:ext cx="10515600" cy="4351339"/>
          </a:xfrm>
        </p:spPr>
        <p:txBody>
          <a:bodyPr>
            <a:normAutofit fontScale="77500" lnSpcReduction="20000"/>
          </a:bodyPr>
          <a:lstStyle/>
          <a:p>
            <a:pPr>
              <a:lnSpc>
                <a:spcPct val="150000"/>
              </a:lnSpc>
            </a:pPr>
            <a:r>
              <a:rPr lang="en-US" dirty="0" err="1"/>
              <a:t>BlackCat</a:t>
            </a:r>
            <a:r>
              <a:rPr lang="en-US" dirty="0"/>
              <a:t>/ALPHV ransomware is distributed by different RaaS affiliates who use various methods to gain access to target networks. Some of the common distribution methods are:</a:t>
            </a:r>
          </a:p>
          <a:p>
            <a:pPr marL="2057349" lvl="1" indent="-334954">
              <a:lnSpc>
                <a:spcPct val="150000"/>
              </a:lnSpc>
            </a:pPr>
            <a:r>
              <a:rPr lang="en-US" dirty="0"/>
              <a:t>Remote desktop applications</a:t>
            </a:r>
          </a:p>
          <a:p>
            <a:pPr marL="2057349" lvl="1" indent="-334954">
              <a:lnSpc>
                <a:spcPct val="150000"/>
              </a:lnSpc>
            </a:pPr>
            <a:r>
              <a:rPr lang="en-US" dirty="0"/>
              <a:t>Phishing emails</a:t>
            </a:r>
          </a:p>
          <a:p>
            <a:pPr marL="2057349" lvl="1" indent="-334954">
              <a:lnSpc>
                <a:spcPct val="150000"/>
              </a:lnSpc>
            </a:pPr>
            <a:r>
              <a:rPr lang="en-US" dirty="0"/>
              <a:t>Exploit kits</a:t>
            </a:r>
          </a:p>
        </p:txBody>
      </p:sp>
      <p:cxnSp>
        <p:nvCxnSpPr>
          <p:cNvPr id="4" name="Straight Connector 3">
            <a:extLst>
              <a:ext uri="{FF2B5EF4-FFF2-40B4-BE49-F238E27FC236}">
                <a16:creationId xmlns:a16="http://schemas.microsoft.com/office/drawing/2014/main" id="{049F77A6-EA10-4D7A-2B6B-18C0DAC2AEC6}"/>
              </a:ext>
            </a:extLst>
          </p:cNvPr>
          <p:cNvCxnSpPr>
            <a:cxnSpLocks/>
          </p:cNvCxnSpPr>
          <p:nvPr/>
        </p:nvCxnSpPr>
        <p:spPr>
          <a:xfrm>
            <a:off x="391886" y="1800553"/>
            <a:ext cx="89553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0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FC4F-4F1E-C7AD-755C-37D2E3BACF86}"/>
              </a:ext>
            </a:extLst>
          </p:cNvPr>
          <p:cNvSpPr>
            <a:spLocks noGrp="1"/>
          </p:cNvSpPr>
          <p:nvPr>
            <p:ph type="title"/>
          </p:nvPr>
        </p:nvSpPr>
        <p:spPr>
          <a:xfrm>
            <a:off x="425995" y="845502"/>
            <a:ext cx="7948749" cy="1325563"/>
          </a:xfrm>
        </p:spPr>
        <p:txBody>
          <a:bodyPr>
            <a:normAutofit fontScale="90000"/>
          </a:bodyPr>
          <a:lstStyle/>
          <a:p>
            <a:r>
              <a:rPr lang="en-US" dirty="0"/>
              <a:t>Impact Of Blackcat/ALPHV Ransomware </a:t>
            </a:r>
          </a:p>
        </p:txBody>
      </p:sp>
      <p:sp>
        <p:nvSpPr>
          <p:cNvPr id="3" name="Content Placeholder 2">
            <a:extLst>
              <a:ext uri="{FF2B5EF4-FFF2-40B4-BE49-F238E27FC236}">
                <a16:creationId xmlns:a16="http://schemas.microsoft.com/office/drawing/2014/main" id="{78F2C739-3EC6-34E2-035E-76CFF104A21C}"/>
              </a:ext>
            </a:extLst>
          </p:cNvPr>
          <p:cNvSpPr>
            <a:spLocks noGrp="1"/>
          </p:cNvSpPr>
          <p:nvPr>
            <p:ph idx="1"/>
          </p:nvPr>
        </p:nvSpPr>
        <p:spPr>
          <a:xfrm>
            <a:off x="647700" y="2171065"/>
            <a:ext cx="10515600" cy="4351339"/>
          </a:xfrm>
        </p:spPr>
        <p:txBody>
          <a:bodyPr>
            <a:normAutofit fontScale="85000" lnSpcReduction="10000"/>
          </a:bodyPr>
          <a:lstStyle/>
          <a:p>
            <a:pPr>
              <a:lnSpc>
                <a:spcPct val="150000"/>
              </a:lnSpc>
            </a:pPr>
            <a:r>
              <a:rPr lang="en-US" dirty="0" err="1"/>
              <a:t>BlackCat</a:t>
            </a:r>
            <a:r>
              <a:rPr lang="en-US" dirty="0"/>
              <a:t>/ALPHV ransomware can have severe consequences for the victims and their stakeholders. Some of the potential impacts are: </a:t>
            </a:r>
          </a:p>
          <a:p>
            <a:pPr lvl="3">
              <a:lnSpc>
                <a:spcPct val="150000"/>
              </a:lnSpc>
            </a:pPr>
            <a:r>
              <a:rPr lang="en-US" dirty="0"/>
              <a:t>Financial losses </a:t>
            </a:r>
          </a:p>
          <a:p>
            <a:pPr lvl="3">
              <a:lnSpc>
                <a:spcPct val="150000"/>
              </a:lnSpc>
            </a:pPr>
            <a:r>
              <a:rPr lang="en-US" dirty="0"/>
              <a:t>Operational disruptions</a:t>
            </a:r>
          </a:p>
          <a:p>
            <a:pPr lvl="3">
              <a:lnSpc>
                <a:spcPct val="150000"/>
              </a:lnSpc>
            </a:pPr>
            <a:r>
              <a:rPr lang="en-US" dirty="0"/>
              <a:t>Reputational damage</a:t>
            </a:r>
          </a:p>
          <a:p>
            <a:pPr lvl="3">
              <a:lnSpc>
                <a:spcPct val="150000"/>
              </a:lnSpc>
            </a:pPr>
            <a:r>
              <a:rPr lang="en-US" dirty="0"/>
              <a:t>Legal liabilities</a:t>
            </a:r>
          </a:p>
        </p:txBody>
      </p:sp>
      <p:cxnSp>
        <p:nvCxnSpPr>
          <p:cNvPr id="4" name="Straight Connector 3">
            <a:extLst>
              <a:ext uri="{FF2B5EF4-FFF2-40B4-BE49-F238E27FC236}">
                <a16:creationId xmlns:a16="http://schemas.microsoft.com/office/drawing/2014/main" id="{54C4AD59-9F31-C825-E7E9-FBE8CA478CB8}"/>
              </a:ext>
            </a:extLst>
          </p:cNvPr>
          <p:cNvCxnSpPr/>
          <p:nvPr/>
        </p:nvCxnSpPr>
        <p:spPr>
          <a:xfrm>
            <a:off x="425995" y="2157332"/>
            <a:ext cx="94778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67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161652-computer-template-16x9</Template>
  <TotalTime>383</TotalTime>
  <Words>887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Threat Intelligence On Russian Balckcat (ALPHV) Ransomware</vt:lpstr>
      <vt:lpstr>Introduction</vt:lpstr>
      <vt:lpstr>Background Study Of Blackcat/ALPHV Ransomware </vt:lpstr>
      <vt:lpstr>Background Study Of Blackcat/ALPHV Ransomware </vt:lpstr>
      <vt:lpstr>BlackCat/ALPHV ransomware Attack in Nigeria</vt:lpstr>
      <vt:lpstr>Characteristics Blackcat/ALPHV Ransomware</vt:lpstr>
      <vt:lpstr>Characteristics Blackcat/ALPHV Ransomware</vt:lpstr>
      <vt:lpstr>Distribution Methods</vt:lpstr>
      <vt:lpstr>Impact Of Blackcat/ALPHV Ransomware </vt:lpstr>
      <vt:lpstr>Mitigation Strategies</vt:lpstr>
      <vt:lpstr>Future Outlook</vt:lpstr>
      <vt:lpstr>Future Outlook</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Intelligence On Russian Balckcat (ALPHV) Ransomware</dc:title>
  <dc:creator>Saar_haywhy</dc:creator>
  <cp:lastModifiedBy>Saar_haywhy</cp:lastModifiedBy>
  <cp:revision>2</cp:revision>
  <dcterms:created xsi:type="dcterms:W3CDTF">2023-11-01T15:45:12Z</dcterms:created>
  <dcterms:modified xsi:type="dcterms:W3CDTF">2023-11-01T22:08:46Z</dcterms:modified>
</cp:coreProperties>
</file>