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2"/>
  </p:notesMasterIdLst>
  <p:sldIdLst>
    <p:sldId id="256" r:id="rId2"/>
    <p:sldId id="257" r:id="rId3"/>
    <p:sldId id="264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12192000" cy="6858000"/>
  <p:notesSz cx="6858000" cy="9144000"/>
  <p:embeddedFontLst>
    <p:embeddedFont>
      <p:font typeface="Quattrocento Sans" panose="020B0502050000020003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13EC4A-9688-4F28-AAA1-72A0069724CE}">
  <a:tblStyle styleId="{6513EC4A-9688-4F28-AAA1-72A0069724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ad41fbbbe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ad41fbbbe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ad41fbb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ad41fbb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06D61F13-7E88-25B7-E32C-9DCD3EE1F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ad41fbbbe_0_5:notes">
            <a:extLst>
              <a:ext uri="{FF2B5EF4-FFF2-40B4-BE49-F238E27FC236}">
                <a16:creationId xmlns:a16="http://schemas.microsoft.com/office/drawing/2014/main" id="{24C67BBE-4E4F-C85E-089F-DDEECBF06D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ad41fbbbe_0_5:notes">
            <a:extLst>
              <a:ext uri="{FF2B5EF4-FFF2-40B4-BE49-F238E27FC236}">
                <a16:creationId xmlns:a16="http://schemas.microsoft.com/office/drawing/2014/main" id="{8FC91E30-0B40-D3B1-420A-098B36AD55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43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ad41fbbb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ad41fbbb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eb87813f5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4eb87813f5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eb87813f5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4eb87813f5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28AEC188-2EC7-0B42-823D-BE5D31A67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eb87813f5_1_40:notes">
            <a:extLst>
              <a:ext uri="{FF2B5EF4-FFF2-40B4-BE49-F238E27FC236}">
                <a16:creationId xmlns:a16="http://schemas.microsoft.com/office/drawing/2014/main" id="{4D99ACD0-BED4-AB34-2935-8E817EA4E2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4eb87813f5_1_40:notes">
            <a:extLst>
              <a:ext uri="{FF2B5EF4-FFF2-40B4-BE49-F238E27FC236}">
                <a16:creationId xmlns:a16="http://schemas.microsoft.com/office/drawing/2014/main" id="{7D34E69F-D90B-3451-E23F-23785343E3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106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02509D8D-9855-20B4-6338-C93651A02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eb87813f5_1_40:notes">
            <a:extLst>
              <a:ext uri="{FF2B5EF4-FFF2-40B4-BE49-F238E27FC236}">
                <a16:creationId xmlns:a16="http://schemas.microsoft.com/office/drawing/2014/main" id="{B6FB5795-8791-E69F-D1CC-C4F11C161B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4eb87813f5_1_40:notes">
            <a:extLst>
              <a:ext uri="{FF2B5EF4-FFF2-40B4-BE49-F238E27FC236}">
                <a16:creationId xmlns:a16="http://schemas.microsoft.com/office/drawing/2014/main" id="{DEFB85E2-6C58-8661-A10A-B5611428F3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194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ad41fbbbe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ad41fbbbe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EADA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IIITD_pptslide_jpeg-03.jpg"/>
          <p:cNvPicPr preferRelativeResize="0"/>
          <p:nvPr/>
        </p:nvPicPr>
        <p:blipFill rotWithShape="1">
          <a:blip r:embed="rId2">
            <a:alphaModFix/>
          </a:blip>
          <a:srcRect l="72917" t="69259"/>
          <a:stretch/>
        </p:blipFill>
        <p:spPr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5486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4534784"/>
            <a:ext cx="3014164" cy="165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3703449" y="-1477140"/>
            <a:ext cx="4798956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96" name="Google Shape;96;p11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8724900" y="370119"/>
            <a:ext cx="0" cy="5806281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914399" y="1381181"/>
            <a:ext cx="5112328" cy="47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2"/>
          </p:nvPr>
        </p:nvSpPr>
        <p:spPr>
          <a:xfrm>
            <a:off x="6244770" y="1381181"/>
            <a:ext cx="5105400" cy="47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13" name="Google Shape;113;p1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3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4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2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sz="32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sz="32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 rot="5400000">
            <a:off x="3715859" y="-1496477"/>
            <a:ext cx="4767210" cy="10522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8" name="Google Shape;1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62" name="Google Shape;162;p1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45127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845127" y="1381181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845127" y="2206880"/>
            <a:ext cx="5156200" cy="398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172200" y="1381182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172200" y="2206880"/>
            <a:ext cx="5181601" cy="398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ctrTitle"/>
          </p:nvPr>
        </p:nvSpPr>
        <p:spPr>
          <a:xfrm>
            <a:off x="1297858" y="845573"/>
            <a:ext cx="10520515" cy="1827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187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500" dirty="0">
                <a:latin typeface="Roboto"/>
                <a:ea typeface="Roboto"/>
                <a:cs typeface="Roboto"/>
                <a:sym typeface="Roboto"/>
              </a:rPr>
              <a:t> 	Gender based Abuse Detection in 				Indic Languages</a:t>
            </a:r>
            <a:endParaRPr sz="4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1"/>
          </p:nvPr>
        </p:nvSpPr>
        <p:spPr>
          <a:xfrm>
            <a:off x="5515600" y="3191901"/>
            <a:ext cx="5804100" cy="15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 sz="2000" i="1" dirty="0"/>
              <a:t>Group - 30</a:t>
            </a:r>
            <a:endParaRPr sz="2000" i="1" dirty="0"/>
          </a:p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endParaRPr sz="2000" i="1" dirty="0"/>
          </a:p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 sz="2000" i="1" dirty="0"/>
              <a:t>Prashant </a:t>
            </a:r>
            <a:r>
              <a:rPr lang="en-US" sz="2000" i="1" dirty="0" err="1"/>
              <a:t>Shrotriya</a:t>
            </a:r>
            <a:r>
              <a:rPr lang="en-US" sz="2000" i="1" dirty="0"/>
              <a:t> (MT24065)</a:t>
            </a:r>
            <a:endParaRPr sz="2000" i="1" dirty="0"/>
          </a:p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endParaRPr sz="2000" i="1" dirty="0"/>
          </a:p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 sz="2000" i="1" dirty="0"/>
              <a:t>Saarim Khan (MT24077)</a:t>
            </a:r>
            <a:endParaRPr sz="2000" i="1" dirty="0"/>
          </a:p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 sz="2000" i="1" dirty="0"/>
              <a:t> </a:t>
            </a:r>
            <a:endParaRPr sz="2000" i="1" dirty="0"/>
          </a:p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 sz="2000" i="1" dirty="0" err="1"/>
              <a:t>Vatsaly</a:t>
            </a:r>
            <a:r>
              <a:rPr lang="en-US" sz="2000" i="1" dirty="0"/>
              <a:t> Rai (MT24144)</a:t>
            </a:r>
            <a:endParaRPr sz="2000" i="1" dirty="0"/>
          </a:p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endParaRPr dirty="0"/>
          </a:p>
        </p:txBody>
      </p:sp>
      <p:sp>
        <p:nvSpPr>
          <p:cNvPr id="170" name="Google Shape;170;p19"/>
          <p:cNvSpPr txBox="1"/>
          <p:nvPr/>
        </p:nvSpPr>
        <p:spPr>
          <a:xfrm flipH="1">
            <a:off x="5020546" y="2458263"/>
            <a:ext cx="4852500" cy="73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343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/>
        </p:nvSpPr>
        <p:spPr>
          <a:xfrm>
            <a:off x="3070459" y="2444817"/>
            <a:ext cx="13185382" cy="714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dirty="0">
                <a:solidFill>
                  <a:srgbClr val="00CC99"/>
                </a:solidFill>
              </a:rPr>
              <a:t>THANK YOU</a:t>
            </a:r>
            <a:endParaRPr sz="7200" dirty="0">
              <a:solidFill>
                <a:srgbClr val="00CC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838202" y="180085"/>
            <a:ext cx="94455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INTRODUCTION</a:t>
            </a:r>
            <a:endParaRPr sz="3600" dirty="0"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838200" y="1306899"/>
            <a:ext cx="7420275" cy="53710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indent="-457200">
              <a:lnSpc>
                <a:spcPct val="115000"/>
              </a:lnSpc>
              <a:spcBef>
                <a:spcPts val="1200"/>
              </a:spcBef>
            </a:pPr>
            <a:r>
              <a:rPr lang="en-US" sz="29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gender-based abuse has emerged as a growing challenge that reflects underlying social and economic vulnerabilities. This project focuses on creating a multilingual abuse detection system for Hindi , Tamil ,Indian English, utilizing a dataset of 23,000 annotated posts. </a:t>
            </a:r>
          </a:p>
          <a:p>
            <a:pPr algn="l"/>
            <a:r>
              <a:rPr lang="en-US" sz="29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aims to classify whether a given post from multilingual datasets of languages like English, Hindi, Tamil is abuse or non abusive .</a:t>
            </a:r>
          </a:p>
          <a:p>
            <a:pPr marL="0" lvl="0" indent="0" algn="l">
              <a:lnSpc>
                <a:spcPct val="120000"/>
              </a:lnSpc>
              <a:buNone/>
            </a:pP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G Jory Bold"/>
              </a:rPr>
              <a:t>The problem statement can be broken down into three subtasks based on the project, which are as follows:</a:t>
            </a:r>
          </a:p>
          <a:p>
            <a:pPr indent="-457200">
              <a:lnSpc>
                <a:spcPct val="120000"/>
              </a:lnSpc>
            </a:pP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G Jory Bold"/>
              </a:rPr>
              <a:t>Create a classifier using only the provided dataset to identify gendered abuse (label 1</a:t>
            </a:r>
            <a:r>
              <a:rPr lang="en-US" sz="2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G Jory Bold"/>
              </a:rPr>
              <a:t>).( </a:t>
            </a:r>
            <a:r>
              <a:rPr lang="en-US" sz="25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this post gendered abuse when not directed at a person of marginalized gender and sexuality?)</a:t>
            </a:r>
            <a:endParaRPr lang="en-US" sz="25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DG Jory Bold"/>
            </a:endParaRPr>
          </a:p>
          <a:p>
            <a:pPr indent="-457200">
              <a:lnSpc>
                <a:spcPct val="120000"/>
              </a:lnSpc>
            </a:pP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G Jory Bold"/>
              </a:rPr>
              <a:t>Employ transfer learning from other open datasets focused on hate speech and toxic language detection in Indic languages to develop a classifier for gendered abuse (label 1).  </a:t>
            </a:r>
          </a:p>
          <a:p>
            <a:pPr indent="-457200">
              <a:lnSpc>
                <a:spcPct val="120000"/>
              </a:lnSpc>
            </a:pP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G Jory Bold"/>
              </a:rPr>
              <a:t>Construct a multi-task classifier that simultaneously predicts both gendered abuse (label 1) and explicit language (label 3</a:t>
            </a:r>
            <a:r>
              <a:rPr lang="en-US" sz="29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G Jory Bold"/>
              </a:rPr>
              <a:t>)(explicit/aggressive</a:t>
            </a:r>
            <a:r>
              <a:rPr lang="en-US" sz="2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DG Jory Bold"/>
              </a:rPr>
              <a:t>).</a:t>
            </a:r>
          </a:p>
          <a:p>
            <a:pPr marL="114300" indent="0" algn="l">
              <a:buNone/>
            </a:pPr>
            <a:endParaRPr lang="en-US" sz="29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lnSpc>
                <a:spcPct val="115000"/>
              </a:lnSpc>
              <a:spcBef>
                <a:spcPts val="1200"/>
              </a:spcBef>
            </a:pPr>
            <a:endParaRPr lang="en-US" sz="3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25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639"/>
              <a:buFont typeface="Arial"/>
              <a:buNone/>
            </a:pPr>
            <a:endParaRPr lang="en-US" sz="2922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6F1F3-1D80-D6C8-3CDD-54FAF3838866}"/>
              </a:ext>
            </a:extLst>
          </p:cNvPr>
          <p:cNvSpPr txBox="1"/>
          <p:nvPr/>
        </p:nvSpPr>
        <p:spPr>
          <a:xfrm>
            <a:off x="13127222" y="2584069"/>
            <a:ext cx="674060" cy="227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3076" name="Picture 4" descr="What can cities do to prevent gender-based violence? | Portico">
            <a:extLst>
              <a:ext uri="{FF2B5EF4-FFF2-40B4-BE49-F238E27FC236}">
                <a16:creationId xmlns:a16="http://schemas.microsoft.com/office/drawing/2014/main" id="{73428DE1-E99B-6372-CB8C-31733B694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475" y="2031297"/>
            <a:ext cx="3818881" cy="279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D813F44F-BAD4-B92A-098E-F3DF4AFF2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>
            <a:extLst>
              <a:ext uri="{FF2B5EF4-FFF2-40B4-BE49-F238E27FC236}">
                <a16:creationId xmlns:a16="http://schemas.microsoft.com/office/drawing/2014/main" id="{DE3EAA4F-0A20-CD83-38A0-3B817264D0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180085"/>
            <a:ext cx="94455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MOTIVATION</a:t>
            </a:r>
            <a:endParaRPr sz="3600" dirty="0"/>
          </a:p>
        </p:txBody>
      </p:sp>
      <p:sp>
        <p:nvSpPr>
          <p:cNvPr id="176" name="Google Shape;176;p20">
            <a:extLst>
              <a:ext uri="{FF2B5EF4-FFF2-40B4-BE49-F238E27FC236}">
                <a16:creationId xmlns:a16="http://schemas.microsoft.com/office/drawing/2014/main" id="{B5A8F98C-3403-28D6-1BEE-165E36C76E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306899"/>
            <a:ext cx="10960500" cy="520205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>
              <a:lnSpc>
                <a:spcPts val="2143"/>
              </a:lnSpc>
              <a:spcAft>
                <a:spcPts val="1029"/>
              </a:spcAf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Growing Need for Regional Language Moderation</a:t>
            </a:r>
            <a:br>
              <a:rPr lang="en-US" sz="20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over 600M+ Indic language internet users, online abuse in Hindi, Tamil, and other regional languages is rampant. Current tools focus mainly on English, leaving regional speakers vulnerable to unchecked harassment.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Linguistic Challenges</a:t>
            </a:r>
            <a:br>
              <a:rPr lang="en-US" sz="20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 abuse involves complex code-mixing (Hinglish), transliteration and cultural nuances that English models miss. For example, Tamil combines caste and gender slurs, requiring specialized detection.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Real-World Impact on Safety</a:t>
            </a:r>
            <a:br>
              <a:rPr lang="en-US" sz="20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Weak moderation fuels cyberviolence against women and marginalized groups, forcing self-censorship. Better detection tools can enforce India’s IT Rules (2021) and create safer digital spaces.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639"/>
              <a:buFont typeface="Arial"/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6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721896" y="298383"/>
            <a:ext cx="10741792" cy="89357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BASELINE - 1: Bert multilingual with simple preprocessing</a:t>
            </a:r>
            <a:endParaRPr dirty="0"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1"/>
          </p:nvPr>
        </p:nvSpPr>
        <p:spPr>
          <a:xfrm>
            <a:off x="584499" y="1405288"/>
            <a:ext cx="11408579" cy="5086952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342900"/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Multilingual BERT Model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00100" lvl="1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-base-multilingual-cased for text classification </a:t>
            </a:r>
          </a:p>
          <a:p>
            <a:pPr marL="800100" lvl="1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Fine-tuned separately for English (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Hindi (hi), and Tamil (ta) </a:t>
            </a:r>
          </a:p>
          <a:p>
            <a:pPr marL="800100" lvl="1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Trained with 3 epochs per language</a:t>
            </a:r>
          </a:p>
          <a:p>
            <a:pPr marL="342900"/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Processing  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Aggregates annotations via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majority_vote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(6 annotators for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/ta, 5 for hi) </a:t>
            </a:r>
          </a:p>
          <a:p>
            <a:pPr marL="800100" lvl="1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Converts raw text to BERT tokens) using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BertTokenizer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00100" lvl="1"/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/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Insights </a:t>
            </a:r>
          </a:p>
          <a:p>
            <a:pPr marL="800100" lvl="1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F1: English (0.67) </a:t>
            </a:r>
          </a:p>
          <a:p>
            <a:pPr marL="800100" lvl="1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Hindi (0.36) </a:t>
            </a:r>
          </a:p>
          <a:p>
            <a:pPr marL="800100" lvl="1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Tamil (0.57) </a:t>
            </a:r>
          </a:p>
          <a:p>
            <a:pPr marL="800100" lvl="1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Hindi's lower score highlights challenges with code-mixing/transliteration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-5715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644893" y="365760"/>
            <a:ext cx="10077650" cy="6352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BASELINE-2:</a:t>
            </a:r>
            <a:r>
              <a:rPr lang="en-US" sz="4500" dirty="0"/>
              <a:t> </a:t>
            </a:r>
            <a:r>
              <a:rPr lang="en-US" sz="3400" dirty="0" err="1"/>
              <a:t>BiLSTM</a:t>
            </a:r>
            <a:r>
              <a:rPr lang="en-US" sz="3400" dirty="0"/>
              <a:t>  with advance preprocessing</a:t>
            </a:r>
            <a:endParaRPr sz="3400" dirty="0"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373626" y="1001027"/>
            <a:ext cx="11638910" cy="6045286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 fontScale="92500" lnSpcReduction="10000"/>
          </a:bodyPr>
          <a:lstStyle/>
          <a:p>
            <a:pPr marL="285750"/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Multi-Language Data Processing </a:t>
            </a:r>
          </a:p>
          <a:p>
            <a:pPr marL="742950" lvl="1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Handles English (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Hindi (hi), and Tamil (ta) datasets with language-specific processing</a:t>
            </a:r>
          </a:p>
          <a:p>
            <a:pPr marL="742950" lvl="1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Hindi: Includes Hinglish-to-Devanagari transliteration using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-transliteration </a:t>
            </a:r>
          </a:p>
          <a:p>
            <a:pPr marL="285750"/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Architecture </a:t>
            </a:r>
          </a:p>
          <a:p>
            <a:pPr marL="285750"/>
            <a:r>
              <a:rPr lang="en-IN" sz="1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BiLSTM</a:t>
            </a:r>
            <a:r>
              <a:rPr lang="en-IN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-based models with pretrained or random initialization Bidirectional LSTM layers (256 hidden units, 2 layers)</a:t>
            </a:r>
          </a:p>
          <a:p>
            <a:pPr marL="742950" lvl="1"/>
            <a:r>
              <a:rPr lang="en-IN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Task-specific classification heads Two variants: Single-task model (</a:t>
            </a:r>
            <a:r>
              <a:rPr lang="en-IN" sz="1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BiLSTMModel</a:t>
            </a:r>
            <a:r>
              <a:rPr lang="en-IN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Multi-task model (</a:t>
            </a:r>
            <a:r>
              <a:rPr lang="en-IN" sz="1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MultiTaskBiLSTM</a:t>
            </a:r>
            <a:r>
              <a:rPr lang="en-IN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with shared encoder and separate heads for labels l1/l3</a:t>
            </a:r>
          </a:p>
          <a:p>
            <a:pPr marL="285750"/>
            <a:r>
              <a:rPr lang="en-IN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Strategy </a:t>
            </a:r>
          </a:p>
          <a:p>
            <a:pPr marL="285750"/>
            <a:r>
              <a:rPr lang="en-IN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BiLSTM</a:t>
            </a:r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-based models with pretrained or random initialization Bidirectional LSTM layers (256 hidden units, 2 layers)</a:t>
            </a:r>
          </a:p>
          <a:p>
            <a:pPr marL="742950" lvl="1"/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Task-specific classification heads Two variants: Single-task model (</a:t>
            </a:r>
            <a:r>
              <a:rPr lang="en-IN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BiLSTMModel</a:t>
            </a:r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Multi-task model (</a:t>
            </a:r>
            <a:r>
              <a:rPr lang="en-IN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MultiTaskBiLSTM</a:t>
            </a:r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with shared encoder and separate heads for labels l1/l3</a:t>
            </a:r>
          </a:p>
          <a:p>
            <a:pPr marL="742950" lvl="1"/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Three-phase approach: </a:t>
            </a:r>
          </a:p>
          <a:p>
            <a:pPr marL="742950" lvl="1"/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1: Vanilla </a:t>
            </a:r>
            <a:r>
              <a:rPr lang="en-IN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BiLSTM</a:t>
            </a:r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trained on gendered abuse detection (label l1)</a:t>
            </a:r>
          </a:p>
          <a:p>
            <a:pPr marL="742950" lvl="1"/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2: Transfer learning pretrained on external hate speech data (Twitter + Hindi/Tamil)</a:t>
            </a:r>
          </a:p>
          <a:p>
            <a:pPr marL="742950" lvl="1"/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3: Multi-task learning jointly predicting l1 (gendered abuse) and l3 (explicit content) Uses Adam optimizer (</a:t>
            </a:r>
            <a:r>
              <a:rPr lang="en-IN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lr</a:t>
            </a:r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=1e-3) with </a:t>
            </a:r>
            <a:r>
              <a:rPr lang="en-IN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CrossEntropyLoss</a:t>
            </a:r>
            <a:endParaRPr lang="en-IN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/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Innovations </a:t>
            </a:r>
          </a:p>
          <a:p>
            <a:pPr marL="742950" lvl="1"/>
            <a:r>
              <a:rPr lang="en-IN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Robust data pipeline handles mixed-script Hindi (Devanagari + Roman) Transfer learning from general hate speech to gendered abuse detection Multi-task architecture improves efficiency by sharing linguistic features across related tasks</a:t>
            </a:r>
            <a:endParaRPr lang="en-IN" sz="2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9743F5-DA32-6949-FB8C-6C3E10F0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for Task1, Task2,Task3 -1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CBCD0-ECCE-3FE5-2641-D23EC65B4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890" y="1191932"/>
            <a:ext cx="11030551" cy="5666068"/>
          </a:xfrm>
        </p:spPr>
        <p:txBody>
          <a:bodyPr>
            <a:normAutofit fontScale="25000" lnSpcReduction="20000"/>
          </a:bodyPr>
          <a:lstStyle/>
          <a:p>
            <a:pPr rtl="0">
              <a:buNone/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9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TASK-1 : Single Classifier for Label-1</a:t>
            </a:r>
          </a:p>
          <a:p>
            <a:pPr rtl="0">
              <a:buNone/>
            </a:pPr>
            <a:r>
              <a:rPr lang="en-US" sz="6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Preparation:</a:t>
            </a:r>
            <a:endParaRPr lang="en-US" sz="6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6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Filtered the dataset specifically for question_1 (Label 1).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6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Combined annotations through majority voting (threshold = 0.5).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6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Transliterated Hinglish (Romanized Hindi) into Devanagari script.</a:t>
            </a:r>
            <a:br>
              <a:rPr lang="en-US" sz="6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6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buNone/>
            </a:pPr>
            <a:r>
              <a:rPr lang="en-US" sz="6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&amp; Training:</a:t>
            </a:r>
            <a:endParaRPr lang="en-US" sz="6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6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Chosen Base Model: </a:t>
            </a:r>
            <a:r>
              <a:rPr lang="en-US" sz="6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US" sz="6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-base-multilingual-cased.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6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Hyperparameters: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6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 size: 16 for training, 32 for </a:t>
            </a:r>
            <a:r>
              <a:rPr lang="en-US" sz="6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evaluation,Learning</a:t>
            </a:r>
            <a:r>
              <a:rPr lang="en-US" sz="6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rate: 2e-5, with 3 epochs.</a:t>
            </a:r>
            <a:br>
              <a:rPr lang="en-US" sz="6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6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6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buNone/>
            </a:pPr>
            <a:r>
              <a:rPr lang="en-US" sz="6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Rationale:</a:t>
            </a:r>
            <a:endParaRPr lang="en-US" sz="6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6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BERT?</a:t>
            </a:r>
            <a:endParaRPr lang="en-US" sz="6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buNone/>
            </a:pPr>
            <a:r>
              <a:rPr lang="en-US" sz="6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 BERT is a leading language model in NLP, understanding word context by considering surrounding words. This</a:t>
            </a:r>
          </a:p>
          <a:p>
            <a:pPr rtl="0">
              <a:buNone/>
            </a:pPr>
            <a:r>
              <a:rPr lang="en-US" sz="6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6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makes it effective for tasks like sentiment analysis and question answering.</a:t>
            </a:r>
            <a:endParaRPr lang="en-US" sz="6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6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Multilingual Capability</a:t>
            </a:r>
            <a:endParaRPr lang="en-US" sz="6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buNone/>
            </a:pPr>
            <a:r>
              <a:rPr lang="en-US" sz="6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   BERT excels in handling multiple languages such as Hindi, Tamil, and English in one model, offering:</a:t>
            </a:r>
            <a:endParaRPr lang="en-US" sz="6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buNone/>
            </a:pPr>
            <a:r>
              <a:rPr lang="en-US" sz="6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   Cross-Language Understanding: Versatility in multilingual settings.</a:t>
            </a:r>
            <a:endParaRPr lang="en-US" sz="6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rtl="0" fontAlgn="base">
              <a:buNone/>
            </a:pP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buNone/>
            </a:pPr>
            <a:b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buNone/>
            </a:pPr>
            <a:b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b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0766C767-F7C8-CE8F-DC9F-018185B5E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1EFD74-6F87-1974-A38E-F249F47F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for Task1, Task2,Task3 -2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9A18E-1484-09C5-E8FD-82DB5E2ED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471" y="1009052"/>
            <a:ext cx="11223057" cy="5666068"/>
          </a:xfrm>
        </p:spPr>
        <p:txBody>
          <a:bodyPr>
            <a:noAutofit/>
          </a:bodyPr>
          <a:lstStyle/>
          <a:p>
            <a:pPr rtl="0"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TASK-2 : Using Transfer learning for prediction of  Label-1</a:t>
            </a:r>
          </a:p>
          <a:p>
            <a:pPr rtl="0">
              <a:buNone/>
            </a:pP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Approach:</a:t>
            </a:r>
            <a:endParaRPr lang="en-IN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rtl="0">
              <a:buNone/>
            </a:pP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Domain-Adaptive Pretraining (DAPT):</a:t>
            </a:r>
            <a:endParaRPr lang="en-IN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Pretrained BERT on external hate speech datasets (Hindi/Tamil/English) using MLM.</a:t>
            </a:r>
          </a:p>
          <a:p>
            <a:pPr marL="12700" rtl="0">
              <a:buNone/>
            </a:pP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Two-Phase Fine-Tuning:</a:t>
            </a:r>
            <a:endParaRPr lang="en-IN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 1: Frozen BERT + trained classifier head (5 epochs).</a:t>
            </a:r>
            <a:endParaRPr lang="en-IN" sz="14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 2: Unfreeze last 4 layers + differential LRs (BERT: 1e-5, Classifier: 2e-5).</a:t>
            </a:r>
            <a:endParaRPr lang="en-IN" sz="14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rtl="0">
              <a:buNone/>
            </a:pP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.Focal Loss:</a:t>
            </a:r>
            <a:endParaRPr lang="en-IN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buNone/>
            </a:pP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 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Addressed class imbalance by focusing on hard samples.</a:t>
            </a:r>
            <a:endParaRPr lang="en-IN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buNone/>
            </a:pP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Rationale:</a:t>
            </a:r>
            <a:endParaRPr lang="en-IN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Cross-Language Transfer:</a:t>
            </a:r>
          </a:p>
          <a:p>
            <a:pPr rtl="0">
              <a:buNone/>
            </a:pP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    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English hate speech data (Davidson dataset) improved Hindi performance (F1: 0.72 → 0.78) because:</a:t>
            </a:r>
            <a:endParaRPr lang="en-IN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buNone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    Shared abusive lexicons.</a:t>
            </a:r>
            <a:endParaRPr lang="en-IN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buNone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    Multilingual BERT transfers knowledge across languages.</a:t>
            </a:r>
            <a:endParaRPr lang="en-IN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Focal Loss vs. Cross-Entropy:</a:t>
            </a:r>
          </a:p>
          <a:p>
            <a:pPr rtl="0">
              <a:buNone/>
            </a:pP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  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Abusive samples were rare (class imbalance).</a:t>
            </a:r>
            <a:endParaRPr lang="en-IN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buNone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     Focal loss down-weighted easy negatives (e.g., "Hello!") and focused on hard abusive samples</a:t>
            </a:r>
            <a:endParaRPr lang="en-IN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br>
              <a:rPr lang="en-IN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buNone/>
            </a:pPr>
            <a:br>
              <a:rPr lang="en-US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buNone/>
            </a:pPr>
            <a:br>
              <a:rPr lang="en-US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br>
              <a:rPr lang="en-US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5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2185C0A2-4AC3-0DA3-7557-3C43148D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35B344-C74F-AC45-13CC-071D73FD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Task3 –Multi Task classifier for label-1,3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1FBF6-CA81-F66F-5D36-B3534AA54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387" y="1106905"/>
            <a:ext cx="11298454" cy="6943027"/>
          </a:xfrm>
        </p:spPr>
        <p:txBody>
          <a:bodyPr>
            <a:noAutofit/>
          </a:bodyPr>
          <a:lstStyle/>
          <a:p>
            <a:pPr rtl="0">
              <a:buNone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endParaRPr lang="en-IN" sz="16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rtl="0">
              <a:buNone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Architecture:</a:t>
            </a:r>
            <a:endParaRPr lang="en-IN" sz="16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Shared BERT encoder (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-base-multilingual-cased) + Task-specific heads for: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Loss: Total Loss =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CrossEntropy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(Label 1) +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CrossEntropy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(Label 3)</a:t>
            </a:r>
          </a:p>
          <a:p>
            <a:pPr marL="12700" rtl="0">
              <a:buNone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Strategy:</a:t>
            </a:r>
            <a:endParaRPr lang="en-IN" sz="16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 1: Frozen BERT layers + train classifiers (4 epochs, LR=2e-5).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 2: Unfreeze last 4 BERT layers + differential LRs:</a:t>
            </a:r>
          </a:p>
          <a:p>
            <a:pPr marL="12700" rtl="0">
              <a:buNone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Preparation:</a:t>
            </a:r>
            <a:endParaRPr lang="en-IN" sz="16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Combined Label 1 and Label 3 datasets (Hindi, Tamil, English) followed by Augmentation: Random word deletion (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deletion_prob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=0.1).</a:t>
            </a:r>
          </a:p>
          <a:p>
            <a:pPr rtl="0">
              <a:buNone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Rationale:</a:t>
            </a:r>
            <a:endParaRPr lang="en-IN" sz="16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rtl="0" fontAlgn="base">
              <a:buNone/>
            </a:pPr>
            <a:r>
              <a:rPr lang="en-IN" sz="1400" b="1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Phased Training Strategy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 1: Frozen BERT + warmup classifier heads (prevents early overfitting)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 2: Gradual unfreezing (last 4 layers) with differential learning rates: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 LR for BERT layers (preserve language knowledge)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LR for task heads (faster adaptation)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Enables stable fine-tuning of pretrained model</a:t>
            </a:r>
          </a:p>
          <a:p>
            <a:pPr marL="114300" indent="0" fontAlgn="base">
              <a:buNone/>
            </a:pPr>
            <a:r>
              <a:rPr lang="en-IN" sz="1400" b="1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Augmentation &amp; Validation </a:t>
            </a:r>
            <a:r>
              <a:rPr lang="en-IN" sz="1600" b="1" i="0" u="none" strike="noStrike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Random word deletion (10% probability) increases robustness</a:t>
            </a:r>
          </a:p>
          <a:p>
            <a:pPr marL="114300" indent="0" rtl="0" fontAlgn="base">
              <a:buNone/>
            </a:pPr>
            <a:endParaRPr lang="en-IN" sz="1600" b="1" i="0" u="none" strike="noStrike" dirty="0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br>
              <a:rPr lang="en-IN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buNone/>
            </a:pPr>
            <a:br>
              <a:rPr lang="en-US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buNone/>
            </a:pPr>
            <a:br>
              <a:rPr lang="en-US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4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br>
              <a:rPr lang="en-US" sz="1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03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766327" y="426835"/>
            <a:ext cx="94455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&amp; RESULTS ANALYSIS</a:t>
            </a:r>
            <a:endParaRPr dirty="0"/>
          </a:p>
        </p:txBody>
      </p:sp>
      <p:sp>
        <p:nvSpPr>
          <p:cNvPr id="209" name="Google Shape;209;p25"/>
          <p:cNvSpPr txBox="1"/>
          <p:nvPr/>
        </p:nvSpPr>
        <p:spPr>
          <a:xfrm>
            <a:off x="647822" y="1101460"/>
            <a:ext cx="5600828" cy="48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Dataset : Gender Abuse Dataset (</a:t>
            </a:r>
            <a:r>
              <a:rPr lang="en-US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uli</a:t>
            </a: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-dataset) of 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Hindi, Tamil, and Indian English, utilizing a dataset of 23,000 annotated posts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Below are the results of .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Evaluation Metrics: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Performance is measured using </a:t>
            </a: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Macro F1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and </a:t>
            </a: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accuracy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Final Results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Calibri"/>
              <a:buChar char="●"/>
            </a:pPr>
            <a:endParaRPr lang="en-US" sz="18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Calibri"/>
              <a:buChar char="●"/>
            </a:pPr>
            <a:endParaRPr lang="en-US" sz="18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Calibri"/>
              <a:buChar char="●"/>
            </a:pPr>
            <a:endParaRPr sz="23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7335923" y="4303627"/>
            <a:ext cx="4500600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Baseline-2 Results</a:t>
            </a:r>
            <a:endParaRPr lang="en-US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4C410-B8A8-4C0B-FDB4-5F94C630DA7D}"/>
              </a:ext>
            </a:extLst>
          </p:cNvPr>
          <p:cNvSpPr txBox="1"/>
          <p:nvPr/>
        </p:nvSpPr>
        <p:spPr>
          <a:xfrm>
            <a:off x="6756935" y="1327359"/>
            <a:ext cx="53348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Baseline-1Results</a:t>
            </a: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987E6536-DEFB-3B01-1A84-E713C3C6841A}"/>
              </a:ext>
            </a:extLst>
          </p:cNvPr>
          <p:cNvSpPr/>
          <p:nvPr/>
        </p:nvSpPr>
        <p:spPr>
          <a:xfrm>
            <a:off x="7064943" y="3454743"/>
            <a:ext cx="3426594" cy="1447107"/>
          </a:xfrm>
          <a:custGeom>
            <a:avLst/>
            <a:gdLst/>
            <a:ahLst/>
            <a:cxnLst/>
            <a:rect l="l" t="t" r="r" b="b"/>
            <a:pathLst>
              <a:path w="6780575" h="2729181">
                <a:moveTo>
                  <a:pt x="0" y="0"/>
                </a:moveTo>
                <a:lnTo>
                  <a:pt x="6780575" y="0"/>
                </a:lnTo>
                <a:lnTo>
                  <a:pt x="6780575" y="2729182"/>
                </a:lnTo>
                <a:lnTo>
                  <a:pt x="0" y="27291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FCEFAB-64AE-0902-6491-8A3A4F9AE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945" y="1648374"/>
            <a:ext cx="3227738" cy="1498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4A7917-00CF-640C-D154-49C068C11F98}"/>
              </a:ext>
            </a:extLst>
          </p:cNvPr>
          <p:cNvSpPr txBox="1"/>
          <p:nvPr/>
        </p:nvSpPr>
        <p:spPr>
          <a:xfrm>
            <a:off x="6756935" y="32316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Baseline-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3003A-36F8-DAF6-606A-E0D5C6F6202B}"/>
              </a:ext>
            </a:extLst>
          </p:cNvPr>
          <p:cNvSpPr txBox="1"/>
          <p:nvPr/>
        </p:nvSpPr>
        <p:spPr>
          <a:xfrm>
            <a:off x="6756935" y="4993805"/>
            <a:ext cx="64296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 TASK Results</a:t>
            </a: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A5A81724-4320-FD53-4AF0-890E1F22D329}"/>
              </a:ext>
            </a:extLst>
          </p:cNvPr>
          <p:cNvSpPr/>
          <p:nvPr/>
        </p:nvSpPr>
        <p:spPr>
          <a:xfrm>
            <a:off x="7064943" y="5354555"/>
            <a:ext cx="3657600" cy="1202245"/>
          </a:xfrm>
          <a:custGeom>
            <a:avLst/>
            <a:gdLst/>
            <a:ahLst/>
            <a:cxnLst/>
            <a:rect l="l" t="t" r="r" b="b"/>
            <a:pathLst>
              <a:path w="7847045" h="2223636">
                <a:moveTo>
                  <a:pt x="0" y="0"/>
                </a:moveTo>
                <a:lnTo>
                  <a:pt x="7847045" y="0"/>
                </a:lnTo>
                <a:lnTo>
                  <a:pt x="7847045" y="2223636"/>
                </a:lnTo>
                <a:lnTo>
                  <a:pt x="0" y="22236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632B06-126B-EBA0-CDA6-904EE7CDE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85" y="3801098"/>
            <a:ext cx="5465803" cy="22015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 PROJECT</Template>
  <TotalTime>77</TotalTime>
  <Words>1224</Words>
  <Application>Microsoft Office PowerPoint</Application>
  <PresentationFormat>Widescreen</PresentationFormat>
  <Paragraphs>131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Roboto</vt:lpstr>
      <vt:lpstr>Arial</vt:lpstr>
      <vt:lpstr>Calibri</vt:lpstr>
      <vt:lpstr>Quattrocento Sans</vt:lpstr>
      <vt:lpstr>Noto Sans Symbols</vt:lpstr>
      <vt:lpstr>Office Theme</vt:lpstr>
      <vt:lpstr>  Gender based Abuse Detection in     Indic Languages</vt:lpstr>
      <vt:lpstr>INTRODUCTION</vt:lpstr>
      <vt:lpstr>MOTIVATION</vt:lpstr>
      <vt:lpstr>BASELINE - 1: Bert multilingual with simple preprocessing</vt:lpstr>
      <vt:lpstr>BASELINE-2: BiLSTM  with advance preprocessing</vt:lpstr>
      <vt:lpstr>Pipeline for Task1, Task2,Task3 -1</vt:lpstr>
      <vt:lpstr>Pipeline for Task1, Task2,Task3 -2</vt:lpstr>
      <vt:lpstr>Task3 –Multi Task classifier for label-1,3</vt:lpstr>
      <vt:lpstr>DATASET &amp; RESULTS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Kashish Khan</dc:creator>
  <cp:lastModifiedBy>Kashish Khan</cp:lastModifiedBy>
  <cp:revision>7</cp:revision>
  <dcterms:created xsi:type="dcterms:W3CDTF">2025-04-15T09:34:17Z</dcterms:created>
  <dcterms:modified xsi:type="dcterms:W3CDTF">2025-04-15T15:14:13Z</dcterms:modified>
</cp:coreProperties>
</file>