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7"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extLst>
      <p:ext uri="{BB962C8B-B14F-4D97-AF65-F5344CB8AC3E}">
        <p14:creationId xmlns:p14="http://schemas.microsoft.com/office/powerpoint/2010/main" val="1522672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204355" y="319724"/>
            <a:ext cx="7739669" cy="6147063"/>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IN" sz="2000" b="1" dirty="0"/>
              <a:t>Situation: </a:t>
            </a:r>
            <a:r>
              <a:rPr lang="en-IN" sz="2000" dirty="0"/>
              <a:t>Churn is indeed high in the SME division</a:t>
            </a:r>
          </a:p>
          <a:p>
            <a:pPr marL="108000" marR="0" lvl="1" indent="0" algn="l" rtl="0">
              <a:lnSpc>
                <a:spcPct val="90000"/>
              </a:lnSpc>
              <a:spcBef>
                <a:spcPts val="0"/>
              </a:spcBef>
              <a:spcAft>
                <a:spcPts val="0"/>
              </a:spcAft>
              <a:buClr>
                <a:srgbClr val="28BA73"/>
              </a:buClr>
              <a:buSzPts val="1600"/>
              <a:buFont typeface="Arial"/>
              <a:buNone/>
            </a:pPr>
            <a:r>
              <a:rPr lang="en-IN" sz="2000" dirty="0"/>
              <a:t> • 9.7% (10%) across 14606 customers in 1 year. It was hypothesized that price sensitivity is a major driver of customer churn. </a:t>
            </a:r>
          </a:p>
          <a:p>
            <a:pPr marL="108000" marR="0" lvl="1" indent="0" algn="l" rtl="0">
              <a:lnSpc>
                <a:spcPct val="90000"/>
              </a:lnSpc>
              <a:spcBef>
                <a:spcPts val="0"/>
              </a:spcBef>
              <a:spcAft>
                <a:spcPts val="0"/>
              </a:spcAft>
              <a:buClr>
                <a:srgbClr val="28BA73"/>
              </a:buClr>
              <a:buSzPts val="1600"/>
              <a:buFont typeface="Arial"/>
              <a:buNone/>
            </a:pPr>
            <a:endParaRPr lang="en-IN" sz="2000" dirty="0"/>
          </a:p>
          <a:p>
            <a:pPr marL="108000" marR="0" lvl="1" indent="0" algn="l" rtl="0">
              <a:lnSpc>
                <a:spcPct val="90000"/>
              </a:lnSpc>
              <a:spcBef>
                <a:spcPts val="0"/>
              </a:spcBef>
              <a:spcAft>
                <a:spcPts val="0"/>
              </a:spcAft>
              <a:buClr>
                <a:srgbClr val="28BA73"/>
              </a:buClr>
              <a:buSzPts val="1600"/>
              <a:buFont typeface="Arial"/>
              <a:buNone/>
            </a:pPr>
            <a:r>
              <a:rPr lang="en-IN" sz="2000" b="1" dirty="0"/>
              <a:t>Complication:</a:t>
            </a:r>
          </a:p>
          <a:p>
            <a:pPr marL="108000" marR="0" lvl="1" indent="0" algn="l" rtl="0">
              <a:lnSpc>
                <a:spcPct val="90000"/>
              </a:lnSpc>
              <a:spcBef>
                <a:spcPts val="0"/>
              </a:spcBef>
              <a:spcAft>
                <a:spcPts val="0"/>
              </a:spcAft>
              <a:buClr>
                <a:srgbClr val="28BA73"/>
              </a:buClr>
              <a:buSzPts val="1600"/>
              <a:buFont typeface="Arial"/>
              <a:buNone/>
            </a:pPr>
            <a:r>
              <a:rPr lang="en-IN" sz="2000" dirty="0"/>
              <a:t> • It was observed that price is only a minor contributor to customer churn, based on current features.</a:t>
            </a:r>
          </a:p>
          <a:p>
            <a:pPr marL="108000" marR="0" lvl="1" indent="0" algn="l" rtl="0">
              <a:lnSpc>
                <a:spcPct val="90000"/>
              </a:lnSpc>
              <a:spcBef>
                <a:spcPts val="0"/>
              </a:spcBef>
              <a:spcAft>
                <a:spcPts val="0"/>
              </a:spcAft>
              <a:buClr>
                <a:srgbClr val="28BA73"/>
              </a:buClr>
              <a:buSzPts val="1600"/>
              <a:buFont typeface="Arial"/>
              <a:buNone/>
            </a:pPr>
            <a:endParaRPr lang="en-IN" sz="2000" dirty="0"/>
          </a:p>
          <a:p>
            <a:pPr marL="108000" marR="0" lvl="1" indent="0" algn="l" rtl="0">
              <a:lnSpc>
                <a:spcPct val="90000"/>
              </a:lnSpc>
              <a:spcBef>
                <a:spcPts val="0"/>
              </a:spcBef>
              <a:spcAft>
                <a:spcPts val="0"/>
              </a:spcAft>
              <a:buClr>
                <a:srgbClr val="28BA73"/>
              </a:buClr>
              <a:buSzPts val="1600"/>
              <a:buFont typeface="Arial"/>
              <a:buNone/>
            </a:pPr>
            <a:r>
              <a:rPr lang="en-IN" sz="2000" dirty="0"/>
              <a:t>Predictive model is able to predict churn but the main driver is not customer price sensitivity</a:t>
            </a:r>
          </a:p>
          <a:p>
            <a:pPr marL="108000" marR="0" lvl="1" indent="0" algn="l" rtl="0">
              <a:lnSpc>
                <a:spcPct val="90000"/>
              </a:lnSpc>
              <a:spcBef>
                <a:spcPts val="0"/>
              </a:spcBef>
              <a:spcAft>
                <a:spcPts val="0"/>
              </a:spcAft>
              <a:buClr>
                <a:srgbClr val="28BA73"/>
              </a:buClr>
              <a:buSzPts val="1600"/>
              <a:buFont typeface="Arial"/>
              <a:buNone/>
            </a:pPr>
            <a:r>
              <a:rPr lang="en-IN" sz="2000" dirty="0"/>
              <a:t> • Yearly consumption, forecasted consumption and net margin are the 3 largest drivers</a:t>
            </a:r>
          </a:p>
          <a:p>
            <a:pPr marL="108000" marR="0" lvl="1" indent="0" algn="l" rtl="0">
              <a:lnSpc>
                <a:spcPct val="90000"/>
              </a:lnSpc>
              <a:spcBef>
                <a:spcPts val="0"/>
              </a:spcBef>
              <a:spcAft>
                <a:spcPts val="0"/>
              </a:spcAft>
              <a:buClr>
                <a:srgbClr val="28BA73"/>
              </a:buClr>
              <a:buSzPts val="1600"/>
              <a:buFont typeface="Arial"/>
              <a:buNone/>
            </a:pPr>
            <a:r>
              <a:rPr lang="en-IN" sz="2000" b="1" dirty="0"/>
              <a:t>Hypothesis: </a:t>
            </a:r>
          </a:p>
          <a:p>
            <a:pPr marL="108000" marR="0" lvl="1" indent="0" algn="l" rtl="0">
              <a:lnSpc>
                <a:spcPct val="90000"/>
              </a:lnSpc>
              <a:spcBef>
                <a:spcPts val="0"/>
              </a:spcBef>
              <a:spcAft>
                <a:spcPts val="0"/>
              </a:spcAft>
              <a:buClr>
                <a:srgbClr val="28BA73"/>
              </a:buClr>
              <a:buSzPts val="1600"/>
              <a:buFont typeface="Arial"/>
              <a:buNone/>
            </a:pPr>
            <a:r>
              <a:rPr lang="en-IN" sz="2000" dirty="0"/>
              <a:t>• As of now, there seems to be only a weak relationship between price sensitivity and churn rate. </a:t>
            </a:r>
          </a:p>
          <a:p>
            <a:pPr marL="108000" marR="0" lvl="1" indent="0" algn="l" rtl="0">
              <a:lnSpc>
                <a:spcPct val="90000"/>
              </a:lnSpc>
              <a:spcBef>
                <a:spcPts val="0"/>
              </a:spcBef>
              <a:spcAft>
                <a:spcPts val="0"/>
              </a:spcAft>
              <a:buClr>
                <a:srgbClr val="28BA73"/>
              </a:buClr>
              <a:buSzPts val="1600"/>
              <a:buFont typeface="Arial"/>
              <a:buNone/>
            </a:pPr>
            <a:r>
              <a:rPr lang="en-IN" sz="2000" b="1" dirty="0"/>
              <a:t>Solution: </a:t>
            </a:r>
            <a:r>
              <a:rPr lang="en-IN" sz="2000" dirty="0"/>
              <a:t>• Feature engineering to further determine the relation between price sensitivity and customer churn.</a:t>
            </a:r>
          </a:p>
          <a:p>
            <a:pPr marL="108000" marR="0" lvl="1" indent="0" algn="l" rtl="0">
              <a:lnSpc>
                <a:spcPct val="90000"/>
              </a:lnSpc>
              <a:spcBef>
                <a:spcPts val="0"/>
              </a:spcBef>
              <a:spcAft>
                <a:spcPts val="0"/>
              </a:spcAft>
              <a:buClr>
                <a:srgbClr val="28BA73"/>
              </a:buClr>
              <a:buSzPts val="1600"/>
              <a:buFont typeface="Arial"/>
              <a:buNone/>
            </a:pPr>
            <a:endParaRPr lang="en-IN" sz="2000" dirty="0"/>
          </a:p>
          <a:p>
            <a:pPr marL="108000" marR="0" lvl="1" indent="0" algn="l" rtl="0">
              <a:lnSpc>
                <a:spcPct val="90000"/>
              </a:lnSpc>
              <a:spcBef>
                <a:spcPts val="0"/>
              </a:spcBef>
              <a:spcAft>
                <a:spcPts val="0"/>
              </a:spcAft>
              <a:buClr>
                <a:srgbClr val="28BA73"/>
              </a:buClr>
              <a:buSzPts val="1600"/>
              <a:buFont typeface="Arial"/>
              <a:buNone/>
            </a:pPr>
            <a:r>
              <a:rPr lang="en-IN" sz="2000" dirty="0"/>
              <a:t>Discount strategy of 20% is effective but only if targeted appropriately </a:t>
            </a:r>
          </a:p>
          <a:p>
            <a:pPr marL="108000" marR="0" lvl="1" indent="0" algn="l" rtl="0">
              <a:lnSpc>
                <a:spcPct val="90000"/>
              </a:lnSpc>
              <a:spcBef>
                <a:spcPts val="0"/>
              </a:spcBef>
              <a:spcAft>
                <a:spcPts val="0"/>
              </a:spcAft>
              <a:buClr>
                <a:srgbClr val="28BA73"/>
              </a:buClr>
              <a:buSzPts val="1600"/>
              <a:buFont typeface="Arial"/>
              <a:buNone/>
            </a:pPr>
            <a:r>
              <a:rPr lang="en-IN" sz="2000" dirty="0"/>
              <a:t>• Offer discount to only to high -value customers with high churn probability</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A good executive summary provides all the key information in one slide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a:solidFill>
                  <a:schemeClr val="lt1"/>
                </a:solidFill>
                <a:latin typeface="Trebuchet MS"/>
                <a:ea typeface="Trebuchet MS"/>
                <a:cs typeface="Trebuchet MS"/>
                <a:sym typeface="Trebuchet MS"/>
              </a:rPr>
              <a:t>The goal is to communicate as much information in as few words as possible</a:t>
            </a:r>
            <a:endParaRPr sz="160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a:solidFill>
                <a:schemeClr val="lt1"/>
              </a:solidFill>
              <a:latin typeface="Trebuchet MS"/>
              <a:ea typeface="Trebuchet MS"/>
              <a:cs typeface="Trebuchet MS"/>
              <a:sym typeface="Trebuchet MS"/>
            </a:endParaRPr>
          </a:p>
        </p:txBody>
      </p:sp>
    </p:spTree>
    <p:extLst>
      <p:ext uri="{BB962C8B-B14F-4D97-AF65-F5344CB8AC3E}">
        <p14:creationId xmlns:p14="http://schemas.microsoft.com/office/powerpoint/2010/main" val="17186560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214</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Kaartik Arya</cp:lastModifiedBy>
  <cp:revision>2</cp:revision>
  <dcterms:created xsi:type="dcterms:W3CDTF">2016-11-04T11:46:04Z</dcterms:created>
  <dcterms:modified xsi:type="dcterms:W3CDTF">2024-05-27T07:08:01Z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