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3" r:id="rId4"/>
    <p:sldId id="280" r:id="rId5"/>
    <p:sldId id="259" r:id="rId6"/>
    <p:sldId id="261" r:id="rId7"/>
    <p:sldId id="262" r:id="rId8"/>
    <p:sldId id="269" r:id="rId9"/>
    <p:sldId id="270" r:id="rId10"/>
    <p:sldId id="271" r:id="rId11"/>
    <p:sldId id="272" r:id="rId12"/>
    <p:sldId id="260" r:id="rId13"/>
    <p:sldId id="273" r:id="rId14"/>
    <p:sldId id="274" r:id="rId15"/>
    <p:sldId id="275" r:id="rId16"/>
    <p:sldId id="276" r:id="rId17"/>
    <p:sldId id="277" r:id="rId18"/>
    <p:sldId id="278" r:id="rId19"/>
    <p:sldId id="27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51" autoAdjust="0"/>
    <p:restoredTop sz="94660"/>
  </p:normalViewPr>
  <p:slideViewPr>
    <p:cSldViewPr snapToGrid="0">
      <p:cViewPr varScale="1">
        <p:scale>
          <a:sx n="85" d="100"/>
          <a:sy n="85"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CD51BE-8044-4156-A3D7-6BBAA729BCFF}"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F26B1F-33E7-4C9F-9A2C-F8126FE966AC}" type="slidenum">
              <a:rPr lang="en-IN" smtClean="0"/>
              <a:t>‹#›</a:t>
            </a:fld>
            <a:endParaRPr lang="en-IN"/>
          </a:p>
        </p:txBody>
      </p:sp>
    </p:spTree>
    <p:extLst>
      <p:ext uri="{BB962C8B-B14F-4D97-AF65-F5344CB8AC3E}">
        <p14:creationId xmlns:p14="http://schemas.microsoft.com/office/powerpoint/2010/main" val="3306669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CD51BE-8044-4156-A3D7-6BBAA729BCFF}" type="datetimeFigureOut">
              <a:rPr lang="en-IN" smtClean="0"/>
              <a:t>04-10-2023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F26B1F-33E7-4C9F-9A2C-F8126FE966AC}" type="slidenum">
              <a:rPr lang="en-IN" smtClean="0"/>
              <a:t>‹#›</a:t>
            </a:fld>
            <a:endParaRPr lang="en-IN"/>
          </a:p>
        </p:txBody>
      </p:sp>
    </p:spTree>
    <p:extLst>
      <p:ext uri="{BB962C8B-B14F-4D97-AF65-F5344CB8AC3E}">
        <p14:creationId xmlns:p14="http://schemas.microsoft.com/office/powerpoint/2010/main" val="827409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CD51BE-8044-4156-A3D7-6BBAA729BCFF}" type="datetimeFigureOut">
              <a:rPr lang="en-IN" smtClean="0"/>
              <a:t>04-10-2023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F26B1F-33E7-4C9F-9A2C-F8126FE966AC}" type="slidenum">
              <a:rPr lang="en-IN" smtClean="0"/>
              <a:t>‹#›</a:t>
            </a:fld>
            <a:endParaRPr lang="en-IN"/>
          </a:p>
        </p:txBody>
      </p:sp>
    </p:spTree>
    <p:extLst>
      <p:ext uri="{BB962C8B-B14F-4D97-AF65-F5344CB8AC3E}">
        <p14:creationId xmlns:p14="http://schemas.microsoft.com/office/powerpoint/2010/main" val="4296913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CD51BE-8044-4156-A3D7-6BBAA729BCFF}" type="datetimeFigureOut">
              <a:rPr lang="en-IN" smtClean="0"/>
              <a:t>04-10-2023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F26B1F-33E7-4C9F-9A2C-F8126FE966AC}"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821934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CD51BE-8044-4156-A3D7-6BBAA729BCFF}" type="datetimeFigureOut">
              <a:rPr lang="en-IN" smtClean="0"/>
              <a:t>04-10-2023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F26B1F-33E7-4C9F-9A2C-F8126FE966AC}" type="slidenum">
              <a:rPr lang="en-IN" smtClean="0"/>
              <a:t>‹#›</a:t>
            </a:fld>
            <a:endParaRPr lang="en-IN"/>
          </a:p>
        </p:txBody>
      </p:sp>
    </p:spTree>
    <p:extLst>
      <p:ext uri="{BB962C8B-B14F-4D97-AF65-F5344CB8AC3E}">
        <p14:creationId xmlns:p14="http://schemas.microsoft.com/office/powerpoint/2010/main" val="38718919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DCD51BE-8044-4156-A3D7-6BBAA729BCFF}" type="datetimeFigureOut">
              <a:rPr lang="en-IN" smtClean="0"/>
              <a:t>04-10-2023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DF26B1F-33E7-4C9F-9A2C-F8126FE966AC}" type="slidenum">
              <a:rPr lang="en-IN" smtClean="0"/>
              <a:t>‹#›</a:t>
            </a:fld>
            <a:endParaRPr lang="en-IN"/>
          </a:p>
        </p:txBody>
      </p:sp>
    </p:spTree>
    <p:extLst>
      <p:ext uri="{BB962C8B-B14F-4D97-AF65-F5344CB8AC3E}">
        <p14:creationId xmlns:p14="http://schemas.microsoft.com/office/powerpoint/2010/main" val="7339771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DCD51BE-8044-4156-A3D7-6BBAA729BCFF}" type="datetimeFigureOut">
              <a:rPr lang="en-IN" smtClean="0"/>
              <a:t>04-10-2023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DF26B1F-33E7-4C9F-9A2C-F8126FE966AC}" type="slidenum">
              <a:rPr lang="en-IN" smtClean="0"/>
              <a:t>‹#›</a:t>
            </a:fld>
            <a:endParaRPr lang="en-IN"/>
          </a:p>
        </p:txBody>
      </p:sp>
    </p:spTree>
    <p:extLst>
      <p:ext uri="{BB962C8B-B14F-4D97-AF65-F5344CB8AC3E}">
        <p14:creationId xmlns:p14="http://schemas.microsoft.com/office/powerpoint/2010/main" val="23056051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CD51BE-8044-4156-A3D7-6BBAA729BCFF}"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F26B1F-33E7-4C9F-9A2C-F8126FE966AC}" type="slidenum">
              <a:rPr lang="en-IN" smtClean="0"/>
              <a:t>‹#›</a:t>
            </a:fld>
            <a:endParaRPr lang="en-IN"/>
          </a:p>
        </p:txBody>
      </p:sp>
    </p:spTree>
    <p:extLst>
      <p:ext uri="{BB962C8B-B14F-4D97-AF65-F5344CB8AC3E}">
        <p14:creationId xmlns:p14="http://schemas.microsoft.com/office/powerpoint/2010/main" val="2522934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CD51BE-8044-4156-A3D7-6BBAA729BCFF}"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F26B1F-33E7-4C9F-9A2C-F8126FE966AC}" type="slidenum">
              <a:rPr lang="en-IN" smtClean="0"/>
              <a:t>‹#›</a:t>
            </a:fld>
            <a:endParaRPr lang="en-IN"/>
          </a:p>
        </p:txBody>
      </p:sp>
    </p:spTree>
    <p:extLst>
      <p:ext uri="{BB962C8B-B14F-4D97-AF65-F5344CB8AC3E}">
        <p14:creationId xmlns:p14="http://schemas.microsoft.com/office/powerpoint/2010/main" val="33013891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F6F6A-1E5A-FE81-993D-A17DAB0E845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81755DC-CB27-2298-A23D-06A54C3A6A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CECD35-A76C-EE11-1644-1C0CCF02A8C0}"/>
              </a:ext>
            </a:extLst>
          </p:cNvPr>
          <p:cNvSpPr>
            <a:spLocks noGrp="1"/>
          </p:cNvSpPr>
          <p:nvPr>
            <p:ph type="dt" sz="half" idx="10"/>
          </p:nvPr>
        </p:nvSpPr>
        <p:spPr/>
        <p:txBody>
          <a:bodyPr/>
          <a:lstStyle/>
          <a:p>
            <a:fld id="{CDCD51BE-8044-4156-A3D7-6BBAA729BCFF}" type="datetimeFigureOut">
              <a:rPr lang="en-IN" smtClean="0"/>
              <a:t>04-10-2023</a:t>
            </a:fld>
            <a:endParaRPr lang="en-IN"/>
          </a:p>
        </p:txBody>
      </p:sp>
      <p:sp>
        <p:nvSpPr>
          <p:cNvPr id="5" name="Footer Placeholder 4">
            <a:extLst>
              <a:ext uri="{FF2B5EF4-FFF2-40B4-BE49-F238E27FC236}">
                <a16:creationId xmlns:a16="http://schemas.microsoft.com/office/drawing/2014/main" id="{6E5B9483-648A-9747-E238-D642585BCC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0C95E3-2B44-75A2-62C8-A69A21A09356}"/>
              </a:ext>
            </a:extLst>
          </p:cNvPr>
          <p:cNvSpPr>
            <a:spLocks noGrp="1"/>
          </p:cNvSpPr>
          <p:nvPr>
            <p:ph type="sldNum" sz="quarter" idx="12"/>
          </p:nvPr>
        </p:nvSpPr>
        <p:spPr/>
        <p:txBody>
          <a:bodyPr/>
          <a:lstStyle/>
          <a:p>
            <a:fld id="{7DF26B1F-33E7-4C9F-9A2C-F8126FE966AC}" type="slidenum">
              <a:rPr lang="en-IN" smtClean="0"/>
              <a:t>‹#›</a:t>
            </a:fld>
            <a:endParaRPr lang="en-IN"/>
          </a:p>
        </p:txBody>
      </p:sp>
    </p:spTree>
    <p:extLst>
      <p:ext uri="{BB962C8B-B14F-4D97-AF65-F5344CB8AC3E}">
        <p14:creationId xmlns:p14="http://schemas.microsoft.com/office/powerpoint/2010/main" val="2300301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CD51BE-8044-4156-A3D7-6BBAA729BCFF}"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F26B1F-33E7-4C9F-9A2C-F8126FE966AC}" type="slidenum">
              <a:rPr lang="en-IN" smtClean="0"/>
              <a:t>‹#›</a:t>
            </a:fld>
            <a:endParaRPr lang="en-IN"/>
          </a:p>
        </p:txBody>
      </p:sp>
    </p:spTree>
    <p:extLst>
      <p:ext uri="{BB962C8B-B14F-4D97-AF65-F5344CB8AC3E}">
        <p14:creationId xmlns:p14="http://schemas.microsoft.com/office/powerpoint/2010/main" val="3386612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CD51BE-8044-4156-A3D7-6BBAA729BCFF}"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F26B1F-33E7-4C9F-9A2C-F8126FE966AC}" type="slidenum">
              <a:rPr lang="en-IN" smtClean="0"/>
              <a:t>‹#›</a:t>
            </a:fld>
            <a:endParaRPr lang="en-IN"/>
          </a:p>
        </p:txBody>
      </p:sp>
    </p:spTree>
    <p:extLst>
      <p:ext uri="{BB962C8B-B14F-4D97-AF65-F5344CB8AC3E}">
        <p14:creationId xmlns:p14="http://schemas.microsoft.com/office/powerpoint/2010/main" val="3858705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CD51BE-8044-4156-A3D7-6BBAA729BCFF}" type="datetimeFigureOut">
              <a:rPr lang="en-IN" smtClean="0"/>
              <a:t>04-10-2023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F26B1F-33E7-4C9F-9A2C-F8126FE966AC}" type="slidenum">
              <a:rPr lang="en-IN" smtClean="0"/>
              <a:t>‹#›</a:t>
            </a:fld>
            <a:endParaRPr lang="en-IN"/>
          </a:p>
        </p:txBody>
      </p:sp>
    </p:spTree>
    <p:extLst>
      <p:ext uri="{BB962C8B-B14F-4D97-AF65-F5344CB8AC3E}">
        <p14:creationId xmlns:p14="http://schemas.microsoft.com/office/powerpoint/2010/main" val="1592040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CD51BE-8044-4156-A3D7-6BBAA729BCFF}" type="datetimeFigureOut">
              <a:rPr lang="en-IN" smtClean="0"/>
              <a:t>04-10-2023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DF26B1F-33E7-4C9F-9A2C-F8126FE966AC}" type="slidenum">
              <a:rPr lang="en-IN" smtClean="0"/>
              <a:t>‹#›</a:t>
            </a:fld>
            <a:endParaRPr lang="en-IN"/>
          </a:p>
        </p:txBody>
      </p:sp>
    </p:spTree>
    <p:extLst>
      <p:ext uri="{BB962C8B-B14F-4D97-AF65-F5344CB8AC3E}">
        <p14:creationId xmlns:p14="http://schemas.microsoft.com/office/powerpoint/2010/main" val="1012260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CD51BE-8044-4156-A3D7-6BBAA729BCFF}" type="datetimeFigureOut">
              <a:rPr lang="en-IN" smtClean="0"/>
              <a:t>04-10-2023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DF26B1F-33E7-4C9F-9A2C-F8126FE966AC}" type="slidenum">
              <a:rPr lang="en-IN" smtClean="0"/>
              <a:t>‹#›</a:t>
            </a:fld>
            <a:endParaRPr lang="en-IN"/>
          </a:p>
        </p:txBody>
      </p:sp>
    </p:spTree>
    <p:extLst>
      <p:ext uri="{BB962C8B-B14F-4D97-AF65-F5344CB8AC3E}">
        <p14:creationId xmlns:p14="http://schemas.microsoft.com/office/powerpoint/2010/main" val="1242028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CDCD51BE-8044-4156-A3D7-6BBAA729BCFF}" type="datetimeFigureOut">
              <a:rPr lang="en-IN" smtClean="0"/>
              <a:t>04-10-2023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DF26B1F-33E7-4C9F-9A2C-F8126FE966AC}" type="slidenum">
              <a:rPr lang="en-IN" smtClean="0"/>
              <a:t>‹#›</a:t>
            </a:fld>
            <a:endParaRPr lang="en-IN"/>
          </a:p>
        </p:txBody>
      </p:sp>
    </p:spTree>
    <p:extLst>
      <p:ext uri="{BB962C8B-B14F-4D97-AF65-F5344CB8AC3E}">
        <p14:creationId xmlns:p14="http://schemas.microsoft.com/office/powerpoint/2010/main" val="292136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CD51BE-8044-4156-A3D7-6BBAA729BCFF}" type="datetimeFigureOut">
              <a:rPr lang="en-IN" smtClean="0"/>
              <a:t>04-10-2023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F26B1F-33E7-4C9F-9A2C-F8126FE966AC}" type="slidenum">
              <a:rPr lang="en-IN" smtClean="0"/>
              <a:t>‹#›</a:t>
            </a:fld>
            <a:endParaRPr lang="en-IN"/>
          </a:p>
        </p:txBody>
      </p:sp>
    </p:spTree>
    <p:extLst>
      <p:ext uri="{BB962C8B-B14F-4D97-AF65-F5344CB8AC3E}">
        <p14:creationId xmlns:p14="http://schemas.microsoft.com/office/powerpoint/2010/main" val="1726220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CD51BE-8044-4156-A3D7-6BBAA729BCFF}" type="datetimeFigureOut">
              <a:rPr lang="en-IN" smtClean="0"/>
              <a:t>04-10-2023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F26B1F-33E7-4C9F-9A2C-F8126FE966AC}" type="slidenum">
              <a:rPr lang="en-IN" smtClean="0"/>
              <a:t>‹#›</a:t>
            </a:fld>
            <a:endParaRPr lang="en-IN"/>
          </a:p>
        </p:txBody>
      </p:sp>
    </p:spTree>
    <p:extLst>
      <p:ext uri="{BB962C8B-B14F-4D97-AF65-F5344CB8AC3E}">
        <p14:creationId xmlns:p14="http://schemas.microsoft.com/office/powerpoint/2010/main" val="1551902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CDCD51BE-8044-4156-A3D7-6BBAA729BCFF}" type="datetimeFigureOut">
              <a:rPr lang="en-IN" smtClean="0"/>
              <a:t>04-10-2023</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7DF26B1F-33E7-4C9F-9A2C-F8126FE966AC}" type="slidenum">
              <a:rPr lang="en-IN" smtClean="0"/>
              <a:t>‹#›</a:t>
            </a:fld>
            <a:endParaRPr lang="en-IN"/>
          </a:p>
        </p:txBody>
      </p:sp>
    </p:spTree>
    <p:extLst>
      <p:ext uri="{BB962C8B-B14F-4D97-AF65-F5344CB8AC3E}">
        <p14:creationId xmlns:p14="http://schemas.microsoft.com/office/powerpoint/2010/main" val="32032659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F0B8E-2F31-BB30-1B90-074C4352A1F5}"/>
              </a:ext>
            </a:extLst>
          </p:cNvPr>
          <p:cNvSpPr>
            <a:spLocks noGrp="1"/>
          </p:cNvSpPr>
          <p:nvPr>
            <p:ph type="ctrTitle"/>
          </p:nvPr>
        </p:nvSpPr>
        <p:spPr/>
        <p:txBody>
          <a:bodyPr/>
          <a:lstStyle/>
          <a:p>
            <a:r>
              <a:rPr lang="en-US" dirty="0"/>
              <a:t>Data Science</a:t>
            </a:r>
            <a:endParaRPr lang="en-IN" dirty="0"/>
          </a:p>
        </p:txBody>
      </p:sp>
      <p:sp>
        <p:nvSpPr>
          <p:cNvPr id="3" name="Subtitle 2">
            <a:extLst>
              <a:ext uri="{FF2B5EF4-FFF2-40B4-BE49-F238E27FC236}">
                <a16:creationId xmlns:a16="http://schemas.microsoft.com/office/drawing/2014/main" id="{D88DD946-EEFF-517A-5DB1-EE3C2C8C3E45}"/>
              </a:ext>
            </a:extLst>
          </p:cNvPr>
          <p:cNvSpPr>
            <a:spLocks noGrp="1"/>
          </p:cNvSpPr>
          <p:nvPr>
            <p:ph type="subTitle" idx="1"/>
          </p:nvPr>
        </p:nvSpPr>
        <p:spPr/>
        <p:txBody>
          <a:bodyPr/>
          <a:lstStyle/>
          <a:p>
            <a:r>
              <a:rPr lang="en-US" dirty="0"/>
              <a:t>Project</a:t>
            </a:r>
            <a:endParaRPr lang="en-IN" dirty="0"/>
          </a:p>
        </p:txBody>
      </p:sp>
    </p:spTree>
    <p:extLst>
      <p:ext uri="{BB962C8B-B14F-4D97-AF65-F5344CB8AC3E}">
        <p14:creationId xmlns:p14="http://schemas.microsoft.com/office/powerpoint/2010/main" val="2634860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83121-76AF-B6E6-B7BE-5020BCC211C0}"/>
              </a:ext>
            </a:extLst>
          </p:cNvPr>
          <p:cNvSpPr>
            <a:spLocks noGrp="1"/>
          </p:cNvSpPr>
          <p:nvPr>
            <p:ph type="title"/>
          </p:nvPr>
        </p:nvSpPr>
        <p:spPr/>
        <p:txBody>
          <a:bodyPr/>
          <a:lstStyle/>
          <a:p>
            <a:r>
              <a:rPr lang="en-US" dirty="0"/>
              <a:t>Count Plot</a:t>
            </a:r>
            <a:endParaRPr lang="en-IN" dirty="0"/>
          </a:p>
        </p:txBody>
      </p:sp>
      <p:sp>
        <p:nvSpPr>
          <p:cNvPr id="3" name="Content Placeholder 2">
            <a:extLst>
              <a:ext uri="{FF2B5EF4-FFF2-40B4-BE49-F238E27FC236}">
                <a16:creationId xmlns:a16="http://schemas.microsoft.com/office/drawing/2014/main" id="{99E20548-526A-3742-E858-0B46C4B0DCE6}"/>
              </a:ext>
            </a:extLst>
          </p:cNvPr>
          <p:cNvSpPr>
            <a:spLocks noGrp="1"/>
          </p:cNvSpPr>
          <p:nvPr>
            <p:ph idx="1"/>
          </p:nvPr>
        </p:nvSpPr>
        <p:spPr>
          <a:xfrm>
            <a:off x="913775" y="1819835"/>
            <a:ext cx="10364452" cy="3971365"/>
          </a:xfrm>
        </p:spPr>
        <p:txBody>
          <a:bodyPr/>
          <a:lstStyle/>
          <a:p>
            <a:pPr marL="0" indent="0">
              <a:buNone/>
            </a:pPr>
            <a:r>
              <a:rPr lang="en-IN" dirty="0" err="1"/>
              <a:t>Countplot</a:t>
            </a:r>
            <a:r>
              <a:rPr lang="en-IN" dirty="0"/>
              <a:t> display the count of categorical observations in each bin in the dataset</a:t>
            </a:r>
            <a:r>
              <a:rPr lang="en-IN" b="1" i="0" dirty="0">
                <a:solidFill>
                  <a:srgbClr val="000000"/>
                </a:solidFill>
                <a:effectLst/>
                <a:latin typeface="Helvetica Neue"/>
              </a:rPr>
              <a:t>.</a:t>
            </a:r>
          </a:p>
          <a:p>
            <a:pPr marL="0" indent="0">
              <a:buNone/>
            </a:pPr>
            <a:endParaRPr lang="en-IN" dirty="0"/>
          </a:p>
        </p:txBody>
      </p:sp>
      <p:pic>
        <p:nvPicPr>
          <p:cNvPr id="4" name="Content Placeholder 3">
            <a:extLst>
              <a:ext uri="{FF2B5EF4-FFF2-40B4-BE49-F238E27FC236}">
                <a16:creationId xmlns:a16="http://schemas.microsoft.com/office/drawing/2014/main" id="{D19026B6-CA8B-A232-FA9F-B656ED8B80B7}"/>
              </a:ext>
            </a:extLst>
          </p:cNvPr>
          <p:cNvPicPr>
            <a:picLocks noChangeAspect="1"/>
          </p:cNvPicPr>
          <p:nvPr/>
        </p:nvPicPr>
        <p:blipFill>
          <a:blip r:embed="rId2"/>
          <a:stretch>
            <a:fillRect/>
          </a:stretch>
        </p:blipFill>
        <p:spPr>
          <a:xfrm>
            <a:off x="562765" y="2687315"/>
            <a:ext cx="2768017" cy="1845345"/>
          </a:xfrm>
          <a:prstGeom prst="rect">
            <a:avLst/>
          </a:prstGeom>
        </p:spPr>
      </p:pic>
      <p:pic>
        <p:nvPicPr>
          <p:cNvPr id="5" name="Picture 4">
            <a:extLst>
              <a:ext uri="{FF2B5EF4-FFF2-40B4-BE49-F238E27FC236}">
                <a16:creationId xmlns:a16="http://schemas.microsoft.com/office/drawing/2014/main" id="{DB63A5E2-33A8-94A9-C19E-BF41A17394E8}"/>
              </a:ext>
            </a:extLst>
          </p:cNvPr>
          <p:cNvPicPr>
            <a:picLocks noChangeAspect="1"/>
          </p:cNvPicPr>
          <p:nvPr/>
        </p:nvPicPr>
        <p:blipFill>
          <a:blip r:embed="rId3"/>
          <a:stretch>
            <a:fillRect/>
          </a:stretch>
        </p:blipFill>
        <p:spPr>
          <a:xfrm>
            <a:off x="3671599" y="2674321"/>
            <a:ext cx="2768016" cy="1743028"/>
          </a:xfrm>
          <a:prstGeom prst="rect">
            <a:avLst/>
          </a:prstGeom>
        </p:spPr>
      </p:pic>
      <p:pic>
        <p:nvPicPr>
          <p:cNvPr id="6" name="Picture 5">
            <a:extLst>
              <a:ext uri="{FF2B5EF4-FFF2-40B4-BE49-F238E27FC236}">
                <a16:creationId xmlns:a16="http://schemas.microsoft.com/office/drawing/2014/main" id="{6751F4D4-7C6E-AE27-4713-EE19983DF5A4}"/>
              </a:ext>
            </a:extLst>
          </p:cNvPr>
          <p:cNvPicPr>
            <a:picLocks noChangeAspect="1"/>
          </p:cNvPicPr>
          <p:nvPr/>
        </p:nvPicPr>
        <p:blipFill>
          <a:blip r:embed="rId4"/>
          <a:stretch>
            <a:fillRect/>
          </a:stretch>
        </p:blipFill>
        <p:spPr>
          <a:xfrm>
            <a:off x="497383" y="4644906"/>
            <a:ext cx="2833399" cy="1768762"/>
          </a:xfrm>
          <a:prstGeom prst="rect">
            <a:avLst/>
          </a:prstGeom>
        </p:spPr>
      </p:pic>
      <p:pic>
        <p:nvPicPr>
          <p:cNvPr id="7" name="Picture 6">
            <a:extLst>
              <a:ext uri="{FF2B5EF4-FFF2-40B4-BE49-F238E27FC236}">
                <a16:creationId xmlns:a16="http://schemas.microsoft.com/office/drawing/2014/main" id="{EFA1E6F7-9E8F-B64B-8A30-F28B4BFACC64}"/>
              </a:ext>
            </a:extLst>
          </p:cNvPr>
          <p:cNvPicPr>
            <a:picLocks noChangeAspect="1"/>
          </p:cNvPicPr>
          <p:nvPr/>
        </p:nvPicPr>
        <p:blipFill>
          <a:blip r:embed="rId5"/>
          <a:stretch>
            <a:fillRect/>
          </a:stretch>
        </p:blipFill>
        <p:spPr>
          <a:xfrm>
            <a:off x="3671599" y="4670639"/>
            <a:ext cx="2662184" cy="1743029"/>
          </a:xfrm>
          <a:prstGeom prst="rect">
            <a:avLst/>
          </a:prstGeom>
        </p:spPr>
      </p:pic>
      <p:pic>
        <p:nvPicPr>
          <p:cNvPr id="8" name="Picture 7">
            <a:extLst>
              <a:ext uri="{FF2B5EF4-FFF2-40B4-BE49-F238E27FC236}">
                <a16:creationId xmlns:a16="http://schemas.microsoft.com/office/drawing/2014/main" id="{AD17DA75-0B9B-9323-8FAD-44BA845C5AF5}"/>
              </a:ext>
            </a:extLst>
          </p:cNvPr>
          <p:cNvPicPr>
            <a:picLocks noChangeAspect="1"/>
          </p:cNvPicPr>
          <p:nvPr/>
        </p:nvPicPr>
        <p:blipFill>
          <a:blip r:embed="rId5"/>
          <a:stretch>
            <a:fillRect/>
          </a:stretch>
        </p:blipFill>
        <p:spPr>
          <a:xfrm>
            <a:off x="7253531" y="2623436"/>
            <a:ext cx="2662184" cy="1743029"/>
          </a:xfrm>
          <a:prstGeom prst="rect">
            <a:avLst/>
          </a:prstGeom>
        </p:spPr>
      </p:pic>
      <p:pic>
        <p:nvPicPr>
          <p:cNvPr id="9" name="Picture 8">
            <a:extLst>
              <a:ext uri="{FF2B5EF4-FFF2-40B4-BE49-F238E27FC236}">
                <a16:creationId xmlns:a16="http://schemas.microsoft.com/office/drawing/2014/main" id="{5E045D04-4E0B-1299-9B95-F20E103B5E9E}"/>
              </a:ext>
            </a:extLst>
          </p:cNvPr>
          <p:cNvPicPr>
            <a:picLocks noChangeAspect="1"/>
          </p:cNvPicPr>
          <p:nvPr/>
        </p:nvPicPr>
        <p:blipFill>
          <a:blip r:embed="rId6"/>
          <a:stretch>
            <a:fillRect/>
          </a:stretch>
        </p:blipFill>
        <p:spPr>
          <a:xfrm>
            <a:off x="7159109" y="4560294"/>
            <a:ext cx="2730500" cy="1803267"/>
          </a:xfrm>
          <a:prstGeom prst="rect">
            <a:avLst/>
          </a:prstGeom>
        </p:spPr>
      </p:pic>
    </p:spTree>
    <p:extLst>
      <p:ext uri="{BB962C8B-B14F-4D97-AF65-F5344CB8AC3E}">
        <p14:creationId xmlns:p14="http://schemas.microsoft.com/office/powerpoint/2010/main" val="2116626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CE264-77C0-9B03-400E-88E54F7E87AA}"/>
              </a:ext>
            </a:extLst>
          </p:cNvPr>
          <p:cNvSpPr>
            <a:spLocks noGrp="1"/>
          </p:cNvSpPr>
          <p:nvPr>
            <p:ph type="title"/>
          </p:nvPr>
        </p:nvSpPr>
        <p:spPr>
          <a:xfrm>
            <a:off x="838200" y="365126"/>
            <a:ext cx="10515600" cy="315912"/>
          </a:xfrm>
        </p:spPr>
        <p:txBody>
          <a:bodyPr>
            <a:normAutofit fontScale="90000"/>
          </a:bodyPr>
          <a:lstStyle/>
          <a:p>
            <a:r>
              <a:rPr lang="en-US" dirty="0"/>
              <a:t>Pair Plot</a:t>
            </a:r>
            <a:endParaRPr lang="en-IN" dirty="0"/>
          </a:p>
        </p:txBody>
      </p:sp>
      <p:sp>
        <p:nvSpPr>
          <p:cNvPr id="3" name="Content Placeholder 2">
            <a:extLst>
              <a:ext uri="{FF2B5EF4-FFF2-40B4-BE49-F238E27FC236}">
                <a16:creationId xmlns:a16="http://schemas.microsoft.com/office/drawing/2014/main" id="{6CA8A22F-379A-B830-F006-CAEA65CADDB6}"/>
              </a:ext>
            </a:extLst>
          </p:cNvPr>
          <p:cNvSpPr>
            <a:spLocks noGrp="1"/>
          </p:cNvSpPr>
          <p:nvPr>
            <p:ph idx="1"/>
          </p:nvPr>
        </p:nvSpPr>
        <p:spPr>
          <a:xfrm>
            <a:off x="160421" y="818147"/>
            <a:ext cx="11193379" cy="5358816"/>
          </a:xfrm>
        </p:spPr>
        <p:txBody>
          <a:bodyPr/>
          <a:lstStyle/>
          <a:p>
            <a:pPr marL="0" indent="0">
              <a:buNone/>
            </a:pPr>
            <a:r>
              <a:rPr lang="en-IN" dirty="0"/>
              <a:t>plot a pairwise relationships in a dataset.</a:t>
            </a:r>
          </a:p>
        </p:txBody>
      </p:sp>
      <p:sp>
        <p:nvSpPr>
          <p:cNvPr id="7" name="TextBox 6">
            <a:extLst>
              <a:ext uri="{FF2B5EF4-FFF2-40B4-BE49-F238E27FC236}">
                <a16:creationId xmlns:a16="http://schemas.microsoft.com/office/drawing/2014/main" id="{E412A7BA-2D5E-22B4-7656-83DBACDDAC3B}"/>
              </a:ext>
            </a:extLst>
          </p:cNvPr>
          <p:cNvSpPr txBox="1"/>
          <p:nvPr/>
        </p:nvSpPr>
        <p:spPr>
          <a:xfrm>
            <a:off x="725580" y="2727157"/>
            <a:ext cx="4070683" cy="2015936"/>
          </a:xfrm>
          <a:prstGeom prst="rect">
            <a:avLst/>
          </a:prstGeom>
          <a:noFill/>
        </p:spPr>
        <p:txBody>
          <a:bodyPr wrap="square" rtlCol="0">
            <a:spAutoFit/>
          </a:bodyPr>
          <a:lstStyle/>
          <a:p>
            <a:r>
              <a:rPr lang="en-IN" sz="2500" dirty="0">
                <a:latin typeface="Times New Roman" panose="02020603050405020304" pitchFamily="18" charset="0"/>
                <a:cs typeface="Times New Roman" panose="02020603050405020304" pitchFamily="18" charset="0"/>
              </a:rPr>
              <a:t>the seaborn library, offers a user-friendly and visually appealing interface for creating informative statistical graphics.</a:t>
            </a:r>
          </a:p>
        </p:txBody>
      </p:sp>
      <p:pic>
        <p:nvPicPr>
          <p:cNvPr id="5" name="Picture 4">
            <a:extLst>
              <a:ext uri="{FF2B5EF4-FFF2-40B4-BE49-F238E27FC236}">
                <a16:creationId xmlns:a16="http://schemas.microsoft.com/office/drawing/2014/main" id="{B311F093-32E0-868C-B510-4A958E5F7F73}"/>
              </a:ext>
            </a:extLst>
          </p:cNvPr>
          <p:cNvPicPr>
            <a:picLocks noChangeAspect="1"/>
          </p:cNvPicPr>
          <p:nvPr/>
        </p:nvPicPr>
        <p:blipFill rotWithShape="1">
          <a:blip r:embed="rId2">
            <a:extLst>
              <a:ext uri="{28A0092B-C50C-407E-A947-70E740481C1C}">
                <a14:useLocalDpi xmlns:a14="http://schemas.microsoft.com/office/drawing/2010/main" val="0"/>
              </a:ext>
            </a:extLst>
          </a:blip>
          <a:srcRect l="27795" t="17778" r="36028" b="11930"/>
          <a:stretch/>
        </p:blipFill>
        <p:spPr>
          <a:xfrm>
            <a:off x="6445625" y="896470"/>
            <a:ext cx="5585954" cy="5737411"/>
          </a:xfrm>
          <a:prstGeom prst="rect">
            <a:avLst/>
          </a:prstGeom>
        </p:spPr>
      </p:pic>
    </p:spTree>
    <p:extLst>
      <p:ext uri="{BB962C8B-B14F-4D97-AF65-F5344CB8AC3E}">
        <p14:creationId xmlns:p14="http://schemas.microsoft.com/office/powerpoint/2010/main" val="3904999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5A9C758-332F-F901-73BB-D13D95C58512}"/>
              </a:ext>
            </a:extLst>
          </p:cNvPr>
          <p:cNvPicPr>
            <a:picLocks noChangeAspect="1"/>
          </p:cNvPicPr>
          <p:nvPr/>
        </p:nvPicPr>
        <p:blipFill>
          <a:blip r:embed="rId2"/>
          <a:stretch>
            <a:fillRect/>
          </a:stretch>
        </p:blipFill>
        <p:spPr>
          <a:xfrm>
            <a:off x="0" y="896471"/>
            <a:ext cx="7261862" cy="5770710"/>
          </a:xfrm>
          <a:prstGeom prst="rect">
            <a:avLst/>
          </a:prstGeom>
        </p:spPr>
      </p:pic>
      <p:sp>
        <p:nvSpPr>
          <p:cNvPr id="6" name="TextBox 5">
            <a:extLst>
              <a:ext uri="{FF2B5EF4-FFF2-40B4-BE49-F238E27FC236}">
                <a16:creationId xmlns:a16="http://schemas.microsoft.com/office/drawing/2014/main" id="{657A334A-1064-981E-0AA8-CF1C6139EA40}"/>
              </a:ext>
            </a:extLst>
          </p:cNvPr>
          <p:cNvSpPr txBox="1"/>
          <p:nvPr/>
        </p:nvSpPr>
        <p:spPr>
          <a:xfrm>
            <a:off x="7422777" y="1273893"/>
            <a:ext cx="4331368" cy="1477328"/>
          </a:xfrm>
          <a:prstGeom prst="rect">
            <a:avLst/>
          </a:prstGeom>
          <a:noFill/>
        </p:spPr>
        <p:txBody>
          <a:bodyPr wrap="square" rtlCol="0">
            <a:spAutoFit/>
          </a:bodyPr>
          <a:lstStyle/>
          <a:p>
            <a:r>
              <a:rPr lang="en-US" dirty="0"/>
              <a:t>In the notebook </a:t>
            </a:r>
            <a:r>
              <a:rPr lang="en-IN" dirty="0"/>
              <a:t>rephrase the sentence </a:t>
            </a:r>
            <a:r>
              <a:rPr lang="en-IN" dirty="0">
                <a:latin typeface="Times New Roman" panose="02020603050405020304" pitchFamily="18" charset="0"/>
                <a:cs typeface="Times New Roman" panose="02020603050405020304" pitchFamily="18" charset="0"/>
              </a:rPr>
              <a:t>machine learning algorithms to systematically </a:t>
            </a:r>
            <a:r>
              <a:rPr lang="en-IN" dirty="0" err="1">
                <a:latin typeface="Times New Roman" panose="02020603050405020304" pitchFamily="18" charset="0"/>
                <a:cs typeface="Times New Roman" panose="02020603050405020304" pitchFamily="18" charset="0"/>
              </a:rPr>
              <a:t>analyze</a:t>
            </a:r>
            <a:r>
              <a:rPr lang="en-IN" dirty="0">
                <a:latin typeface="Times New Roman" panose="02020603050405020304" pitchFamily="18" charset="0"/>
                <a:cs typeface="Times New Roman" panose="02020603050405020304" pitchFamily="18" charset="0"/>
              </a:rPr>
              <a:t> and graphically represent predictions related to various aspects of car insurance.</a:t>
            </a:r>
          </a:p>
        </p:txBody>
      </p:sp>
      <p:sp>
        <p:nvSpPr>
          <p:cNvPr id="7" name="TextBox 6">
            <a:extLst>
              <a:ext uri="{FF2B5EF4-FFF2-40B4-BE49-F238E27FC236}">
                <a16:creationId xmlns:a16="http://schemas.microsoft.com/office/drawing/2014/main" id="{0EA200A8-605F-58C1-6F79-33E3C6A1C2D5}"/>
              </a:ext>
            </a:extLst>
          </p:cNvPr>
          <p:cNvSpPr txBox="1"/>
          <p:nvPr/>
        </p:nvSpPr>
        <p:spPr>
          <a:xfrm>
            <a:off x="7886582" y="3174449"/>
            <a:ext cx="2887579" cy="3139321"/>
          </a:xfrm>
          <a:prstGeom prst="rect">
            <a:avLst/>
          </a:prstGeom>
          <a:noFill/>
        </p:spPr>
        <p:txBody>
          <a:bodyPr wrap="square" rtlCol="0">
            <a:spAutoFit/>
          </a:bodyPr>
          <a:lstStyle/>
          <a:p>
            <a:r>
              <a:rPr lang="en-US" dirty="0" err="1"/>
              <a:t>HeatMap</a:t>
            </a:r>
            <a:r>
              <a:rPr lang="en-US" dirty="0"/>
              <a:t> correlation-</a:t>
            </a:r>
          </a:p>
          <a:p>
            <a:r>
              <a:rPr lang="en-US" dirty="0"/>
              <a:t>Plots are used to understand which variables ate related to each other and the strength of this relationship.</a:t>
            </a:r>
          </a:p>
          <a:p>
            <a:r>
              <a:rPr lang="en-US" dirty="0"/>
              <a:t>Correlation heatmap  means a type of plot that visualize the strength of relationship[ between numerical variable.</a:t>
            </a:r>
          </a:p>
          <a:p>
            <a:endParaRPr lang="en-US" dirty="0"/>
          </a:p>
          <a:p>
            <a:r>
              <a:rPr lang="en-US" dirty="0"/>
              <a:t> </a:t>
            </a:r>
            <a:endParaRPr lang="en-IN" dirty="0"/>
          </a:p>
        </p:txBody>
      </p:sp>
      <p:sp>
        <p:nvSpPr>
          <p:cNvPr id="3" name="TextBox 2">
            <a:extLst>
              <a:ext uri="{FF2B5EF4-FFF2-40B4-BE49-F238E27FC236}">
                <a16:creationId xmlns:a16="http://schemas.microsoft.com/office/drawing/2014/main" id="{D732261E-3AF6-B4C6-EBE2-ADEB7718ECB3}"/>
              </a:ext>
            </a:extLst>
          </p:cNvPr>
          <p:cNvSpPr txBox="1"/>
          <p:nvPr/>
        </p:nvSpPr>
        <p:spPr>
          <a:xfrm>
            <a:off x="302666" y="189913"/>
            <a:ext cx="7718387" cy="584775"/>
          </a:xfrm>
          <a:prstGeom prst="rect">
            <a:avLst/>
          </a:prstGeom>
          <a:noFill/>
        </p:spPr>
        <p:txBody>
          <a:bodyPr wrap="square">
            <a:spAutoFit/>
          </a:bodyPr>
          <a:lstStyle/>
          <a:p>
            <a:r>
              <a:rPr lang="en-US" sz="3200" dirty="0" err="1">
                <a:latin typeface="Times New Roman" panose="02020603050405020304" pitchFamily="18" charset="0"/>
                <a:cs typeface="Times New Roman" panose="02020603050405020304" pitchFamily="18" charset="0"/>
              </a:rPr>
              <a:t>HeatMap</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0384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E5410-630D-5656-4005-64396BB1DDC3}"/>
              </a:ext>
            </a:extLst>
          </p:cNvPr>
          <p:cNvSpPr>
            <a:spLocks noGrp="1"/>
          </p:cNvSpPr>
          <p:nvPr>
            <p:ph type="title"/>
          </p:nvPr>
        </p:nvSpPr>
        <p:spPr/>
        <p:txBody>
          <a:bodyPr/>
          <a:lstStyle/>
          <a:p>
            <a:r>
              <a:rPr lang="en-US" sz="2500" b="1" dirty="0" err="1">
                <a:latin typeface="Times New Roman" panose="02020603050405020304" pitchFamily="18" charset="0"/>
                <a:cs typeface="Times New Roman" panose="02020603050405020304" pitchFamily="18" charset="0"/>
              </a:rPr>
              <a:t>Decission</a:t>
            </a:r>
            <a:r>
              <a:rPr lang="en-US" sz="2500" b="1" dirty="0">
                <a:latin typeface="Times New Roman" panose="02020603050405020304" pitchFamily="18" charset="0"/>
                <a:cs typeface="Times New Roman" panose="02020603050405020304" pitchFamily="18" charset="0"/>
              </a:rPr>
              <a:t> Tree </a:t>
            </a:r>
            <a:r>
              <a:rPr lang="en-US" sz="2500" dirty="0"/>
              <a:t>- </a:t>
            </a:r>
            <a:r>
              <a:rPr lang="en-IN" sz="1800" b="0" i="0" dirty="0">
                <a:solidFill>
                  <a:srgbClr val="000000"/>
                </a:solidFill>
                <a:effectLst/>
                <a:latin typeface="Helvetica Neue"/>
              </a:rPr>
              <a:t>non-parametric supervised learning method used for classification and regression</a:t>
            </a:r>
            <a:endParaRPr lang="en-IN" sz="1800" dirty="0"/>
          </a:p>
        </p:txBody>
      </p:sp>
      <p:sp>
        <p:nvSpPr>
          <p:cNvPr id="3" name="Content Placeholder 2">
            <a:extLst>
              <a:ext uri="{FF2B5EF4-FFF2-40B4-BE49-F238E27FC236}">
                <a16:creationId xmlns:a16="http://schemas.microsoft.com/office/drawing/2014/main" id="{99CDE789-25E2-A74D-4476-DAE6ACDDC104}"/>
              </a:ext>
            </a:extLst>
          </p:cNvPr>
          <p:cNvSpPr>
            <a:spLocks noGrp="1"/>
          </p:cNvSpPr>
          <p:nvPr>
            <p:ph idx="1"/>
          </p:nvPr>
        </p:nvSpPr>
        <p:spPr/>
        <p:txBody>
          <a:bodyPr/>
          <a:lstStyle/>
          <a:p>
            <a:pPr marL="0" indent="0" algn="r">
              <a:buNone/>
            </a:pPr>
            <a:r>
              <a:rPr lang="en-US" dirty="0"/>
              <a:t>Library- </a:t>
            </a:r>
            <a:r>
              <a:rPr lang="en-US" dirty="0" err="1"/>
              <a:t>sklearn.tree</a:t>
            </a:r>
            <a:endParaRPr lang="en-US" dirty="0"/>
          </a:p>
        </p:txBody>
      </p:sp>
      <p:pic>
        <p:nvPicPr>
          <p:cNvPr id="6" name="Picture 5">
            <a:extLst>
              <a:ext uri="{FF2B5EF4-FFF2-40B4-BE49-F238E27FC236}">
                <a16:creationId xmlns:a16="http://schemas.microsoft.com/office/drawing/2014/main" id="{F3502B9D-8B0A-CC42-A022-0DC9089FB2B4}"/>
              </a:ext>
            </a:extLst>
          </p:cNvPr>
          <p:cNvPicPr>
            <a:picLocks noChangeAspect="1"/>
          </p:cNvPicPr>
          <p:nvPr/>
        </p:nvPicPr>
        <p:blipFill rotWithShape="1">
          <a:blip r:embed="rId2">
            <a:extLst>
              <a:ext uri="{28A0092B-C50C-407E-A947-70E740481C1C}">
                <a14:useLocalDpi xmlns:a14="http://schemas.microsoft.com/office/drawing/2010/main" val="0"/>
              </a:ext>
            </a:extLst>
          </a:blip>
          <a:srcRect l="20956" t="37516" r="43971" b="13595"/>
          <a:stretch/>
        </p:blipFill>
        <p:spPr>
          <a:xfrm>
            <a:off x="681316" y="1488141"/>
            <a:ext cx="5110818" cy="4007224"/>
          </a:xfrm>
          <a:prstGeom prst="rect">
            <a:avLst/>
          </a:prstGeom>
        </p:spPr>
      </p:pic>
      <p:sp>
        <p:nvSpPr>
          <p:cNvPr id="7" name="Rectangle 1">
            <a:extLst>
              <a:ext uri="{FF2B5EF4-FFF2-40B4-BE49-F238E27FC236}">
                <a16:creationId xmlns:a16="http://schemas.microsoft.com/office/drawing/2014/main" id="{84A06587-1917-7CFA-8C27-3443B2168072}"/>
              </a:ext>
            </a:extLst>
          </p:cNvPr>
          <p:cNvSpPr>
            <a:spLocks noChangeArrowheads="1"/>
          </p:cNvSpPr>
          <p:nvPr/>
        </p:nvSpPr>
        <p:spPr bwMode="auto">
          <a:xfrm>
            <a:off x="8174182" y="2957819"/>
            <a:ext cx="3336502" cy="22159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Confusion Matrix: [[15753 699] [ 1079 47]]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Accuracy : [0.89885084]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Sensitivity : [0.93589591] Specificity : [0.06300268]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Precision: [0.95751276]</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Recall: [0.93589591]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F-score: [0.94658094] </a:t>
            </a:r>
          </a:p>
        </p:txBody>
      </p:sp>
    </p:spTree>
    <p:extLst>
      <p:ext uri="{BB962C8B-B14F-4D97-AF65-F5344CB8AC3E}">
        <p14:creationId xmlns:p14="http://schemas.microsoft.com/office/powerpoint/2010/main" val="849595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BB01-B446-D41F-A225-B22DAF6C082F}"/>
              </a:ext>
            </a:extLst>
          </p:cNvPr>
          <p:cNvSpPr>
            <a:spLocks noGrp="1"/>
          </p:cNvSpPr>
          <p:nvPr>
            <p:ph type="title"/>
          </p:nvPr>
        </p:nvSpPr>
        <p:spPr>
          <a:xfrm>
            <a:off x="838200" y="802105"/>
            <a:ext cx="10515600" cy="888583"/>
          </a:xfrm>
        </p:spPr>
        <p:txBody>
          <a:bodyPr>
            <a:normAutofit fontScale="90000"/>
          </a:bodyPr>
          <a:lstStyle/>
          <a:p>
            <a:r>
              <a:rPr lang="en-US" dirty="0"/>
              <a:t>Random Forrest- </a:t>
            </a:r>
            <a:r>
              <a:rPr lang="en-US" sz="2800" dirty="0"/>
              <a:t>both regression and classification to perform. It used to get good </a:t>
            </a:r>
            <a:r>
              <a:rPr lang="en-US" sz="2800" dirty="0" err="1"/>
              <a:t>predction</a:t>
            </a:r>
            <a:r>
              <a:rPr lang="en-US" sz="2800" dirty="0"/>
              <a:t> analyze </a:t>
            </a:r>
            <a:r>
              <a:rPr lang="en-US" sz="2800" dirty="0" err="1"/>
              <a:t>easyily</a:t>
            </a:r>
            <a:r>
              <a:rPr lang="en-US" sz="2800" dirty="0"/>
              <a:t>. higher level of accuracy in predicting outcomes compared to decision tree algorithm.</a:t>
            </a:r>
            <a:br>
              <a:rPr lang="en-US" b="0" i="0" u="none" strike="noStrike" dirty="0">
                <a:effectLst/>
                <a:latin typeface="Gabriola" panose="04040605051002020D02" pitchFamily="82" charset="0"/>
              </a:rPr>
            </a:br>
            <a:br>
              <a:rPr lang="en-US" dirty="0"/>
            </a:br>
            <a:endParaRPr lang="en-IN" dirty="0"/>
          </a:p>
        </p:txBody>
      </p:sp>
      <p:pic>
        <p:nvPicPr>
          <p:cNvPr id="6" name="Picture 5">
            <a:extLst>
              <a:ext uri="{FF2B5EF4-FFF2-40B4-BE49-F238E27FC236}">
                <a16:creationId xmlns:a16="http://schemas.microsoft.com/office/drawing/2014/main" id="{71CC9DB2-7DE9-8B72-E5B8-1DCE34C60C36}"/>
              </a:ext>
            </a:extLst>
          </p:cNvPr>
          <p:cNvPicPr>
            <a:picLocks noChangeAspect="1"/>
          </p:cNvPicPr>
          <p:nvPr/>
        </p:nvPicPr>
        <p:blipFill rotWithShape="1">
          <a:blip r:embed="rId2">
            <a:extLst>
              <a:ext uri="{28A0092B-C50C-407E-A947-70E740481C1C}">
                <a14:useLocalDpi xmlns:a14="http://schemas.microsoft.com/office/drawing/2010/main" val="0"/>
              </a:ext>
            </a:extLst>
          </a:blip>
          <a:srcRect l="20758" t="36551" r="43485" b="14882"/>
          <a:stretch/>
        </p:blipFill>
        <p:spPr>
          <a:xfrm>
            <a:off x="5532582" y="1934008"/>
            <a:ext cx="6077527" cy="4643250"/>
          </a:xfrm>
          <a:prstGeom prst="rect">
            <a:avLst/>
          </a:prstGeom>
        </p:spPr>
      </p:pic>
      <p:sp>
        <p:nvSpPr>
          <p:cNvPr id="7" name="Rectangle 1">
            <a:extLst>
              <a:ext uri="{FF2B5EF4-FFF2-40B4-BE49-F238E27FC236}">
                <a16:creationId xmlns:a16="http://schemas.microsoft.com/office/drawing/2014/main" id="{20E2D574-79BF-14C0-E2E4-52623A857071}"/>
              </a:ext>
            </a:extLst>
          </p:cNvPr>
          <p:cNvSpPr>
            <a:spLocks noChangeArrowheads="1"/>
          </p:cNvSpPr>
          <p:nvPr/>
        </p:nvSpPr>
        <p:spPr bwMode="auto">
          <a:xfrm>
            <a:off x="838200" y="3336339"/>
            <a:ext cx="3438236" cy="22159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Confusion Matrix: [[16165 287] [ 1108 18]</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 Accuracy : [0.92063944]</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 Sensitivity : [0.93585364]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Specificity : [0.05901639]</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 Precision: [0.98255531]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Recall: [0.93585364]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F-score: [0.95863603] </a:t>
            </a:r>
          </a:p>
        </p:txBody>
      </p:sp>
    </p:spTree>
    <p:extLst>
      <p:ext uri="{BB962C8B-B14F-4D97-AF65-F5344CB8AC3E}">
        <p14:creationId xmlns:p14="http://schemas.microsoft.com/office/powerpoint/2010/main" val="3228442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4C6FD-5A7F-6C6A-5D72-A5D4C62F8EEA}"/>
              </a:ext>
            </a:extLst>
          </p:cNvPr>
          <p:cNvSpPr>
            <a:spLocks noGrp="1"/>
          </p:cNvSpPr>
          <p:nvPr>
            <p:ph type="title"/>
          </p:nvPr>
        </p:nvSpPr>
        <p:spPr>
          <a:xfrm>
            <a:off x="613611" y="252831"/>
            <a:ext cx="10515600" cy="1325563"/>
          </a:xfrm>
        </p:spPr>
        <p:txBody>
          <a:bodyPr>
            <a:normAutofit fontScale="90000"/>
          </a:bodyPr>
          <a:lstStyle/>
          <a:p>
            <a:r>
              <a:rPr lang="en-US" dirty="0"/>
              <a:t>Logistic Regression-</a:t>
            </a:r>
            <a:r>
              <a:rPr lang="en-US" sz="2200" dirty="0"/>
              <a:t> </a:t>
            </a:r>
            <a:r>
              <a:rPr lang="en-IN" sz="2200" b="0" i="0" dirty="0">
                <a:solidFill>
                  <a:srgbClr val="000000"/>
                </a:solidFill>
                <a:effectLst/>
                <a:latin typeface="Helvetica Neue"/>
              </a:rPr>
              <a:t>used for classification and predictive analytics. Logistic regression estimates the probability of an event </a:t>
            </a:r>
            <a:r>
              <a:rPr lang="en-IN" sz="2200" b="0" i="0" dirty="0" err="1">
                <a:solidFill>
                  <a:srgbClr val="000000"/>
                </a:solidFill>
                <a:effectLst/>
                <a:latin typeface="Helvetica Neue"/>
              </a:rPr>
              <a:t>occuring</a:t>
            </a:r>
            <a:r>
              <a:rPr lang="en-IN" sz="2200" b="0" i="0" dirty="0">
                <a:solidFill>
                  <a:srgbClr val="000000"/>
                </a:solidFill>
                <a:effectLst/>
                <a:latin typeface="Helvetica Neue"/>
              </a:rPr>
              <a:t>, such as voted or didn't vote, based on a given dataset of independent variables</a:t>
            </a:r>
            <a:endParaRPr lang="en-IN" sz="2200" dirty="0"/>
          </a:p>
        </p:txBody>
      </p:sp>
      <p:sp>
        <p:nvSpPr>
          <p:cNvPr id="7" name="Rectangle 1">
            <a:extLst>
              <a:ext uri="{FF2B5EF4-FFF2-40B4-BE49-F238E27FC236}">
                <a16:creationId xmlns:a16="http://schemas.microsoft.com/office/drawing/2014/main" id="{5AF777AA-0878-AEE0-59AD-7546E379F8C9}"/>
              </a:ext>
            </a:extLst>
          </p:cNvPr>
          <p:cNvSpPr>
            <a:spLocks noGrp="1" noChangeArrowheads="1"/>
          </p:cNvSpPr>
          <p:nvPr>
            <p:ph idx="1"/>
          </p:nvPr>
        </p:nvSpPr>
        <p:spPr bwMode="auto">
          <a:xfrm>
            <a:off x="806824" y="2545282"/>
            <a:ext cx="4141694" cy="24622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Confusion Matrix: [[16452 0] [ 1126 0]]</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Accuracy : [0.93594266]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Sensitivity : [0.93594266]</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Specificity : [nan]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Precision: [1.]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Recall: [0.93594266]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F-score: [0.96691155] </a:t>
            </a:r>
          </a:p>
        </p:txBody>
      </p:sp>
      <p:pic>
        <p:nvPicPr>
          <p:cNvPr id="6" name="Picture 5">
            <a:extLst>
              <a:ext uri="{FF2B5EF4-FFF2-40B4-BE49-F238E27FC236}">
                <a16:creationId xmlns:a16="http://schemas.microsoft.com/office/drawing/2014/main" id="{47B182C2-D4BD-4CC5-5C80-DA6EDAC6C502}"/>
              </a:ext>
            </a:extLst>
          </p:cNvPr>
          <p:cNvPicPr>
            <a:picLocks noChangeAspect="1"/>
          </p:cNvPicPr>
          <p:nvPr/>
        </p:nvPicPr>
        <p:blipFill rotWithShape="1">
          <a:blip r:embed="rId2">
            <a:extLst>
              <a:ext uri="{28A0092B-C50C-407E-A947-70E740481C1C}">
                <a14:useLocalDpi xmlns:a14="http://schemas.microsoft.com/office/drawing/2010/main" val="0"/>
              </a:ext>
            </a:extLst>
          </a:blip>
          <a:srcRect l="20201" t="34839" r="44114" b="13333"/>
          <a:stretch/>
        </p:blipFill>
        <p:spPr>
          <a:xfrm>
            <a:off x="6006353" y="1825625"/>
            <a:ext cx="4616824" cy="3771709"/>
          </a:xfrm>
          <a:prstGeom prst="rect">
            <a:avLst/>
          </a:prstGeom>
        </p:spPr>
      </p:pic>
    </p:spTree>
    <p:extLst>
      <p:ext uri="{BB962C8B-B14F-4D97-AF65-F5344CB8AC3E}">
        <p14:creationId xmlns:p14="http://schemas.microsoft.com/office/powerpoint/2010/main" val="2400345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D24C1-A791-8499-CC97-AF8BE4F325CE}"/>
              </a:ext>
            </a:extLst>
          </p:cNvPr>
          <p:cNvSpPr>
            <a:spLocks noGrp="1"/>
          </p:cNvSpPr>
          <p:nvPr>
            <p:ph type="title"/>
          </p:nvPr>
        </p:nvSpPr>
        <p:spPr/>
        <p:txBody>
          <a:bodyPr>
            <a:normAutofit/>
          </a:bodyPr>
          <a:lstStyle/>
          <a:p>
            <a:r>
              <a:rPr lang="en-US" sz="3000" dirty="0">
                <a:latin typeface="Times New Roman" panose="02020603050405020304" pitchFamily="18" charset="0"/>
                <a:cs typeface="Times New Roman" panose="02020603050405020304" pitchFamily="18" charset="0"/>
              </a:rPr>
              <a:t>SUPPORT VECTOR MACHINE (SVM)</a:t>
            </a:r>
            <a:endParaRPr lang="en-IN" sz="3000" dirty="0">
              <a:latin typeface="Times New Roman" panose="02020603050405020304" pitchFamily="18" charset="0"/>
              <a:cs typeface="Times New Roman" panose="02020603050405020304" pitchFamily="18" charset="0"/>
            </a:endParaRPr>
          </a:p>
        </p:txBody>
      </p:sp>
      <p:sp>
        <p:nvSpPr>
          <p:cNvPr id="8" name="Rectangle 2">
            <a:extLst>
              <a:ext uri="{FF2B5EF4-FFF2-40B4-BE49-F238E27FC236}">
                <a16:creationId xmlns:a16="http://schemas.microsoft.com/office/drawing/2014/main" id="{458390C4-3C6D-9910-5E79-89B05D77ABA0}"/>
              </a:ext>
            </a:extLst>
          </p:cNvPr>
          <p:cNvSpPr>
            <a:spLocks noGrp="1" noChangeArrowheads="1"/>
          </p:cNvSpPr>
          <p:nvPr>
            <p:ph idx="1"/>
          </p:nvPr>
        </p:nvSpPr>
        <p:spPr bwMode="auto">
          <a:xfrm>
            <a:off x="963705" y="2284843"/>
            <a:ext cx="4917142" cy="30162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Confusion Matrix: [[16452 0] [ 1126 0]]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Accuracy : [0.93594266] Sensitivity : [0.93594266] Specificity : [nan] Precision: [1.]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Recall: [0.93594266]</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 F-score: [0.96691155] </a:t>
            </a:r>
          </a:p>
        </p:txBody>
      </p:sp>
      <p:pic>
        <p:nvPicPr>
          <p:cNvPr id="6" name="Picture 5">
            <a:extLst>
              <a:ext uri="{FF2B5EF4-FFF2-40B4-BE49-F238E27FC236}">
                <a16:creationId xmlns:a16="http://schemas.microsoft.com/office/drawing/2014/main" id="{9EC16F4B-7A4F-16DB-1A40-38EE8B24EC1E}"/>
              </a:ext>
            </a:extLst>
          </p:cNvPr>
          <p:cNvPicPr>
            <a:picLocks noChangeAspect="1"/>
          </p:cNvPicPr>
          <p:nvPr/>
        </p:nvPicPr>
        <p:blipFill rotWithShape="1">
          <a:blip r:embed="rId2">
            <a:extLst>
              <a:ext uri="{28A0092B-C50C-407E-A947-70E740481C1C}">
                <a14:useLocalDpi xmlns:a14="http://schemas.microsoft.com/office/drawing/2010/main" val="0"/>
              </a:ext>
            </a:extLst>
          </a:blip>
          <a:srcRect l="20368" t="30457" r="41985" b="13203"/>
          <a:stretch/>
        </p:blipFill>
        <p:spPr>
          <a:xfrm>
            <a:off x="6763871" y="2069399"/>
            <a:ext cx="4589929" cy="3863789"/>
          </a:xfrm>
          <a:prstGeom prst="rect">
            <a:avLst/>
          </a:prstGeom>
        </p:spPr>
      </p:pic>
    </p:spTree>
    <p:extLst>
      <p:ext uri="{BB962C8B-B14F-4D97-AF65-F5344CB8AC3E}">
        <p14:creationId xmlns:p14="http://schemas.microsoft.com/office/powerpoint/2010/main" val="27435573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638A1-8DB1-4CC9-903E-ADADE423E297}"/>
              </a:ext>
            </a:extLst>
          </p:cNvPr>
          <p:cNvSpPr>
            <a:spLocks noGrp="1"/>
          </p:cNvSpPr>
          <p:nvPr>
            <p:ph type="title"/>
          </p:nvPr>
        </p:nvSpPr>
        <p:spPr/>
        <p:txBody>
          <a:bodyPr>
            <a:noAutofit/>
          </a:bodyPr>
          <a:lstStyle/>
          <a:p>
            <a:pPr marL="0" indent="0" rtl="0" fontAlgn="base">
              <a:spcBef>
                <a:spcPts val="0"/>
              </a:spcBef>
              <a:spcAft>
                <a:spcPts val="0"/>
              </a:spcAft>
              <a:buNone/>
            </a:pPr>
            <a:r>
              <a:rPr lang="en-US" sz="2500" dirty="0"/>
              <a:t>KNN-very simple algorithm used to solve classification problems. KNN stands for K-Nearest Neighbors. K is the number of neighbors in KNN.</a:t>
            </a:r>
            <a:br>
              <a:rPr lang="en-US" sz="2500" dirty="0"/>
            </a:br>
            <a:r>
              <a:rPr lang="en-US" sz="2500" dirty="0"/>
              <a:t>The k-nearest neighbor algorithm stores all the available data and classifies a new data point based on the similarity in training dataset.</a:t>
            </a:r>
            <a:br>
              <a:rPr lang="en-US" sz="2500" dirty="0"/>
            </a:br>
            <a:endParaRPr lang="en-IN" sz="2500" dirty="0"/>
          </a:p>
        </p:txBody>
      </p:sp>
      <p:pic>
        <p:nvPicPr>
          <p:cNvPr id="5" name="Picture 4">
            <a:extLst>
              <a:ext uri="{FF2B5EF4-FFF2-40B4-BE49-F238E27FC236}">
                <a16:creationId xmlns:a16="http://schemas.microsoft.com/office/drawing/2014/main" id="{7ABAEF1B-2BBF-7FCB-669B-CABE5FE168A8}"/>
              </a:ext>
            </a:extLst>
          </p:cNvPr>
          <p:cNvPicPr>
            <a:picLocks noChangeAspect="1"/>
          </p:cNvPicPr>
          <p:nvPr/>
        </p:nvPicPr>
        <p:blipFill rotWithShape="1">
          <a:blip r:embed="rId2">
            <a:extLst>
              <a:ext uri="{28A0092B-C50C-407E-A947-70E740481C1C}">
                <a14:useLocalDpi xmlns:a14="http://schemas.microsoft.com/office/drawing/2010/main" val="0"/>
              </a:ext>
            </a:extLst>
          </a:blip>
          <a:srcRect l="20515" t="35294" r="42352" b="11764"/>
          <a:stretch/>
        </p:blipFill>
        <p:spPr>
          <a:xfrm>
            <a:off x="986118" y="1862046"/>
            <a:ext cx="5391158" cy="4323601"/>
          </a:xfrm>
          <a:prstGeom prst="rect">
            <a:avLst/>
          </a:prstGeom>
        </p:spPr>
      </p:pic>
      <p:sp>
        <p:nvSpPr>
          <p:cNvPr id="13" name="Rectangle 1">
            <a:extLst>
              <a:ext uri="{FF2B5EF4-FFF2-40B4-BE49-F238E27FC236}">
                <a16:creationId xmlns:a16="http://schemas.microsoft.com/office/drawing/2014/main" id="{1D44473A-78A4-3006-FFCC-FD64B32A56D8}"/>
              </a:ext>
            </a:extLst>
          </p:cNvPr>
          <p:cNvSpPr>
            <a:spLocks noChangeArrowheads="1"/>
          </p:cNvSpPr>
          <p:nvPr/>
        </p:nvSpPr>
        <p:spPr bwMode="auto">
          <a:xfrm>
            <a:off x="7619999" y="2248936"/>
            <a:ext cx="3068646" cy="22159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Confusion Matrix: [[16417 35] [ 1123 3]]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Accuracy : [0.9341222] Sensitivity : [0.93597491] Specificity : [0.07894737] Precision: [0.9978726]</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 Recall: [0.93597491]</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 F-score: [0.96593316] </a:t>
            </a:r>
          </a:p>
        </p:txBody>
      </p:sp>
    </p:spTree>
    <p:extLst>
      <p:ext uri="{BB962C8B-B14F-4D97-AF65-F5344CB8AC3E}">
        <p14:creationId xmlns:p14="http://schemas.microsoft.com/office/powerpoint/2010/main" val="4406376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88B68-FCE1-CC5F-0515-502471C4AA21}"/>
              </a:ext>
            </a:extLst>
          </p:cNvPr>
          <p:cNvSpPr>
            <a:spLocks noGrp="1"/>
          </p:cNvSpPr>
          <p:nvPr>
            <p:ph type="title"/>
          </p:nvPr>
        </p:nvSpPr>
        <p:spPr>
          <a:xfrm>
            <a:off x="250387" y="111673"/>
            <a:ext cx="10364451" cy="1596177"/>
          </a:xfrm>
        </p:spPr>
        <p:txBody>
          <a:bodyPr/>
          <a:lstStyle/>
          <a:p>
            <a:r>
              <a:rPr lang="en-US" dirty="0"/>
              <a:t>Accuracy </a:t>
            </a:r>
            <a:r>
              <a:rPr lang="en-US" dirty="0" err="1"/>
              <a:t>Comparision</a:t>
            </a:r>
            <a:endParaRPr lang="en-IN" dirty="0"/>
          </a:p>
        </p:txBody>
      </p:sp>
      <p:pic>
        <p:nvPicPr>
          <p:cNvPr id="12" name="Content Placeholder 11">
            <a:extLst>
              <a:ext uri="{FF2B5EF4-FFF2-40B4-BE49-F238E27FC236}">
                <a16:creationId xmlns:a16="http://schemas.microsoft.com/office/drawing/2014/main" id="{BDADCC2C-D1D7-F694-4F04-4225767BB7B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6359" t="34273" r="40212" b="54697"/>
          <a:stretch/>
        </p:blipFill>
        <p:spPr>
          <a:xfrm>
            <a:off x="448234" y="1410615"/>
            <a:ext cx="4329953" cy="803668"/>
          </a:xfrm>
        </p:spPr>
      </p:pic>
      <p:sp>
        <p:nvSpPr>
          <p:cNvPr id="6" name="TextBox 5">
            <a:extLst>
              <a:ext uri="{FF2B5EF4-FFF2-40B4-BE49-F238E27FC236}">
                <a16:creationId xmlns:a16="http://schemas.microsoft.com/office/drawing/2014/main" id="{B14E2337-FE8D-76FA-C930-574B1A6F61D6}"/>
              </a:ext>
            </a:extLst>
          </p:cNvPr>
          <p:cNvSpPr txBox="1"/>
          <p:nvPr/>
        </p:nvSpPr>
        <p:spPr>
          <a:xfrm>
            <a:off x="7803743" y="1045230"/>
            <a:ext cx="4006516" cy="2585323"/>
          </a:xfrm>
          <a:prstGeom prst="rect">
            <a:avLst/>
          </a:prstGeom>
          <a:noFill/>
        </p:spPr>
        <p:txBody>
          <a:bodyPr wrap="square">
            <a:spAutoFit/>
          </a:bodyPr>
          <a:lstStyle/>
          <a:p>
            <a:r>
              <a:rPr lang="en-US" dirty="0"/>
              <a:t>Accuracy is nothing but percentage of correct predictions.</a:t>
            </a:r>
          </a:p>
          <a:p>
            <a:r>
              <a:rPr lang="en-US" dirty="0"/>
              <a:t>It is calculated on the basis of number of correct prediction to the total Number of prediction.</a:t>
            </a:r>
          </a:p>
          <a:p>
            <a:endParaRPr lang="en-US" dirty="0"/>
          </a:p>
          <a:p>
            <a:r>
              <a:rPr lang="en-US" dirty="0"/>
              <a:t>In this graph we see logistic and SVM has highest accuracy in prediction..</a:t>
            </a:r>
          </a:p>
          <a:p>
            <a:endParaRPr lang="en-US" dirty="0"/>
          </a:p>
        </p:txBody>
      </p:sp>
      <p:graphicFrame>
        <p:nvGraphicFramePr>
          <p:cNvPr id="13" name="Table 12">
            <a:extLst>
              <a:ext uri="{FF2B5EF4-FFF2-40B4-BE49-F238E27FC236}">
                <a16:creationId xmlns:a16="http://schemas.microsoft.com/office/drawing/2014/main" id="{D445C9FA-E792-3234-94FA-15FF604248A0}"/>
              </a:ext>
            </a:extLst>
          </p:cNvPr>
          <p:cNvGraphicFramePr>
            <a:graphicFrameLocks noGrp="1"/>
          </p:cNvGraphicFramePr>
          <p:nvPr>
            <p:extLst>
              <p:ext uri="{D42A27DB-BD31-4B8C-83A1-F6EECF244321}">
                <p14:modId xmlns:p14="http://schemas.microsoft.com/office/powerpoint/2010/main" val="3876845810"/>
              </p:ext>
            </p:extLst>
          </p:nvPr>
        </p:nvGraphicFramePr>
        <p:xfrm>
          <a:off x="5181600" y="3630553"/>
          <a:ext cx="4105836" cy="2890816"/>
        </p:xfrm>
        <a:graphic>
          <a:graphicData uri="http://schemas.openxmlformats.org/drawingml/2006/table">
            <a:tbl>
              <a:tblPr>
                <a:effectLst>
                  <a:outerShdw blurRad="50800" dist="38100" dir="5400000" algn="t" rotWithShape="0">
                    <a:prstClr val="black">
                      <a:alpha val="40000"/>
                    </a:prstClr>
                  </a:outerShdw>
                </a:effectLst>
              </a:tblPr>
              <a:tblGrid>
                <a:gridCol w="860612">
                  <a:extLst>
                    <a:ext uri="{9D8B030D-6E8A-4147-A177-3AD203B41FA5}">
                      <a16:colId xmlns:a16="http://schemas.microsoft.com/office/drawing/2014/main" val="1157011436"/>
                    </a:ext>
                  </a:extLst>
                </a:gridCol>
                <a:gridCol w="1694330">
                  <a:extLst>
                    <a:ext uri="{9D8B030D-6E8A-4147-A177-3AD203B41FA5}">
                      <a16:colId xmlns:a16="http://schemas.microsoft.com/office/drawing/2014/main" val="1197449694"/>
                    </a:ext>
                  </a:extLst>
                </a:gridCol>
                <a:gridCol w="1550894">
                  <a:extLst>
                    <a:ext uri="{9D8B030D-6E8A-4147-A177-3AD203B41FA5}">
                      <a16:colId xmlns:a16="http://schemas.microsoft.com/office/drawing/2014/main" val="1716904584"/>
                    </a:ext>
                  </a:extLst>
                </a:gridCol>
              </a:tblGrid>
              <a:tr h="502162">
                <a:tc>
                  <a:txBody>
                    <a:bodyPr/>
                    <a:lstStyle/>
                    <a:p>
                      <a:pPr algn="ctr" fontAlgn="ctr"/>
                      <a:endParaRPr lang="en-IN" dirty="0">
                        <a:latin typeface="Times New Roman" panose="02020603050405020304" pitchFamily="18" charset="0"/>
                        <a:cs typeface="Times New Roman" panose="02020603050405020304" pitchFamily="18" charset="0"/>
                      </a:endParaRPr>
                    </a:p>
                  </a:txBody>
                  <a:tcPr anchor="ctr">
                    <a:lnL>
                      <a:noFill/>
                    </a:lnL>
                    <a:lnR>
                      <a:noFill/>
                    </a:lnR>
                    <a:lnT>
                      <a:noFill/>
                    </a:lnT>
                    <a:lnB>
                      <a:noFill/>
                    </a:lnB>
                    <a:solidFill>
                      <a:schemeClr val="accent2">
                        <a:lumMod val="60000"/>
                        <a:lumOff val="4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Algorithm</a:t>
                      </a:r>
                    </a:p>
                  </a:txBody>
                  <a:tcPr anchor="ctr">
                    <a:lnL>
                      <a:noFill/>
                    </a:lnL>
                    <a:lnR>
                      <a:noFill/>
                    </a:lnR>
                    <a:lnT>
                      <a:noFill/>
                    </a:lnT>
                    <a:lnB>
                      <a:noFill/>
                    </a:lnB>
                    <a:solidFill>
                      <a:schemeClr val="accent2">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Accuracy</a:t>
                      </a:r>
                    </a:p>
                  </a:txBody>
                  <a:tcPr>
                    <a:lnL>
                      <a:noFill/>
                    </a:lnL>
                    <a:solidFill>
                      <a:schemeClr val="accent2">
                        <a:lumMod val="60000"/>
                        <a:lumOff val="40000"/>
                      </a:schemeClr>
                    </a:solidFill>
                  </a:tcPr>
                </a:tc>
                <a:extLst>
                  <a:ext uri="{0D108BD9-81ED-4DB2-BD59-A6C34878D82A}">
                    <a16:rowId xmlns:a16="http://schemas.microsoft.com/office/drawing/2014/main" val="431043885"/>
                  </a:ext>
                </a:extLst>
              </a:tr>
              <a:tr h="502162">
                <a:tc>
                  <a:txBody>
                    <a:bodyPr/>
                    <a:lstStyle/>
                    <a:p>
                      <a:pPr algn="ctr" fontAlgn="ctr"/>
                      <a:r>
                        <a:rPr lang="en-IN">
                          <a:latin typeface="Times New Roman" panose="02020603050405020304" pitchFamily="18" charset="0"/>
                          <a:cs typeface="Times New Roman" panose="02020603050405020304" pitchFamily="18" charset="0"/>
                        </a:rPr>
                        <a:t>0</a:t>
                      </a:r>
                    </a:p>
                  </a:txBody>
                  <a:tcPr anchor="ctr">
                    <a:lnL>
                      <a:noFill/>
                    </a:lnL>
                    <a:lnR>
                      <a:noFill/>
                    </a:lnR>
                    <a:lnT>
                      <a:noFill/>
                    </a:lnT>
                    <a:lnB>
                      <a:noFill/>
                    </a:lnB>
                    <a:solidFill>
                      <a:schemeClr val="accent2">
                        <a:lumMod val="60000"/>
                        <a:lumOff val="40000"/>
                      </a:schemeClr>
                    </a:solidFill>
                  </a:tcPr>
                </a:tc>
                <a:tc>
                  <a:txBody>
                    <a:bodyPr/>
                    <a:lstStyle/>
                    <a:p>
                      <a:pPr algn="ctr" fontAlgn="ctr"/>
                      <a:r>
                        <a:rPr lang="en-IN" dirty="0" err="1">
                          <a:latin typeface="Times New Roman" panose="02020603050405020304" pitchFamily="18" charset="0"/>
                          <a:cs typeface="Times New Roman" panose="02020603050405020304" pitchFamily="18" charset="0"/>
                        </a:rPr>
                        <a:t>LogisticReg</a:t>
                      </a:r>
                      <a:endParaRPr lang="en-IN" dirty="0">
                        <a:latin typeface="Times New Roman" panose="02020603050405020304" pitchFamily="18" charset="0"/>
                        <a:cs typeface="Times New Roman" panose="02020603050405020304" pitchFamily="18" charset="0"/>
                      </a:endParaRPr>
                    </a:p>
                  </a:txBody>
                  <a:tcPr anchor="ctr">
                    <a:lnL>
                      <a:noFill/>
                    </a:lnL>
                    <a:lnR>
                      <a:noFill/>
                    </a:lnR>
                    <a:lnT>
                      <a:noFill/>
                    </a:lnT>
                    <a:lnB>
                      <a:noFill/>
                    </a:lnB>
                    <a:solidFill>
                      <a:schemeClr val="accent2">
                        <a:lumMod val="60000"/>
                        <a:lumOff val="40000"/>
                      </a:schemeClr>
                    </a:solidFill>
                  </a:tcPr>
                </a:tc>
                <a:tc>
                  <a:txBody>
                    <a:bodyPr/>
                    <a:lstStyle/>
                    <a:p>
                      <a:pPr algn="ctr" fontAlgn="ctr"/>
                      <a:r>
                        <a:rPr lang="en-IN" dirty="0">
                          <a:latin typeface="Times New Roman" panose="02020603050405020304" pitchFamily="18" charset="0"/>
                          <a:cs typeface="Times New Roman" panose="02020603050405020304" pitchFamily="18" charset="0"/>
                        </a:rPr>
                        <a:t>93.59</a:t>
                      </a:r>
                    </a:p>
                  </a:txBody>
                  <a:tcPr anchor="ctr">
                    <a:lnL>
                      <a:noFill/>
                    </a:lnL>
                    <a:lnR>
                      <a:noFill/>
                    </a:lnR>
                    <a:lnB>
                      <a:noFill/>
                    </a:lnB>
                    <a:solidFill>
                      <a:schemeClr val="accent2">
                        <a:lumMod val="60000"/>
                        <a:lumOff val="40000"/>
                      </a:schemeClr>
                    </a:solidFill>
                  </a:tcPr>
                </a:tc>
                <a:extLst>
                  <a:ext uri="{0D108BD9-81ED-4DB2-BD59-A6C34878D82A}">
                    <a16:rowId xmlns:a16="http://schemas.microsoft.com/office/drawing/2014/main" val="3129800366"/>
                  </a:ext>
                </a:extLst>
              </a:tr>
              <a:tr h="502162">
                <a:tc>
                  <a:txBody>
                    <a:bodyPr/>
                    <a:lstStyle/>
                    <a:p>
                      <a:pPr algn="ctr" fontAlgn="ctr"/>
                      <a:r>
                        <a:rPr lang="en-IN">
                          <a:latin typeface="Times New Roman" panose="02020603050405020304" pitchFamily="18" charset="0"/>
                          <a:cs typeface="Times New Roman" panose="02020603050405020304" pitchFamily="18" charset="0"/>
                        </a:rPr>
                        <a:t>1</a:t>
                      </a:r>
                    </a:p>
                  </a:txBody>
                  <a:tcPr anchor="ctr">
                    <a:lnL>
                      <a:noFill/>
                    </a:lnL>
                    <a:lnR>
                      <a:noFill/>
                    </a:lnR>
                    <a:lnT>
                      <a:noFill/>
                    </a:lnT>
                    <a:lnB>
                      <a:noFill/>
                    </a:lnB>
                    <a:solidFill>
                      <a:schemeClr val="accent2">
                        <a:lumMod val="60000"/>
                        <a:lumOff val="40000"/>
                      </a:schemeClr>
                    </a:solidFill>
                  </a:tcPr>
                </a:tc>
                <a:tc>
                  <a:txBody>
                    <a:bodyPr/>
                    <a:lstStyle/>
                    <a:p>
                      <a:pPr algn="ctr" fontAlgn="ctr"/>
                      <a:r>
                        <a:rPr lang="en-IN" dirty="0" err="1">
                          <a:latin typeface="Times New Roman" panose="02020603050405020304" pitchFamily="18" charset="0"/>
                          <a:cs typeface="Times New Roman" panose="02020603050405020304" pitchFamily="18" charset="0"/>
                        </a:rPr>
                        <a:t>DecisonTree</a:t>
                      </a:r>
                      <a:endParaRPr lang="en-IN" dirty="0">
                        <a:latin typeface="Times New Roman" panose="02020603050405020304" pitchFamily="18" charset="0"/>
                        <a:cs typeface="Times New Roman" panose="02020603050405020304" pitchFamily="18" charset="0"/>
                      </a:endParaRPr>
                    </a:p>
                  </a:txBody>
                  <a:tcPr anchor="ctr">
                    <a:lnL>
                      <a:noFill/>
                    </a:lnL>
                    <a:lnR>
                      <a:noFill/>
                    </a:lnR>
                    <a:lnT>
                      <a:noFill/>
                    </a:lnT>
                    <a:lnB>
                      <a:noFill/>
                    </a:lnB>
                    <a:solidFill>
                      <a:schemeClr val="accent2">
                        <a:lumMod val="60000"/>
                        <a:lumOff val="40000"/>
                      </a:schemeClr>
                    </a:solidFill>
                  </a:tcPr>
                </a:tc>
                <a:tc>
                  <a:txBody>
                    <a:bodyPr/>
                    <a:lstStyle/>
                    <a:p>
                      <a:pPr algn="ctr" fontAlgn="ctr"/>
                      <a:r>
                        <a:rPr lang="en-IN" dirty="0">
                          <a:latin typeface="Times New Roman" panose="02020603050405020304" pitchFamily="18" charset="0"/>
                          <a:cs typeface="Times New Roman" panose="02020603050405020304" pitchFamily="18" charset="0"/>
                        </a:rPr>
                        <a:t>89.80</a:t>
                      </a:r>
                    </a:p>
                  </a:txBody>
                  <a:tcPr anchor="ctr">
                    <a:lnL>
                      <a:noFill/>
                    </a:lnL>
                    <a:lnR>
                      <a:noFill/>
                    </a:lnR>
                    <a:lnT>
                      <a:noFill/>
                    </a:lnT>
                    <a:lnB>
                      <a:noFill/>
                    </a:lnB>
                    <a:solidFill>
                      <a:schemeClr val="accent2">
                        <a:lumMod val="60000"/>
                        <a:lumOff val="40000"/>
                      </a:schemeClr>
                    </a:solidFill>
                  </a:tcPr>
                </a:tc>
                <a:extLst>
                  <a:ext uri="{0D108BD9-81ED-4DB2-BD59-A6C34878D82A}">
                    <a16:rowId xmlns:a16="http://schemas.microsoft.com/office/drawing/2014/main" val="2769063008"/>
                  </a:ext>
                </a:extLst>
              </a:tr>
              <a:tr h="652810">
                <a:tc>
                  <a:txBody>
                    <a:bodyPr/>
                    <a:lstStyle/>
                    <a:p>
                      <a:pPr algn="ctr" fontAlgn="ctr"/>
                      <a:r>
                        <a:rPr lang="en-IN">
                          <a:latin typeface="Times New Roman" panose="02020603050405020304" pitchFamily="18" charset="0"/>
                          <a:cs typeface="Times New Roman" panose="02020603050405020304" pitchFamily="18" charset="0"/>
                        </a:rPr>
                        <a:t>2</a:t>
                      </a:r>
                    </a:p>
                  </a:txBody>
                  <a:tcPr anchor="ctr">
                    <a:lnL>
                      <a:noFill/>
                    </a:lnL>
                    <a:lnR>
                      <a:noFill/>
                    </a:lnR>
                    <a:lnT>
                      <a:noFill/>
                    </a:lnT>
                    <a:lnB>
                      <a:noFill/>
                    </a:lnB>
                    <a:solidFill>
                      <a:schemeClr val="accent2">
                        <a:lumMod val="60000"/>
                        <a:lumOff val="40000"/>
                      </a:schemeClr>
                    </a:solidFill>
                  </a:tcPr>
                </a:tc>
                <a:tc>
                  <a:txBody>
                    <a:bodyPr/>
                    <a:lstStyle/>
                    <a:p>
                      <a:pPr algn="ctr" fontAlgn="ctr"/>
                      <a:r>
                        <a:rPr lang="en-IN">
                          <a:latin typeface="Times New Roman" panose="02020603050405020304" pitchFamily="18" charset="0"/>
                          <a:cs typeface="Times New Roman" panose="02020603050405020304" pitchFamily="18" charset="0"/>
                        </a:rPr>
                        <a:t>RandomForest</a:t>
                      </a:r>
                    </a:p>
                  </a:txBody>
                  <a:tcPr anchor="ctr">
                    <a:lnL>
                      <a:noFill/>
                    </a:lnL>
                    <a:lnR>
                      <a:noFill/>
                    </a:lnR>
                    <a:lnT>
                      <a:noFill/>
                    </a:lnT>
                    <a:lnB>
                      <a:noFill/>
                    </a:lnB>
                    <a:solidFill>
                      <a:schemeClr val="accent2">
                        <a:lumMod val="60000"/>
                        <a:lumOff val="40000"/>
                      </a:schemeClr>
                    </a:solidFill>
                  </a:tcPr>
                </a:tc>
                <a:tc>
                  <a:txBody>
                    <a:bodyPr/>
                    <a:lstStyle/>
                    <a:p>
                      <a:pPr algn="ctr" fontAlgn="ctr"/>
                      <a:r>
                        <a:rPr lang="en-IN" dirty="0">
                          <a:latin typeface="Times New Roman" panose="02020603050405020304" pitchFamily="18" charset="0"/>
                          <a:cs typeface="Times New Roman" panose="02020603050405020304" pitchFamily="18" charset="0"/>
                        </a:rPr>
                        <a:t>92.00</a:t>
                      </a:r>
                    </a:p>
                  </a:txBody>
                  <a:tcPr anchor="ctr">
                    <a:lnL>
                      <a:noFill/>
                    </a:lnL>
                    <a:lnR>
                      <a:noFill/>
                    </a:lnR>
                    <a:lnT>
                      <a:noFill/>
                    </a:lnT>
                    <a:lnB>
                      <a:noFill/>
                    </a:lnB>
                    <a:solidFill>
                      <a:schemeClr val="accent2">
                        <a:lumMod val="60000"/>
                        <a:lumOff val="40000"/>
                      </a:schemeClr>
                    </a:solidFill>
                  </a:tcPr>
                </a:tc>
                <a:extLst>
                  <a:ext uri="{0D108BD9-81ED-4DB2-BD59-A6C34878D82A}">
                    <a16:rowId xmlns:a16="http://schemas.microsoft.com/office/drawing/2014/main" val="3224912990"/>
                  </a:ext>
                </a:extLst>
              </a:tr>
              <a:tr h="351513">
                <a:tc>
                  <a:txBody>
                    <a:bodyPr/>
                    <a:lstStyle/>
                    <a:p>
                      <a:pPr algn="ctr" fontAlgn="ctr"/>
                      <a:r>
                        <a:rPr lang="en-IN">
                          <a:latin typeface="Times New Roman" panose="02020603050405020304" pitchFamily="18" charset="0"/>
                          <a:cs typeface="Times New Roman" panose="02020603050405020304" pitchFamily="18" charset="0"/>
                        </a:rPr>
                        <a:t>3</a:t>
                      </a:r>
                    </a:p>
                  </a:txBody>
                  <a:tcPr anchor="ctr">
                    <a:lnL>
                      <a:noFill/>
                    </a:lnL>
                    <a:lnR>
                      <a:noFill/>
                    </a:lnR>
                    <a:lnT>
                      <a:noFill/>
                    </a:lnT>
                    <a:lnB>
                      <a:noFill/>
                    </a:lnB>
                    <a:solidFill>
                      <a:schemeClr val="accent2">
                        <a:lumMod val="60000"/>
                        <a:lumOff val="40000"/>
                      </a:schemeClr>
                    </a:solidFill>
                  </a:tcPr>
                </a:tc>
                <a:tc>
                  <a:txBody>
                    <a:bodyPr/>
                    <a:lstStyle/>
                    <a:p>
                      <a:pPr algn="ctr" fontAlgn="ctr"/>
                      <a:r>
                        <a:rPr lang="en-IN">
                          <a:latin typeface="Times New Roman" panose="02020603050405020304" pitchFamily="18" charset="0"/>
                          <a:cs typeface="Times New Roman" panose="02020603050405020304" pitchFamily="18" charset="0"/>
                        </a:rPr>
                        <a:t>SVM</a:t>
                      </a:r>
                    </a:p>
                  </a:txBody>
                  <a:tcPr anchor="ctr">
                    <a:lnL>
                      <a:noFill/>
                    </a:lnL>
                    <a:lnR>
                      <a:noFill/>
                    </a:lnR>
                    <a:lnT>
                      <a:noFill/>
                    </a:lnT>
                    <a:lnB>
                      <a:noFill/>
                    </a:lnB>
                    <a:solidFill>
                      <a:schemeClr val="accent2">
                        <a:lumMod val="60000"/>
                        <a:lumOff val="40000"/>
                      </a:schemeClr>
                    </a:solidFill>
                  </a:tcPr>
                </a:tc>
                <a:tc>
                  <a:txBody>
                    <a:bodyPr/>
                    <a:lstStyle/>
                    <a:p>
                      <a:pPr algn="ctr" fontAlgn="ctr"/>
                      <a:r>
                        <a:rPr lang="en-IN" dirty="0">
                          <a:latin typeface="Times New Roman" panose="02020603050405020304" pitchFamily="18" charset="0"/>
                          <a:cs typeface="Times New Roman" panose="02020603050405020304" pitchFamily="18" charset="0"/>
                        </a:rPr>
                        <a:t>93.59</a:t>
                      </a:r>
                    </a:p>
                  </a:txBody>
                  <a:tcPr anchor="ctr">
                    <a:lnL>
                      <a:noFill/>
                    </a:lnL>
                    <a:lnR>
                      <a:noFill/>
                    </a:lnR>
                    <a:lnT>
                      <a:noFill/>
                    </a:lnT>
                    <a:lnB>
                      <a:noFill/>
                    </a:lnB>
                    <a:solidFill>
                      <a:schemeClr val="accent2">
                        <a:lumMod val="60000"/>
                        <a:lumOff val="40000"/>
                      </a:schemeClr>
                    </a:solidFill>
                  </a:tcPr>
                </a:tc>
                <a:extLst>
                  <a:ext uri="{0D108BD9-81ED-4DB2-BD59-A6C34878D82A}">
                    <a16:rowId xmlns:a16="http://schemas.microsoft.com/office/drawing/2014/main" val="3713337250"/>
                  </a:ext>
                </a:extLst>
              </a:tr>
              <a:tr h="351513">
                <a:tc>
                  <a:txBody>
                    <a:bodyPr/>
                    <a:lstStyle/>
                    <a:p>
                      <a:pPr algn="ctr" fontAlgn="ctr"/>
                      <a:r>
                        <a:rPr lang="en-IN">
                          <a:latin typeface="Times New Roman" panose="02020603050405020304" pitchFamily="18" charset="0"/>
                          <a:cs typeface="Times New Roman" panose="02020603050405020304" pitchFamily="18" charset="0"/>
                        </a:rPr>
                        <a:t>4</a:t>
                      </a:r>
                    </a:p>
                  </a:txBody>
                  <a:tcPr anchor="ctr">
                    <a:lnL>
                      <a:noFill/>
                    </a:lnL>
                    <a:lnR>
                      <a:noFill/>
                    </a:lnR>
                    <a:lnT>
                      <a:noFill/>
                    </a:lnT>
                    <a:lnB>
                      <a:noFill/>
                    </a:lnB>
                    <a:solidFill>
                      <a:schemeClr val="accent2">
                        <a:lumMod val="60000"/>
                        <a:lumOff val="40000"/>
                      </a:schemeClr>
                    </a:solidFill>
                  </a:tcPr>
                </a:tc>
                <a:tc>
                  <a:txBody>
                    <a:bodyPr/>
                    <a:lstStyle/>
                    <a:p>
                      <a:pPr algn="ctr" fontAlgn="ctr"/>
                      <a:r>
                        <a:rPr lang="en-IN">
                          <a:latin typeface="Times New Roman" panose="02020603050405020304" pitchFamily="18" charset="0"/>
                          <a:cs typeface="Times New Roman" panose="02020603050405020304" pitchFamily="18" charset="0"/>
                        </a:rPr>
                        <a:t>KNN</a:t>
                      </a:r>
                    </a:p>
                  </a:txBody>
                  <a:tcPr anchor="ctr">
                    <a:lnL>
                      <a:noFill/>
                    </a:lnL>
                    <a:lnR>
                      <a:noFill/>
                    </a:lnR>
                    <a:lnT>
                      <a:noFill/>
                    </a:lnT>
                    <a:lnB>
                      <a:noFill/>
                    </a:lnB>
                    <a:solidFill>
                      <a:schemeClr val="accent2">
                        <a:lumMod val="60000"/>
                        <a:lumOff val="40000"/>
                      </a:schemeClr>
                    </a:solidFill>
                  </a:tcPr>
                </a:tc>
                <a:tc>
                  <a:txBody>
                    <a:bodyPr/>
                    <a:lstStyle/>
                    <a:p>
                      <a:pPr algn="ctr" fontAlgn="ctr"/>
                      <a:r>
                        <a:rPr lang="en-IN" dirty="0">
                          <a:latin typeface="Times New Roman" panose="02020603050405020304" pitchFamily="18" charset="0"/>
                          <a:cs typeface="Times New Roman" panose="02020603050405020304" pitchFamily="18" charset="0"/>
                        </a:rPr>
                        <a:t>93.40</a:t>
                      </a:r>
                    </a:p>
                  </a:txBody>
                  <a:tcPr anchor="ctr">
                    <a:lnL>
                      <a:noFill/>
                    </a:lnL>
                    <a:lnR>
                      <a:noFill/>
                    </a:lnR>
                    <a:lnT>
                      <a:noFill/>
                    </a:lnT>
                    <a:lnB>
                      <a:noFill/>
                    </a:lnB>
                    <a:solidFill>
                      <a:schemeClr val="accent2">
                        <a:lumMod val="60000"/>
                        <a:lumOff val="40000"/>
                      </a:schemeClr>
                    </a:solidFill>
                  </a:tcPr>
                </a:tc>
                <a:extLst>
                  <a:ext uri="{0D108BD9-81ED-4DB2-BD59-A6C34878D82A}">
                    <a16:rowId xmlns:a16="http://schemas.microsoft.com/office/drawing/2014/main" val="4173306650"/>
                  </a:ext>
                </a:extLst>
              </a:tr>
            </a:tbl>
          </a:graphicData>
        </a:graphic>
      </p:graphicFrame>
      <p:pic>
        <p:nvPicPr>
          <p:cNvPr id="4" name="Picture 3">
            <a:extLst>
              <a:ext uri="{FF2B5EF4-FFF2-40B4-BE49-F238E27FC236}">
                <a16:creationId xmlns:a16="http://schemas.microsoft.com/office/drawing/2014/main" id="{3908DC58-4333-86E4-7253-2BF5773C9D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883" y="2507271"/>
            <a:ext cx="4749115" cy="3561836"/>
          </a:xfrm>
          <a:prstGeom prst="rect">
            <a:avLst/>
          </a:prstGeom>
        </p:spPr>
      </p:pic>
    </p:spTree>
    <p:extLst>
      <p:ext uri="{BB962C8B-B14F-4D97-AF65-F5344CB8AC3E}">
        <p14:creationId xmlns:p14="http://schemas.microsoft.com/office/powerpoint/2010/main" val="38426190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90BA1-6F46-0C51-F0F3-D3B358B35FD5}"/>
              </a:ext>
            </a:extLst>
          </p:cNvPr>
          <p:cNvSpPr>
            <a:spLocks noGrp="1"/>
          </p:cNvSpPr>
          <p:nvPr>
            <p:ph type="title"/>
          </p:nvPr>
        </p:nvSpPr>
        <p:spPr/>
        <p:txBody>
          <a:bodyPr/>
          <a:lstStyle/>
          <a:p>
            <a:r>
              <a:rPr lang="en-IN" dirty="0"/>
              <a:t>Results</a:t>
            </a:r>
          </a:p>
        </p:txBody>
      </p:sp>
      <p:sp>
        <p:nvSpPr>
          <p:cNvPr id="3" name="Content Placeholder 2">
            <a:extLst>
              <a:ext uri="{FF2B5EF4-FFF2-40B4-BE49-F238E27FC236}">
                <a16:creationId xmlns:a16="http://schemas.microsoft.com/office/drawing/2014/main" id="{FE582037-A1C8-B61F-A176-C07DA9A444A6}"/>
              </a:ext>
            </a:extLst>
          </p:cNvPr>
          <p:cNvSpPr>
            <a:spLocks noGrp="1"/>
          </p:cNvSpPr>
          <p:nvPr>
            <p:ph idx="1"/>
          </p:nvPr>
        </p:nvSpPr>
        <p:spPr/>
        <p:txBody>
          <a:bodyPr/>
          <a:lstStyle/>
          <a:p>
            <a:pPr marL="0" indent="0">
              <a:buNone/>
            </a:pPr>
            <a:r>
              <a:rPr lang="en-IN" dirty="0">
                <a:latin typeface="Times New Roman" panose="02020603050405020304" pitchFamily="18" charset="0"/>
                <a:cs typeface="Times New Roman" panose="02020603050405020304" pitchFamily="18" charset="0"/>
              </a:rPr>
              <a:t>The machine learning model demonstrated an impressive accuracy score of 93%, signifying a high level of performance in classifying policyholders for potential claims in the upcoming 6 months. The model's efficacy in accurately identifying individuals likely to file claims provides valuable insights for insurance companies, enabling them to implement proactive measures and mitigate potential losses. Subsequent analysis highlighted that factors such as historical claim records and car characteristics played pivotal roles in influencing the likelihood of claims.</a:t>
            </a:r>
          </a:p>
        </p:txBody>
      </p:sp>
    </p:spTree>
    <p:extLst>
      <p:ext uri="{BB962C8B-B14F-4D97-AF65-F5344CB8AC3E}">
        <p14:creationId xmlns:p14="http://schemas.microsoft.com/office/powerpoint/2010/main" val="479129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92E5B-AC1F-7C40-E008-FA620DBD5522}"/>
              </a:ext>
            </a:extLst>
          </p:cNvPr>
          <p:cNvSpPr>
            <a:spLocks noGrp="1"/>
          </p:cNvSpPr>
          <p:nvPr>
            <p:ph type="title"/>
          </p:nvPr>
        </p:nvSpPr>
        <p:spPr>
          <a:xfrm>
            <a:off x="838200" y="365125"/>
            <a:ext cx="10515600" cy="5650664"/>
          </a:xfrm>
        </p:spPr>
        <p:txBody>
          <a:bodyPr/>
          <a:lstStyle/>
          <a:p>
            <a:pPr algn="ctr"/>
            <a:r>
              <a:rPr lang="en-US" sz="4400" u="sng" dirty="0">
                <a:latin typeface="Times New Roman" panose="02020603050405020304" pitchFamily="18" charset="0"/>
                <a:cs typeface="Times New Roman" panose="02020603050405020304" pitchFamily="18" charset="0"/>
              </a:rPr>
              <a:t>PREDICTION OF CAR INSURANCE CLAIM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5017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616EC-3C32-D842-A25F-9B4F0F2BAD87}"/>
              </a:ext>
            </a:extLst>
          </p:cNvPr>
          <p:cNvSpPr>
            <a:spLocks noGrp="1"/>
          </p:cNvSpPr>
          <p:nvPr>
            <p:ph type="title"/>
          </p:nvPr>
        </p:nvSpPr>
        <p:spPr/>
        <p:txBody>
          <a:bodyPr/>
          <a:lstStyle/>
          <a:p>
            <a:r>
              <a:rPr lang="en-IN" sz="4400" dirty="0">
                <a:latin typeface="Times New Roman" panose="02020603050405020304" pitchFamily="18" charset="0"/>
                <a:cs typeface="Times New Roman" panose="02020603050405020304" pitchFamily="18" charset="0"/>
              </a:rPr>
              <a:t>Introduction</a:t>
            </a:r>
            <a:br>
              <a:rPr lang="en-US" sz="4400" b="0" i="0" u="none" strike="noStrike" cap="none" dirty="0">
                <a:solidFill>
                  <a:schemeClr val="accent1"/>
                </a:solidFill>
                <a:latin typeface="Arial Black"/>
                <a:ea typeface="Arial Black"/>
                <a:cs typeface="Arial Black"/>
                <a:sym typeface="Arial Black"/>
              </a:rPr>
            </a:br>
            <a:endParaRPr lang="en-IN" dirty="0"/>
          </a:p>
        </p:txBody>
      </p:sp>
      <p:sp>
        <p:nvSpPr>
          <p:cNvPr id="3" name="Content Placeholder 2">
            <a:extLst>
              <a:ext uri="{FF2B5EF4-FFF2-40B4-BE49-F238E27FC236}">
                <a16:creationId xmlns:a16="http://schemas.microsoft.com/office/drawing/2014/main" id="{88CF9530-E103-EFF1-6F35-3CA065C38C09}"/>
              </a:ext>
            </a:extLst>
          </p:cNvPr>
          <p:cNvSpPr>
            <a:spLocks noGrp="1"/>
          </p:cNvSpPr>
          <p:nvPr>
            <p:ph idx="1"/>
          </p:nvPr>
        </p:nvSpPr>
        <p:spPr/>
        <p:txBody>
          <a:bodyPr>
            <a:normAutofit fontScale="77500" lnSpcReduction="20000"/>
          </a:bodyPr>
          <a:lstStyle/>
          <a:p>
            <a:pPr marL="0" indent="0">
              <a:buNone/>
            </a:pPr>
            <a:r>
              <a:rPr lang="en-IN" sz="3500" dirty="0">
                <a:latin typeface="Times New Roman" panose="02020603050405020304" pitchFamily="18" charset="0"/>
                <a:cs typeface="Times New Roman" panose="02020603050405020304" pitchFamily="18" charset="0"/>
              </a:rPr>
              <a:t>The objective of this project was to develop an ML-based model that can accurately predict whether a policyholder is likely to file a car insurance claim in the next 6 months or not. The dataset used for this project contained information about the policyholder, their car, and the other information about the trigger the policyholder to file a claim such as the population density, the area cluster etc.</a:t>
            </a:r>
            <a:endParaRPr lang="en-IN" dirty="0"/>
          </a:p>
        </p:txBody>
      </p:sp>
    </p:spTree>
    <p:extLst>
      <p:ext uri="{BB962C8B-B14F-4D97-AF65-F5344CB8AC3E}">
        <p14:creationId xmlns:p14="http://schemas.microsoft.com/office/powerpoint/2010/main" val="3828196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005F2-79A5-9571-54EF-0918859A302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C91B4874-9427-C753-7F57-7FDD4E9328AC}"/>
              </a:ext>
            </a:extLst>
          </p:cNvPr>
          <p:cNvSpPr>
            <a:spLocks noGrp="1"/>
          </p:cNvSpPr>
          <p:nvPr>
            <p:ph idx="1"/>
          </p:nvPr>
        </p:nvSpPr>
        <p:spPr/>
        <p:txBody>
          <a:bodyPr/>
          <a:lstStyle/>
          <a:p>
            <a:pPr marL="0" indent="0">
              <a:buNone/>
            </a:pPr>
            <a:r>
              <a:rPr lang="en-IN" dirty="0">
                <a:latin typeface="Times New Roman" panose="02020603050405020304" pitchFamily="18" charset="0"/>
                <a:cs typeface="Times New Roman" panose="02020603050405020304" pitchFamily="18" charset="0"/>
              </a:rPr>
              <a:t>The project involved several steps, starting with data cleaning and preprocessing to ensure that the data was in the right format for the ML model. The next step was to </a:t>
            </a:r>
            <a:r>
              <a:rPr lang="en-IN" dirty="0" err="1">
                <a:latin typeface="Times New Roman" panose="02020603050405020304" pitchFamily="18" charset="0"/>
                <a:cs typeface="Times New Roman" panose="02020603050405020304" pitchFamily="18" charset="0"/>
              </a:rPr>
              <a:t>analyze</a:t>
            </a:r>
            <a:r>
              <a:rPr lang="en-IN" dirty="0">
                <a:latin typeface="Times New Roman" panose="02020603050405020304" pitchFamily="18" charset="0"/>
                <a:cs typeface="Times New Roman" panose="02020603050405020304" pitchFamily="18" charset="0"/>
              </a:rPr>
              <a:t> the data and identify patterns and correlations that could be used to train the ML model. Different ML algorithms were tested, such as logistic regression, decision trees, and random forests, to identify the best algorithm for the data.</a:t>
            </a:r>
          </a:p>
        </p:txBody>
      </p:sp>
    </p:spTree>
    <p:extLst>
      <p:ext uri="{BB962C8B-B14F-4D97-AF65-F5344CB8AC3E}">
        <p14:creationId xmlns:p14="http://schemas.microsoft.com/office/powerpoint/2010/main" val="2260594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67D30-8E39-9663-577D-C35A9D0FADD9}"/>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Data Mining</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B074148-4D6B-5062-4F7E-D15946868917}"/>
              </a:ext>
            </a:extLst>
          </p:cNvPr>
          <p:cNvSpPr>
            <a:spLocks noGrp="1"/>
          </p:cNvSpPr>
          <p:nvPr>
            <p:ph idx="1"/>
          </p:nvPr>
        </p:nvSpPr>
        <p:spPr/>
        <p:txBody>
          <a:bodyPr>
            <a:normAutofit fontScale="85000" lnSpcReduction="10000"/>
          </a:bodyPr>
          <a:lstStyle/>
          <a:p>
            <a:pPr marL="0" indent="0">
              <a:buNone/>
            </a:pPr>
            <a:r>
              <a:rPr lang="en-IN" sz="3500" dirty="0">
                <a:latin typeface="Times New Roman" panose="02020603050405020304" pitchFamily="18" charset="0"/>
                <a:cs typeface="Times New Roman" panose="02020603050405020304" pitchFamily="18" charset="0"/>
              </a:rPr>
              <a:t>The procedure employed to derive meaningful information from a larger pool of raw data involves the extraction and identification of patterns within extensive datasets, employing a combination of machine learning, statistical methods, and database systems.</a:t>
            </a:r>
          </a:p>
        </p:txBody>
      </p:sp>
    </p:spTree>
    <p:extLst>
      <p:ext uri="{BB962C8B-B14F-4D97-AF65-F5344CB8AC3E}">
        <p14:creationId xmlns:p14="http://schemas.microsoft.com/office/powerpoint/2010/main" val="4187958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624BA-DA16-294F-4B38-62CECF9448AB}"/>
              </a:ext>
            </a:extLst>
          </p:cNvPr>
          <p:cNvSpPr>
            <a:spLocks noGrp="1"/>
          </p:cNvSpPr>
          <p:nvPr>
            <p:ph type="title"/>
          </p:nvPr>
        </p:nvSpPr>
        <p:spPr/>
        <p:txBody>
          <a:bodyPr/>
          <a:lstStyle/>
          <a:p>
            <a:r>
              <a:rPr lang="en-US" dirty="0"/>
              <a:t>Data Cleaning</a:t>
            </a:r>
            <a:endParaRPr lang="en-IN" dirty="0"/>
          </a:p>
        </p:txBody>
      </p:sp>
      <p:sp>
        <p:nvSpPr>
          <p:cNvPr id="3" name="Content Placeholder 2">
            <a:extLst>
              <a:ext uri="{FF2B5EF4-FFF2-40B4-BE49-F238E27FC236}">
                <a16:creationId xmlns:a16="http://schemas.microsoft.com/office/drawing/2014/main" id="{248483EF-7994-80A5-6BB8-4DC2418CC367}"/>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It is a process of transform the informal data to formal…</a:t>
            </a:r>
            <a:r>
              <a:rPr lang="en-IN" dirty="0">
                <a:latin typeface="Times New Roman" panose="02020603050405020304" pitchFamily="18" charset="0"/>
                <a:cs typeface="Times New Roman" panose="02020603050405020304" pitchFamily="18" charset="0"/>
              </a:rPr>
              <a:t> the process of fixing or removing incorrect, corrupted, incorrectly formatted, duplicate, or incomplete data within a dataset.</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3425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1A355EA-E464-7818-68EF-03FC635085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379" y="304801"/>
            <a:ext cx="7732295" cy="6007100"/>
          </a:xfrm>
          <a:prstGeom prst="rect">
            <a:avLst/>
          </a:prstGeom>
        </p:spPr>
      </p:pic>
      <p:sp>
        <p:nvSpPr>
          <p:cNvPr id="5" name="TextBox 4">
            <a:extLst>
              <a:ext uri="{FF2B5EF4-FFF2-40B4-BE49-F238E27FC236}">
                <a16:creationId xmlns:a16="http://schemas.microsoft.com/office/drawing/2014/main" id="{E4BB18D8-A973-1E59-AB35-6089D95B4E91}"/>
              </a:ext>
            </a:extLst>
          </p:cNvPr>
          <p:cNvSpPr txBox="1"/>
          <p:nvPr/>
        </p:nvSpPr>
        <p:spPr>
          <a:xfrm>
            <a:off x="6882064" y="5482359"/>
            <a:ext cx="4443663" cy="369332"/>
          </a:xfrm>
          <a:prstGeom prst="rect">
            <a:avLst/>
          </a:prstGeom>
          <a:noFill/>
        </p:spPr>
        <p:txBody>
          <a:bodyPr wrap="square" rtlCol="0">
            <a:spAutoFit/>
          </a:bodyPr>
          <a:lstStyle/>
          <a:p>
            <a:r>
              <a:rPr lang="en-US" dirty="0"/>
              <a:t>No duplicate present in dataset</a:t>
            </a:r>
            <a:endParaRPr lang="en-IN" dirty="0"/>
          </a:p>
        </p:txBody>
      </p:sp>
      <p:sp>
        <p:nvSpPr>
          <p:cNvPr id="9" name="TextBox 8">
            <a:extLst>
              <a:ext uri="{FF2B5EF4-FFF2-40B4-BE49-F238E27FC236}">
                <a16:creationId xmlns:a16="http://schemas.microsoft.com/office/drawing/2014/main" id="{0EADEF78-07D4-A65B-2939-E0E7A301A15C}"/>
              </a:ext>
            </a:extLst>
          </p:cNvPr>
          <p:cNvSpPr txBox="1"/>
          <p:nvPr/>
        </p:nvSpPr>
        <p:spPr>
          <a:xfrm>
            <a:off x="8165432" y="609599"/>
            <a:ext cx="3160295" cy="923330"/>
          </a:xfrm>
          <a:prstGeom prst="rect">
            <a:avLst/>
          </a:prstGeom>
          <a:noFill/>
        </p:spPr>
        <p:txBody>
          <a:bodyPr wrap="square" rtlCol="0">
            <a:spAutoFit/>
          </a:bodyPr>
          <a:lstStyle/>
          <a:p>
            <a:r>
              <a:rPr lang="en-US" dirty="0"/>
              <a:t>No null values in </a:t>
            </a:r>
            <a:r>
              <a:rPr lang="en-US" dirty="0" err="1"/>
              <a:t>datatset</a:t>
            </a:r>
            <a:r>
              <a:rPr lang="en-US" dirty="0"/>
              <a:t> &amp; require for filling the missing value</a:t>
            </a:r>
            <a:endParaRPr lang="en-IN" dirty="0"/>
          </a:p>
        </p:txBody>
      </p:sp>
      <p:cxnSp>
        <p:nvCxnSpPr>
          <p:cNvPr id="11" name="Connector: Elbow 10">
            <a:extLst>
              <a:ext uri="{FF2B5EF4-FFF2-40B4-BE49-F238E27FC236}">
                <a16:creationId xmlns:a16="http://schemas.microsoft.com/office/drawing/2014/main" id="{862F794C-FB23-CEA3-A7DE-2793BB27ECDE}"/>
              </a:ext>
            </a:extLst>
          </p:cNvPr>
          <p:cNvCxnSpPr>
            <a:cxnSpLocks/>
          </p:cNvCxnSpPr>
          <p:nvPr/>
        </p:nvCxnSpPr>
        <p:spPr>
          <a:xfrm>
            <a:off x="6224337" y="609599"/>
            <a:ext cx="1812758" cy="28526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E29EC3CD-9673-420D-1A73-25E162F5D716}"/>
              </a:ext>
            </a:extLst>
          </p:cNvPr>
          <p:cNvCxnSpPr/>
          <p:nvPr/>
        </p:nvCxnSpPr>
        <p:spPr>
          <a:xfrm flipV="1">
            <a:off x="3160295" y="5662863"/>
            <a:ext cx="3721769" cy="32084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9D598EED-8B97-B031-FB9C-C300BC086F37}"/>
              </a:ext>
            </a:extLst>
          </p:cNvPr>
          <p:cNvSpPr txBox="1"/>
          <p:nvPr/>
        </p:nvSpPr>
        <p:spPr>
          <a:xfrm>
            <a:off x="10369335" y="3244334"/>
            <a:ext cx="3160294" cy="369332"/>
          </a:xfrm>
          <a:prstGeom prst="rect">
            <a:avLst/>
          </a:prstGeom>
          <a:noFill/>
        </p:spPr>
        <p:txBody>
          <a:bodyPr wrap="square" rtlCol="0">
            <a:spAutoFit/>
          </a:bodyPr>
          <a:lstStyle/>
          <a:p>
            <a:r>
              <a:rPr lang="en-US" dirty="0"/>
              <a:t>DATA CLEANING</a:t>
            </a:r>
            <a:endParaRPr lang="en-IN" dirty="0"/>
          </a:p>
        </p:txBody>
      </p:sp>
    </p:spTree>
    <p:extLst>
      <p:ext uri="{BB962C8B-B14F-4D97-AF65-F5344CB8AC3E}">
        <p14:creationId xmlns:p14="http://schemas.microsoft.com/office/powerpoint/2010/main" val="2125588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ADFFC-B9E4-C0E9-D373-614A5DA649A0}"/>
              </a:ext>
            </a:extLst>
          </p:cNvPr>
          <p:cNvSpPr>
            <a:spLocks noGrp="1"/>
          </p:cNvSpPr>
          <p:nvPr>
            <p:ph type="title"/>
          </p:nvPr>
        </p:nvSpPr>
        <p:spPr/>
        <p:txBody>
          <a:bodyPr/>
          <a:lstStyle/>
          <a:p>
            <a:r>
              <a:rPr lang="en-US" dirty="0"/>
              <a:t>EDA – Exploratory Data Analysis</a:t>
            </a:r>
            <a:endParaRPr lang="en-IN" dirty="0"/>
          </a:p>
        </p:txBody>
      </p:sp>
      <p:sp>
        <p:nvSpPr>
          <p:cNvPr id="3" name="Content Placeholder 2">
            <a:extLst>
              <a:ext uri="{FF2B5EF4-FFF2-40B4-BE49-F238E27FC236}">
                <a16:creationId xmlns:a16="http://schemas.microsoft.com/office/drawing/2014/main" id="{56A9FDFE-EEA4-B6FF-C801-D5ADFF337603}"/>
              </a:ext>
            </a:extLst>
          </p:cNvPr>
          <p:cNvSpPr>
            <a:spLocks noGrp="1"/>
          </p:cNvSpPr>
          <p:nvPr>
            <p:ph idx="1"/>
          </p:nvPr>
        </p:nvSpPr>
        <p:spPr>
          <a:xfrm>
            <a:off x="838200" y="1825625"/>
            <a:ext cx="7131424" cy="4351338"/>
          </a:xfrm>
        </p:spPr>
        <p:txBody>
          <a:bodyPr>
            <a:normAutofit/>
          </a:bodyPr>
          <a:lstStyle/>
          <a:p>
            <a:pPr marL="0" indent="0">
              <a:buNone/>
            </a:pPr>
            <a:r>
              <a:rPr lang="en-IN" sz="2500" dirty="0">
                <a:latin typeface="Times New Roman" panose="02020603050405020304" pitchFamily="18" charset="0"/>
                <a:cs typeface="Times New Roman" panose="02020603050405020304" pitchFamily="18" charset="0"/>
              </a:rPr>
              <a:t>data scientists to </a:t>
            </a:r>
            <a:r>
              <a:rPr lang="en-IN" sz="2500" dirty="0" err="1">
                <a:latin typeface="Times New Roman" panose="02020603050405020304" pitchFamily="18" charset="0"/>
                <a:cs typeface="Times New Roman" panose="02020603050405020304" pitchFamily="18" charset="0"/>
              </a:rPr>
              <a:t>analyze</a:t>
            </a:r>
            <a:r>
              <a:rPr lang="en-IN" sz="2500" dirty="0">
                <a:latin typeface="Times New Roman" panose="02020603050405020304" pitchFamily="18" charset="0"/>
                <a:cs typeface="Times New Roman" panose="02020603050405020304" pitchFamily="18" charset="0"/>
              </a:rPr>
              <a:t> and investigate data sets and summarize their main characteristics, often employing data visualization methods.</a:t>
            </a:r>
          </a:p>
          <a:p>
            <a:pPr marL="0" indent="0">
              <a:buNone/>
            </a:pPr>
            <a:r>
              <a:rPr lang="en-IN" sz="2500" dirty="0">
                <a:latin typeface="Times New Roman" panose="02020603050405020304" pitchFamily="18" charset="0"/>
                <a:cs typeface="Times New Roman" panose="02020603050405020304" pitchFamily="18" charset="0"/>
              </a:rPr>
              <a:t>The four types of EDA are univariate non-graphical, multivariate non- graphical, univariate graphical, and multivariate graphical.</a:t>
            </a:r>
          </a:p>
        </p:txBody>
      </p:sp>
      <p:pic>
        <p:nvPicPr>
          <p:cNvPr id="5" name="Picture 4">
            <a:extLst>
              <a:ext uri="{FF2B5EF4-FFF2-40B4-BE49-F238E27FC236}">
                <a16:creationId xmlns:a16="http://schemas.microsoft.com/office/drawing/2014/main" id="{80DC39F4-95E6-8770-ADAF-21D8514E65D0}"/>
              </a:ext>
            </a:extLst>
          </p:cNvPr>
          <p:cNvPicPr>
            <a:picLocks noChangeAspect="1"/>
          </p:cNvPicPr>
          <p:nvPr/>
        </p:nvPicPr>
        <p:blipFill rotWithShape="1">
          <a:blip r:embed="rId2">
            <a:extLst>
              <a:ext uri="{28A0092B-C50C-407E-A947-70E740481C1C}">
                <a14:useLocalDpi xmlns:a14="http://schemas.microsoft.com/office/drawing/2010/main" val="0"/>
              </a:ext>
            </a:extLst>
          </a:blip>
          <a:srcRect l="25956" t="21569" r="46912" b="12549"/>
          <a:stretch/>
        </p:blipFill>
        <p:spPr>
          <a:xfrm>
            <a:off x="7969624" y="1658751"/>
            <a:ext cx="3971364" cy="4518212"/>
          </a:xfrm>
          <a:prstGeom prst="rect">
            <a:avLst/>
          </a:prstGeom>
        </p:spPr>
      </p:pic>
    </p:spTree>
    <p:extLst>
      <p:ext uri="{BB962C8B-B14F-4D97-AF65-F5344CB8AC3E}">
        <p14:creationId xmlns:p14="http://schemas.microsoft.com/office/powerpoint/2010/main" val="528617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91A99-ACD1-7094-12D6-E9E7190B46E6}"/>
              </a:ext>
            </a:extLst>
          </p:cNvPr>
          <p:cNvSpPr>
            <a:spLocks noGrp="1"/>
          </p:cNvSpPr>
          <p:nvPr>
            <p:ph type="title"/>
          </p:nvPr>
        </p:nvSpPr>
        <p:spPr>
          <a:xfrm>
            <a:off x="913773" y="94511"/>
            <a:ext cx="10364451" cy="1596177"/>
          </a:xfrm>
        </p:spPr>
        <p:txBody>
          <a:bodyPr/>
          <a:lstStyle/>
          <a:p>
            <a:r>
              <a:rPr lang="en-US" dirty="0"/>
              <a:t>Data Exploration</a:t>
            </a:r>
            <a:br>
              <a:rPr lang="en-US" dirty="0"/>
            </a:br>
            <a:r>
              <a:rPr lang="en-US" dirty="0"/>
              <a:t>BOX plot</a:t>
            </a:r>
            <a:endParaRPr lang="en-IN" dirty="0"/>
          </a:p>
        </p:txBody>
      </p:sp>
      <p:sp>
        <p:nvSpPr>
          <p:cNvPr id="3" name="Content Placeholder 2">
            <a:extLst>
              <a:ext uri="{FF2B5EF4-FFF2-40B4-BE49-F238E27FC236}">
                <a16:creationId xmlns:a16="http://schemas.microsoft.com/office/drawing/2014/main" id="{DC0709A2-5BB3-88B0-F80E-EA7584272F88}"/>
              </a:ext>
            </a:extLst>
          </p:cNvPr>
          <p:cNvSpPr>
            <a:spLocks noGrp="1"/>
          </p:cNvSpPr>
          <p:nvPr>
            <p:ph idx="1"/>
          </p:nvPr>
        </p:nvSpPr>
        <p:spPr>
          <a:xfrm>
            <a:off x="275723" y="1690688"/>
            <a:ext cx="11640553" cy="4486275"/>
          </a:xfrm>
        </p:spPr>
        <p:txBody>
          <a:bodyPr/>
          <a:lstStyle/>
          <a:p>
            <a:pPr marL="0" indent="0">
              <a:buNone/>
            </a:pPr>
            <a:r>
              <a:rPr lang="en-US" dirty="0"/>
              <a:t>Its </a:t>
            </a:r>
            <a:r>
              <a:rPr lang="en-US" dirty="0" err="1"/>
              <a:t>analyse</a:t>
            </a:r>
            <a:r>
              <a:rPr lang="en-US" dirty="0"/>
              <a:t> the distribute data . To find how the data is distribute in data set.</a:t>
            </a:r>
          </a:p>
          <a:p>
            <a:pPr marL="0" indent="0">
              <a:buNone/>
            </a:pPr>
            <a:r>
              <a:rPr lang="en-IN" sz="1300" dirty="0">
                <a:latin typeface="Times New Roman" panose="02020603050405020304" pitchFamily="18" charset="0"/>
                <a:cs typeface="Times New Roman" panose="02020603050405020304" pitchFamily="18" charset="0"/>
              </a:rPr>
              <a:t>Value of </a:t>
            </a:r>
            <a:r>
              <a:rPr lang="en-IN" sz="1300" dirty="0" err="1">
                <a:latin typeface="Times New Roman" panose="02020603050405020304" pitchFamily="18" charset="0"/>
                <a:cs typeface="Times New Roman" panose="02020603050405020304" pitchFamily="18" charset="0"/>
              </a:rPr>
              <a:t>age_car</a:t>
            </a:r>
            <a:r>
              <a:rPr lang="en-IN" sz="1300" dirty="0">
                <a:latin typeface="Times New Roman" panose="02020603050405020304" pitchFamily="18" charset="0"/>
                <a:cs typeface="Times New Roman" panose="02020603050405020304" pitchFamily="18" charset="0"/>
              </a:rPr>
              <a:t> the dataset lies in b/w 0.2-1        </a:t>
            </a:r>
            <a:r>
              <a:rPr lang="en-IN" sz="1300" dirty="0" err="1">
                <a:latin typeface="Times New Roman" panose="02020603050405020304" pitchFamily="18" charset="0"/>
                <a:cs typeface="Times New Roman" panose="02020603050405020304" pitchFamily="18" charset="0"/>
              </a:rPr>
              <a:t>policy_holder</a:t>
            </a:r>
            <a:r>
              <a:rPr lang="en-IN" sz="1300" dirty="0">
                <a:latin typeface="Times New Roman" panose="02020603050405020304" pitchFamily="18" charset="0"/>
                <a:cs typeface="Times New Roman" panose="02020603050405020304" pitchFamily="18" charset="0"/>
              </a:rPr>
              <a:t> lies b/w 0.8-1                              population data lies b/w </a:t>
            </a:r>
            <a:r>
              <a:rPr lang="en-IN" sz="1600" dirty="0">
                <a:latin typeface="Times New Roman" panose="02020603050405020304" pitchFamily="18" charset="0"/>
                <a:cs typeface="Times New Roman" panose="02020603050405020304" pitchFamily="18" charset="0"/>
              </a:rPr>
              <a:t>65k-75k</a:t>
            </a:r>
          </a:p>
        </p:txBody>
      </p:sp>
      <p:pic>
        <p:nvPicPr>
          <p:cNvPr id="5" name="Picture 4">
            <a:extLst>
              <a:ext uri="{FF2B5EF4-FFF2-40B4-BE49-F238E27FC236}">
                <a16:creationId xmlns:a16="http://schemas.microsoft.com/office/drawing/2014/main" id="{926FA097-C0B7-235A-63DF-B003BD131B73}"/>
              </a:ext>
            </a:extLst>
          </p:cNvPr>
          <p:cNvPicPr>
            <a:picLocks noChangeAspect="1"/>
          </p:cNvPicPr>
          <p:nvPr/>
        </p:nvPicPr>
        <p:blipFill rotWithShape="1">
          <a:blip r:embed="rId2">
            <a:extLst>
              <a:ext uri="{28A0092B-C50C-407E-A947-70E740481C1C}">
                <a14:useLocalDpi xmlns:a14="http://schemas.microsoft.com/office/drawing/2010/main" val="0"/>
              </a:ext>
            </a:extLst>
          </a:blip>
          <a:srcRect l="34869" t="18342" r="46842" b="5623"/>
          <a:stretch/>
        </p:blipFill>
        <p:spPr>
          <a:xfrm rot="16200000">
            <a:off x="4005513" y="-1164054"/>
            <a:ext cx="4180974" cy="11640553"/>
          </a:xfrm>
          <a:prstGeom prst="rect">
            <a:avLst/>
          </a:prstGeom>
        </p:spPr>
      </p:pic>
    </p:spTree>
    <p:extLst>
      <p:ext uri="{BB962C8B-B14F-4D97-AF65-F5344CB8AC3E}">
        <p14:creationId xmlns:p14="http://schemas.microsoft.com/office/powerpoint/2010/main" val="1168274251"/>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109</TotalTime>
  <Words>952</Words>
  <Application>Microsoft Office PowerPoint</Application>
  <PresentationFormat>Widescreen</PresentationFormat>
  <Paragraphs>90</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Arial Black</vt:lpstr>
      <vt:lpstr>Gabriola</vt:lpstr>
      <vt:lpstr>Helvetica Neue</vt:lpstr>
      <vt:lpstr>Times New Roman</vt:lpstr>
      <vt:lpstr>Tw Cen MT</vt:lpstr>
      <vt:lpstr>Droplet</vt:lpstr>
      <vt:lpstr>Data Science</vt:lpstr>
      <vt:lpstr>PREDICTION OF CAR INSURANCE CLAIM</vt:lpstr>
      <vt:lpstr>Introduction </vt:lpstr>
      <vt:lpstr>Methodology</vt:lpstr>
      <vt:lpstr>Data Mining</vt:lpstr>
      <vt:lpstr>Data Cleaning</vt:lpstr>
      <vt:lpstr>PowerPoint Presentation</vt:lpstr>
      <vt:lpstr>EDA – Exploratory Data Analysis</vt:lpstr>
      <vt:lpstr>Data Exploration BOX plot</vt:lpstr>
      <vt:lpstr>Count Plot</vt:lpstr>
      <vt:lpstr>Pair Plot</vt:lpstr>
      <vt:lpstr>PowerPoint Presentation</vt:lpstr>
      <vt:lpstr>Decission Tree - non-parametric supervised learning method used for classification and regression</vt:lpstr>
      <vt:lpstr>Random Forrest- both regression and classification to perform. It used to get good predction analyze easyily. higher level of accuracy in predicting outcomes compared to decision tree algorithm.  </vt:lpstr>
      <vt:lpstr>Logistic Regression- used for classification and predictive analytics. Logistic regression estimates the probability of an event occuring, such as voted or didn't vote, based on a given dataset of independent variables</vt:lpstr>
      <vt:lpstr>SUPPORT VECTOR MACHINE (SVM)</vt:lpstr>
      <vt:lpstr>KNN-very simple algorithm used to solve classification problems. KNN stands for K-Nearest Neighbors. K is the number of neighbors in KNN. The k-nearest neighbor algorithm stores all the available data and classifies a new data point based on the similarity in training dataset. </vt:lpstr>
      <vt:lpstr>Accuracy Comparision</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dc:title>
  <dc:creator>Kaartik Arya</dc:creator>
  <cp:lastModifiedBy>Kaartik Arya</cp:lastModifiedBy>
  <cp:revision>7</cp:revision>
  <dcterms:created xsi:type="dcterms:W3CDTF">2023-10-02T18:03:38Z</dcterms:created>
  <dcterms:modified xsi:type="dcterms:W3CDTF">2023-10-04T05:56:36Z</dcterms:modified>
</cp:coreProperties>
</file>