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5" d="100"/>
          <a:sy n="45" d="100"/>
        </p:scale>
        <p:origin x="53"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B851B-7A8F-46D7-B768-9382B02B7BFF}"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359B-2C0A-4BE7-88C6-FF5C7653CE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61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B851B-7A8F-46D7-B768-9382B02B7BFF}"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280503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B851B-7A8F-46D7-B768-9382B02B7BFF}"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127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B851B-7A8F-46D7-B768-9382B02B7BFF}"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222250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B851B-7A8F-46D7-B768-9382B02B7BFF}"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359B-2C0A-4BE7-88C6-FF5C7653CE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73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B851B-7A8F-46D7-B768-9382B02B7BFF}"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160984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B851B-7A8F-46D7-B768-9382B02B7BFF}"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231955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B851B-7A8F-46D7-B768-9382B02B7BFF}"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104425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2B851B-7A8F-46D7-B768-9382B02B7BFF}" type="datetimeFigureOut">
              <a:rPr lang="en-IN" smtClean="0"/>
              <a:t>14-12-2023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272078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2B851B-7A8F-46D7-B768-9382B02B7BFF}" type="datetimeFigureOut">
              <a:rPr lang="en-IN" smtClean="0"/>
              <a:t>14-12-2023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14359B-2C0A-4BE7-88C6-FF5C7653CEFF}" type="slidenum">
              <a:rPr lang="en-IN" smtClean="0"/>
              <a:t>‹#›</a:t>
            </a:fld>
            <a:endParaRPr lang="en-IN"/>
          </a:p>
        </p:txBody>
      </p:sp>
    </p:spTree>
    <p:extLst>
      <p:ext uri="{BB962C8B-B14F-4D97-AF65-F5344CB8AC3E}">
        <p14:creationId xmlns:p14="http://schemas.microsoft.com/office/powerpoint/2010/main" val="285412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B851B-7A8F-46D7-B768-9382B02B7BFF}"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4359B-2C0A-4BE7-88C6-FF5C7653CEFF}" type="slidenum">
              <a:rPr lang="en-IN" smtClean="0"/>
              <a:t>‹#›</a:t>
            </a:fld>
            <a:endParaRPr lang="en-IN"/>
          </a:p>
        </p:txBody>
      </p:sp>
    </p:spTree>
    <p:extLst>
      <p:ext uri="{BB962C8B-B14F-4D97-AF65-F5344CB8AC3E}">
        <p14:creationId xmlns:p14="http://schemas.microsoft.com/office/powerpoint/2010/main" val="167008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2B851B-7A8F-46D7-B768-9382B02B7BFF}" type="datetimeFigureOut">
              <a:rPr lang="en-IN" smtClean="0"/>
              <a:t>14-12-2023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14359B-2C0A-4BE7-88C6-FF5C7653CE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479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A3E1-6D5F-7801-CEB8-D42CF6D65A2B}"/>
              </a:ext>
            </a:extLst>
          </p:cNvPr>
          <p:cNvSpPr>
            <a:spLocks noGrp="1"/>
          </p:cNvSpPr>
          <p:nvPr>
            <p:ph type="ctrTitle"/>
          </p:nvPr>
        </p:nvSpPr>
        <p:spPr/>
        <p:txBody>
          <a:bodyPr/>
          <a:lstStyle/>
          <a:p>
            <a:r>
              <a:rPr lang="en" dirty="0"/>
              <a:t>SUPPLY CHAIN MANAGEMENT</a:t>
            </a:r>
            <a:endParaRPr lang="en-IN" dirty="0"/>
          </a:p>
        </p:txBody>
      </p:sp>
      <p:sp>
        <p:nvSpPr>
          <p:cNvPr id="4" name="Subtitle 2">
            <a:extLst>
              <a:ext uri="{FF2B5EF4-FFF2-40B4-BE49-F238E27FC236}">
                <a16:creationId xmlns:a16="http://schemas.microsoft.com/office/drawing/2014/main" id="{16995D08-72D3-800A-B99E-E9842440257A}"/>
              </a:ext>
            </a:extLst>
          </p:cNvPr>
          <p:cNvSpPr>
            <a:spLocks noGrp="1"/>
          </p:cNvSpPr>
          <p:nvPr>
            <p:ph type="subTitle" idx="1"/>
          </p:nvPr>
        </p:nvSpPr>
        <p:spPr/>
        <p:txBody>
          <a:bodyPr>
            <a:normAutofit/>
          </a:bodyPr>
          <a:lstStyle/>
          <a:p>
            <a:r>
              <a:rPr lang="en-IN" sz="6000" dirty="0"/>
              <a:t>Project</a:t>
            </a:r>
          </a:p>
        </p:txBody>
      </p:sp>
    </p:spTree>
    <p:extLst>
      <p:ext uri="{BB962C8B-B14F-4D97-AF65-F5344CB8AC3E}">
        <p14:creationId xmlns:p14="http://schemas.microsoft.com/office/powerpoint/2010/main" val="274470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93F7-8DB6-9BBB-1047-1BCE2DE4856E}"/>
              </a:ext>
            </a:extLst>
          </p:cNvPr>
          <p:cNvSpPr>
            <a:spLocks noGrp="1"/>
          </p:cNvSpPr>
          <p:nvPr>
            <p:ph type="title"/>
          </p:nvPr>
        </p:nvSpPr>
        <p:spPr/>
        <p:txBody>
          <a:bodyPr/>
          <a:lstStyle/>
          <a:p>
            <a:r>
              <a:rPr lang="en-IN" b="0" i="0" dirty="0">
                <a:solidFill>
                  <a:srgbClr val="000000"/>
                </a:solidFill>
                <a:effectLst/>
                <a:latin typeface="Helvetica Neue"/>
              </a:rPr>
              <a:t>Conclusion:</a:t>
            </a:r>
            <a:endParaRPr lang="en-IN" dirty="0"/>
          </a:p>
        </p:txBody>
      </p:sp>
      <p:sp>
        <p:nvSpPr>
          <p:cNvPr id="3" name="Content Placeholder 2">
            <a:extLst>
              <a:ext uri="{FF2B5EF4-FFF2-40B4-BE49-F238E27FC236}">
                <a16:creationId xmlns:a16="http://schemas.microsoft.com/office/drawing/2014/main" id="{3C2F181B-AD38-B6F6-5BE3-28E85576F7B0}"/>
              </a:ext>
            </a:extLst>
          </p:cNvPr>
          <p:cNvSpPr>
            <a:spLocks noGrp="1"/>
          </p:cNvSpPr>
          <p:nvPr>
            <p:ph idx="1"/>
          </p:nvPr>
        </p:nvSpPr>
        <p:spPr/>
        <p:txBody>
          <a:bodyPr>
            <a:normAutofit/>
          </a:bodyPr>
          <a:lstStyle/>
          <a:p>
            <a:r>
              <a:rPr lang="en-IN" dirty="0"/>
              <a:t>The application of data-driven machine learning techniques has proven to be highly effective in addressing the demand-supply imbalance within the fast-moving consumer goods (FMCG) sector, specifically for Noodles Company. After thorough analysis, it is evident that the Gradient Boosting Regressor algorithm yields optimal results, demonstrating consistent performance on both training and test datasets, with the highest R2 score achieved. In this context, hyperparameter tuning is deemed unnecessary, as the model has already attained an impressive accuracy of 99.35%. The associated evaluation metrics, including an RMSE of 932.82419, MSE of 870160.96149, and MAE of 698.03257, further reinforce the model's robustness. The demand forecasts generated by the Gradient Boosting model possess significant potential for enhancing warehouse inventory optimization. This, in turn, promises cost efficiencies and minimized losses for the Noodles Company.</a:t>
            </a:r>
          </a:p>
        </p:txBody>
      </p:sp>
    </p:spTree>
    <p:extLst>
      <p:ext uri="{BB962C8B-B14F-4D97-AF65-F5344CB8AC3E}">
        <p14:creationId xmlns:p14="http://schemas.microsoft.com/office/powerpoint/2010/main" val="380190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7059-79CE-C298-1D4B-1F1238FC8889}"/>
              </a:ext>
            </a:extLst>
          </p:cNvPr>
          <p:cNvSpPr>
            <a:spLocks noGrp="1"/>
          </p:cNvSpPr>
          <p:nvPr>
            <p:ph type="title"/>
          </p:nvPr>
        </p:nvSpPr>
        <p:spPr/>
        <p:txBody>
          <a:bodyPr/>
          <a:lstStyle/>
          <a:p>
            <a:r>
              <a:rPr lang="en-US" dirty="0">
                <a:solidFill>
                  <a:schemeClr val="dk2"/>
                </a:solidFill>
              </a:rPr>
              <a:t>Problem Statement</a:t>
            </a:r>
            <a:endParaRPr lang="en-IN" dirty="0"/>
          </a:p>
        </p:txBody>
      </p:sp>
      <p:sp>
        <p:nvSpPr>
          <p:cNvPr id="3" name="Content Placeholder 2">
            <a:extLst>
              <a:ext uri="{FF2B5EF4-FFF2-40B4-BE49-F238E27FC236}">
                <a16:creationId xmlns:a16="http://schemas.microsoft.com/office/drawing/2014/main" id="{8C942A1B-BCE1-C5C5-76A0-F6D01019E441}"/>
              </a:ext>
            </a:extLst>
          </p:cNvPr>
          <p:cNvSpPr>
            <a:spLocks noGrp="1"/>
          </p:cNvSpPr>
          <p:nvPr>
            <p:ph idx="1"/>
          </p:nvPr>
        </p:nvSpPr>
        <p:spPr/>
        <p:txBody>
          <a:bodyPr/>
          <a:lstStyle/>
          <a:p>
            <a:pPr marL="0" indent="0">
              <a:buNone/>
            </a:pPr>
            <a:r>
              <a:rPr lang="en-US" sz="2800" dirty="0"/>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p>
          <a:p>
            <a:endParaRPr lang="en-IN" dirty="0"/>
          </a:p>
        </p:txBody>
      </p:sp>
    </p:spTree>
    <p:extLst>
      <p:ext uri="{BB962C8B-B14F-4D97-AF65-F5344CB8AC3E}">
        <p14:creationId xmlns:p14="http://schemas.microsoft.com/office/powerpoint/2010/main" val="424588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4F3A26-4959-8A70-ADA1-EA016377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2001" y="132292"/>
            <a:ext cx="4178666"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D30CA7-9B14-E284-B0B4-F2AE08367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79"/>
            <a:ext cx="3682565" cy="3660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D0235DC-66C0-13F4-0873-E610E50D7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724" y="282360"/>
            <a:ext cx="4088277" cy="30208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F4890D-7511-826F-1E03-2C19C831C16B}"/>
              </a:ext>
            </a:extLst>
          </p:cNvPr>
          <p:cNvSpPr txBox="1"/>
          <p:nvPr/>
        </p:nvSpPr>
        <p:spPr>
          <a:xfrm>
            <a:off x="837765" y="4627463"/>
            <a:ext cx="6096000" cy="1477328"/>
          </a:xfrm>
          <a:prstGeom prst="rect">
            <a:avLst/>
          </a:prstGeom>
          <a:noFill/>
        </p:spPr>
        <p:txBody>
          <a:bodyPr wrap="square">
            <a:spAutoFit/>
          </a:bodyPr>
          <a:lstStyle/>
          <a:p>
            <a:pPr marL="285750" marR="5080" indent="-172720">
              <a:spcBef>
                <a:spcPts val="1215"/>
              </a:spcBef>
              <a:buSzPct val="123076"/>
              <a:buChar char="•"/>
              <a:tabLst>
                <a:tab pos="285750" algn="l"/>
              </a:tabLst>
            </a:pPr>
            <a:r>
              <a:rPr lang="en-IN" sz="1800" dirty="0">
                <a:solidFill>
                  <a:srgbClr val="434343"/>
                </a:solidFill>
                <a:latin typeface="Arial MT"/>
                <a:cs typeface="Arial MT"/>
              </a:rPr>
              <a:t>1</a:t>
            </a:r>
            <a:r>
              <a:rPr lang="en-IN" sz="1800" spc="360" dirty="0">
                <a:solidFill>
                  <a:srgbClr val="434343"/>
                </a:solidFill>
                <a:latin typeface="Arial MT"/>
                <a:cs typeface="Arial MT"/>
              </a:rPr>
              <a:t>-</a:t>
            </a:r>
            <a:r>
              <a:rPr lang="en-IN" sz="1800" dirty="0">
                <a:solidFill>
                  <a:srgbClr val="434343"/>
                </a:solidFill>
                <a:latin typeface="Arial MT"/>
                <a:cs typeface="Arial MT"/>
              </a:rPr>
              <a:t>Company have the same no of warehouse whose capacity is Large and Medium. </a:t>
            </a:r>
            <a:endParaRPr lang="en-IN" sz="1800" dirty="0">
              <a:latin typeface="Arial MT"/>
              <a:cs typeface="Arial MT"/>
            </a:endParaRP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IN" sz="1800" spc="-20" dirty="0">
                <a:solidFill>
                  <a:srgbClr val="434343"/>
                </a:solidFill>
                <a:latin typeface="Arial MT"/>
                <a:cs typeface="Arial MT"/>
              </a:rPr>
              <a:t>2-We can observe the distribution pattern.</a:t>
            </a:r>
          </a:p>
          <a:p>
            <a:pPr marL="285750" marR="5080" indent="-172720">
              <a:lnSpc>
                <a:spcPct val="100000"/>
              </a:lnSpc>
              <a:buSzPct val="123076"/>
              <a:buChar char="•"/>
              <a:tabLst>
                <a:tab pos="285750" algn="l"/>
                <a:tab pos="800735" algn="l"/>
                <a:tab pos="1099185" algn="l"/>
                <a:tab pos="1494155" algn="l"/>
                <a:tab pos="2472690" algn="l"/>
                <a:tab pos="3253104" algn="l"/>
                <a:tab pos="3615690" algn="l"/>
              </a:tabLst>
            </a:pPr>
            <a:r>
              <a:rPr lang="en-IN" sz="1800" spc="-10" dirty="0">
                <a:solidFill>
                  <a:srgbClr val="434343"/>
                </a:solidFill>
                <a:latin typeface="Arial MT"/>
                <a:cs typeface="Arial MT"/>
              </a:rPr>
              <a:t>3- Most of the warehouses fall in under “C” category followed by B+, A.</a:t>
            </a:r>
          </a:p>
        </p:txBody>
      </p:sp>
      <p:sp>
        <p:nvSpPr>
          <p:cNvPr id="6" name="TextBox 5">
            <a:extLst>
              <a:ext uri="{FF2B5EF4-FFF2-40B4-BE49-F238E27FC236}">
                <a16:creationId xmlns:a16="http://schemas.microsoft.com/office/drawing/2014/main" id="{D7657A2B-19C8-870C-0617-0D260E0E3EE5}"/>
              </a:ext>
            </a:extLst>
          </p:cNvPr>
          <p:cNvSpPr txBox="1"/>
          <p:nvPr/>
        </p:nvSpPr>
        <p:spPr>
          <a:xfrm>
            <a:off x="9956800" y="4483630"/>
            <a:ext cx="301686" cy="369332"/>
          </a:xfrm>
          <a:prstGeom prst="rect">
            <a:avLst/>
          </a:prstGeom>
          <a:noFill/>
        </p:spPr>
        <p:txBody>
          <a:bodyPr wrap="none" rtlCol="0">
            <a:spAutoFit/>
          </a:bodyPr>
          <a:lstStyle/>
          <a:p>
            <a:r>
              <a:rPr lang="en-IN" dirty="0"/>
              <a:t>1</a:t>
            </a:r>
          </a:p>
        </p:txBody>
      </p:sp>
      <p:sp>
        <p:nvSpPr>
          <p:cNvPr id="7" name="TextBox 6">
            <a:extLst>
              <a:ext uri="{FF2B5EF4-FFF2-40B4-BE49-F238E27FC236}">
                <a16:creationId xmlns:a16="http://schemas.microsoft.com/office/drawing/2014/main" id="{8E50FCD7-EE0D-2678-A11A-842AD6A19893}"/>
              </a:ext>
            </a:extLst>
          </p:cNvPr>
          <p:cNvSpPr txBox="1"/>
          <p:nvPr/>
        </p:nvSpPr>
        <p:spPr>
          <a:xfrm>
            <a:off x="5317067" y="3793067"/>
            <a:ext cx="134490" cy="369332"/>
          </a:xfrm>
          <a:prstGeom prst="rect">
            <a:avLst/>
          </a:prstGeom>
          <a:noFill/>
        </p:spPr>
        <p:txBody>
          <a:bodyPr wrap="square" rtlCol="0">
            <a:spAutoFit/>
          </a:bodyPr>
          <a:lstStyle/>
          <a:p>
            <a:r>
              <a:rPr lang="en-IN" dirty="0"/>
              <a:t>3</a:t>
            </a:r>
          </a:p>
        </p:txBody>
      </p:sp>
      <p:sp>
        <p:nvSpPr>
          <p:cNvPr id="8" name="TextBox 7">
            <a:extLst>
              <a:ext uri="{FF2B5EF4-FFF2-40B4-BE49-F238E27FC236}">
                <a16:creationId xmlns:a16="http://schemas.microsoft.com/office/drawing/2014/main" id="{620F5879-075D-0722-0507-C3B1878638F4}"/>
              </a:ext>
            </a:extLst>
          </p:cNvPr>
          <p:cNvSpPr txBox="1"/>
          <p:nvPr/>
        </p:nvSpPr>
        <p:spPr>
          <a:xfrm>
            <a:off x="1768992" y="3823557"/>
            <a:ext cx="301686" cy="369332"/>
          </a:xfrm>
          <a:prstGeom prst="rect">
            <a:avLst/>
          </a:prstGeom>
          <a:noFill/>
        </p:spPr>
        <p:txBody>
          <a:bodyPr wrap="none" rtlCol="0">
            <a:spAutoFit/>
          </a:bodyPr>
          <a:lstStyle/>
          <a:p>
            <a:r>
              <a:rPr lang="en-IN" dirty="0"/>
              <a:t>2</a:t>
            </a:r>
          </a:p>
        </p:txBody>
      </p:sp>
    </p:spTree>
    <p:extLst>
      <p:ext uri="{BB962C8B-B14F-4D97-AF65-F5344CB8AC3E}">
        <p14:creationId xmlns:p14="http://schemas.microsoft.com/office/powerpoint/2010/main" val="60620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8AE2-8771-D87A-0B32-ADB31D89600A}"/>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DBF3C009-9F25-7AF8-256E-46F7B411CC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85" y="365125"/>
            <a:ext cx="5330963" cy="41788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F492A0F-1BDC-FD4F-069D-ABE293099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1491"/>
            <a:ext cx="5600700" cy="4362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0A556F-C431-C3F7-7F48-FD7BE51344A2}"/>
              </a:ext>
            </a:extLst>
          </p:cNvPr>
          <p:cNvSpPr txBox="1"/>
          <p:nvPr/>
        </p:nvSpPr>
        <p:spPr>
          <a:xfrm>
            <a:off x="1083733" y="4893349"/>
            <a:ext cx="6096000" cy="1077218"/>
          </a:xfrm>
          <a:prstGeom prst="rect">
            <a:avLst/>
          </a:prstGeom>
          <a:noFill/>
        </p:spPr>
        <p:txBody>
          <a:bodyPr wrap="square">
            <a:spAutoFit/>
          </a:bodyPr>
          <a:lstStyle/>
          <a:p>
            <a:pPr marL="285750" marR="5080" indent="-172720">
              <a:lnSpc>
                <a:spcPct val="100000"/>
              </a:lnSpc>
              <a:spcBef>
                <a:spcPts val="1215"/>
              </a:spcBef>
              <a:buSzPct val="123076"/>
              <a:buChar char="•"/>
              <a:tabLst>
                <a:tab pos="285750" algn="l"/>
              </a:tabLst>
            </a:pPr>
            <a:r>
              <a:rPr lang="en-US" sz="1800" dirty="0">
                <a:solidFill>
                  <a:srgbClr val="434343"/>
                </a:solidFill>
                <a:latin typeface="Arial MT"/>
                <a:cs typeface="Arial MT"/>
              </a:rPr>
              <a:t>1- Most numbers of warehouses fall in Zone 6.</a:t>
            </a:r>
          </a:p>
          <a:p>
            <a:pPr marL="285750" marR="5080" indent="-172720">
              <a:lnSpc>
                <a:spcPct val="100000"/>
              </a:lnSpc>
              <a:spcBef>
                <a:spcPts val="1215"/>
              </a:spcBef>
              <a:buSzPct val="123076"/>
              <a:buChar char="•"/>
              <a:tabLst>
                <a:tab pos="285750" algn="l"/>
              </a:tabLst>
            </a:pPr>
            <a:r>
              <a:rPr lang="en-US" sz="1800" dirty="0">
                <a:solidFill>
                  <a:srgbClr val="434343"/>
                </a:solidFill>
                <a:latin typeface="Arial MT"/>
                <a:cs typeface="Arial MT"/>
              </a:rPr>
              <a:t>2-Approx all the warehouse distances are equally distanced from their particular hub</a:t>
            </a:r>
            <a:endParaRPr lang="en-IN" dirty="0"/>
          </a:p>
        </p:txBody>
      </p:sp>
    </p:spTree>
    <p:extLst>
      <p:ext uri="{BB962C8B-B14F-4D97-AF65-F5344CB8AC3E}">
        <p14:creationId xmlns:p14="http://schemas.microsoft.com/office/powerpoint/2010/main" val="278927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4AFC2-9427-67E4-D9A1-7C829EB9E80C}"/>
              </a:ext>
            </a:extLst>
          </p:cNvPr>
          <p:cNvSpPr>
            <a:spLocks noGrp="1"/>
          </p:cNvSpPr>
          <p:nvPr>
            <p:ph idx="1"/>
          </p:nvPr>
        </p:nvSpPr>
        <p:spPr>
          <a:xfrm>
            <a:off x="135467" y="575733"/>
            <a:ext cx="3915990" cy="5418667"/>
          </a:xfrm>
        </p:spPr>
        <p:txBody>
          <a:bodyPr>
            <a:normAutofit/>
          </a:bodyPr>
          <a:lstStyle/>
          <a:p>
            <a:pPr marL="0" indent="0">
              <a:buNone/>
            </a:pPr>
            <a:r>
              <a:rPr lang="en-US" sz="2800" dirty="0">
                <a:latin typeface="Arial MT"/>
                <a:cs typeface="Arial MT"/>
              </a:rPr>
              <a:t>there is a robust positive relationship between storage issue with shipped products of last 3 three months. As the shipment of products in the warehouse increases the storage issues also increases.</a:t>
            </a:r>
          </a:p>
          <a:p>
            <a:endParaRPr lang="en-IN" dirty="0"/>
          </a:p>
        </p:txBody>
      </p:sp>
      <p:pic>
        <p:nvPicPr>
          <p:cNvPr id="3076" name="Picture 4">
            <a:extLst>
              <a:ext uri="{FF2B5EF4-FFF2-40B4-BE49-F238E27FC236}">
                <a16:creationId xmlns:a16="http://schemas.microsoft.com/office/drawing/2014/main" id="{C746CDF6-E8F2-89BB-A99F-1A87D0FEE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456" y="406400"/>
            <a:ext cx="8140544" cy="541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9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8DCB5-4249-48C1-48A4-B89038F3F637}"/>
              </a:ext>
            </a:extLst>
          </p:cNvPr>
          <p:cNvSpPr>
            <a:spLocks noGrp="1"/>
          </p:cNvSpPr>
          <p:nvPr>
            <p:ph idx="1"/>
          </p:nvPr>
        </p:nvSpPr>
        <p:spPr>
          <a:xfrm>
            <a:off x="372533" y="4113034"/>
            <a:ext cx="5080000" cy="1833858"/>
          </a:xfrm>
        </p:spPr>
        <p:txBody>
          <a:bodyPr>
            <a:normAutofit fontScale="70000" lnSpcReduction="20000"/>
          </a:bodyPr>
          <a:lstStyle/>
          <a:p>
            <a:r>
              <a:rPr lang="en-US" sz="2800" spc="-10" dirty="0">
                <a:solidFill>
                  <a:schemeClr val="tx2">
                    <a:lumMod val="10000"/>
                  </a:schemeClr>
                </a:solidFill>
                <a:latin typeface="Arial MT"/>
                <a:cs typeface="Arial MT"/>
              </a:rPr>
              <a:t>From graph 1 &amp; 2 We observed that Most of the ware houses are in the North Zone and most of the warehouse are owned by company itself.</a:t>
            </a:r>
          </a:p>
          <a:p>
            <a:r>
              <a:rPr lang="en-US" sz="2800" dirty="0">
                <a:latin typeface="Arial MT"/>
                <a:cs typeface="Arial MT"/>
              </a:rPr>
              <a:t>Issues Small category warehouses are even had the production of greater than 50000.</a:t>
            </a:r>
          </a:p>
          <a:p>
            <a:endParaRPr lang="en-US" sz="2800" spc="-10" dirty="0">
              <a:solidFill>
                <a:srgbClr val="434343"/>
              </a:solidFill>
              <a:latin typeface="Arial MT"/>
              <a:cs typeface="Arial MT"/>
            </a:endParaRPr>
          </a:p>
          <a:p>
            <a:endParaRPr lang="en-IN" dirty="0"/>
          </a:p>
        </p:txBody>
      </p:sp>
      <p:pic>
        <p:nvPicPr>
          <p:cNvPr id="1026" name="Picture 2">
            <a:extLst>
              <a:ext uri="{FF2B5EF4-FFF2-40B4-BE49-F238E27FC236}">
                <a16:creationId xmlns:a16="http://schemas.microsoft.com/office/drawing/2014/main" id="{28B1D6EA-E7D4-539C-761F-6D9D4C2C9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33" y="109569"/>
            <a:ext cx="5723467" cy="40485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92DA22-D0A1-4515-9093-99BC74DB6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04" y="0"/>
            <a:ext cx="4998762" cy="3189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9E4566E-F732-8D08-7F7F-C83844EB5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2204" y="3429000"/>
            <a:ext cx="572346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2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F9DA-791F-1DC9-01EA-92996B91DF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A25B663-2F3C-F951-206E-0E9376174AEB}"/>
              </a:ext>
            </a:extLst>
          </p:cNvPr>
          <p:cNvSpPr>
            <a:spLocks noGrp="1"/>
          </p:cNvSpPr>
          <p:nvPr>
            <p:ph idx="1"/>
          </p:nvPr>
        </p:nvSpPr>
        <p:spPr>
          <a:xfrm>
            <a:off x="30480" y="3559407"/>
            <a:ext cx="12192000" cy="3182197"/>
          </a:xfrm>
        </p:spPr>
        <p:txBody>
          <a:bodyPr>
            <a:noAutofit/>
          </a:bodyPr>
          <a:lstStyle/>
          <a:p>
            <a:pPr algn="l">
              <a:lnSpc>
                <a:spcPct val="100000"/>
              </a:lnSpc>
              <a:spcBef>
                <a:spcPts val="600"/>
              </a:spcBef>
              <a:spcAft>
                <a:spcPts val="0"/>
              </a:spcAft>
            </a:pPr>
            <a:br>
              <a:rPr lang="en-IN" sz="1500" dirty="0"/>
            </a:br>
            <a:r>
              <a:rPr lang="en-IN" sz="1500" dirty="0"/>
              <a:t>The graph shows the relationship between the number of distributors (</a:t>
            </a:r>
            <a:r>
              <a:rPr lang="en-IN" sz="1500" dirty="0" err="1"/>
              <a:t>distributor_num</a:t>
            </a:r>
            <a:r>
              <a:rPr lang="en-IN" sz="1500" dirty="0"/>
              <a:t>) and the product weight (</a:t>
            </a:r>
            <a:r>
              <a:rPr lang="en-IN" sz="1500" dirty="0" err="1"/>
              <a:t>product_wg_ton</a:t>
            </a:r>
            <a:r>
              <a:rPr lang="en-IN" sz="1500" dirty="0"/>
              <a:t>). The data is plotted as pink scatter points, and a regression line has been fitted to the data. The regression line shows the average trend of the data, and it can be used to predict product weight for a given number of distributors.</a:t>
            </a:r>
          </a:p>
          <a:p>
            <a:pPr algn="l">
              <a:lnSpc>
                <a:spcPct val="100000"/>
              </a:lnSpc>
              <a:spcBef>
                <a:spcPts val="600"/>
              </a:spcBef>
              <a:spcAft>
                <a:spcPts val="0"/>
              </a:spcAft>
            </a:pPr>
            <a:r>
              <a:rPr lang="en-IN" sz="1500" dirty="0"/>
              <a:t>The graph shows a positive correlation between </a:t>
            </a:r>
            <a:r>
              <a:rPr lang="en-IN" sz="1500" dirty="0" err="1"/>
              <a:t>distributor_num</a:t>
            </a:r>
            <a:r>
              <a:rPr lang="en-IN" sz="1500" dirty="0"/>
              <a:t> and </a:t>
            </a:r>
            <a:r>
              <a:rPr lang="en-IN" sz="1500" dirty="0" err="1"/>
              <a:t>product_wg_ton</a:t>
            </a:r>
            <a:r>
              <a:rPr lang="en-IN" sz="1500" dirty="0"/>
              <a:t>, meaning that as the number of distributors increases, the product weight also tends to increase. This is likely because more distributors means that more products are being sold, which in turn leads to a higher product weight.</a:t>
            </a:r>
          </a:p>
          <a:p>
            <a:pPr algn="l">
              <a:lnSpc>
                <a:spcPct val="100000"/>
              </a:lnSpc>
              <a:spcBef>
                <a:spcPts val="600"/>
              </a:spcBef>
              <a:spcAft>
                <a:spcPts val="0"/>
              </a:spcAft>
            </a:pPr>
            <a:r>
              <a:rPr lang="en-IN" sz="1500" dirty="0"/>
              <a:t>The R-squared value for the regression line is 0.75, which is considered to be a strong correlation. This means that the regression line explains 75% of the variation in the data. The remaining 25% of the variation is due to other factors that are not included in the model.</a:t>
            </a:r>
          </a:p>
          <a:p>
            <a:pPr algn="l">
              <a:lnSpc>
                <a:spcPct val="100000"/>
              </a:lnSpc>
              <a:spcBef>
                <a:spcPts val="600"/>
              </a:spcBef>
              <a:spcAft>
                <a:spcPts val="0"/>
              </a:spcAft>
            </a:pPr>
            <a:r>
              <a:rPr lang="en-IN" sz="1500" dirty="0"/>
              <a:t>Overall, the graph shows that there is a strong positive correlation between </a:t>
            </a:r>
            <a:r>
              <a:rPr lang="en-IN" sz="1500" dirty="0" err="1"/>
              <a:t>distributor_num</a:t>
            </a:r>
            <a:r>
              <a:rPr lang="en-IN" sz="1500" dirty="0"/>
              <a:t> and </a:t>
            </a:r>
            <a:r>
              <a:rPr lang="en-IN" sz="1500" dirty="0" err="1"/>
              <a:t>product_wg_ton</a:t>
            </a:r>
            <a:r>
              <a:rPr lang="en-IN" sz="1500" dirty="0"/>
              <a:t>. This information can be used to make predictions about product weight based on the number of distributors.</a:t>
            </a:r>
          </a:p>
        </p:txBody>
      </p:sp>
      <p:sp>
        <p:nvSpPr>
          <p:cNvPr id="4" name="AutoShape 2" descr="Uploaded image preview">
            <a:extLst>
              <a:ext uri="{FF2B5EF4-FFF2-40B4-BE49-F238E27FC236}">
                <a16:creationId xmlns:a16="http://schemas.microsoft.com/office/drawing/2014/main" id="{A4057435-E9D5-F83A-1418-E693C5D7D357}"/>
              </a:ext>
            </a:extLst>
          </p:cNvPr>
          <p:cNvSpPr>
            <a:spLocks noChangeAspect="1" noChangeArrowheads="1"/>
          </p:cNvSpPr>
          <p:nvPr/>
        </p:nvSpPr>
        <p:spPr bwMode="auto">
          <a:xfrm>
            <a:off x="5943600" y="3276600"/>
            <a:ext cx="334666" cy="3346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a:extLst>
              <a:ext uri="{FF2B5EF4-FFF2-40B4-BE49-F238E27FC236}">
                <a16:creationId xmlns:a16="http://schemas.microsoft.com/office/drawing/2014/main" id="{B5C46355-80EC-B09A-731B-CEF88587C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803467" cy="381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2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3920-B9DE-FAE9-ECA4-5636F5EAC0CC}"/>
              </a:ext>
            </a:extLst>
          </p:cNvPr>
          <p:cNvSpPr>
            <a:spLocks noGrp="1"/>
          </p:cNvSpPr>
          <p:nvPr>
            <p:ph type="title"/>
          </p:nvPr>
        </p:nvSpPr>
        <p:spPr>
          <a:xfrm>
            <a:off x="8692868" y="508000"/>
            <a:ext cx="3245132" cy="4775200"/>
          </a:xfrm>
        </p:spPr>
        <p:txBody>
          <a:bodyPr>
            <a:noAutofit/>
          </a:bodyPr>
          <a:lstStyle/>
          <a:p>
            <a:r>
              <a:rPr lang="en-IN" sz="1800" dirty="0"/>
              <a:t>The graph shows the correlation between the storage issues reported in the last three months (storage_issue_reported_13m) and the number of sales shipments (num_refill_req_13m). The data is plotted as blue scatter points, and a regression line has been fitted to the data. The regression line shows the average trend of the data, and it can be used to predict the number of sales shipments based on the number of storage issues reported.</a:t>
            </a:r>
          </a:p>
        </p:txBody>
      </p:sp>
      <p:pic>
        <p:nvPicPr>
          <p:cNvPr id="3074" name="Picture 2">
            <a:extLst>
              <a:ext uri="{FF2B5EF4-FFF2-40B4-BE49-F238E27FC236}">
                <a16:creationId xmlns:a16="http://schemas.microsoft.com/office/drawing/2014/main" id="{CBDE15DA-F6DB-8E3F-3C17-90753C11FD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2291"/>
            <a:ext cx="8692868" cy="618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96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165F6-D0E5-1645-00D6-6EAC1A755886}"/>
              </a:ext>
            </a:extLst>
          </p:cNvPr>
          <p:cNvSpPr>
            <a:spLocks noGrp="1"/>
          </p:cNvSpPr>
          <p:nvPr>
            <p:ph idx="1"/>
          </p:nvPr>
        </p:nvSpPr>
        <p:spPr>
          <a:xfrm>
            <a:off x="6428777" y="706966"/>
            <a:ext cx="5757333" cy="3593042"/>
          </a:xfrm>
        </p:spPr>
        <p:txBody>
          <a:bodyPr>
            <a:noAutofit/>
          </a:bodyPr>
          <a:lstStyle/>
          <a:p>
            <a:pPr algn="l"/>
            <a:r>
              <a:rPr lang="en-IN" sz="2000" dirty="0"/>
              <a:t>The graph shows the R2 scores of different machine learning models on a regression task. The R2 score is a measure of how well a model fits the data, and it ranges from 0 to 1. A higher R2 score indicates a better fit.</a:t>
            </a:r>
          </a:p>
          <a:p>
            <a:pPr algn="l"/>
            <a:r>
              <a:rPr lang="en-IN" sz="2000" dirty="0"/>
              <a:t>The graph shows that the Gradient Boost model has the highest R2 score (0.9935653), followed by the Random Forest model (0.9933537) and the </a:t>
            </a:r>
            <a:r>
              <a:rPr lang="en-IN" sz="2000" dirty="0" err="1"/>
              <a:t>XGBoost</a:t>
            </a:r>
            <a:r>
              <a:rPr lang="en-IN" sz="2000" dirty="0"/>
              <a:t> model (0.9931711). This means that these three models are the best at fitting the data.</a:t>
            </a:r>
          </a:p>
          <a:p>
            <a:pPr algn="l"/>
            <a:r>
              <a:rPr lang="en-IN" sz="2000" dirty="0"/>
              <a:t>The Decision Tree model has a slightly lower R2 score (0.9871254), but it is still a good model for regression tasks. The Lasso, Linear Regression, and Ridge models have the lowest R2 scores, but they may still be useful for certain tasks, such as regularization</a:t>
            </a:r>
          </a:p>
        </p:txBody>
      </p:sp>
      <p:pic>
        <p:nvPicPr>
          <p:cNvPr id="4098" name="Picture 2">
            <a:extLst>
              <a:ext uri="{FF2B5EF4-FFF2-40B4-BE49-F238E27FC236}">
                <a16:creationId xmlns:a16="http://schemas.microsoft.com/office/drawing/2014/main" id="{5AD4F3D9-469B-3EDC-D98E-04578C19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6966"/>
            <a:ext cx="6428777" cy="4745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988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TotalTime>
  <Words>847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MT</vt:lpstr>
      <vt:lpstr>Calibri</vt:lpstr>
      <vt:lpstr>Calibri Light</vt:lpstr>
      <vt:lpstr>Helvetica Neue</vt:lpstr>
      <vt:lpstr>Retrospect</vt:lpstr>
      <vt:lpstr>SUPPLY CHAIN MANAGEMENT</vt:lpstr>
      <vt:lpstr>Problem Statement</vt:lpstr>
      <vt:lpstr>PowerPoint Presentation</vt:lpstr>
      <vt:lpstr>PowerPoint Presentation</vt:lpstr>
      <vt:lpstr>PowerPoint Presentation</vt:lpstr>
      <vt:lpstr>PowerPoint Presentation</vt:lpstr>
      <vt:lpstr>PowerPoint Presentation</vt:lpstr>
      <vt:lpstr>The graph shows the correlation between the storage issues reported in the last three months (storage_issue_reported_13m) and the number of sales shipments (num_refill_req_13m). The data is plotted as blue scatter points, and a regression line has been fitted to the data. The regression line shows the average trend of the data, and it can be used to predict the number of sales shipments based on the number of storage issues reported.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Kaartik Arya</dc:creator>
  <cp:lastModifiedBy>Kaartik Arya</cp:lastModifiedBy>
  <cp:revision>2</cp:revision>
  <dcterms:created xsi:type="dcterms:W3CDTF">2023-12-13T15:14:44Z</dcterms:created>
  <dcterms:modified xsi:type="dcterms:W3CDTF">2023-12-14T05:52:32Z</dcterms:modified>
</cp:coreProperties>
</file>