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4" y="-6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E173B3-A38F-4558-AA61-B0D283647C02}" type="datetimeFigureOut">
              <a:rPr lang="en-IN" smtClean="0"/>
              <a:t>25-11-2023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BAD33B2-66B5-4543-84D0-E0F6888C5489}" type="slidenum">
              <a:rPr lang="en-IN" smtClean="0"/>
              <a:t>‹#›</a:t>
            </a:fld>
            <a:endParaRPr lang="en-IN"/>
          </a:p>
        </p:txBody>
      </p:sp>
    </p:spTree>
    <p:extLst>
      <p:ext uri="{BB962C8B-B14F-4D97-AF65-F5344CB8AC3E}">
        <p14:creationId xmlns:p14="http://schemas.microsoft.com/office/powerpoint/2010/main" val="98469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E173B3-A38F-4558-AA61-B0D283647C02}"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AD33B2-66B5-4543-84D0-E0F6888C5489}" type="slidenum">
              <a:rPr lang="en-IN" smtClean="0"/>
              <a:t>‹#›</a:t>
            </a:fld>
            <a:endParaRPr lang="en-IN"/>
          </a:p>
        </p:txBody>
      </p:sp>
    </p:spTree>
    <p:extLst>
      <p:ext uri="{BB962C8B-B14F-4D97-AF65-F5344CB8AC3E}">
        <p14:creationId xmlns:p14="http://schemas.microsoft.com/office/powerpoint/2010/main" val="273474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E173B3-A38F-4558-AA61-B0D283647C02}"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AD33B2-66B5-4543-84D0-E0F6888C5489}" type="slidenum">
              <a:rPr lang="en-IN" smtClean="0"/>
              <a:t>‹#›</a:t>
            </a:fld>
            <a:endParaRPr lang="en-IN"/>
          </a:p>
        </p:txBody>
      </p:sp>
    </p:spTree>
    <p:extLst>
      <p:ext uri="{BB962C8B-B14F-4D97-AF65-F5344CB8AC3E}">
        <p14:creationId xmlns:p14="http://schemas.microsoft.com/office/powerpoint/2010/main" val="882025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E173B3-A38F-4558-AA61-B0D283647C02}"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AD33B2-66B5-4543-84D0-E0F6888C5489}" type="slidenum">
              <a:rPr lang="en-IN" smtClean="0"/>
              <a:t>‹#›</a:t>
            </a:fld>
            <a:endParaRPr lang="en-IN"/>
          </a:p>
        </p:txBody>
      </p:sp>
    </p:spTree>
    <p:extLst>
      <p:ext uri="{BB962C8B-B14F-4D97-AF65-F5344CB8AC3E}">
        <p14:creationId xmlns:p14="http://schemas.microsoft.com/office/powerpoint/2010/main" val="3266933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E173B3-A38F-4558-AA61-B0D283647C02}"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AD33B2-66B5-4543-84D0-E0F6888C5489}" type="slidenum">
              <a:rPr lang="en-IN" smtClean="0"/>
              <a:t>‹#›</a:t>
            </a:fld>
            <a:endParaRPr lang="en-IN"/>
          </a:p>
        </p:txBody>
      </p:sp>
    </p:spTree>
    <p:extLst>
      <p:ext uri="{BB962C8B-B14F-4D97-AF65-F5344CB8AC3E}">
        <p14:creationId xmlns:p14="http://schemas.microsoft.com/office/powerpoint/2010/main" val="1491430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E173B3-A38F-4558-AA61-B0D283647C02}"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AD33B2-66B5-4543-84D0-E0F6888C5489}" type="slidenum">
              <a:rPr lang="en-IN" smtClean="0"/>
              <a:t>‹#›</a:t>
            </a:fld>
            <a:endParaRPr lang="en-IN"/>
          </a:p>
        </p:txBody>
      </p:sp>
    </p:spTree>
    <p:extLst>
      <p:ext uri="{BB962C8B-B14F-4D97-AF65-F5344CB8AC3E}">
        <p14:creationId xmlns:p14="http://schemas.microsoft.com/office/powerpoint/2010/main" val="4067775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E173B3-A38F-4558-AA61-B0D283647C02}"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AD33B2-66B5-4543-84D0-E0F6888C5489}" type="slidenum">
              <a:rPr lang="en-IN" smtClean="0"/>
              <a:t>‹#›</a:t>
            </a:fld>
            <a:endParaRPr lang="en-IN"/>
          </a:p>
        </p:txBody>
      </p:sp>
    </p:spTree>
    <p:extLst>
      <p:ext uri="{BB962C8B-B14F-4D97-AF65-F5344CB8AC3E}">
        <p14:creationId xmlns:p14="http://schemas.microsoft.com/office/powerpoint/2010/main" val="1914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E173B3-A38F-4558-AA61-B0D283647C02}"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AD33B2-66B5-4543-84D0-E0F6888C5489}" type="slidenum">
              <a:rPr lang="en-IN" smtClean="0"/>
              <a:t>‹#›</a:t>
            </a:fld>
            <a:endParaRPr lang="en-IN"/>
          </a:p>
        </p:txBody>
      </p:sp>
    </p:spTree>
    <p:extLst>
      <p:ext uri="{BB962C8B-B14F-4D97-AF65-F5344CB8AC3E}">
        <p14:creationId xmlns:p14="http://schemas.microsoft.com/office/powerpoint/2010/main" val="3711725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E173B3-A38F-4558-AA61-B0D283647C02}"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AD33B2-66B5-4543-84D0-E0F6888C5489}" type="slidenum">
              <a:rPr lang="en-IN" smtClean="0"/>
              <a:t>‹#›</a:t>
            </a:fld>
            <a:endParaRPr lang="en-IN"/>
          </a:p>
        </p:txBody>
      </p:sp>
    </p:spTree>
    <p:extLst>
      <p:ext uri="{BB962C8B-B14F-4D97-AF65-F5344CB8AC3E}">
        <p14:creationId xmlns:p14="http://schemas.microsoft.com/office/powerpoint/2010/main" val="2562344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E173B3-A38F-4558-AA61-B0D283647C02}"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BAD33B2-66B5-4543-84D0-E0F6888C5489}" type="slidenum">
              <a:rPr lang="en-IN" smtClean="0"/>
              <a:t>‹#›</a:t>
            </a:fld>
            <a:endParaRPr lang="en-IN"/>
          </a:p>
        </p:txBody>
      </p:sp>
    </p:spTree>
    <p:extLst>
      <p:ext uri="{BB962C8B-B14F-4D97-AF65-F5344CB8AC3E}">
        <p14:creationId xmlns:p14="http://schemas.microsoft.com/office/powerpoint/2010/main" val="2114316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E173B3-A38F-4558-AA61-B0D283647C02}"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AD33B2-66B5-4543-84D0-E0F6888C5489}" type="slidenum">
              <a:rPr lang="en-IN" smtClean="0"/>
              <a:t>‹#›</a:t>
            </a:fld>
            <a:endParaRPr lang="en-IN"/>
          </a:p>
        </p:txBody>
      </p:sp>
    </p:spTree>
    <p:extLst>
      <p:ext uri="{BB962C8B-B14F-4D97-AF65-F5344CB8AC3E}">
        <p14:creationId xmlns:p14="http://schemas.microsoft.com/office/powerpoint/2010/main" val="316772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E173B3-A38F-4558-AA61-B0D283647C02}"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AD33B2-66B5-4543-84D0-E0F6888C5489}" type="slidenum">
              <a:rPr lang="en-IN" smtClean="0"/>
              <a:t>‹#›</a:t>
            </a:fld>
            <a:endParaRPr lang="en-IN"/>
          </a:p>
        </p:txBody>
      </p:sp>
    </p:spTree>
    <p:extLst>
      <p:ext uri="{BB962C8B-B14F-4D97-AF65-F5344CB8AC3E}">
        <p14:creationId xmlns:p14="http://schemas.microsoft.com/office/powerpoint/2010/main" val="2423962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E173B3-A38F-4558-AA61-B0D283647C02}" type="datetimeFigureOut">
              <a:rPr lang="en-IN" smtClean="0"/>
              <a:t>25-11-2023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AD33B2-66B5-4543-84D0-E0F6888C5489}" type="slidenum">
              <a:rPr lang="en-IN" smtClean="0"/>
              <a:t>‹#›</a:t>
            </a:fld>
            <a:endParaRPr lang="en-IN"/>
          </a:p>
        </p:txBody>
      </p:sp>
    </p:spTree>
    <p:extLst>
      <p:ext uri="{BB962C8B-B14F-4D97-AF65-F5344CB8AC3E}">
        <p14:creationId xmlns:p14="http://schemas.microsoft.com/office/powerpoint/2010/main" val="428977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E173B3-A38F-4558-AA61-B0D283647C02}" type="datetimeFigureOut">
              <a:rPr lang="en-IN" smtClean="0"/>
              <a:t>25-11-2023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AD33B2-66B5-4543-84D0-E0F6888C5489}" type="slidenum">
              <a:rPr lang="en-IN" smtClean="0"/>
              <a:t>‹#›</a:t>
            </a:fld>
            <a:endParaRPr lang="en-IN"/>
          </a:p>
        </p:txBody>
      </p:sp>
    </p:spTree>
    <p:extLst>
      <p:ext uri="{BB962C8B-B14F-4D97-AF65-F5344CB8AC3E}">
        <p14:creationId xmlns:p14="http://schemas.microsoft.com/office/powerpoint/2010/main" val="363977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173B3-A38F-4558-AA61-B0D283647C02}" type="datetimeFigureOut">
              <a:rPr lang="en-IN" smtClean="0"/>
              <a:t>25-11-2023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AD33B2-66B5-4543-84D0-E0F6888C5489}" type="slidenum">
              <a:rPr lang="en-IN" smtClean="0"/>
              <a:t>‹#›</a:t>
            </a:fld>
            <a:endParaRPr lang="en-IN"/>
          </a:p>
        </p:txBody>
      </p:sp>
    </p:spTree>
    <p:extLst>
      <p:ext uri="{BB962C8B-B14F-4D97-AF65-F5344CB8AC3E}">
        <p14:creationId xmlns:p14="http://schemas.microsoft.com/office/powerpoint/2010/main" val="200619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E173B3-A38F-4558-AA61-B0D283647C02}"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AD33B2-66B5-4543-84D0-E0F6888C5489}" type="slidenum">
              <a:rPr lang="en-IN" smtClean="0"/>
              <a:t>‹#›</a:t>
            </a:fld>
            <a:endParaRPr lang="en-IN"/>
          </a:p>
        </p:txBody>
      </p:sp>
    </p:spTree>
    <p:extLst>
      <p:ext uri="{BB962C8B-B14F-4D97-AF65-F5344CB8AC3E}">
        <p14:creationId xmlns:p14="http://schemas.microsoft.com/office/powerpoint/2010/main" val="103295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E173B3-A38F-4558-AA61-B0D283647C02}"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AD33B2-66B5-4543-84D0-E0F6888C5489}" type="slidenum">
              <a:rPr lang="en-IN" smtClean="0"/>
              <a:t>‹#›</a:t>
            </a:fld>
            <a:endParaRPr lang="en-IN"/>
          </a:p>
        </p:txBody>
      </p:sp>
    </p:spTree>
    <p:extLst>
      <p:ext uri="{BB962C8B-B14F-4D97-AF65-F5344CB8AC3E}">
        <p14:creationId xmlns:p14="http://schemas.microsoft.com/office/powerpoint/2010/main" val="2381764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E173B3-A38F-4558-AA61-B0D283647C02}" type="datetimeFigureOut">
              <a:rPr lang="en-IN" smtClean="0"/>
              <a:t>25-11-2023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AD33B2-66B5-4543-84D0-E0F6888C5489}" type="slidenum">
              <a:rPr lang="en-IN" smtClean="0"/>
              <a:t>‹#›</a:t>
            </a:fld>
            <a:endParaRPr lang="en-IN"/>
          </a:p>
        </p:txBody>
      </p:sp>
    </p:spTree>
    <p:extLst>
      <p:ext uri="{BB962C8B-B14F-4D97-AF65-F5344CB8AC3E}">
        <p14:creationId xmlns:p14="http://schemas.microsoft.com/office/powerpoint/2010/main" val="37253554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C8E3-7E89-F06D-CB1B-388A3EE9F413}"/>
              </a:ext>
            </a:extLst>
          </p:cNvPr>
          <p:cNvSpPr>
            <a:spLocks noGrp="1"/>
          </p:cNvSpPr>
          <p:nvPr>
            <p:ph type="ctrTitle"/>
          </p:nvPr>
        </p:nvSpPr>
        <p:spPr/>
        <p:txBody>
          <a:bodyPr/>
          <a:lstStyle/>
          <a:p>
            <a:r>
              <a:rPr lang="en-US" dirty="0"/>
              <a:t>Data Science</a:t>
            </a:r>
            <a:endParaRPr lang="en-IN" dirty="0"/>
          </a:p>
        </p:txBody>
      </p:sp>
      <p:sp>
        <p:nvSpPr>
          <p:cNvPr id="3" name="Subtitle 2">
            <a:extLst>
              <a:ext uri="{FF2B5EF4-FFF2-40B4-BE49-F238E27FC236}">
                <a16:creationId xmlns:a16="http://schemas.microsoft.com/office/drawing/2014/main" id="{1A419FF4-B20C-606F-DE92-BF60DF35E61D}"/>
              </a:ext>
            </a:extLst>
          </p:cNvPr>
          <p:cNvSpPr>
            <a:spLocks noGrp="1"/>
          </p:cNvSpPr>
          <p:nvPr>
            <p:ph type="subTitle" idx="1"/>
          </p:nvPr>
        </p:nvSpPr>
        <p:spPr/>
        <p:txBody>
          <a:bodyPr/>
          <a:lstStyle/>
          <a:p>
            <a:r>
              <a:rPr lang="en-IN" dirty="0"/>
              <a:t>Project</a:t>
            </a:r>
          </a:p>
        </p:txBody>
      </p:sp>
    </p:spTree>
    <p:extLst>
      <p:ext uri="{BB962C8B-B14F-4D97-AF65-F5344CB8AC3E}">
        <p14:creationId xmlns:p14="http://schemas.microsoft.com/office/powerpoint/2010/main" val="1426787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6C1A4F7-5E03-060A-EDF3-339318D183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3729" y="3290047"/>
            <a:ext cx="4238427" cy="34155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ECCE31-8342-4A6F-5CCF-CDFAC85D633D}"/>
              </a:ext>
            </a:extLst>
          </p:cNvPr>
          <p:cNvSpPr txBox="1"/>
          <p:nvPr/>
        </p:nvSpPr>
        <p:spPr>
          <a:xfrm>
            <a:off x="5257800" y="1935926"/>
            <a:ext cx="6096000" cy="2308324"/>
          </a:xfrm>
          <a:prstGeom prst="rect">
            <a:avLst/>
          </a:prstGeom>
          <a:noFill/>
        </p:spPr>
        <p:txBody>
          <a:bodyPr wrap="square">
            <a:spAutoFit/>
          </a:bodyPr>
          <a:lstStyle/>
          <a:p>
            <a:r>
              <a:rPr lang="en-IN" dirty="0"/>
              <a:t>The results are very important in terms of the importance of the terms, especially between two models for a very specific task. This indicates a high level of interdependence between the terms, while the model does not provide any type of information. Considering the results, the correlation matrix may be missing important information. This indicates that the term-term relationships are likely to be the matter for this type of problem.</a:t>
            </a:r>
          </a:p>
        </p:txBody>
      </p:sp>
      <p:pic>
        <p:nvPicPr>
          <p:cNvPr id="2052" name="Picture 4">
            <a:extLst>
              <a:ext uri="{FF2B5EF4-FFF2-40B4-BE49-F238E27FC236}">
                <a16:creationId xmlns:a16="http://schemas.microsoft.com/office/drawing/2014/main" id="{B6319559-DDBC-E18A-1172-0887898C2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07" y="274264"/>
            <a:ext cx="4286250" cy="2845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752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5BA97-64FF-644B-3105-FD6369E715ED}"/>
              </a:ext>
            </a:extLst>
          </p:cNvPr>
          <p:cNvSpPr>
            <a:spLocks noGrp="1"/>
          </p:cNvSpPr>
          <p:nvPr>
            <p:ph idx="1"/>
          </p:nvPr>
        </p:nvSpPr>
        <p:spPr>
          <a:xfrm>
            <a:off x="8059271" y="2492189"/>
            <a:ext cx="3756211" cy="2250141"/>
          </a:xfrm>
        </p:spPr>
        <p:txBody>
          <a:bodyPr>
            <a:normAutofit fontScale="92500"/>
          </a:bodyPr>
          <a:lstStyle/>
          <a:p>
            <a:pPr marL="0" indent="0">
              <a:buNone/>
            </a:pPr>
            <a:r>
              <a:rPr lang="en-IN" sz="1500" b="0" i="0" dirty="0">
                <a:effectLst/>
                <a:latin typeface="Inter"/>
              </a:rPr>
              <a:t>Is a great method to find out the baseline models for our data. It's quite easy and takes really less time.</a:t>
            </a:r>
            <a:br>
              <a:rPr lang="en-IN" sz="1500" dirty="0"/>
            </a:br>
            <a:r>
              <a:rPr lang="en-IN" sz="1500" b="0" i="0" dirty="0">
                <a:effectLst/>
                <a:latin typeface="Inter"/>
              </a:rPr>
              <a:t>I perform a spot check with Stratified </a:t>
            </a:r>
            <a:r>
              <a:rPr lang="en-IN" sz="1500" b="0" i="0" dirty="0" err="1">
                <a:effectLst/>
                <a:latin typeface="Inter"/>
              </a:rPr>
              <a:t>KFold</a:t>
            </a:r>
            <a:r>
              <a:rPr lang="en-IN" sz="1500" b="0" i="0" dirty="0">
                <a:effectLst/>
                <a:latin typeface="Inter"/>
              </a:rPr>
              <a:t> . The models to be spotted will be: Logistic Regression, Random Forest Classifier, KNN and SVC.</a:t>
            </a:r>
            <a:br>
              <a:rPr lang="en-IN" sz="1500" dirty="0"/>
            </a:br>
            <a:r>
              <a:rPr lang="en-IN" sz="1500" b="0" i="0" dirty="0">
                <a:effectLst/>
                <a:latin typeface="Inter"/>
              </a:rPr>
              <a:t>I decide to use only one evaluation metric at this stage; for simplicity, I choose accuracy. I will then use the other metrics chosen before for evaluating the performance of the models.</a:t>
            </a:r>
            <a:endParaRPr lang="en-IN" sz="1500" dirty="0"/>
          </a:p>
        </p:txBody>
      </p:sp>
      <p:pic>
        <p:nvPicPr>
          <p:cNvPr id="5" name="Picture 4">
            <a:extLst>
              <a:ext uri="{FF2B5EF4-FFF2-40B4-BE49-F238E27FC236}">
                <a16:creationId xmlns:a16="http://schemas.microsoft.com/office/drawing/2014/main" id="{2FF3C9E3-AF11-36E8-0BFC-7F5F3ED1B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91"/>
            <a:ext cx="7934954" cy="5176276"/>
          </a:xfrm>
          <a:prstGeom prst="rect">
            <a:avLst/>
          </a:prstGeom>
        </p:spPr>
      </p:pic>
    </p:spTree>
    <p:extLst>
      <p:ext uri="{BB962C8B-B14F-4D97-AF65-F5344CB8AC3E}">
        <p14:creationId xmlns:p14="http://schemas.microsoft.com/office/powerpoint/2010/main" val="2100359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177A-8877-2087-871F-D0947001630B}"/>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E7C1042E-76F7-D661-8D31-575930DA3ECF}"/>
              </a:ext>
            </a:extLst>
          </p:cNvPr>
          <p:cNvSpPr>
            <a:spLocks noGrp="1"/>
          </p:cNvSpPr>
          <p:nvPr>
            <p:ph idx="1"/>
          </p:nvPr>
        </p:nvSpPr>
        <p:spPr/>
        <p:txBody>
          <a:bodyPr/>
          <a:lstStyle/>
          <a:p>
            <a:pPr marL="0" indent="0">
              <a:buNone/>
            </a:pPr>
            <a:r>
              <a:rPr lang="en-IN" b="0" i="0" dirty="0">
                <a:solidFill>
                  <a:srgbClr val="000000"/>
                </a:solidFill>
                <a:effectLst/>
                <a:latin typeface="Helvetica Neue"/>
              </a:rPr>
              <a:t>Accuracy </a:t>
            </a:r>
            <a:r>
              <a:rPr lang="en-IN" b="0" i="0">
                <a:solidFill>
                  <a:srgbClr val="000000"/>
                </a:solidFill>
                <a:effectLst/>
                <a:latin typeface="Helvetica Neue"/>
              </a:rPr>
              <a:t>=92%. </a:t>
            </a:r>
            <a:r>
              <a:rPr lang="en-IN" b="0" i="0" dirty="0">
                <a:solidFill>
                  <a:srgbClr val="000000"/>
                </a:solidFill>
                <a:effectLst/>
                <a:latin typeface="Helvetica Neue"/>
              </a:rPr>
              <a:t>The current feature set appears to be insufficient for the model to effectively discriminate between the two classes, hindering its performance. Therefore, collecting additional data is a viable option. However, based on the conducted analysis, utilizing the SVC model with a reduced set of the most relevant features could be a more effective approach.</a:t>
            </a:r>
            <a:endParaRPr lang="en-IN" dirty="0"/>
          </a:p>
        </p:txBody>
      </p:sp>
    </p:spTree>
    <p:extLst>
      <p:ext uri="{BB962C8B-B14F-4D97-AF65-F5344CB8AC3E}">
        <p14:creationId xmlns:p14="http://schemas.microsoft.com/office/powerpoint/2010/main" val="1308292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71D2-9F48-98B2-516A-EF14C3584EC0}"/>
              </a:ext>
            </a:extLst>
          </p:cNvPr>
          <p:cNvSpPr>
            <a:spLocks noGrp="1"/>
          </p:cNvSpPr>
          <p:nvPr>
            <p:ph type="title"/>
          </p:nvPr>
        </p:nvSpPr>
        <p:spPr>
          <a:xfrm>
            <a:off x="838199" y="365125"/>
            <a:ext cx="11111753" cy="5847416"/>
          </a:xfrm>
        </p:spPr>
        <p:txBody>
          <a:bodyPr>
            <a:normAutofit/>
          </a:bodyPr>
          <a:lstStyle/>
          <a:p>
            <a:pPr algn="ctr"/>
            <a:r>
              <a:rPr lang="en-IN" b="0" i="0" u="none" strike="noStrike" dirty="0">
                <a:solidFill>
                  <a:srgbClr val="000000"/>
                </a:solidFill>
                <a:effectLst/>
                <a:latin typeface="Times New Roman" panose="02020603050405020304" pitchFamily="18" charset="0"/>
                <a:cs typeface="Times New Roman" panose="02020603050405020304" pitchFamily="18" charset="0"/>
              </a:rPr>
              <a:t>"Comprehensive Water Quality Assessment and </a:t>
            </a:r>
            <a:br>
              <a:rPr lang="en-IN" b="0" i="0" u="none" strike="noStrike" dirty="0">
                <a:solidFill>
                  <a:srgbClr val="000000"/>
                </a:solidFill>
                <a:effectLst/>
                <a:latin typeface="Times New Roman" panose="02020603050405020304" pitchFamily="18" charset="0"/>
                <a:cs typeface="Times New Roman" panose="02020603050405020304" pitchFamily="18" charset="0"/>
              </a:rPr>
            </a:br>
            <a:r>
              <a:rPr lang="en-IN" b="0" i="0" u="none" strike="noStrike" dirty="0">
                <a:solidFill>
                  <a:srgbClr val="000000"/>
                </a:solidFill>
                <a:effectLst/>
                <a:latin typeface="Times New Roman" panose="02020603050405020304" pitchFamily="18" charset="0"/>
                <a:cs typeface="Times New Roman" panose="02020603050405020304" pitchFamily="18" charset="0"/>
              </a:rPr>
              <a:t>Potability Prediction using Multi-parameter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02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1716-6F69-FFCF-303C-A7DA15C21E7F}"/>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51AB80CF-6B37-FACF-CE3F-E6B9B8066BB9}"/>
              </a:ext>
            </a:extLst>
          </p:cNvPr>
          <p:cNvSpPr>
            <a:spLocks noGrp="1"/>
          </p:cNvSpPr>
          <p:nvPr>
            <p:ph idx="1"/>
          </p:nvPr>
        </p:nvSpPr>
        <p:spPr/>
        <p:txBody>
          <a:bodyPr/>
          <a:lstStyle/>
          <a:p>
            <a:pPr marL="0" indent="0">
              <a:buNone/>
            </a:pPr>
            <a:r>
              <a:rPr lang="en-IN" b="0" i="0" dirty="0">
                <a:effectLst/>
                <a:latin typeface="Inter"/>
              </a:rPr>
              <a:t>In this project, I will analyse and manipulate a dataset.</a:t>
            </a:r>
            <a:br>
              <a:rPr lang="en-IN" dirty="0"/>
            </a:br>
            <a:r>
              <a:rPr lang="en-IN" b="0" i="0" dirty="0">
                <a:effectLst/>
                <a:latin typeface="Inter"/>
              </a:rPr>
              <a:t>Access to safe drinking-water is essential to health, a basic human right and a component of effective policy for health protection. This is important as a health and development issue at a national, regional and local level. In some regions, it has been shown that investments in water supply and sanitation can yield a net economic benefit, since the reductions in adverse health effects and health care costs outweigh the costs of undertaking the interventions.</a:t>
            </a:r>
            <a:br>
              <a:rPr lang="en-IN" dirty="0"/>
            </a:br>
            <a:r>
              <a:rPr lang="en-IN" b="0" i="0" dirty="0">
                <a:effectLst/>
                <a:latin typeface="Inter"/>
              </a:rPr>
              <a:t>The aim of the project is to classify water quality.</a:t>
            </a:r>
            <a:endParaRPr lang="en-IN" dirty="0"/>
          </a:p>
        </p:txBody>
      </p:sp>
    </p:spTree>
    <p:extLst>
      <p:ext uri="{BB962C8B-B14F-4D97-AF65-F5344CB8AC3E}">
        <p14:creationId xmlns:p14="http://schemas.microsoft.com/office/powerpoint/2010/main" val="43643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F756A2A-BD3B-DAD3-B71C-45C94CA90F91}"/>
              </a:ext>
            </a:extLst>
          </p:cNvPr>
          <p:cNvSpPr txBox="1"/>
          <p:nvPr/>
        </p:nvSpPr>
        <p:spPr>
          <a:xfrm>
            <a:off x="1648028" y="725252"/>
            <a:ext cx="6096000" cy="369332"/>
          </a:xfrm>
          <a:prstGeom prst="rect">
            <a:avLst/>
          </a:prstGeom>
          <a:noFill/>
        </p:spPr>
        <p:txBody>
          <a:bodyPr wrap="square">
            <a:spAutoFit/>
          </a:bodyPr>
          <a:lstStyle/>
          <a:p>
            <a:r>
              <a:rPr lang="en-US" dirty="0"/>
              <a:t>EDA – Exploratory Data Analysis</a:t>
            </a:r>
            <a:endParaRPr lang="en-IN" dirty="0"/>
          </a:p>
        </p:txBody>
      </p:sp>
      <p:sp>
        <p:nvSpPr>
          <p:cNvPr id="11" name="TextBox 10">
            <a:extLst>
              <a:ext uri="{FF2B5EF4-FFF2-40B4-BE49-F238E27FC236}">
                <a16:creationId xmlns:a16="http://schemas.microsoft.com/office/drawing/2014/main" id="{9D3B776B-322E-3943-1190-53E28DCA09A6}"/>
              </a:ext>
            </a:extLst>
          </p:cNvPr>
          <p:cNvSpPr txBox="1"/>
          <p:nvPr/>
        </p:nvSpPr>
        <p:spPr>
          <a:xfrm>
            <a:off x="6167719" y="435003"/>
            <a:ext cx="6096000" cy="1754326"/>
          </a:xfrm>
          <a:prstGeom prst="rect">
            <a:avLst/>
          </a:prstGeom>
          <a:noFill/>
        </p:spPr>
        <p:txBody>
          <a:bodyPr wrap="square">
            <a:spAutoFit/>
          </a:bodyPr>
          <a:lstStyle/>
          <a:p>
            <a:pPr marL="0" indent="0">
              <a:buNone/>
            </a:pPr>
            <a:r>
              <a:rPr lang="en-IN" sz="1800" dirty="0">
                <a:latin typeface="Times New Roman" panose="02020603050405020304" pitchFamily="18" charset="0"/>
                <a:cs typeface="Times New Roman" panose="02020603050405020304" pitchFamily="18" charset="0"/>
              </a:rPr>
              <a:t>Data scientists to analyse and investigate data sets and summarize their main characteristics, often employing data visualization methods.</a:t>
            </a:r>
          </a:p>
          <a:p>
            <a:pPr marL="0" indent="0">
              <a:buNone/>
            </a:pPr>
            <a:r>
              <a:rPr lang="en-IN" sz="1800" dirty="0">
                <a:latin typeface="Times New Roman" panose="02020603050405020304" pitchFamily="18" charset="0"/>
                <a:cs typeface="Times New Roman" panose="02020603050405020304" pitchFamily="18" charset="0"/>
              </a:rPr>
              <a:t>The four types of EDA are univariate non-graphical, multivariate non- graphical, univariate graphical, and multivariate graphical.</a:t>
            </a:r>
          </a:p>
        </p:txBody>
      </p:sp>
      <p:pic>
        <p:nvPicPr>
          <p:cNvPr id="15" name="Content Placeholder 14">
            <a:extLst>
              <a:ext uri="{FF2B5EF4-FFF2-40B4-BE49-F238E27FC236}">
                <a16:creationId xmlns:a16="http://schemas.microsoft.com/office/drawing/2014/main" id="{C82CD1BA-12F5-A819-D8CF-A100F20A3F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863" y="2321603"/>
            <a:ext cx="5945078" cy="4434443"/>
          </a:xfrm>
        </p:spPr>
      </p:pic>
      <p:sp>
        <p:nvSpPr>
          <p:cNvPr id="16" name="Rectangle 1">
            <a:extLst>
              <a:ext uri="{FF2B5EF4-FFF2-40B4-BE49-F238E27FC236}">
                <a16:creationId xmlns:a16="http://schemas.microsoft.com/office/drawing/2014/main" id="{4D18684B-5732-8317-F007-AB05507A6591}"/>
              </a:ext>
            </a:extLst>
          </p:cNvPr>
          <p:cNvSpPr>
            <a:spLocks noChangeArrowheads="1"/>
          </p:cNvSpPr>
          <p:nvPr/>
        </p:nvSpPr>
        <p:spPr bwMode="auto">
          <a:xfrm>
            <a:off x="7001436" y="2875003"/>
            <a:ext cx="2429435"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Inter"/>
              </a:rPr>
              <a:t>a. Handling missing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
        <p:nvSpPr>
          <p:cNvPr id="17" name="Rectangle 2">
            <a:extLst>
              <a:ext uri="{FF2B5EF4-FFF2-40B4-BE49-F238E27FC236}">
                <a16:creationId xmlns:a16="http://schemas.microsoft.com/office/drawing/2014/main" id="{6369FB94-B79F-9DBA-E3DB-FDB12355C687}"/>
              </a:ext>
            </a:extLst>
          </p:cNvPr>
          <p:cNvSpPr>
            <a:spLocks noChangeArrowheads="1"/>
          </p:cNvSpPr>
          <p:nvPr/>
        </p:nvSpPr>
        <p:spPr bwMode="auto">
          <a:xfrm>
            <a:off x="7001436" y="3299065"/>
            <a:ext cx="427209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Inter"/>
              </a:rPr>
              <a:t>In order to handle missing values I decide to use a multivariate approach in which more than one feature is taken into consideration. There are two ways to impute missing values considering the multivariate approach. Using KNN Imputer or Iterative Imputer classes. I follow the second method.</a:t>
            </a:r>
            <a:br>
              <a:rPr kumimoji="0" lang="en-US" altLang="en-US" sz="1400" b="0" i="0" u="none" strike="noStrike" cap="none" normalizeH="0" baseline="0" dirty="0">
                <a:ln>
                  <a:noFill/>
                </a:ln>
                <a:solidFill>
                  <a:schemeClr val="tx1"/>
                </a:solidFill>
                <a:effectLst/>
                <a:latin typeface="Inter"/>
              </a:rPr>
            </a:br>
            <a:r>
              <a:rPr kumimoji="0" lang="en-US" altLang="en-US" sz="1400" b="0" i="0" u="none" strike="noStrike" cap="none" normalizeH="0" baseline="0" dirty="0">
                <a:ln>
                  <a:noFill/>
                </a:ln>
                <a:solidFill>
                  <a:schemeClr val="tx1"/>
                </a:solidFill>
                <a:effectLst/>
                <a:latin typeface="Inter"/>
              </a:rPr>
              <a:t>This model actually builds a regression model with features and one target and then makes predictions on any places where there are missing values. And those predictions are the imputed values.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919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203E56E-1C06-3DE6-5390-E745F105B99E}"/>
              </a:ext>
            </a:extLst>
          </p:cNvPr>
          <p:cNvSpPr>
            <a:spLocks noGrp="1"/>
          </p:cNvSpPr>
          <p:nvPr>
            <p:ph idx="1"/>
          </p:nvPr>
        </p:nvSpPr>
        <p:spPr>
          <a:xfrm>
            <a:off x="7557247" y="658208"/>
            <a:ext cx="5329518" cy="1679575"/>
          </a:xfrm>
        </p:spPr>
        <p:txBody>
          <a:bodyPr/>
          <a:lstStyle/>
          <a:p>
            <a:pPr marL="0" indent="0">
              <a:buNone/>
            </a:pPr>
            <a:r>
              <a:rPr lang="en-IN" b="0" i="0" dirty="0">
                <a:solidFill>
                  <a:srgbClr val="000000"/>
                </a:solidFill>
                <a:effectLst/>
                <a:latin typeface="Inter"/>
              </a:rPr>
              <a:t>B. Analysis of target distribution (potability): dataset rebalancing?</a:t>
            </a:r>
          </a:p>
          <a:p>
            <a:endParaRPr lang="en-IN" dirty="0"/>
          </a:p>
        </p:txBody>
      </p:sp>
      <p:pic>
        <p:nvPicPr>
          <p:cNvPr id="9" name="Picture 8">
            <a:extLst>
              <a:ext uri="{FF2B5EF4-FFF2-40B4-BE49-F238E27FC236}">
                <a16:creationId xmlns:a16="http://schemas.microsoft.com/office/drawing/2014/main" id="{6B392830-C62E-0554-0CD2-DC3CCCB01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02" y="797859"/>
            <a:ext cx="7151427" cy="6004720"/>
          </a:xfrm>
          <a:prstGeom prst="rect">
            <a:avLst/>
          </a:prstGeom>
        </p:spPr>
      </p:pic>
      <p:sp>
        <p:nvSpPr>
          <p:cNvPr id="11" name="TextBox 10">
            <a:extLst>
              <a:ext uri="{FF2B5EF4-FFF2-40B4-BE49-F238E27FC236}">
                <a16:creationId xmlns:a16="http://schemas.microsoft.com/office/drawing/2014/main" id="{E28C026B-1252-86BD-6E55-3E6FE6F7772A}"/>
              </a:ext>
            </a:extLst>
          </p:cNvPr>
          <p:cNvSpPr txBox="1"/>
          <p:nvPr/>
        </p:nvSpPr>
        <p:spPr>
          <a:xfrm>
            <a:off x="7799293" y="2447366"/>
            <a:ext cx="4473389" cy="1477328"/>
          </a:xfrm>
          <a:prstGeom prst="rect">
            <a:avLst/>
          </a:prstGeom>
          <a:noFill/>
        </p:spPr>
        <p:txBody>
          <a:bodyPr wrap="square">
            <a:spAutoFit/>
          </a:bodyPr>
          <a:lstStyle/>
          <a:p>
            <a:r>
              <a:rPr lang="en-IN" b="0" i="0" dirty="0">
                <a:effectLst/>
                <a:latin typeface="Inter"/>
              </a:rPr>
              <a:t>This is a classification problem with 2 classes. The dataset, however, is not balanced.</a:t>
            </a:r>
            <a:br>
              <a:rPr lang="en-IN" dirty="0"/>
            </a:br>
            <a:r>
              <a:rPr lang="en-IN" b="0" i="0" dirty="0">
                <a:effectLst/>
                <a:latin typeface="Inter"/>
              </a:rPr>
              <a:t>So, I try to rebalance it while doing train test split by oversampling the minority class only on the training set.</a:t>
            </a:r>
            <a:endParaRPr lang="en-IN" dirty="0"/>
          </a:p>
        </p:txBody>
      </p:sp>
      <p:sp>
        <p:nvSpPr>
          <p:cNvPr id="3" name="TextBox 2">
            <a:extLst>
              <a:ext uri="{FF2B5EF4-FFF2-40B4-BE49-F238E27FC236}">
                <a16:creationId xmlns:a16="http://schemas.microsoft.com/office/drawing/2014/main" id="{80A9101A-8D29-E63B-2459-674C25A35E1A}"/>
              </a:ext>
            </a:extLst>
          </p:cNvPr>
          <p:cNvSpPr txBox="1"/>
          <p:nvPr/>
        </p:nvSpPr>
        <p:spPr>
          <a:xfrm>
            <a:off x="5535706" y="4445466"/>
            <a:ext cx="6445622" cy="1754326"/>
          </a:xfrm>
          <a:prstGeom prst="rect">
            <a:avLst/>
          </a:prstGeom>
          <a:noFill/>
        </p:spPr>
        <p:txBody>
          <a:bodyPr wrap="square">
            <a:spAutoFit/>
          </a:bodyPr>
          <a:lstStyle/>
          <a:p>
            <a:r>
              <a:rPr lang="en-IN" dirty="0"/>
              <a:t>The pie chart shows that the dataset is highly imbalanced, with the majority of the samples being not potable. This can be problematic for machine learning models, as they may be biased towards the majority class. One way to address this imbalance is to use oversampling or </a:t>
            </a:r>
            <a:r>
              <a:rPr lang="en-IN" dirty="0" err="1"/>
              <a:t>undersampling</a:t>
            </a:r>
            <a:r>
              <a:rPr lang="en-IN" dirty="0"/>
              <a:t> techniques to create a more balanced dataset.</a:t>
            </a:r>
          </a:p>
        </p:txBody>
      </p:sp>
    </p:spTree>
    <p:extLst>
      <p:ext uri="{BB962C8B-B14F-4D97-AF65-F5344CB8AC3E}">
        <p14:creationId xmlns:p14="http://schemas.microsoft.com/office/powerpoint/2010/main" val="309797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8617-7492-8676-C78B-45F73D48D569}"/>
              </a:ext>
            </a:extLst>
          </p:cNvPr>
          <p:cNvSpPr>
            <a:spLocks noGrp="1"/>
          </p:cNvSpPr>
          <p:nvPr>
            <p:ph type="title"/>
          </p:nvPr>
        </p:nvSpPr>
        <p:spPr>
          <a:xfrm>
            <a:off x="1201271" y="365125"/>
            <a:ext cx="2483224" cy="423769"/>
          </a:xfrm>
        </p:spPr>
        <p:txBody>
          <a:bodyPr>
            <a:normAutofit fontScale="90000"/>
          </a:bodyPr>
          <a:lstStyle/>
          <a:p>
            <a:r>
              <a:rPr lang="en-IN" sz="2000" dirty="0"/>
              <a:t>c. </a:t>
            </a:r>
            <a:r>
              <a:rPr lang="en-IN" sz="2000" b="0" i="0" dirty="0">
                <a:solidFill>
                  <a:srgbClr val="000000"/>
                </a:solidFill>
                <a:effectLst/>
                <a:latin typeface="Inter"/>
              </a:rPr>
              <a:t>Outliers detection</a:t>
            </a:r>
            <a:br>
              <a:rPr lang="en-IN" sz="2000" b="0" i="0" dirty="0">
                <a:solidFill>
                  <a:srgbClr val="000000"/>
                </a:solidFill>
                <a:effectLst/>
                <a:latin typeface="Inter"/>
              </a:rPr>
            </a:br>
            <a:endParaRPr lang="en-IN" sz="2000" dirty="0"/>
          </a:p>
        </p:txBody>
      </p:sp>
      <p:pic>
        <p:nvPicPr>
          <p:cNvPr id="5" name="Content Placeholder 4">
            <a:extLst>
              <a:ext uri="{FF2B5EF4-FFF2-40B4-BE49-F238E27FC236}">
                <a16:creationId xmlns:a16="http://schemas.microsoft.com/office/drawing/2014/main" id="{3665430C-C7C2-57DB-CD9B-632B733F69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638" y="952665"/>
            <a:ext cx="11174843" cy="5690182"/>
          </a:xfrm>
        </p:spPr>
      </p:pic>
      <p:sp>
        <p:nvSpPr>
          <p:cNvPr id="4" name="TextBox 3">
            <a:extLst>
              <a:ext uri="{FF2B5EF4-FFF2-40B4-BE49-F238E27FC236}">
                <a16:creationId xmlns:a16="http://schemas.microsoft.com/office/drawing/2014/main" id="{F7528FFA-A6E6-6F27-10A4-7A389803D316}"/>
              </a:ext>
            </a:extLst>
          </p:cNvPr>
          <p:cNvSpPr txBox="1"/>
          <p:nvPr/>
        </p:nvSpPr>
        <p:spPr>
          <a:xfrm>
            <a:off x="5109882" y="1160094"/>
            <a:ext cx="6804211" cy="1600438"/>
          </a:xfrm>
          <a:prstGeom prst="rect">
            <a:avLst/>
          </a:prstGeom>
          <a:noFill/>
        </p:spPr>
        <p:txBody>
          <a:bodyPr wrap="square">
            <a:spAutoFit/>
          </a:bodyPr>
          <a:lstStyle/>
          <a:p>
            <a:r>
              <a:rPr lang="en-IN" sz="1400" dirty="0"/>
              <a:t>'The x-axis of the graph shows the four variables (</a:t>
            </a:r>
            <a:r>
              <a:rPr lang="en-IN" sz="1400" dirty="0" err="1"/>
              <a:t>ph</a:t>
            </a:r>
            <a:r>
              <a:rPr lang="en-IN" sz="1400" dirty="0"/>
              <a:t>, Hardness, Solids, and Conductivity).\</a:t>
            </a:r>
            <a:r>
              <a:rPr lang="en-IN" sz="1400" dirty="0" err="1"/>
              <a:t>nThe</a:t>
            </a:r>
            <a:r>
              <a:rPr lang="en-IN" sz="1400" dirty="0"/>
              <a:t> y-axis of the graph shows the values of the variables.\</a:t>
            </a:r>
            <a:r>
              <a:rPr lang="en-IN" sz="1400" dirty="0" err="1"/>
              <a:t>nEach</a:t>
            </a:r>
            <a:r>
              <a:rPr lang="en-IN" sz="1400" dirty="0"/>
              <a:t> box represents the distribution of a variable at a particular location.\</a:t>
            </a:r>
            <a:r>
              <a:rPr lang="en-IN" sz="1400" dirty="0" err="1"/>
              <a:t>nThe</a:t>
            </a:r>
            <a:r>
              <a:rPr lang="en-IN" sz="1400" dirty="0"/>
              <a:t> horizontal line inside the box represents the median value of the variable.\</a:t>
            </a:r>
            <a:r>
              <a:rPr lang="en-IN" sz="1400" dirty="0" err="1"/>
              <a:t>nThe</a:t>
            </a:r>
            <a:r>
              <a:rPr lang="en-IN" sz="1400" dirty="0"/>
              <a:t> boxes extend from the first quartile (Q1) to the third quartile (Q3) of the data.\</a:t>
            </a:r>
            <a:r>
              <a:rPr lang="en-IN" sz="1400" dirty="0" err="1"/>
              <a:t>nThe</a:t>
            </a:r>
            <a:r>
              <a:rPr lang="en-IN" sz="1400" dirty="0"/>
              <a:t> whiskers extend from the boxes to the most extreme values that are still within 1.5 IQRs of the median.\</a:t>
            </a:r>
            <a:r>
              <a:rPr lang="en-IN" sz="1400" dirty="0" err="1"/>
              <a:t>nAny</a:t>
            </a:r>
            <a:r>
              <a:rPr lang="en-IN" sz="1400" dirty="0"/>
              <a:t> values that fall outside of the whiskers are considered outliers and are plotted as individual points.'</a:t>
            </a:r>
          </a:p>
        </p:txBody>
      </p:sp>
    </p:spTree>
    <p:extLst>
      <p:ext uri="{BB962C8B-B14F-4D97-AF65-F5344CB8AC3E}">
        <p14:creationId xmlns:p14="http://schemas.microsoft.com/office/powerpoint/2010/main" val="365943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31A6-83DA-CA87-7A57-BB1D72256E62}"/>
              </a:ext>
            </a:extLst>
          </p:cNvPr>
          <p:cNvSpPr>
            <a:spLocks noGrp="1"/>
          </p:cNvSpPr>
          <p:nvPr>
            <p:ph type="title"/>
          </p:nvPr>
        </p:nvSpPr>
        <p:spPr>
          <a:xfrm>
            <a:off x="6893859" y="1971021"/>
            <a:ext cx="5163670" cy="2915957"/>
          </a:xfrm>
        </p:spPr>
        <p:txBody>
          <a:bodyPr>
            <a:noAutofit/>
          </a:bodyPr>
          <a:lstStyle/>
          <a:p>
            <a:pPr algn="l"/>
            <a:br>
              <a:rPr lang="en-IN" sz="1800" dirty="0"/>
            </a:br>
            <a:r>
              <a:rPr lang="en-IN" sz="1800" dirty="0"/>
              <a:t>"The correlation matrix is being calculated using the Pearson correlation coefficient, which measures the strength and direction of the linear relationship between two variables. Values closer to 1 indicate a strong positive correlation, meaning that as one variable increases, the other variable also increases. Values closer to -1 indicate a strong negative correlation, meaning that as one variable increases, the other variable decreases. Values close to 0 indicate no correlation."</a:t>
            </a:r>
          </a:p>
        </p:txBody>
      </p:sp>
      <p:pic>
        <p:nvPicPr>
          <p:cNvPr id="5" name="Content Placeholder 4">
            <a:extLst>
              <a:ext uri="{FF2B5EF4-FFF2-40B4-BE49-F238E27FC236}">
                <a16:creationId xmlns:a16="http://schemas.microsoft.com/office/drawing/2014/main" id="{8BCF4ACD-8EA9-5112-6056-40FA568FE09E}"/>
              </a:ext>
            </a:extLst>
          </p:cNvPr>
          <p:cNvPicPr>
            <a:picLocks noGrp="1" noChangeAspect="1"/>
          </p:cNvPicPr>
          <p:nvPr>
            <p:ph idx="1"/>
          </p:nvPr>
        </p:nvPicPr>
        <p:blipFill rotWithShape="1">
          <a:blip r:embed="rId2"/>
          <a:srcRect l="11013" t="-339"/>
          <a:stretch/>
        </p:blipFill>
        <p:spPr>
          <a:xfrm>
            <a:off x="322731" y="779628"/>
            <a:ext cx="6571128" cy="6096302"/>
          </a:xfrm>
        </p:spPr>
      </p:pic>
      <p:sp>
        <p:nvSpPr>
          <p:cNvPr id="7" name="TextBox 6">
            <a:extLst>
              <a:ext uri="{FF2B5EF4-FFF2-40B4-BE49-F238E27FC236}">
                <a16:creationId xmlns:a16="http://schemas.microsoft.com/office/drawing/2014/main" id="{E43F371F-3893-D0A1-3C1A-4E7BE406189E}"/>
              </a:ext>
            </a:extLst>
          </p:cNvPr>
          <p:cNvSpPr txBox="1"/>
          <p:nvPr/>
        </p:nvSpPr>
        <p:spPr>
          <a:xfrm>
            <a:off x="7413812" y="5272324"/>
            <a:ext cx="3272117" cy="1200329"/>
          </a:xfrm>
          <a:prstGeom prst="rect">
            <a:avLst/>
          </a:prstGeom>
          <a:noFill/>
        </p:spPr>
        <p:txBody>
          <a:bodyPr wrap="square">
            <a:spAutoFit/>
          </a:bodyPr>
          <a:lstStyle/>
          <a:p>
            <a:r>
              <a:rPr lang="en-IN" sz="1200" dirty="0"/>
              <a:t>"We don't have high linear correlation between features. I take a look at the distributions" = in the dataset do not exhibit a strong linear relationship with each other. This means that changes in one feature do not necessarily lead to predictable changes in another feature.</a:t>
            </a:r>
          </a:p>
        </p:txBody>
      </p:sp>
    </p:spTree>
    <p:extLst>
      <p:ext uri="{BB962C8B-B14F-4D97-AF65-F5344CB8AC3E}">
        <p14:creationId xmlns:p14="http://schemas.microsoft.com/office/powerpoint/2010/main" val="8361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CA21E-7600-DD9B-63BC-125FB0FA3B18}"/>
              </a:ext>
            </a:extLst>
          </p:cNvPr>
          <p:cNvSpPr>
            <a:spLocks noGrp="1"/>
          </p:cNvSpPr>
          <p:nvPr>
            <p:ph type="title"/>
          </p:nvPr>
        </p:nvSpPr>
        <p:spPr>
          <a:xfrm>
            <a:off x="7754470" y="365125"/>
            <a:ext cx="3599329" cy="1325563"/>
          </a:xfrm>
        </p:spPr>
        <p:txBody>
          <a:bodyPr>
            <a:normAutofit/>
          </a:bodyPr>
          <a:lstStyle/>
          <a:p>
            <a:r>
              <a:rPr lang="en-IN" sz="1500" b="0" i="0" dirty="0">
                <a:effectLst/>
                <a:latin typeface="Inter"/>
              </a:rPr>
              <a:t>Every features follow a bell distribution but we have confirmation that there aren't strong linear correlations.</a:t>
            </a:r>
            <a:endParaRPr lang="en-IN" sz="1500" dirty="0"/>
          </a:p>
        </p:txBody>
      </p:sp>
      <p:pic>
        <p:nvPicPr>
          <p:cNvPr id="5" name="Content Placeholder 4">
            <a:extLst>
              <a:ext uri="{FF2B5EF4-FFF2-40B4-BE49-F238E27FC236}">
                <a16:creationId xmlns:a16="http://schemas.microsoft.com/office/drawing/2014/main" id="{2737B07D-D2E1-EC58-8733-9E8DCA9E6D75}"/>
              </a:ext>
            </a:extLst>
          </p:cNvPr>
          <p:cNvPicPr>
            <a:picLocks noGrp="1" noChangeAspect="1"/>
          </p:cNvPicPr>
          <p:nvPr>
            <p:ph idx="1"/>
          </p:nvPr>
        </p:nvPicPr>
        <p:blipFill rotWithShape="1">
          <a:blip r:embed="rId2"/>
          <a:srcRect l="29622" t="20881" r="26359" b="5569"/>
          <a:stretch/>
        </p:blipFill>
        <p:spPr>
          <a:xfrm>
            <a:off x="53788" y="0"/>
            <a:ext cx="7594133" cy="6759388"/>
          </a:xfrm>
        </p:spPr>
      </p:pic>
      <p:sp>
        <p:nvSpPr>
          <p:cNvPr id="6" name="TextBox 5">
            <a:extLst>
              <a:ext uri="{FF2B5EF4-FFF2-40B4-BE49-F238E27FC236}">
                <a16:creationId xmlns:a16="http://schemas.microsoft.com/office/drawing/2014/main" id="{8202A686-E298-41C1-E4AB-2E82BFFB8865}"/>
              </a:ext>
            </a:extLst>
          </p:cNvPr>
          <p:cNvSpPr txBox="1"/>
          <p:nvPr/>
        </p:nvSpPr>
        <p:spPr>
          <a:xfrm>
            <a:off x="6562164" y="1622612"/>
            <a:ext cx="6544236" cy="2893100"/>
          </a:xfrm>
          <a:prstGeom prst="rect">
            <a:avLst/>
          </a:prstGeom>
          <a:noFill/>
        </p:spPr>
        <p:txBody>
          <a:bodyPr wrap="square">
            <a:spAutoFit/>
          </a:bodyPr>
          <a:lstStyle/>
          <a:p>
            <a:r>
              <a:rPr lang="en-IN" sz="1400" dirty="0"/>
              <a:t>Graph Interpretation:</a:t>
            </a:r>
          </a:p>
          <a:p>
            <a:endParaRPr lang="en-IN" sz="1400" dirty="0"/>
          </a:p>
          <a:p>
            <a:r>
              <a:rPr lang="en-IN" sz="1400" dirty="0"/>
              <a:t>The graph shows the pairwise relationships between the variables in the </a:t>
            </a:r>
            <a:r>
              <a:rPr lang="en-IN" sz="1400" dirty="0" err="1"/>
              <a:t>DataFrame</a:t>
            </a:r>
            <a:r>
              <a:rPr lang="en-IN" sz="1400" dirty="0"/>
              <a:t> </a:t>
            </a:r>
            <a:r>
              <a:rPr lang="en-IN" sz="1400" dirty="0" err="1"/>
              <a:t>df_imputed</a:t>
            </a:r>
            <a:r>
              <a:rPr lang="en-IN" sz="1400" dirty="0"/>
              <a:t>. The scatter plots in the off-diagonal plots show the relationship between two variables, while the KDE plots on the diagonal show the distribution of each variable.</a:t>
            </a:r>
          </a:p>
          <a:p>
            <a:r>
              <a:rPr lang="en-IN" sz="1400" dirty="0"/>
              <a:t>Based on the graph, it appears that all of the features follow a bell distribution, which suggests that the data is approximately normally distributed. However, the scatter plots do not show any strong linear correlations between the variables. This indicates that the features are not highly correlated with each other.</a:t>
            </a:r>
          </a:p>
          <a:p>
            <a:r>
              <a:rPr lang="en-IN" sz="1400" dirty="0"/>
              <a:t>Overall, the </a:t>
            </a:r>
            <a:r>
              <a:rPr lang="en-IN" sz="1400" dirty="0" err="1"/>
              <a:t>pairplot</a:t>
            </a:r>
            <a:r>
              <a:rPr lang="en-IN" sz="1400" dirty="0"/>
              <a:t> provides a comprehensive overview of the relationships between the variables in the </a:t>
            </a:r>
            <a:r>
              <a:rPr lang="en-IN" sz="1400" dirty="0" err="1"/>
              <a:t>DataFrame</a:t>
            </a:r>
            <a:r>
              <a:rPr lang="en-IN" sz="1400" dirty="0"/>
              <a:t> </a:t>
            </a:r>
            <a:r>
              <a:rPr lang="en-IN" sz="1400" dirty="0" err="1"/>
              <a:t>df_imputed</a:t>
            </a:r>
            <a:r>
              <a:rPr lang="en-IN" sz="1400" dirty="0"/>
              <a:t>. It is a useful tool for exploring the data and identifying potential relationships between variables.</a:t>
            </a:r>
          </a:p>
        </p:txBody>
      </p:sp>
    </p:spTree>
    <p:extLst>
      <p:ext uri="{BB962C8B-B14F-4D97-AF65-F5344CB8AC3E}">
        <p14:creationId xmlns:p14="http://schemas.microsoft.com/office/powerpoint/2010/main" val="1972791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A6BEAB-70DD-8CBF-D502-7EEA512E7707}"/>
              </a:ext>
            </a:extLst>
          </p:cNvPr>
          <p:cNvSpPr>
            <a:spLocks noGrp="1"/>
          </p:cNvSpPr>
          <p:nvPr>
            <p:ph idx="1"/>
          </p:nvPr>
        </p:nvSpPr>
        <p:spPr>
          <a:xfrm>
            <a:off x="1770530" y="3881719"/>
            <a:ext cx="10421470" cy="2232490"/>
          </a:xfrm>
        </p:spPr>
        <p:txBody>
          <a:bodyPr>
            <a:normAutofit/>
          </a:bodyPr>
          <a:lstStyle/>
          <a:p>
            <a:pPr marL="0" indent="0">
              <a:buNone/>
            </a:pPr>
            <a:r>
              <a:rPr lang="en-IN" sz="2500" b="0" i="0" dirty="0">
                <a:effectLst/>
                <a:latin typeface="Inter"/>
              </a:rPr>
              <a:t>I use t-test to check if the mean values of Potable and Not Potable water are significantly different.</a:t>
            </a:r>
            <a:br>
              <a:rPr lang="en-IN" sz="2500" dirty="0"/>
            </a:br>
            <a:r>
              <a:rPr lang="en-IN" sz="2500" b="0" i="0" dirty="0">
                <a:effectLst/>
                <a:latin typeface="Inter"/>
              </a:rPr>
              <a:t>Null Hypothesis: There is no significant difference between the two means.</a:t>
            </a:r>
            <a:br>
              <a:rPr lang="en-IN" sz="2500" dirty="0"/>
            </a:br>
            <a:r>
              <a:rPr lang="en-IN" sz="2500" b="0" i="0" dirty="0">
                <a:effectLst/>
                <a:latin typeface="Inter"/>
              </a:rPr>
              <a:t>Alternative Hypothesis: There is difference between the two means.</a:t>
            </a:r>
            <a:endParaRPr lang="en-IN" sz="2500" dirty="0"/>
          </a:p>
        </p:txBody>
      </p:sp>
      <p:pic>
        <p:nvPicPr>
          <p:cNvPr id="5" name="Picture 4">
            <a:extLst>
              <a:ext uri="{FF2B5EF4-FFF2-40B4-BE49-F238E27FC236}">
                <a16:creationId xmlns:a16="http://schemas.microsoft.com/office/drawing/2014/main" id="{7BB66B14-0413-6F34-5B57-45B4ECE705D3}"/>
              </a:ext>
            </a:extLst>
          </p:cNvPr>
          <p:cNvPicPr>
            <a:picLocks noChangeAspect="1"/>
          </p:cNvPicPr>
          <p:nvPr/>
        </p:nvPicPr>
        <p:blipFill rotWithShape="1">
          <a:blip r:embed="rId2">
            <a:extLst>
              <a:ext uri="{28A0092B-C50C-407E-A947-70E740481C1C}">
                <a14:useLocalDpi xmlns:a14="http://schemas.microsoft.com/office/drawing/2010/main" val="0"/>
              </a:ext>
            </a:extLst>
          </a:blip>
          <a:srcRect b="17874"/>
          <a:stretch/>
        </p:blipFill>
        <p:spPr>
          <a:xfrm>
            <a:off x="1550589" y="1061123"/>
            <a:ext cx="10048541" cy="2018254"/>
          </a:xfrm>
          <a:prstGeom prst="rect">
            <a:avLst/>
          </a:prstGeom>
        </p:spPr>
      </p:pic>
    </p:spTree>
    <p:extLst>
      <p:ext uri="{BB962C8B-B14F-4D97-AF65-F5344CB8AC3E}">
        <p14:creationId xmlns:p14="http://schemas.microsoft.com/office/powerpoint/2010/main" val="3101801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673</TotalTime>
  <Words>1063</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Corbel</vt:lpstr>
      <vt:lpstr>Helvetica Neue</vt:lpstr>
      <vt:lpstr>Inter</vt:lpstr>
      <vt:lpstr>Times New Roman</vt:lpstr>
      <vt:lpstr>Parallax</vt:lpstr>
      <vt:lpstr>Data Science</vt:lpstr>
      <vt:lpstr>"Comprehensive Water Quality Assessment and  Potability Prediction using Multi-parameter Analysis"</vt:lpstr>
      <vt:lpstr>Introduction</vt:lpstr>
      <vt:lpstr>PowerPoint Presentation</vt:lpstr>
      <vt:lpstr>PowerPoint Presentation</vt:lpstr>
      <vt:lpstr>c. Outliers detection </vt:lpstr>
      <vt:lpstr> "The correlation matrix is being calculated using the Pearson correlation coefficient, which measures the strength and direction of the linear relationship between two variables. Values closer to 1 indicate a strong positive correlation, meaning that as one variable increases, the other variable also increases. Values closer to -1 indicate a strong negative correlation, meaning that as one variable increases, the other variable decreases. Values close to 0 indicate no correlation."</vt:lpstr>
      <vt:lpstr>Every features follow a bell distribution but we have confirmation that there aren't strong linear correlations.</vt:lpstr>
      <vt:lpstr>PowerPoint Presentation</vt:lpstr>
      <vt:lpstr>PowerPoint Presentation</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Kaartik Arya</dc:creator>
  <cp:lastModifiedBy>Kaartik Arya</cp:lastModifiedBy>
  <cp:revision>8</cp:revision>
  <dcterms:created xsi:type="dcterms:W3CDTF">2023-11-13T05:58:26Z</dcterms:created>
  <dcterms:modified xsi:type="dcterms:W3CDTF">2023-11-25T09:40:52Z</dcterms:modified>
</cp:coreProperties>
</file>