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61" r:id="rId3"/>
    <p:sldId id="262" r:id="rId4"/>
    <p:sldId id="263" r:id="rId5"/>
    <p:sldId id="265" r:id="rId6"/>
    <p:sldId id="266" r:id="rId7"/>
    <p:sldId id="280" r:id="rId8"/>
    <p:sldId id="279" r:id="rId9"/>
    <p:sldId id="267" r:id="rId10"/>
    <p:sldId id="268" r:id="rId11"/>
    <p:sldId id="281" r:id="rId12"/>
    <p:sldId id="274" r:id="rId13"/>
    <p:sldId id="275" r:id="rId14"/>
    <p:sldId id="278" r:id="rId15"/>
    <p:sldId id="276" r:id="rId16"/>
    <p:sldId id="277" r:id="rId17"/>
    <p:sldId id="282"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varScale="1">
        <p:scale>
          <a:sx n="96" d="100"/>
          <a:sy n="96" d="100"/>
        </p:scale>
        <p:origin x="183"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D10DB8-15E7-46F7-8054-D15AC9546B98}" type="datetimeFigureOut">
              <a:rPr lang="en-IN" smtClean="0"/>
              <a:t>04-07-2025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7C6E4-8148-43A3-B3AC-BB74A8C21317}" type="slidenum">
              <a:rPr lang="en-IN" smtClean="0"/>
              <a:t>‹#›</a:t>
            </a:fld>
            <a:endParaRPr lang="en-IN"/>
          </a:p>
        </p:txBody>
      </p:sp>
    </p:spTree>
    <p:extLst>
      <p:ext uri="{BB962C8B-B14F-4D97-AF65-F5344CB8AC3E}">
        <p14:creationId xmlns:p14="http://schemas.microsoft.com/office/powerpoint/2010/main" val="154064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10DB8-15E7-46F7-8054-D15AC9546B98}" type="datetimeFigureOut">
              <a:rPr lang="en-IN" smtClean="0"/>
              <a:t>04-07-2025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7C6E4-8148-43A3-B3AC-BB74A8C21317}" type="slidenum">
              <a:rPr lang="en-IN" smtClean="0"/>
              <a:t>‹#›</a:t>
            </a:fld>
            <a:endParaRPr lang="en-IN"/>
          </a:p>
        </p:txBody>
      </p:sp>
    </p:spTree>
    <p:extLst>
      <p:ext uri="{BB962C8B-B14F-4D97-AF65-F5344CB8AC3E}">
        <p14:creationId xmlns:p14="http://schemas.microsoft.com/office/powerpoint/2010/main" val="981230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10DB8-15E7-46F7-8054-D15AC9546B98}" type="datetimeFigureOut">
              <a:rPr lang="en-IN" smtClean="0"/>
              <a:t>04-07-2025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7C6E4-8148-43A3-B3AC-BB74A8C21317}" type="slidenum">
              <a:rPr lang="en-IN" smtClean="0"/>
              <a:t>‹#›</a:t>
            </a:fld>
            <a:endParaRPr lang="en-IN"/>
          </a:p>
        </p:txBody>
      </p:sp>
    </p:spTree>
    <p:extLst>
      <p:ext uri="{BB962C8B-B14F-4D97-AF65-F5344CB8AC3E}">
        <p14:creationId xmlns:p14="http://schemas.microsoft.com/office/powerpoint/2010/main" val="156176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D10DB8-15E7-46F7-8054-D15AC9546B98}" type="datetimeFigureOut">
              <a:rPr lang="en-IN" smtClean="0"/>
              <a:t>04-07-2025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7C6E4-8148-43A3-B3AC-BB74A8C21317}" type="slidenum">
              <a:rPr lang="en-IN" smtClean="0"/>
              <a:t>‹#›</a:t>
            </a:fld>
            <a:endParaRPr lang="en-IN"/>
          </a:p>
        </p:txBody>
      </p:sp>
    </p:spTree>
    <p:extLst>
      <p:ext uri="{BB962C8B-B14F-4D97-AF65-F5344CB8AC3E}">
        <p14:creationId xmlns:p14="http://schemas.microsoft.com/office/powerpoint/2010/main" val="271783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D10DB8-15E7-46F7-8054-D15AC9546B98}" type="datetimeFigureOut">
              <a:rPr lang="en-IN" smtClean="0"/>
              <a:t>04-07-2025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7C6E4-8148-43A3-B3AC-BB74A8C21317}" type="slidenum">
              <a:rPr lang="en-IN" smtClean="0"/>
              <a:t>‹#›</a:t>
            </a:fld>
            <a:endParaRPr lang="en-IN"/>
          </a:p>
        </p:txBody>
      </p:sp>
    </p:spTree>
    <p:extLst>
      <p:ext uri="{BB962C8B-B14F-4D97-AF65-F5344CB8AC3E}">
        <p14:creationId xmlns:p14="http://schemas.microsoft.com/office/powerpoint/2010/main" val="2299985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D10DB8-15E7-46F7-8054-D15AC9546B98}" type="datetimeFigureOut">
              <a:rPr lang="en-IN" smtClean="0"/>
              <a:t>04-07-2025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7C6E4-8148-43A3-B3AC-BB74A8C21317}" type="slidenum">
              <a:rPr lang="en-IN" smtClean="0"/>
              <a:t>‹#›</a:t>
            </a:fld>
            <a:endParaRPr lang="en-IN"/>
          </a:p>
        </p:txBody>
      </p:sp>
    </p:spTree>
    <p:extLst>
      <p:ext uri="{BB962C8B-B14F-4D97-AF65-F5344CB8AC3E}">
        <p14:creationId xmlns:p14="http://schemas.microsoft.com/office/powerpoint/2010/main" val="467749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D10DB8-15E7-46F7-8054-D15AC9546B98}" type="datetimeFigureOut">
              <a:rPr lang="en-IN" smtClean="0"/>
              <a:t>04-07-2025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7C6E4-8148-43A3-B3AC-BB74A8C21317}" type="slidenum">
              <a:rPr lang="en-IN" smtClean="0"/>
              <a:t>‹#›</a:t>
            </a:fld>
            <a:endParaRPr lang="en-IN"/>
          </a:p>
        </p:txBody>
      </p:sp>
    </p:spTree>
    <p:extLst>
      <p:ext uri="{BB962C8B-B14F-4D97-AF65-F5344CB8AC3E}">
        <p14:creationId xmlns:p14="http://schemas.microsoft.com/office/powerpoint/2010/main" val="3527749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D10DB8-15E7-46F7-8054-D15AC9546B98}" type="datetimeFigureOut">
              <a:rPr lang="en-IN" smtClean="0"/>
              <a:t>04-07-2025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7C6E4-8148-43A3-B3AC-BB74A8C21317}" type="slidenum">
              <a:rPr lang="en-IN" smtClean="0"/>
              <a:t>‹#›</a:t>
            </a:fld>
            <a:endParaRPr lang="en-IN"/>
          </a:p>
        </p:txBody>
      </p:sp>
    </p:spTree>
    <p:extLst>
      <p:ext uri="{BB962C8B-B14F-4D97-AF65-F5344CB8AC3E}">
        <p14:creationId xmlns:p14="http://schemas.microsoft.com/office/powerpoint/2010/main" val="3193891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10DB8-15E7-46F7-8054-D15AC9546B98}" type="datetimeFigureOut">
              <a:rPr lang="en-IN" smtClean="0"/>
              <a:t>04-07-2025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77C6E4-8148-43A3-B3AC-BB74A8C21317}" type="slidenum">
              <a:rPr lang="en-IN" smtClean="0"/>
              <a:t>‹#›</a:t>
            </a:fld>
            <a:endParaRPr lang="en-IN"/>
          </a:p>
        </p:txBody>
      </p:sp>
    </p:spTree>
    <p:extLst>
      <p:ext uri="{BB962C8B-B14F-4D97-AF65-F5344CB8AC3E}">
        <p14:creationId xmlns:p14="http://schemas.microsoft.com/office/powerpoint/2010/main" val="3487555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D10DB8-15E7-46F7-8054-D15AC9546B98}" type="datetimeFigureOut">
              <a:rPr lang="en-IN" smtClean="0"/>
              <a:t>04-07-2025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7C6E4-8148-43A3-B3AC-BB74A8C21317}" type="slidenum">
              <a:rPr lang="en-IN" smtClean="0"/>
              <a:t>‹#›</a:t>
            </a:fld>
            <a:endParaRPr lang="en-IN"/>
          </a:p>
        </p:txBody>
      </p:sp>
    </p:spTree>
    <p:extLst>
      <p:ext uri="{BB962C8B-B14F-4D97-AF65-F5344CB8AC3E}">
        <p14:creationId xmlns:p14="http://schemas.microsoft.com/office/powerpoint/2010/main" val="766358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D10DB8-15E7-46F7-8054-D15AC9546B98}" type="datetimeFigureOut">
              <a:rPr lang="en-IN" smtClean="0"/>
              <a:t>04-07-2025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7C6E4-8148-43A3-B3AC-BB74A8C21317}" type="slidenum">
              <a:rPr lang="en-IN" smtClean="0"/>
              <a:t>‹#›</a:t>
            </a:fld>
            <a:endParaRPr lang="en-IN"/>
          </a:p>
        </p:txBody>
      </p:sp>
    </p:spTree>
    <p:extLst>
      <p:ext uri="{BB962C8B-B14F-4D97-AF65-F5344CB8AC3E}">
        <p14:creationId xmlns:p14="http://schemas.microsoft.com/office/powerpoint/2010/main" val="620478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D10DB8-15E7-46F7-8054-D15AC9546B98}" type="datetimeFigureOut">
              <a:rPr lang="en-IN" smtClean="0"/>
              <a:t>04-07-2025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77C6E4-8148-43A3-B3AC-BB74A8C21317}" type="slidenum">
              <a:rPr lang="en-IN" smtClean="0"/>
              <a:t>‹#›</a:t>
            </a:fld>
            <a:endParaRPr lang="en-IN"/>
          </a:p>
        </p:txBody>
      </p:sp>
    </p:spTree>
    <p:extLst>
      <p:ext uri="{BB962C8B-B14F-4D97-AF65-F5344CB8AC3E}">
        <p14:creationId xmlns:p14="http://schemas.microsoft.com/office/powerpoint/2010/main" val="183503669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SaarthakJain01" TargetMode="External"/><Relationship Id="rId2" Type="http://schemas.openxmlformats.org/officeDocument/2006/relationships/hyperlink" Target="http://www.linkedin.com/in/saarthakjain0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5035-8CF2-9FE7-DE8B-4F45618D7DAE}"/>
              </a:ext>
            </a:extLst>
          </p:cNvPr>
          <p:cNvSpPr>
            <a:spLocks noGrp="1"/>
          </p:cNvSpPr>
          <p:nvPr>
            <p:ph type="ctrTitle"/>
          </p:nvPr>
        </p:nvSpPr>
        <p:spPr/>
        <p:txBody>
          <a:bodyPr/>
          <a:lstStyle/>
          <a:p>
            <a:r>
              <a:rPr lang="en-IN" b="1" dirty="0" err="1"/>
              <a:t>Intellimark</a:t>
            </a:r>
            <a:r>
              <a:rPr lang="en-IN" b="1" dirty="0"/>
              <a:t> AI Task</a:t>
            </a:r>
            <a:endParaRPr lang="en-IN" dirty="0"/>
          </a:p>
        </p:txBody>
      </p:sp>
      <p:sp>
        <p:nvSpPr>
          <p:cNvPr id="3" name="Subtitle 2">
            <a:extLst>
              <a:ext uri="{FF2B5EF4-FFF2-40B4-BE49-F238E27FC236}">
                <a16:creationId xmlns:a16="http://schemas.microsoft.com/office/drawing/2014/main" id="{DC9BA6D7-E7D8-64B0-870B-6B742E50812B}"/>
              </a:ext>
            </a:extLst>
          </p:cNvPr>
          <p:cNvSpPr>
            <a:spLocks noGrp="1"/>
          </p:cNvSpPr>
          <p:nvPr>
            <p:ph type="subTitle" idx="1"/>
          </p:nvPr>
        </p:nvSpPr>
        <p:spPr/>
        <p:txBody>
          <a:bodyPr/>
          <a:lstStyle/>
          <a:p>
            <a:r>
              <a:rPr lang="en-GB" dirty="0"/>
              <a:t>By Saarthak Jain</a:t>
            </a:r>
          </a:p>
          <a:p>
            <a:r>
              <a:rPr lang="en-IN" dirty="0"/>
              <a:t>LinkedIn ID: </a:t>
            </a:r>
            <a:r>
              <a:rPr lang="en-IN" dirty="0">
                <a:hlinkClick r:id="rId2"/>
              </a:rPr>
              <a:t>www.linkedin.com/in/saarthakjain01/</a:t>
            </a:r>
            <a:endParaRPr lang="en-IN" dirty="0"/>
          </a:p>
          <a:p>
            <a:r>
              <a:rPr lang="en-IN" dirty="0"/>
              <a:t>Git Hub ID: </a:t>
            </a:r>
            <a:r>
              <a:rPr lang="en-IN" dirty="0">
                <a:hlinkClick r:id="rId3"/>
              </a:rPr>
              <a:t>https://github.com/SaarthakJain01</a:t>
            </a:r>
            <a:endParaRPr lang="en-IN" dirty="0"/>
          </a:p>
          <a:p>
            <a:endParaRPr lang="en-IN" dirty="0"/>
          </a:p>
        </p:txBody>
      </p:sp>
    </p:spTree>
    <p:extLst>
      <p:ext uri="{BB962C8B-B14F-4D97-AF65-F5344CB8AC3E}">
        <p14:creationId xmlns:p14="http://schemas.microsoft.com/office/powerpoint/2010/main" val="192592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E00C6-D769-FD26-5B9A-9411FF892B5E}"/>
              </a:ext>
            </a:extLst>
          </p:cNvPr>
          <p:cNvSpPr>
            <a:spLocks noGrp="1"/>
          </p:cNvSpPr>
          <p:nvPr>
            <p:ph type="title"/>
          </p:nvPr>
        </p:nvSpPr>
        <p:spPr/>
        <p:txBody>
          <a:bodyPr/>
          <a:lstStyle/>
          <a:p>
            <a:r>
              <a:rPr lang="en-GB" dirty="0"/>
              <a:t>Quantity sold month wise across time</a:t>
            </a:r>
            <a:endParaRPr lang="en-IN" dirty="0"/>
          </a:p>
        </p:txBody>
      </p:sp>
      <p:pic>
        <p:nvPicPr>
          <p:cNvPr id="2050" name="Picture 2">
            <a:extLst>
              <a:ext uri="{FF2B5EF4-FFF2-40B4-BE49-F238E27FC236}">
                <a16:creationId xmlns:a16="http://schemas.microsoft.com/office/drawing/2014/main" id="{BDFCB536-95BD-96D0-D762-029BE4002C4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845504"/>
            <a:ext cx="6904865"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580CB7-2EAE-42E0-0225-EBBAFE6D5E41}"/>
              </a:ext>
            </a:extLst>
          </p:cNvPr>
          <p:cNvSpPr txBox="1"/>
          <p:nvPr/>
        </p:nvSpPr>
        <p:spPr>
          <a:xfrm>
            <a:off x="8170517" y="2413337"/>
            <a:ext cx="2990243" cy="2585323"/>
          </a:xfrm>
          <a:prstGeom prst="rect">
            <a:avLst/>
          </a:prstGeom>
          <a:noFill/>
        </p:spPr>
        <p:txBody>
          <a:bodyPr wrap="square" rtlCol="0">
            <a:spAutoFit/>
          </a:bodyPr>
          <a:lstStyle/>
          <a:p>
            <a:pPr algn="ctr"/>
            <a:r>
              <a:rPr lang="en-GB" dirty="0"/>
              <a:t>The data exhibits a period of stagnation between November 2022 and February 2023, characterized by a flat trend. Identifying the root cause of this anomaly is essential, as it may affect the reliability and performance of the forecasting models.</a:t>
            </a:r>
            <a:endParaRPr lang="en-IN" dirty="0"/>
          </a:p>
        </p:txBody>
      </p:sp>
    </p:spTree>
    <p:extLst>
      <p:ext uri="{BB962C8B-B14F-4D97-AF65-F5344CB8AC3E}">
        <p14:creationId xmlns:p14="http://schemas.microsoft.com/office/powerpoint/2010/main" val="1319201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2781-9C22-09AC-7385-13A87259374F}"/>
              </a:ext>
            </a:extLst>
          </p:cNvPr>
          <p:cNvSpPr>
            <a:spLocks noGrp="1"/>
          </p:cNvSpPr>
          <p:nvPr>
            <p:ph type="title"/>
          </p:nvPr>
        </p:nvSpPr>
        <p:spPr/>
        <p:txBody>
          <a:bodyPr/>
          <a:lstStyle/>
          <a:p>
            <a:r>
              <a:rPr lang="en-GB" dirty="0"/>
              <a:t>Feature Engineering</a:t>
            </a:r>
            <a:endParaRPr lang="en-IN" dirty="0"/>
          </a:p>
        </p:txBody>
      </p:sp>
      <p:sp>
        <p:nvSpPr>
          <p:cNvPr id="3" name="Content Placeholder 2">
            <a:extLst>
              <a:ext uri="{FF2B5EF4-FFF2-40B4-BE49-F238E27FC236}">
                <a16:creationId xmlns:a16="http://schemas.microsoft.com/office/drawing/2014/main" id="{AB2DCBAA-E10F-F3FA-8371-D7611A232878}"/>
              </a:ext>
            </a:extLst>
          </p:cNvPr>
          <p:cNvSpPr>
            <a:spLocks noGrp="1"/>
          </p:cNvSpPr>
          <p:nvPr>
            <p:ph idx="1"/>
          </p:nvPr>
        </p:nvSpPr>
        <p:spPr/>
        <p:txBody>
          <a:bodyPr numCol="2">
            <a:normAutofit/>
          </a:bodyPr>
          <a:lstStyle/>
          <a:p>
            <a:pPr marL="514350" indent="-514350">
              <a:buFont typeface="+mj-lt"/>
              <a:buAutoNum type="arabicPeriod"/>
            </a:pPr>
            <a:r>
              <a:rPr lang="nn-NO" dirty="0"/>
              <a:t>lag_1 </a:t>
            </a:r>
          </a:p>
          <a:p>
            <a:pPr marL="514350" indent="-514350">
              <a:buFont typeface="+mj-lt"/>
              <a:buAutoNum type="arabicPeriod"/>
            </a:pPr>
            <a:r>
              <a:rPr lang="nn-NO" dirty="0"/>
              <a:t>lag_2 </a:t>
            </a:r>
          </a:p>
          <a:p>
            <a:pPr marL="514350" indent="-514350">
              <a:buFont typeface="+mj-lt"/>
              <a:buAutoNum type="arabicPeriod"/>
            </a:pPr>
            <a:r>
              <a:rPr lang="nn-NO" dirty="0"/>
              <a:t>lag_3 </a:t>
            </a:r>
          </a:p>
          <a:p>
            <a:pPr marL="514350" indent="-514350">
              <a:buFont typeface="+mj-lt"/>
              <a:buAutoNum type="arabicPeriod"/>
            </a:pPr>
            <a:r>
              <a:rPr lang="nn-NO" dirty="0"/>
              <a:t>lag_4 </a:t>
            </a:r>
          </a:p>
          <a:p>
            <a:pPr marL="514350" indent="-514350">
              <a:buFont typeface="+mj-lt"/>
              <a:buAutoNum type="arabicPeriod"/>
            </a:pPr>
            <a:r>
              <a:rPr lang="nn-NO" dirty="0"/>
              <a:t>lag_5 </a:t>
            </a:r>
          </a:p>
          <a:p>
            <a:pPr marL="514350" indent="-514350">
              <a:buFont typeface="+mj-lt"/>
              <a:buAutoNum type="arabicPeriod"/>
            </a:pPr>
            <a:r>
              <a:rPr lang="nn-NO" dirty="0"/>
              <a:t>lag_6 </a:t>
            </a:r>
          </a:p>
          <a:p>
            <a:pPr marL="514350" indent="-514350">
              <a:buFont typeface="+mj-lt"/>
              <a:buAutoNum type="arabicPeriod"/>
            </a:pPr>
            <a:r>
              <a:rPr lang="nn-NO" dirty="0"/>
              <a:t>lag_7 </a:t>
            </a:r>
          </a:p>
          <a:p>
            <a:pPr marL="514350" indent="-514350">
              <a:buFont typeface="+mj-lt"/>
              <a:buAutoNum type="arabicPeriod"/>
            </a:pPr>
            <a:r>
              <a:rPr lang="nn-NO" dirty="0"/>
              <a:t>rolling_mean_4 </a:t>
            </a:r>
          </a:p>
          <a:p>
            <a:pPr marL="514350" indent="-514350">
              <a:buFont typeface="+mj-lt"/>
              <a:buAutoNum type="arabicPeriod"/>
            </a:pPr>
            <a:r>
              <a:rPr lang="nn-NO" dirty="0"/>
              <a:t>rolling_mean_8</a:t>
            </a:r>
          </a:p>
          <a:p>
            <a:pPr marL="514350" indent="-514350">
              <a:buFont typeface="+mj-lt"/>
              <a:buAutoNum type="arabicPeriod"/>
            </a:pPr>
            <a:r>
              <a:rPr lang="nn-NO" dirty="0"/>
              <a:t>rolling_median_4 </a:t>
            </a:r>
          </a:p>
          <a:p>
            <a:pPr marL="514350" indent="-514350">
              <a:buFont typeface="+mj-lt"/>
              <a:buAutoNum type="arabicPeriod"/>
            </a:pPr>
            <a:r>
              <a:rPr lang="nn-NO" dirty="0"/>
              <a:t>rolling_median_8 </a:t>
            </a:r>
          </a:p>
          <a:p>
            <a:pPr marL="514350" indent="-514350">
              <a:buFont typeface="+mj-lt"/>
              <a:buAutoNum type="arabicPeriod"/>
            </a:pPr>
            <a:r>
              <a:rPr lang="nn-NO" dirty="0"/>
              <a:t>year </a:t>
            </a:r>
          </a:p>
          <a:p>
            <a:pPr marL="514350" indent="-514350">
              <a:buFont typeface="+mj-lt"/>
              <a:buAutoNum type="arabicPeriod"/>
            </a:pPr>
            <a:r>
              <a:rPr lang="nn-NO" dirty="0"/>
              <a:t>month</a:t>
            </a:r>
          </a:p>
          <a:p>
            <a:endParaRPr lang="en-IN" dirty="0"/>
          </a:p>
        </p:txBody>
      </p:sp>
    </p:spTree>
    <p:extLst>
      <p:ext uri="{BB962C8B-B14F-4D97-AF65-F5344CB8AC3E}">
        <p14:creationId xmlns:p14="http://schemas.microsoft.com/office/powerpoint/2010/main" val="1723767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AFAFD-AD9F-3F26-47F9-6D548BB40D41}"/>
              </a:ext>
            </a:extLst>
          </p:cNvPr>
          <p:cNvSpPr>
            <a:spLocks noGrp="1"/>
          </p:cNvSpPr>
          <p:nvPr>
            <p:ph type="title"/>
          </p:nvPr>
        </p:nvSpPr>
        <p:spPr/>
        <p:txBody>
          <a:bodyPr/>
          <a:lstStyle/>
          <a:p>
            <a:pPr algn="ctr"/>
            <a:r>
              <a:rPr lang="en-GB" dirty="0"/>
              <a:t>Predictions for the month of June,</a:t>
            </a:r>
            <a:br>
              <a:rPr lang="en-GB" dirty="0"/>
            </a:br>
            <a:r>
              <a:rPr lang="en-GB" dirty="0"/>
              <a:t>July and August 2024</a:t>
            </a:r>
            <a:endParaRPr lang="en-IN" dirty="0"/>
          </a:p>
        </p:txBody>
      </p:sp>
      <p:graphicFrame>
        <p:nvGraphicFramePr>
          <p:cNvPr id="4" name="Content Placeholder 3">
            <a:extLst>
              <a:ext uri="{FF2B5EF4-FFF2-40B4-BE49-F238E27FC236}">
                <a16:creationId xmlns:a16="http://schemas.microsoft.com/office/drawing/2014/main" id="{79A542E6-158D-3029-3D56-88E098AE6025}"/>
              </a:ext>
            </a:extLst>
          </p:cNvPr>
          <p:cNvGraphicFramePr>
            <a:graphicFrameLocks noGrp="1"/>
          </p:cNvGraphicFramePr>
          <p:nvPr>
            <p:ph idx="1"/>
            <p:extLst>
              <p:ext uri="{D42A27DB-BD31-4B8C-83A1-F6EECF244321}">
                <p14:modId xmlns:p14="http://schemas.microsoft.com/office/powerpoint/2010/main" val="4013419962"/>
              </p:ext>
            </p:extLst>
          </p:nvPr>
        </p:nvGraphicFramePr>
        <p:xfrm>
          <a:off x="838200" y="1756559"/>
          <a:ext cx="10515600" cy="4351342"/>
        </p:xfrm>
        <a:graphic>
          <a:graphicData uri="http://schemas.openxmlformats.org/drawingml/2006/table">
            <a:tbl>
              <a:tblPr>
                <a:tableStyleId>{5940675A-B579-460E-94D1-54222C63F5DA}</a:tableStyleId>
              </a:tblPr>
              <a:tblGrid>
                <a:gridCol w="1051560">
                  <a:extLst>
                    <a:ext uri="{9D8B030D-6E8A-4147-A177-3AD203B41FA5}">
                      <a16:colId xmlns:a16="http://schemas.microsoft.com/office/drawing/2014/main" val="1483975012"/>
                    </a:ext>
                  </a:extLst>
                </a:gridCol>
                <a:gridCol w="1051560">
                  <a:extLst>
                    <a:ext uri="{9D8B030D-6E8A-4147-A177-3AD203B41FA5}">
                      <a16:colId xmlns:a16="http://schemas.microsoft.com/office/drawing/2014/main" val="2632754659"/>
                    </a:ext>
                  </a:extLst>
                </a:gridCol>
                <a:gridCol w="1051560">
                  <a:extLst>
                    <a:ext uri="{9D8B030D-6E8A-4147-A177-3AD203B41FA5}">
                      <a16:colId xmlns:a16="http://schemas.microsoft.com/office/drawing/2014/main" val="2031914666"/>
                    </a:ext>
                  </a:extLst>
                </a:gridCol>
                <a:gridCol w="1051560">
                  <a:extLst>
                    <a:ext uri="{9D8B030D-6E8A-4147-A177-3AD203B41FA5}">
                      <a16:colId xmlns:a16="http://schemas.microsoft.com/office/drawing/2014/main" val="3321234371"/>
                    </a:ext>
                  </a:extLst>
                </a:gridCol>
                <a:gridCol w="1051560">
                  <a:extLst>
                    <a:ext uri="{9D8B030D-6E8A-4147-A177-3AD203B41FA5}">
                      <a16:colId xmlns:a16="http://schemas.microsoft.com/office/drawing/2014/main" val="1005808064"/>
                    </a:ext>
                  </a:extLst>
                </a:gridCol>
                <a:gridCol w="1051560">
                  <a:extLst>
                    <a:ext uri="{9D8B030D-6E8A-4147-A177-3AD203B41FA5}">
                      <a16:colId xmlns:a16="http://schemas.microsoft.com/office/drawing/2014/main" val="114515039"/>
                    </a:ext>
                  </a:extLst>
                </a:gridCol>
                <a:gridCol w="1051560">
                  <a:extLst>
                    <a:ext uri="{9D8B030D-6E8A-4147-A177-3AD203B41FA5}">
                      <a16:colId xmlns:a16="http://schemas.microsoft.com/office/drawing/2014/main" val="1487005100"/>
                    </a:ext>
                  </a:extLst>
                </a:gridCol>
                <a:gridCol w="1051560">
                  <a:extLst>
                    <a:ext uri="{9D8B030D-6E8A-4147-A177-3AD203B41FA5}">
                      <a16:colId xmlns:a16="http://schemas.microsoft.com/office/drawing/2014/main" val="1901943618"/>
                    </a:ext>
                  </a:extLst>
                </a:gridCol>
                <a:gridCol w="1051560">
                  <a:extLst>
                    <a:ext uri="{9D8B030D-6E8A-4147-A177-3AD203B41FA5}">
                      <a16:colId xmlns:a16="http://schemas.microsoft.com/office/drawing/2014/main" val="1386476161"/>
                    </a:ext>
                  </a:extLst>
                </a:gridCol>
                <a:gridCol w="1051560">
                  <a:extLst>
                    <a:ext uri="{9D8B030D-6E8A-4147-A177-3AD203B41FA5}">
                      <a16:colId xmlns:a16="http://schemas.microsoft.com/office/drawing/2014/main" val="245959591"/>
                    </a:ext>
                  </a:extLst>
                </a:gridCol>
              </a:tblGrid>
              <a:tr h="509616">
                <a:tc>
                  <a:txBody>
                    <a:bodyPr/>
                    <a:lstStyle/>
                    <a:p>
                      <a:pPr algn="ctr"/>
                      <a:r>
                        <a:rPr lang="en-IN" sz="1100" b="1" dirty="0">
                          <a:effectLst/>
                        </a:rPr>
                        <a:t>date</a:t>
                      </a:r>
                    </a:p>
                  </a:txBody>
                  <a:tcPr marL="39201" marR="39201" marT="19601" marB="19601" anchor="ctr"/>
                </a:tc>
                <a:tc>
                  <a:txBody>
                    <a:bodyPr/>
                    <a:lstStyle/>
                    <a:p>
                      <a:pPr algn="ctr"/>
                      <a:r>
                        <a:rPr lang="en-IN" sz="1100" b="1" dirty="0">
                          <a:effectLst/>
                        </a:rPr>
                        <a:t>quantity</a:t>
                      </a:r>
                    </a:p>
                  </a:txBody>
                  <a:tcPr marL="39201" marR="39201" marT="19601" marB="19601" anchor="ctr"/>
                </a:tc>
                <a:tc>
                  <a:txBody>
                    <a:bodyPr/>
                    <a:lstStyle/>
                    <a:p>
                      <a:pPr algn="ctr"/>
                      <a:r>
                        <a:rPr lang="en-IN" sz="1100" b="1" dirty="0">
                          <a:effectLst/>
                        </a:rPr>
                        <a:t>Random Forest</a:t>
                      </a:r>
                    </a:p>
                  </a:txBody>
                  <a:tcPr marL="39201" marR="39201" marT="19601" marB="19601" anchor="ctr"/>
                </a:tc>
                <a:tc>
                  <a:txBody>
                    <a:bodyPr/>
                    <a:lstStyle/>
                    <a:p>
                      <a:pPr algn="ctr"/>
                      <a:r>
                        <a:rPr lang="en-IN" sz="1100" b="1" dirty="0">
                          <a:effectLst/>
                        </a:rPr>
                        <a:t>Gradient Boosting</a:t>
                      </a:r>
                    </a:p>
                  </a:txBody>
                  <a:tcPr marL="39201" marR="39201" marT="19601" marB="19601" anchor="ctr"/>
                </a:tc>
                <a:tc>
                  <a:txBody>
                    <a:bodyPr/>
                    <a:lstStyle/>
                    <a:p>
                      <a:pPr algn="ctr"/>
                      <a:r>
                        <a:rPr lang="en-IN" sz="1100" b="1" dirty="0" err="1">
                          <a:effectLst/>
                        </a:rPr>
                        <a:t>XGBoost</a:t>
                      </a:r>
                      <a:endParaRPr lang="en-IN" sz="1100" b="1" dirty="0">
                        <a:effectLst/>
                      </a:endParaRPr>
                    </a:p>
                  </a:txBody>
                  <a:tcPr marL="39201" marR="39201" marT="19601" marB="19601" anchor="ctr"/>
                </a:tc>
                <a:tc>
                  <a:txBody>
                    <a:bodyPr/>
                    <a:lstStyle/>
                    <a:p>
                      <a:pPr algn="ctr"/>
                      <a:r>
                        <a:rPr lang="en-IN" sz="1100" b="1" dirty="0">
                          <a:effectLst/>
                        </a:rPr>
                        <a:t>Sarima</a:t>
                      </a:r>
                    </a:p>
                  </a:txBody>
                  <a:tcPr marL="39201" marR="39201" marT="19601" marB="19601" anchor="ctr"/>
                </a:tc>
                <a:tc>
                  <a:txBody>
                    <a:bodyPr/>
                    <a:lstStyle/>
                    <a:p>
                      <a:pPr algn="ctr"/>
                      <a:r>
                        <a:rPr lang="en-IN" sz="1100" b="1" dirty="0" err="1">
                          <a:effectLst/>
                        </a:rPr>
                        <a:t>Sarima+GB</a:t>
                      </a:r>
                      <a:endParaRPr lang="en-IN" sz="1100" b="1" dirty="0">
                        <a:effectLst/>
                      </a:endParaRPr>
                    </a:p>
                  </a:txBody>
                  <a:tcPr marL="39201" marR="39201" marT="19601" marB="19601" anchor="ctr"/>
                </a:tc>
                <a:tc>
                  <a:txBody>
                    <a:bodyPr/>
                    <a:lstStyle/>
                    <a:p>
                      <a:pPr algn="ctr"/>
                      <a:r>
                        <a:rPr lang="en-IN" sz="1100" b="1" dirty="0">
                          <a:effectLst/>
                        </a:rPr>
                        <a:t>Prophet</a:t>
                      </a:r>
                    </a:p>
                  </a:txBody>
                  <a:tcPr marL="39201" marR="39201" marT="19601" marB="19601" anchor="ctr"/>
                </a:tc>
                <a:tc>
                  <a:txBody>
                    <a:bodyPr/>
                    <a:lstStyle/>
                    <a:p>
                      <a:pPr algn="ctr"/>
                      <a:r>
                        <a:rPr lang="en-IN" sz="1100" b="1" dirty="0" err="1">
                          <a:effectLst/>
                        </a:rPr>
                        <a:t>Sarima+Prophet</a:t>
                      </a:r>
                      <a:endParaRPr lang="en-IN" sz="1100" b="1" dirty="0">
                        <a:effectLst/>
                      </a:endParaRPr>
                    </a:p>
                  </a:txBody>
                  <a:tcPr marL="39201" marR="39201" marT="19601" marB="19601" anchor="ctr"/>
                </a:tc>
                <a:tc>
                  <a:txBody>
                    <a:bodyPr/>
                    <a:lstStyle/>
                    <a:p>
                      <a:pPr algn="ctr"/>
                      <a:r>
                        <a:rPr lang="en-IN" sz="1100" b="1" dirty="0" err="1">
                          <a:effectLst/>
                        </a:rPr>
                        <a:t>Combined_S+P</a:t>
                      </a:r>
                      <a:endParaRPr lang="en-IN" sz="1100" b="1" dirty="0">
                        <a:effectLst/>
                      </a:endParaRPr>
                    </a:p>
                  </a:txBody>
                  <a:tcPr marL="39201" marR="39201" marT="19601" marB="19601" anchor="ctr"/>
                </a:tc>
                <a:extLst>
                  <a:ext uri="{0D108BD9-81ED-4DB2-BD59-A6C34878D82A}">
                    <a16:rowId xmlns:a16="http://schemas.microsoft.com/office/drawing/2014/main" val="1852598326"/>
                  </a:ext>
                </a:extLst>
              </a:tr>
              <a:tr h="274409">
                <a:tc>
                  <a:txBody>
                    <a:bodyPr/>
                    <a:lstStyle/>
                    <a:p>
                      <a:pPr algn="ctr"/>
                      <a:r>
                        <a:rPr lang="en-IN" sz="1100" b="1" dirty="0">
                          <a:effectLst/>
                        </a:rPr>
                        <a:t>2024-06-01</a:t>
                      </a:r>
                    </a:p>
                  </a:txBody>
                  <a:tcPr marL="39201" marR="39201" marT="19601" marB="19601" anchor="ctr"/>
                </a:tc>
                <a:tc>
                  <a:txBody>
                    <a:bodyPr/>
                    <a:lstStyle/>
                    <a:p>
                      <a:pPr algn="ctr"/>
                      <a:r>
                        <a:rPr lang="en-IN" sz="1100" b="1" dirty="0">
                          <a:effectLst/>
                        </a:rPr>
                        <a:t>2306</a:t>
                      </a:r>
                    </a:p>
                  </a:txBody>
                  <a:tcPr marL="39201" marR="39201" marT="19601" marB="19601" anchor="ctr"/>
                </a:tc>
                <a:tc>
                  <a:txBody>
                    <a:bodyPr/>
                    <a:lstStyle/>
                    <a:p>
                      <a:pPr algn="ctr"/>
                      <a:r>
                        <a:rPr lang="en-IN" sz="1100">
                          <a:effectLst/>
                        </a:rPr>
                        <a:t>2290.935</a:t>
                      </a:r>
                    </a:p>
                  </a:txBody>
                  <a:tcPr marL="39201" marR="39201" marT="19601" marB="19601" anchor="ctr"/>
                </a:tc>
                <a:tc>
                  <a:txBody>
                    <a:bodyPr/>
                    <a:lstStyle/>
                    <a:p>
                      <a:pPr algn="ctr"/>
                      <a:r>
                        <a:rPr lang="en-IN" sz="1100">
                          <a:effectLst/>
                        </a:rPr>
                        <a:t>2031.383156</a:t>
                      </a:r>
                    </a:p>
                  </a:txBody>
                  <a:tcPr marL="39201" marR="39201" marT="19601" marB="19601" anchor="ctr"/>
                </a:tc>
                <a:tc>
                  <a:txBody>
                    <a:bodyPr/>
                    <a:lstStyle/>
                    <a:p>
                      <a:pPr algn="ctr"/>
                      <a:r>
                        <a:rPr lang="en-IN" sz="1100">
                          <a:effectLst/>
                        </a:rPr>
                        <a:t>2003.218872</a:t>
                      </a:r>
                    </a:p>
                  </a:txBody>
                  <a:tcPr marL="39201" marR="39201" marT="19601" marB="19601" anchor="ctr"/>
                </a:tc>
                <a:tc>
                  <a:txBody>
                    <a:bodyPr/>
                    <a:lstStyle/>
                    <a:p>
                      <a:pPr algn="ctr"/>
                      <a:r>
                        <a:rPr lang="en-IN" sz="1100">
                          <a:effectLst/>
                        </a:rPr>
                        <a:t>3584.667932</a:t>
                      </a:r>
                    </a:p>
                  </a:txBody>
                  <a:tcPr marL="39201" marR="39201" marT="19601" marB="19601" anchor="ctr"/>
                </a:tc>
                <a:tc>
                  <a:txBody>
                    <a:bodyPr/>
                    <a:lstStyle/>
                    <a:p>
                      <a:pPr algn="ctr"/>
                      <a:r>
                        <a:rPr lang="en-IN" sz="1100">
                          <a:effectLst/>
                        </a:rPr>
                        <a:t>3584.667932</a:t>
                      </a:r>
                    </a:p>
                  </a:txBody>
                  <a:tcPr marL="39201" marR="39201" marT="19601" marB="19601" anchor="ctr"/>
                </a:tc>
                <a:tc>
                  <a:txBody>
                    <a:bodyPr/>
                    <a:lstStyle/>
                    <a:p>
                      <a:pPr algn="ctr"/>
                      <a:r>
                        <a:rPr lang="en-IN" sz="1100" dirty="0">
                          <a:effectLst/>
                        </a:rPr>
                        <a:t>1236.785522</a:t>
                      </a:r>
                    </a:p>
                  </a:txBody>
                  <a:tcPr marL="39201" marR="39201" marT="19601" marB="19601" anchor="ctr"/>
                </a:tc>
                <a:tc>
                  <a:txBody>
                    <a:bodyPr/>
                    <a:lstStyle/>
                    <a:p>
                      <a:pPr algn="ctr"/>
                      <a:r>
                        <a:rPr lang="en-IN" sz="1100" dirty="0">
                          <a:effectLst/>
                        </a:rPr>
                        <a:t>3584.667932</a:t>
                      </a:r>
                    </a:p>
                  </a:txBody>
                  <a:tcPr marL="39201" marR="39201" marT="19601" marB="19601" anchor="ctr"/>
                </a:tc>
                <a:tc>
                  <a:txBody>
                    <a:bodyPr/>
                    <a:lstStyle/>
                    <a:p>
                      <a:pPr algn="ctr"/>
                      <a:r>
                        <a:rPr lang="en-IN" sz="1100" dirty="0">
                          <a:effectLst/>
                        </a:rPr>
                        <a:t>2410.726727</a:t>
                      </a:r>
                    </a:p>
                  </a:txBody>
                  <a:tcPr marL="39201" marR="39201" marT="19601" marB="19601" anchor="ctr"/>
                </a:tc>
                <a:extLst>
                  <a:ext uri="{0D108BD9-81ED-4DB2-BD59-A6C34878D82A}">
                    <a16:rowId xmlns:a16="http://schemas.microsoft.com/office/drawing/2014/main" val="2081809776"/>
                  </a:ext>
                </a:extLst>
              </a:tr>
              <a:tr h="274409">
                <a:tc>
                  <a:txBody>
                    <a:bodyPr/>
                    <a:lstStyle/>
                    <a:p>
                      <a:pPr algn="ctr"/>
                      <a:r>
                        <a:rPr lang="en-IN" sz="1100" b="1">
                          <a:effectLst/>
                        </a:rPr>
                        <a:t>2024-06-08</a:t>
                      </a:r>
                    </a:p>
                  </a:txBody>
                  <a:tcPr marL="39201" marR="39201" marT="19601" marB="19601" anchor="ctr"/>
                </a:tc>
                <a:tc>
                  <a:txBody>
                    <a:bodyPr/>
                    <a:lstStyle/>
                    <a:p>
                      <a:pPr algn="ctr"/>
                      <a:r>
                        <a:rPr lang="en-IN" sz="1100" b="1">
                          <a:effectLst/>
                        </a:rPr>
                        <a:t>7492</a:t>
                      </a:r>
                    </a:p>
                  </a:txBody>
                  <a:tcPr marL="39201" marR="39201" marT="19601" marB="19601" anchor="ctr"/>
                </a:tc>
                <a:tc>
                  <a:txBody>
                    <a:bodyPr/>
                    <a:lstStyle/>
                    <a:p>
                      <a:pPr algn="ctr"/>
                      <a:r>
                        <a:rPr lang="en-IN" sz="1100">
                          <a:effectLst/>
                        </a:rPr>
                        <a:t>3831.110</a:t>
                      </a:r>
                    </a:p>
                  </a:txBody>
                  <a:tcPr marL="39201" marR="39201" marT="19601" marB="19601" anchor="ctr"/>
                </a:tc>
                <a:tc>
                  <a:txBody>
                    <a:bodyPr/>
                    <a:lstStyle/>
                    <a:p>
                      <a:pPr algn="ctr"/>
                      <a:r>
                        <a:rPr lang="en-IN" sz="1100">
                          <a:effectLst/>
                        </a:rPr>
                        <a:t>2996.227014</a:t>
                      </a:r>
                    </a:p>
                  </a:txBody>
                  <a:tcPr marL="39201" marR="39201" marT="19601" marB="19601" anchor="ctr"/>
                </a:tc>
                <a:tc>
                  <a:txBody>
                    <a:bodyPr/>
                    <a:lstStyle/>
                    <a:p>
                      <a:pPr algn="ctr"/>
                      <a:r>
                        <a:rPr lang="en-IN" sz="1100">
                          <a:effectLst/>
                        </a:rPr>
                        <a:t>4861.388184</a:t>
                      </a:r>
                    </a:p>
                  </a:txBody>
                  <a:tcPr marL="39201" marR="39201" marT="19601" marB="19601" anchor="ctr"/>
                </a:tc>
                <a:tc>
                  <a:txBody>
                    <a:bodyPr/>
                    <a:lstStyle/>
                    <a:p>
                      <a:pPr algn="ctr"/>
                      <a:r>
                        <a:rPr lang="en-IN" sz="1100">
                          <a:effectLst/>
                        </a:rPr>
                        <a:t>7428.545249</a:t>
                      </a:r>
                    </a:p>
                  </a:txBody>
                  <a:tcPr marL="39201" marR="39201" marT="19601" marB="19601" anchor="ctr"/>
                </a:tc>
                <a:tc>
                  <a:txBody>
                    <a:bodyPr/>
                    <a:lstStyle/>
                    <a:p>
                      <a:pPr algn="ctr"/>
                      <a:r>
                        <a:rPr lang="en-IN" sz="1100">
                          <a:effectLst/>
                        </a:rPr>
                        <a:t>7428.545249</a:t>
                      </a:r>
                    </a:p>
                  </a:txBody>
                  <a:tcPr marL="39201" marR="39201" marT="19601" marB="19601" anchor="ctr"/>
                </a:tc>
                <a:tc>
                  <a:txBody>
                    <a:bodyPr/>
                    <a:lstStyle/>
                    <a:p>
                      <a:pPr algn="ctr"/>
                      <a:r>
                        <a:rPr lang="en-IN" sz="1100">
                          <a:effectLst/>
                        </a:rPr>
                        <a:t>2095.953665</a:t>
                      </a:r>
                    </a:p>
                  </a:txBody>
                  <a:tcPr marL="39201" marR="39201" marT="19601" marB="19601" anchor="ctr"/>
                </a:tc>
                <a:tc>
                  <a:txBody>
                    <a:bodyPr/>
                    <a:lstStyle/>
                    <a:p>
                      <a:pPr algn="ctr"/>
                      <a:r>
                        <a:rPr lang="en-IN" sz="1100">
                          <a:effectLst/>
                        </a:rPr>
                        <a:t>7428.545249</a:t>
                      </a:r>
                    </a:p>
                  </a:txBody>
                  <a:tcPr marL="39201" marR="39201" marT="19601" marB="19601" anchor="ctr"/>
                </a:tc>
                <a:tc>
                  <a:txBody>
                    <a:bodyPr/>
                    <a:lstStyle/>
                    <a:p>
                      <a:pPr algn="ctr"/>
                      <a:r>
                        <a:rPr lang="en-IN" sz="1100" dirty="0">
                          <a:effectLst/>
                        </a:rPr>
                        <a:t>4762.249457</a:t>
                      </a:r>
                    </a:p>
                  </a:txBody>
                  <a:tcPr marL="39201" marR="39201" marT="19601" marB="19601" anchor="ctr"/>
                </a:tc>
                <a:extLst>
                  <a:ext uri="{0D108BD9-81ED-4DB2-BD59-A6C34878D82A}">
                    <a16:rowId xmlns:a16="http://schemas.microsoft.com/office/drawing/2014/main" val="3511266597"/>
                  </a:ext>
                </a:extLst>
              </a:tr>
              <a:tr h="274409">
                <a:tc>
                  <a:txBody>
                    <a:bodyPr/>
                    <a:lstStyle/>
                    <a:p>
                      <a:pPr algn="ctr"/>
                      <a:r>
                        <a:rPr lang="en-IN" sz="1100" b="1">
                          <a:effectLst/>
                        </a:rPr>
                        <a:t>2024-06-15</a:t>
                      </a:r>
                    </a:p>
                  </a:txBody>
                  <a:tcPr marL="39201" marR="39201" marT="19601" marB="19601" anchor="ctr"/>
                </a:tc>
                <a:tc>
                  <a:txBody>
                    <a:bodyPr/>
                    <a:lstStyle/>
                    <a:p>
                      <a:pPr algn="ctr"/>
                      <a:r>
                        <a:rPr lang="en-IN" sz="1100" b="1" dirty="0">
                          <a:effectLst/>
                        </a:rPr>
                        <a:t>7257</a:t>
                      </a:r>
                    </a:p>
                  </a:txBody>
                  <a:tcPr marL="39201" marR="39201" marT="19601" marB="19601" anchor="ctr"/>
                </a:tc>
                <a:tc>
                  <a:txBody>
                    <a:bodyPr/>
                    <a:lstStyle/>
                    <a:p>
                      <a:pPr algn="ctr"/>
                      <a:r>
                        <a:rPr lang="en-IN" sz="1100">
                          <a:effectLst/>
                        </a:rPr>
                        <a:t>4802.200</a:t>
                      </a:r>
                    </a:p>
                  </a:txBody>
                  <a:tcPr marL="39201" marR="39201" marT="19601" marB="19601" anchor="ctr"/>
                </a:tc>
                <a:tc>
                  <a:txBody>
                    <a:bodyPr/>
                    <a:lstStyle/>
                    <a:p>
                      <a:pPr algn="ctr"/>
                      <a:r>
                        <a:rPr lang="en-IN" sz="1100">
                          <a:effectLst/>
                        </a:rPr>
                        <a:t>5726.842808</a:t>
                      </a:r>
                    </a:p>
                  </a:txBody>
                  <a:tcPr marL="39201" marR="39201" marT="19601" marB="19601" anchor="ctr"/>
                </a:tc>
                <a:tc>
                  <a:txBody>
                    <a:bodyPr/>
                    <a:lstStyle/>
                    <a:p>
                      <a:pPr algn="ctr"/>
                      <a:r>
                        <a:rPr lang="en-IN" sz="1100">
                          <a:effectLst/>
                        </a:rPr>
                        <a:t>4934.036133</a:t>
                      </a:r>
                    </a:p>
                  </a:txBody>
                  <a:tcPr marL="39201" marR="39201" marT="19601" marB="19601" anchor="ctr"/>
                </a:tc>
                <a:tc>
                  <a:txBody>
                    <a:bodyPr/>
                    <a:lstStyle/>
                    <a:p>
                      <a:pPr algn="ctr"/>
                      <a:r>
                        <a:rPr lang="en-IN" sz="1100">
                          <a:effectLst/>
                        </a:rPr>
                        <a:t>4531.459662</a:t>
                      </a:r>
                    </a:p>
                  </a:txBody>
                  <a:tcPr marL="39201" marR="39201" marT="19601" marB="19601" anchor="ctr"/>
                </a:tc>
                <a:tc>
                  <a:txBody>
                    <a:bodyPr/>
                    <a:lstStyle/>
                    <a:p>
                      <a:pPr algn="ctr"/>
                      <a:r>
                        <a:rPr lang="en-IN" sz="1100">
                          <a:effectLst/>
                        </a:rPr>
                        <a:t>4531.459662</a:t>
                      </a:r>
                    </a:p>
                  </a:txBody>
                  <a:tcPr marL="39201" marR="39201" marT="19601" marB="19601" anchor="ctr"/>
                </a:tc>
                <a:tc>
                  <a:txBody>
                    <a:bodyPr/>
                    <a:lstStyle/>
                    <a:p>
                      <a:pPr algn="ctr"/>
                      <a:r>
                        <a:rPr lang="en-IN" sz="1100">
                          <a:effectLst/>
                        </a:rPr>
                        <a:t>3389.775755</a:t>
                      </a:r>
                    </a:p>
                  </a:txBody>
                  <a:tcPr marL="39201" marR="39201" marT="19601" marB="19601" anchor="ctr"/>
                </a:tc>
                <a:tc>
                  <a:txBody>
                    <a:bodyPr/>
                    <a:lstStyle/>
                    <a:p>
                      <a:pPr algn="ctr"/>
                      <a:r>
                        <a:rPr lang="en-IN" sz="1100">
                          <a:effectLst/>
                        </a:rPr>
                        <a:t>4531.459662</a:t>
                      </a:r>
                    </a:p>
                  </a:txBody>
                  <a:tcPr marL="39201" marR="39201" marT="19601" marB="19601" anchor="ctr"/>
                </a:tc>
                <a:tc>
                  <a:txBody>
                    <a:bodyPr/>
                    <a:lstStyle/>
                    <a:p>
                      <a:pPr algn="ctr"/>
                      <a:r>
                        <a:rPr lang="en-IN" sz="1100" dirty="0">
                          <a:effectLst/>
                        </a:rPr>
                        <a:t>3960.617709</a:t>
                      </a:r>
                    </a:p>
                  </a:txBody>
                  <a:tcPr marL="39201" marR="39201" marT="19601" marB="19601" anchor="ctr"/>
                </a:tc>
                <a:extLst>
                  <a:ext uri="{0D108BD9-81ED-4DB2-BD59-A6C34878D82A}">
                    <a16:rowId xmlns:a16="http://schemas.microsoft.com/office/drawing/2014/main" val="2286125014"/>
                  </a:ext>
                </a:extLst>
              </a:tr>
              <a:tr h="274409">
                <a:tc>
                  <a:txBody>
                    <a:bodyPr/>
                    <a:lstStyle/>
                    <a:p>
                      <a:pPr algn="ctr"/>
                      <a:r>
                        <a:rPr lang="en-IN" sz="1100" b="1" dirty="0">
                          <a:effectLst/>
                        </a:rPr>
                        <a:t>2024-06-22</a:t>
                      </a:r>
                    </a:p>
                  </a:txBody>
                  <a:tcPr marL="39201" marR="39201" marT="19601" marB="19601" anchor="ctr"/>
                </a:tc>
                <a:tc>
                  <a:txBody>
                    <a:bodyPr/>
                    <a:lstStyle/>
                    <a:p>
                      <a:pPr algn="ctr"/>
                      <a:r>
                        <a:rPr lang="en-IN" sz="1100" b="1" dirty="0">
                          <a:effectLst/>
                        </a:rPr>
                        <a:t>2325</a:t>
                      </a:r>
                    </a:p>
                  </a:txBody>
                  <a:tcPr marL="39201" marR="39201" marT="19601" marB="19601" anchor="ctr"/>
                </a:tc>
                <a:tc>
                  <a:txBody>
                    <a:bodyPr/>
                    <a:lstStyle/>
                    <a:p>
                      <a:pPr algn="ctr"/>
                      <a:r>
                        <a:rPr lang="en-IN" sz="1100">
                          <a:effectLst/>
                        </a:rPr>
                        <a:t>3933.000</a:t>
                      </a:r>
                    </a:p>
                  </a:txBody>
                  <a:tcPr marL="39201" marR="39201" marT="19601" marB="19601" anchor="ctr"/>
                </a:tc>
                <a:tc>
                  <a:txBody>
                    <a:bodyPr/>
                    <a:lstStyle/>
                    <a:p>
                      <a:pPr algn="ctr"/>
                      <a:r>
                        <a:rPr lang="en-IN" sz="1100">
                          <a:effectLst/>
                        </a:rPr>
                        <a:t>3472.028602</a:t>
                      </a:r>
                    </a:p>
                  </a:txBody>
                  <a:tcPr marL="39201" marR="39201" marT="19601" marB="19601" anchor="ctr"/>
                </a:tc>
                <a:tc>
                  <a:txBody>
                    <a:bodyPr/>
                    <a:lstStyle/>
                    <a:p>
                      <a:pPr algn="ctr"/>
                      <a:r>
                        <a:rPr lang="en-IN" sz="1100">
                          <a:effectLst/>
                        </a:rPr>
                        <a:t>3676.198242</a:t>
                      </a:r>
                    </a:p>
                  </a:txBody>
                  <a:tcPr marL="39201" marR="39201" marT="19601" marB="19601" anchor="ctr"/>
                </a:tc>
                <a:tc>
                  <a:txBody>
                    <a:bodyPr/>
                    <a:lstStyle/>
                    <a:p>
                      <a:pPr algn="ctr"/>
                      <a:r>
                        <a:rPr lang="en-IN" sz="1100">
                          <a:effectLst/>
                        </a:rPr>
                        <a:t>2657.843596</a:t>
                      </a:r>
                    </a:p>
                  </a:txBody>
                  <a:tcPr marL="39201" marR="39201" marT="19601" marB="19601" anchor="ctr"/>
                </a:tc>
                <a:tc>
                  <a:txBody>
                    <a:bodyPr/>
                    <a:lstStyle/>
                    <a:p>
                      <a:pPr algn="ctr"/>
                      <a:r>
                        <a:rPr lang="en-IN" sz="1100">
                          <a:effectLst/>
                        </a:rPr>
                        <a:t>2657.843596</a:t>
                      </a:r>
                    </a:p>
                  </a:txBody>
                  <a:tcPr marL="39201" marR="39201" marT="19601" marB="19601" anchor="ctr"/>
                </a:tc>
                <a:tc>
                  <a:txBody>
                    <a:bodyPr/>
                    <a:lstStyle/>
                    <a:p>
                      <a:pPr algn="ctr"/>
                      <a:r>
                        <a:rPr lang="en-IN" sz="1100">
                          <a:effectLst/>
                        </a:rPr>
                        <a:t>2166.114766</a:t>
                      </a:r>
                    </a:p>
                  </a:txBody>
                  <a:tcPr marL="39201" marR="39201" marT="19601" marB="19601" anchor="ctr"/>
                </a:tc>
                <a:tc>
                  <a:txBody>
                    <a:bodyPr/>
                    <a:lstStyle/>
                    <a:p>
                      <a:pPr algn="ctr"/>
                      <a:r>
                        <a:rPr lang="en-IN" sz="1100">
                          <a:effectLst/>
                        </a:rPr>
                        <a:t>2657.843596</a:t>
                      </a:r>
                    </a:p>
                  </a:txBody>
                  <a:tcPr marL="39201" marR="39201" marT="19601" marB="19601" anchor="ctr"/>
                </a:tc>
                <a:tc>
                  <a:txBody>
                    <a:bodyPr/>
                    <a:lstStyle/>
                    <a:p>
                      <a:pPr algn="ctr"/>
                      <a:r>
                        <a:rPr lang="en-IN" sz="1100" dirty="0">
                          <a:effectLst/>
                        </a:rPr>
                        <a:t>2411.979181</a:t>
                      </a:r>
                    </a:p>
                  </a:txBody>
                  <a:tcPr marL="39201" marR="39201" marT="19601" marB="19601" anchor="ctr"/>
                </a:tc>
                <a:extLst>
                  <a:ext uri="{0D108BD9-81ED-4DB2-BD59-A6C34878D82A}">
                    <a16:rowId xmlns:a16="http://schemas.microsoft.com/office/drawing/2014/main" val="3535406386"/>
                  </a:ext>
                </a:extLst>
              </a:tr>
              <a:tr h="274409">
                <a:tc>
                  <a:txBody>
                    <a:bodyPr/>
                    <a:lstStyle/>
                    <a:p>
                      <a:pPr algn="ctr"/>
                      <a:r>
                        <a:rPr lang="en-IN" sz="1100" b="1">
                          <a:effectLst/>
                        </a:rPr>
                        <a:t>2024-06-29</a:t>
                      </a:r>
                    </a:p>
                  </a:txBody>
                  <a:tcPr marL="39201" marR="39201" marT="19601" marB="19601" anchor="ctr"/>
                </a:tc>
                <a:tc>
                  <a:txBody>
                    <a:bodyPr/>
                    <a:lstStyle/>
                    <a:p>
                      <a:pPr algn="ctr"/>
                      <a:r>
                        <a:rPr lang="en-IN" sz="1100" b="1" dirty="0">
                          <a:effectLst/>
                        </a:rPr>
                        <a:t>1551</a:t>
                      </a:r>
                    </a:p>
                  </a:txBody>
                  <a:tcPr marL="39201" marR="39201" marT="19601" marB="19601" anchor="ctr"/>
                </a:tc>
                <a:tc>
                  <a:txBody>
                    <a:bodyPr/>
                    <a:lstStyle/>
                    <a:p>
                      <a:pPr algn="ctr"/>
                      <a:r>
                        <a:rPr lang="en-IN" sz="1100">
                          <a:effectLst/>
                        </a:rPr>
                        <a:t>3153.070</a:t>
                      </a:r>
                    </a:p>
                  </a:txBody>
                  <a:tcPr marL="39201" marR="39201" marT="19601" marB="19601" anchor="ctr"/>
                </a:tc>
                <a:tc>
                  <a:txBody>
                    <a:bodyPr/>
                    <a:lstStyle/>
                    <a:p>
                      <a:pPr algn="ctr"/>
                      <a:r>
                        <a:rPr lang="en-IN" sz="1100">
                          <a:effectLst/>
                        </a:rPr>
                        <a:t>3174.646815</a:t>
                      </a:r>
                    </a:p>
                  </a:txBody>
                  <a:tcPr marL="39201" marR="39201" marT="19601" marB="19601" anchor="ctr"/>
                </a:tc>
                <a:tc>
                  <a:txBody>
                    <a:bodyPr/>
                    <a:lstStyle/>
                    <a:p>
                      <a:pPr algn="ctr"/>
                      <a:r>
                        <a:rPr lang="en-IN" sz="1100">
                          <a:effectLst/>
                        </a:rPr>
                        <a:t>2650.477051</a:t>
                      </a:r>
                    </a:p>
                  </a:txBody>
                  <a:tcPr marL="39201" marR="39201" marT="19601" marB="19601" anchor="ctr"/>
                </a:tc>
                <a:tc>
                  <a:txBody>
                    <a:bodyPr/>
                    <a:lstStyle/>
                    <a:p>
                      <a:pPr algn="ctr"/>
                      <a:r>
                        <a:rPr lang="en-IN" sz="1100">
                          <a:effectLst/>
                        </a:rPr>
                        <a:t>2753.761719</a:t>
                      </a:r>
                    </a:p>
                  </a:txBody>
                  <a:tcPr marL="39201" marR="39201" marT="19601" marB="19601" anchor="ctr"/>
                </a:tc>
                <a:tc>
                  <a:txBody>
                    <a:bodyPr/>
                    <a:lstStyle/>
                    <a:p>
                      <a:pPr algn="ctr"/>
                      <a:r>
                        <a:rPr lang="en-IN" sz="1100">
                          <a:effectLst/>
                        </a:rPr>
                        <a:t>2753.761719</a:t>
                      </a:r>
                    </a:p>
                  </a:txBody>
                  <a:tcPr marL="39201" marR="39201" marT="19601" marB="19601" anchor="ctr"/>
                </a:tc>
                <a:tc>
                  <a:txBody>
                    <a:bodyPr/>
                    <a:lstStyle/>
                    <a:p>
                      <a:pPr algn="ctr"/>
                      <a:r>
                        <a:rPr lang="en-IN" sz="1100">
                          <a:effectLst/>
                        </a:rPr>
                        <a:t>1585.679110</a:t>
                      </a:r>
                    </a:p>
                  </a:txBody>
                  <a:tcPr marL="39201" marR="39201" marT="19601" marB="19601" anchor="ctr"/>
                </a:tc>
                <a:tc>
                  <a:txBody>
                    <a:bodyPr/>
                    <a:lstStyle/>
                    <a:p>
                      <a:pPr algn="ctr"/>
                      <a:r>
                        <a:rPr lang="en-IN" sz="1100">
                          <a:effectLst/>
                        </a:rPr>
                        <a:t>2753.761719</a:t>
                      </a:r>
                    </a:p>
                  </a:txBody>
                  <a:tcPr marL="39201" marR="39201" marT="19601" marB="19601" anchor="ctr"/>
                </a:tc>
                <a:tc>
                  <a:txBody>
                    <a:bodyPr/>
                    <a:lstStyle/>
                    <a:p>
                      <a:pPr algn="ctr"/>
                      <a:r>
                        <a:rPr lang="en-IN" sz="1100" dirty="0">
                          <a:effectLst/>
                        </a:rPr>
                        <a:t>2169.720415</a:t>
                      </a:r>
                    </a:p>
                  </a:txBody>
                  <a:tcPr marL="39201" marR="39201" marT="19601" marB="19601" anchor="ctr"/>
                </a:tc>
                <a:extLst>
                  <a:ext uri="{0D108BD9-81ED-4DB2-BD59-A6C34878D82A}">
                    <a16:rowId xmlns:a16="http://schemas.microsoft.com/office/drawing/2014/main" val="843284036"/>
                  </a:ext>
                </a:extLst>
              </a:tr>
              <a:tr h="274409">
                <a:tc>
                  <a:txBody>
                    <a:bodyPr/>
                    <a:lstStyle/>
                    <a:p>
                      <a:pPr algn="ctr"/>
                      <a:r>
                        <a:rPr lang="en-IN" sz="1100" b="1" dirty="0">
                          <a:effectLst/>
                        </a:rPr>
                        <a:t>2024-07-06</a:t>
                      </a:r>
                    </a:p>
                  </a:txBody>
                  <a:tcPr marL="39201" marR="39201" marT="19601" marB="19601" anchor="ctr"/>
                </a:tc>
                <a:tc>
                  <a:txBody>
                    <a:bodyPr/>
                    <a:lstStyle/>
                    <a:p>
                      <a:pPr algn="ctr"/>
                      <a:r>
                        <a:rPr lang="en-IN" sz="1100" b="1" dirty="0">
                          <a:effectLst/>
                        </a:rPr>
                        <a:t>3492</a:t>
                      </a:r>
                    </a:p>
                  </a:txBody>
                  <a:tcPr marL="39201" marR="39201" marT="19601" marB="19601" anchor="ctr"/>
                </a:tc>
                <a:tc>
                  <a:txBody>
                    <a:bodyPr/>
                    <a:lstStyle/>
                    <a:p>
                      <a:pPr algn="ctr"/>
                      <a:r>
                        <a:rPr lang="en-IN" sz="1100">
                          <a:effectLst/>
                        </a:rPr>
                        <a:t>2644.225</a:t>
                      </a:r>
                    </a:p>
                  </a:txBody>
                  <a:tcPr marL="39201" marR="39201" marT="19601" marB="19601" anchor="ctr"/>
                </a:tc>
                <a:tc>
                  <a:txBody>
                    <a:bodyPr/>
                    <a:lstStyle/>
                    <a:p>
                      <a:pPr algn="ctr"/>
                      <a:r>
                        <a:rPr lang="en-IN" sz="1100">
                          <a:effectLst/>
                        </a:rPr>
                        <a:t>2834.188519</a:t>
                      </a:r>
                    </a:p>
                  </a:txBody>
                  <a:tcPr marL="39201" marR="39201" marT="19601" marB="19601" anchor="ctr"/>
                </a:tc>
                <a:tc>
                  <a:txBody>
                    <a:bodyPr/>
                    <a:lstStyle/>
                    <a:p>
                      <a:pPr algn="ctr"/>
                      <a:r>
                        <a:rPr lang="en-IN" sz="1100">
                          <a:effectLst/>
                        </a:rPr>
                        <a:t>3829.164307</a:t>
                      </a:r>
                    </a:p>
                  </a:txBody>
                  <a:tcPr marL="39201" marR="39201" marT="19601" marB="19601" anchor="ctr"/>
                </a:tc>
                <a:tc>
                  <a:txBody>
                    <a:bodyPr/>
                    <a:lstStyle/>
                    <a:p>
                      <a:pPr algn="ctr"/>
                      <a:r>
                        <a:rPr lang="en-IN" sz="1100">
                          <a:effectLst/>
                        </a:rPr>
                        <a:t>2474.536978</a:t>
                      </a:r>
                    </a:p>
                  </a:txBody>
                  <a:tcPr marL="39201" marR="39201" marT="19601" marB="19601" anchor="ctr"/>
                </a:tc>
                <a:tc>
                  <a:txBody>
                    <a:bodyPr/>
                    <a:lstStyle/>
                    <a:p>
                      <a:pPr algn="ctr"/>
                      <a:r>
                        <a:rPr lang="en-IN" sz="1100">
                          <a:effectLst/>
                        </a:rPr>
                        <a:t>2474.536978</a:t>
                      </a:r>
                    </a:p>
                  </a:txBody>
                  <a:tcPr marL="39201" marR="39201" marT="19601" marB="19601" anchor="ctr"/>
                </a:tc>
                <a:tc>
                  <a:txBody>
                    <a:bodyPr/>
                    <a:lstStyle/>
                    <a:p>
                      <a:pPr algn="ctr"/>
                      <a:r>
                        <a:rPr lang="en-IN" sz="1100">
                          <a:effectLst/>
                        </a:rPr>
                        <a:t>1642.153111</a:t>
                      </a:r>
                    </a:p>
                  </a:txBody>
                  <a:tcPr marL="39201" marR="39201" marT="19601" marB="19601" anchor="ctr"/>
                </a:tc>
                <a:tc>
                  <a:txBody>
                    <a:bodyPr/>
                    <a:lstStyle/>
                    <a:p>
                      <a:pPr algn="ctr"/>
                      <a:r>
                        <a:rPr lang="en-IN" sz="1100">
                          <a:effectLst/>
                        </a:rPr>
                        <a:t>2474.536978</a:t>
                      </a:r>
                    </a:p>
                  </a:txBody>
                  <a:tcPr marL="39201" marR="39201" marT="19601" marB="19601" anchor="ctr"/>
                </a:tc>
                <a:tc>
                  <a:txBody>
                    <a:bodyPr/>
                    <a:lstStyle/>
                    <a:p>
                      <a:pPr algn="ctr"/>
                      <a:r>
                        <a:rPr lang="en-IN" sz="1100">
                          <a:effectLst/>
                        </a:rPr>
                        <a:t>2058.345044</a:t>
                      </a:r>
                    </a:p>
                  </a:txBody>
                  <a:tcPr marL="39201" marR="39201" marT="19601" marB="19601" anchor="ctr"/>
                </a:tc>
                <a:extLst>
                  <a:ext uri="{0D108BD9-81ED-4DB2-BD59-A6C34878D82A}">
                    <a16:rowId xmlns:a16="http://schemas.microsoft.com/office/drawing/2014/main" val="3196763822"/>
                  </a:ext>
                </a:extLst>
              </a:tr>
              <a:tr h="274409">
                <a:tc>
                  <a:txBody>
                    <a:bodyPr/>
                    <a:lstStyle/>
                    <a:p>
                      <a:pPr algn="ctr"/>
                      <a:r>
                        <a:rPr lang="en-IN" sz="1100" b="1">
                          <a:effectLst/>
                        </a:rPr>
                        <a:t>2024-07-13</a:t>
                      </a:r>
                    </a:p>
                  </a:txBody>
                  <a:tcPr marL="39201" marR="39201" marT="19601" marB="19601" anchor="ctr"/>
                </a:tc>
                <a:tc>
                  <a:txBody>
                    <a:bodyPr/>
                    <a:lstStyle/>
                    <a:p>
                      <a:pPr algn="ctr"/>
                      <a:r>
                        <a:rPr lang="en-IN" sz="1100" b="1" dirty="0">
                          <a:effectLst/>
                        </a:rPr>
                        <a:t>8716</a:t>
                      </a:r>
                    </a:p>
                  </a:txBody>
                  <a:tcPr marL="39201" marR="39201" marT="19601" marB="19601" anchor="ctr"/>
                </a:tc>
                <a:tc>
                  <a:txBody>
                    <a:bodyPr/>
                    <a:lstStyle/>
                    <a:p>
                      <a:pPr algn="ctr"/>
                      <a:r>
                        <a:rPr lang="en-IN" sz="1100">
                          <a:effectLst/>
                        </a:rPr>
                        <a:t>2807.695</a:t>
                      </a:r>
                    </a:p>
                  </a:txBody>
                  <a:tcPr marL="39201" marR="39201" marT="19601" marB="19601" anchor="ctr"/>
                </a:tc>
                <a:tc>
                  <a:txBody>
                    <a:bodyPr/>
                    <a:lstStyle/>
                    <a:p>
                      <a:pPr algn="ctr"/>
                      <a:r>
                        <a:rPr lang="en-IN" sz="1100">
                          <a:effectLst/>
                        </a:rPr>
                        <a:t>2898.898984</a:t>
                      </a:r>
                    </a:p>
                  </a:txBody>
                  <a:tcPr marL="39201" marR="39201" marT="19601" marB="19601" anchor="ctr"/>
                </a:tc>
                <a:tc>
                  <a:txBody>
                    <a:bodyPr/>
                    <a:lstStyle/>
                    <a:p>
                      <a:pPr algn="ctr"/>
                      <a:r>
                        <a:rPr lang="en-IN" sz="1100">
                          <a:effectLst/>
                        </a:rPr>
                        <a:t>1757.482910</a:t>
                      </a:r>
                    </a:p>
                  </a:txBody>
                  <a:tcPr marL="39201" marR="39201" marT="19601" marB="19601" anchor="ctr"/>
                </a:tc>
                <a:tc>
                  <a:txBody>
                    <a:bodyPr/>
                    <a:lstStyle/>
                    <a:p>
                      <a:pPr algn="ctr"/>
                      <a:r>
                        <a:rPr lang="en-IN" sz="1100">
                          <a:effectLst/>
                        </a:rPr>
                        <a:t>6131.789852</a:t>
                      </a:r>
                    </a:p>
                  </a:txBody>
                  <a:tcPr marL="39201" marR="39201" marT="19601" marB="19601" anchor="ctr"/>
                </a:tc>
                <a:tc>
                  <a:txBody>
                    <a:bodyPr/>
                    <a:lstStyle/>
                    <a:p>
                      <a:pPr algn="ctr"/>
                      <a:r>
                        <a:rPr lang="en-IN" sz="1100">
                          <a:effectLst/>
                        </a:rPr>
                        <a:t>6131.789852</a:t>
                      </a:r>
                    </a:p>
                  </a:txBody>
                  <a:tcPr marL="39201" marR="39201" marT="19601" marB="19601" anchor="ctr"/>
                </a:tc>
                <a:tc>
                  <a:txBody>
                    <a:bodyPr/>
                    <a:lstStyle/>
                    <a:p>
                      <a:pPr algn="ctr"/>
                      <a:r>
                        <a:rPr lang="en-IN" sz="1100">
                          <a:effectLst/>
                        </a:rPr>
                        <a:t>1383.820425</a:t>
                      </a:r>
                    </a:p>
                  </a:txBody>
                  <a:tcPr marL="39201" marR="39201" marT="19601" marB="19601" anchor="ctr"/>
                </a:tc>
                <a:tc>
                  <a:txBody>
                    <a:bodyPr/>
                    <a:lstStyle/>
                    <a:p>
                      <a:pPr algn="ctr"/>
                      <a:r>
                        <a:rPr lang="en-IN" sz="1100">
                          <a:effectLst/>
                        </a:rPr>
                        <a:t>6131.789852</a:t>
                      </a:r>
                    </a:p>
                  </a:txBody>
                  <a:tcPr marL="39201" marR="39201" marT="19601" marB="19601" anchor="ctr"/>
                </a:tc>
                <a:tc>
                  <a:txBody>
                    <a:bodyPr/>
                    <a:lstStyle/>
                    <a:p>
                      <a:pPr algn="ctr"/>
                      <a:r>
                        <a:rPr lang="en-IN" sz="1100">
                          <a:effectLst/>
                        </a:rPr>
                        <a:t>3757.805139</a:t>
                      </a:r>
                    </a:p>
                  </a:txBody>
                  <a:tcPr marL="39201" marR="39201" marT="19601" marB="19601" anchor="ctr"/>
                </a:tc>
                <a:extLst>
                  <a:ext uri="{0D108BD9-81ED-4DB2-BD59-A6C34878D82A}">
                    <a16:rowId xmlns:a16="http://schemas.microsoft.com/office/drawing/2014/main" val="4272586557"/>
                  </a:ext>
                </a:extLst>
              </a:tr>
              <a:tr h="274409">
                <a:tc>
                  <a:txBody>
                    <a:bodyPr/>
                    <a:lstStyle/>
                    <a:p>
                      <a:pPr algn="ctr"/>
                      <a:r>
                        <a:rPr lang="en-IN" sz="1100" b="1" dirty="0">
                          <a:effectLst/>
                        </a:rPr>
                        <a:t>2024-07-20</a:t>
                      </a:r>
                    </a:p>
                  </a:txBody>
                  <a:tcPr marL="39201" marR="39201" marT="19601" marB="19601" anchor="ctr"/>
                </a:tc>
                <a:tc>
                  <a:txBody>
                    <a:bodyPr/>
                    <a:lstStyle/>
                    <a:p>
                      <a:pPr algn="ctr"/>
                      <a:r>
                        <a:rPr lang="en-IN" sz="1100" b="1" dirty="0">
                          <a:effectLst/>
                        </a:rPr>
                        <a:t>4530</a:t>
                      </a:r>
                    </a:p>
                  </a:txBody>
                  <a:tcPr marL="39201" marR="39201" marT="19601" marB="19601" anchor="ctr"/>
                </a:tc>
                <a:tc>
                  <a:txBody>
                    <a:bodyPr/>
                    <a:lstStyle/>
                    <a:p>
                      <a:pPr algn="ctr"/>
                      <a:r>
                        <a:rPr lang="en-IN" sz="1100">
                          <a:effectLst/>
                        </a:rPr>
                        <a:t>4094.340</a:t>
                      </a:r>
                    </a:p>
                  </a:txBody>
                  <a:tcPr marL="39201" marR="39201" marT="19601" marB="19601" anchor="ctr"/>
                </a:tc>
                <a:tc>
                  <a:txBody>
                    <a:bodyPr/>
                    <a:lstStyle/>
                    <a:p>
                      <a:pPr algn="ctr"/>
                      <a:r>
                        <a:rPr lang="en-IN" sz="1100">
                          <a:effectLst/>
                        </a:rPr>
                        <a:t>5261.084422</a:t>
                      </a:r>
                    </a:p>
                  </a:txBody>
                  <a:tcPr marL="39201" marR="39201" marT="19601" marB="19601" anchor="ctr"/>
                </a:tc>
                <a:tc>
                  <a:txBody>
                    <a:bodyPr/>
                    <a:lstStyle/>
                    <a:p>
                      <a:pPr algn="ctr"/>
                      <a:r>
                        <a:rPr lang="en-IN" sz="1100">
                          <a:effectLst/>
                        </a:rPr>
                        <a:t>3401.122314</a:t>
                      </a:r>
                    </a:p>
                  </a:txBody>
                  <a:tcPr marL="39201" marR="39201" marT="19601" marB="19601" anchor="ctr"/>
                </a:tc>
                <a:tc>
                  <a:txBody>
                    <a:bodyPr/>
                    <a:lstStyle/>
                    <a:p>
                      <a:pPr algn="ctr"/>
                      <a:r>
                        <a:rPr lang="en-IN" sz="1100">
                          <a:effectLst/>
                        </a:rPr>
                        <a:t>3209.014508</a:t>
                      </a:r>
                    </a:p>
                  </a:txBody>
                  <a:tcPr marL="39201" marR="39201" marT="19601" marB="19601" anchor="ctr"/>
                </a:tc>
                <a:tc>
                  <a:txBody>
                    <a:bodyPr/>
                    <a:lstStyle/>
                    <a:p>
                      <a:pPr algn="ctr"/>
                      <a:r>
                        <a:rPr lang="en-IN" sz="1100">
                          <a:effectLst/>
                        </a:rPr>
                        <a:t>3209.014508</a:t>
                      </a:r>
                    </a:p>
                  </a:txBody>
                  <a:tcPr marL="39201" marR="39201" marT="19601" marB="19601" anchor="ctr"/>
                </a:tc>
                <a:tc>
                  <a:txBody>
                    <a:bodyPr/>
                    <a:lstStyle/>
                    <a:p>
                      <a:pPr algn="ctr"/>
                      <a:r>
                        <a:rPr lang="en-IN" sz="1100">
                          <a:effectLst/>
                        </a:rPr>
                        <a:t>3109.166136</a:t>
                      </a:r>
                    </a:p>
                  </a:txBody>
                  <a:tcPr marL="39201" marR="39201" marT="19601" marB="19601" anchor="ctr"/>
                </a:tc>
                <a:tc>
                  <a:txBody>
                    <a:bodyPr/>
                    <a:lstStyle/>
                    <a:p>
                      <a:pPr algn="ctr"/>
                      <a:r>
                        <a:rPr lang="en-IN" sz="1100">
                          <a:effectLst/>
                        </a:rPr>
                        <a:t>3209.014508</a:t>
                      </a:r>
                    </a:p>
                  </a:txBody>
                  <a:tcPr marL="39201" marR="39201" marT="19601" marB="19601" anchor="ctr"/>
                </a:tc>
                <a:tc>
                  <a:txBody>
                    <a:bodyPr/>
                    <a:lstStyle/>
                    <a:p>
                      <a:pPr algn="ctr"/>
                      <a:r>
                        <a:rPr lang="en-IN" sz="1100">
                          <a:effectLst/>
                        </a:rPr>
                        <a:t>3159.090322</a:t>
                      </a:r>
                    </a:p>
                  </a:txBody>
                  <a:tcPr marL="39201" marR="39201" marT="19601" marB="19601" anchor="ctr"/>
                </a:tc>
                <a:extLst>
                  <a:ext uri="{0D108BD9-81ED-4DB2-BD59-A6C34878D82A}">
                    <a16:rowId xmlns:a16="http://schemas.microsoft.com/office/drawing/2014/main" val="750196508"/>
                  </a:ext>
                </a:extLst>
              </a:tr>
              <a:tr h="274409">
                <a:tc>
                  <a:txBody>
                    <a:bodyPr/>
                    <a:lstStyle/>
                    <a:p>
                      <a:pPr algn="ctr"/>
                      <a:r>
                        <a:rPr lang="en-IN" sz="1100" b="1" dirty="0">
                          <a:effectLst/>
                        </a:rPr>
                        <a:t>2024-07-27</a:t>
                      </a:r>
                    </a:p>
                  </a:txBody>
                  <a:tcPr marL="39201" marR="39201" marT="19601" marB="19601" anchor="ctr"/>
                </a:tc>
                <a:tc>
                  <a:txBody>
                    <a:bodyPr/>
                    <a:lstStyle/>
                    <a:p>
                      <a:pPr algn="ctr"/>
                      <a:r>
                        <a:rPr lang="en-IN" sz="1100" b="1" dirty="0">
                          <a:effectLst/>
                        </a:rPr>
                        <a:t>1731</a:t>
                      </a:r>
                    </a:p>
                  </a:txBody>
                  <a:tcPr marL="39201" marR="39201" marT="19601" marB="19601" anchor="ctr"/>
                </a:tc>
                <a:tc>
                  <a:txBody>
                    <a:bodyPr/>
                    <a:lstStyle/>
                    <a:p>
                      <a:pPr algn="ctr"/>
                      <a:r>
                        <a:rPr lang="en-IN" sz="1100">
                          <a:effectLst/>
                        </a:rPr>
                        <a:t>3396.455</a:t>
                      </a:r>
                    </a:p>
                  </a:txBody>
                  <a:tcPr marL="39201" marR="39201" marT="19601" marB="19601" anchor="ctr"/>
                </a:tc>
                <a:tc>
                  <a:txBody>
                    <a:bodyPr/>
                    <a:lstStyle/>
                    <a:p>
                      <a:pPr algn="ctr"/>
                      <a:r>
                        <a:rPr lang="en-IN" sz="1100">
                          <a:effectLst/>
                        </a:rPr>
                        <a:t>1854.305174</a:t>
                      </a:r>
                    </a:p>
                  </a:txBody>
                  <a:tcPr marL="39201" marR="39201" marT="19601" marB="19601" anchor="ctr"/>
                </a:tc>
                <a:tc>
                  <a:txBody>
                    <a:bodyPr/>
                    <a:lstStyle/>
                    <a:p>
                      <a:pPr algn="ctr"/>
                      <a:r>
                        <a:rPr lang="en-IN" sz="1100">
                          <a:effectLst/>
                        </a:rPr>
                        <a:t>1960.682861</a:t>
                      </a:r>
                    </a:p>
                  </a:txBody>
                  <a:tcPr marL="39201" marR="39201" marT="19601" marB="19601" anchor="ctr"/>
                </a:tc>
                <a:tc>
                  <a:txBody>
                    <a:bodyPr/>
                    <a:lstStyle/>
                    <a:p>
                      <a:pPr algn="ctr"/>
                      <a:r>
                        <a:rPr lang="en-IN" sz="1100">
                          <a:effectLst/>
                        </a:rPr>
                        <a:t>1769.139420</a:t>
                      </a:r>
                    </a:p>
                  </a:txBody>
                  <a:tcPr marL="39201" marR="39201" marT="19601" marB="19601" anchor="ctr"/>
                </a:tc>
                <a:tc>
                  <a:txBody>
                    <a:bodyPr/>
                    <a:lstStyle/>
                    <a:p>
                      <a:pPr algn="ctr"/>
                      <a:r>
                        <a:rPr lang="en-IN" sz="1100">
                          <a:effectLst/>
                        </a:rPr>
                        <a:t>1769.139420</a:t>
                      </a:r>
                    </a:p>
                  </a:txBody>
                  <a:tcPr marL="39201" marR="39201" marT="19601" marB="19601" anchor="ctr"/>
                </a:tc>
                <a:tc>
                  <a:txBody>
                    <a:bodyPr/>
                    <a:lstStyle/>
                    <a:p>
                      <a:pPr algn="ctr"/>
                      <a:r>
                        <a:rPr lang="en-IN" sz="1100">
                          <a:effectLst/>
                        </a:rPr>
                        <a:t>2079.889037</a:t>
                      </a:r>
                    </a:p>
                  </a:txBody>
                  <a:tcPr marL="39201" marR="39201" marT="19601" marB="19601" anchor="ctr"/>
                </a:tc>
                <a:tc>
                  <a:txBody>
                    <a:bodyPr/>
                    <a:lstStyle/>
                    <a:p>
                      <a:pPr algn="ctr"/>
                      <a:r>
                        <a:rPr lang="en-IN" sz="1100">
                          <a:effectLst/>
                        </a:rPr>
                        <a:t>1769.139420</a:t>
                      </a:r>
                    </a:p>
                  </a:txBody>
                  <a:tcPr marL="39201" marR="39201" marT="19601" marB="19601" anchor="ctr"/>
                </a:tc>
                <a:tc>
                  <a:txBody>
                    <a:bodyPr/>
                    <a:lstStyle/>
                    <a:p>
                      <a:pPr algn="ctr"/>
                      <a:r>
                        <a:rPr lang="en-IN" sz="1100">
                          <a:effectLst/>
                        </a:rPr>
                        <a:t>1924.514229</a:t>
                      </a:r>
                    </a:p>
                  </a:txBody>
                  <a:tcPr marL="39201" marR="39201" marT="19601" marB="19601" anchor="ctr"/>
                </a:tc>
                <a:extLst>
                  <a:ext uri="{0D108BD9-81ED-4DB2-BD59-A6C34878D82A}">
                    <a16:rowId xmlns:a16="http://schemas.microsoft.com/office/drawing/2014/main" val="3702017761"/>
                  </a:ext>
                </a:extLst>
              </a:tr>
              <a:tr h="274409">
                <a:tc>
                  <a:txBody>
                    <a:bodyPr/>
                    <a:lstStyle/>
                    <a:p>
                      <a:pPr algn="ctr"/>
                      <a:r>
                        <a:rPr lang="en-IN" sz="1100" b="1" dirty="0">
                          <a:effectLst/>
                        </a:rPr>
                        <a:t>2024-08-03</a:t>
                      </a:r>
                    </a:p>
                  </a:txBody>
                  <a:tcPr marL="39201" marR="39201" marT="19601" marB="19601" anchor="ctr"/>
                </a:tc>
                <a:tc>
                  <a:txBody>
                    <a:bodyPr/>
                    <a:lstStyle/>
                    <a:p>
                      <a:pPr algn="ctr"/>
                      <a:r>
                        <a:rPr lang="en-IN" sz="1100" b="1" dirty="0">
                          <a:effectLst/>
                        </a:rPr>
                        <a:t>1656</a:t>
                      </a:r>
                    </a:p>
                  </a:txBody>
                  <a:tcPr marL="39201" marR="39201" marT="19601" marB="19601" anchor="ctr"/>
                </a:tc>
                <a:tc>
                  <a:txBody>
                    <a:bodyPr/>
                    <a:lstStyle/>
                    <a:p>
                      <a:pPr algn="ctr"/>
                      <a:r>
                        <a:rPr lang="en-IN" sz="1100">
                          <a:effectLst/>
                        </a:rPr>
                        <a:t>2455.900</a:t>
                      </a:r>
                    </a:p>
                  </a:txBody>
                  <a:tcPr marL="39201" marR="39201" marT="19601" marB="19601" anchor="ctr"/>
                </a:tc>
                <a:tc>
                  <a:txBody>
                    <a:bodyPr/>
                    <a:lstStyle/>
                    <a:p>
                      <a:pPr algn="ctr"/>
                      <a:r>
                        <a:rPr lang="en-IN" sz="1100">
                          <a:effectLst/>
                        </a:rPr>
                        <a:t>1613.177146</a:t>
                      </a:r>
                    </a:p>
                  </a:txBody>
                  <a:tcPr marL="39201" marR="39201" marT="19601" marB="19601" anchor="ctr"/>
                </a:tc>
                <a:tc>
                  <a:txBody>
                    <a:bodyPr/>
                    <a:lstStyle/>
                    <a:p>
                      <a:pPr algn="ctr"/>
                      <a:r>
                        <a:rPr lang="en-IN" sz="1100">
                          <a:effectLst/>
                        </a:rPr>
                        <a:t>2151.520020</a:t>
                      </a:r>
                    </a:p>
                  </a:txBody>
                  <a:tcPr marL="39201" marR="39201" marT="19601" marB="19601" anchor="ctr"/>
                </a:tc>
                <a:tc>
                  <a:txBody>
                    <a:bodyPr/>
                    <a:lstStyle/>
                    <a:p>
                      <a:pPr algn="ctr"/>
                      <a:r>
                        <a:rPr lang="en-IN" sz="1100">
                          <a:effectLst/>
                        </a:rPr>
                        <a:t>2370.563509</a:t>
                      </a:r>
                    </a:p>
                  </a:txBody>
                  <a:tcPr marL="39201" marR="39201" marT="19601" marB="19601" anchor="ctr"/>
                </a:tc>
                <a:tc>
                  <a:txBody>
                    <a:bodyPr/>
                    <a:lstStyle/>
                    <a:p>
                      <a:pPr algn="ctr"/>
                      <a:r>
                        <a:rPr lang="en-IN" sz="1100">
                          <a:effectLst/>
                        </a:rPr>
                        <a:t>1613.177146</a:t>
                      </a:r>
                    </a:p>
                  </a:txBody>
                  <a:tcPr marL="39201" marR="39201" marT="19601" marB="19601" anchor="ctr"/>
                </a:tc>
                <a:tc>
                  <a:txBody>
                    <a:bodyPr/>
                    <a:lstStyle/>
                    <a:p>
                      <a:pPr algn="ctr"/>
                      <a:r>
                        <a:rPr lang="en-IN" sz="1100">
                          <a:effectLst/>
                        </a:rPr>
                        <a:t>917.567472</a:t>
                      </a:r>
                    </a:p>
                  </a:txBody>
                  <a:tcPr marL="39201" marR="39201" marT="19601" marB="19601" anchor="ctr"/>
                </a:tc>
                <a:tc>
                  <a:txBody>
                    <a:bodyPr/>
                    <a:lstStyle/>
                    <a:p>
                      <a:pPr algn="ctr"/>
                      <a:r>
                        <a:rPr lang="en-IN" sz="1100">
                          <a:effectLst/>
                        </a:rPr>
                        <a:t>917.567472</a:t>
                      </a:r>
                    </a:p>
                  </a:txBody>
                  <a:tcPr marL="39201" marR="39201" marT="19601" marB="19601" anchor="ctr"/>
                </a:tc>
                <a:tc>
                  <a:txBody>
                    <a:bodyPr/>
                    <a:lstStyle/>
                    <a:p>
                      <a:pPr algn="ctr"/>
                      <a:r>
                        <a:rPr lang="en-IN" sz="1100">
                          <a:effectLst/>
                        </a:rPr>
                        <a:t>1644.065490</a:t>
                      </a:r>
                    </a:p>
                  </a:txBody>
                  <a:tcPr marL="39201" marR="39201" marT="19601" marB="19601" anchor="ctr"/>
                </a:tc>
                <a:extLst>
                  <a:ext uri="{0D108BD9-81ED-4DB2-BD59-A6C34878D82A}">
                    <a16:rowId xmlns:a16="http://schemas.microsoft.com/office/drawing/2014/main" val="4086431907"/>
                  </a:ext>
                </a:extLst>
              </a:tr>
              <a:tr h="274409">
                <a:tc>
                  <a:txBody>
                    <a:bodyPr/>
                    <a:lstStyle/>
                    <a:p>
                      <a:pPr algn="ctr"/>
                      <a:r>
                        <a:rPr lang="en-IN" sz="1100" b="1" dirty="0">
                          <a:effectLst/>
                        </a:rPr>
                        <a:t>2024-08-10</a:t>
                      </a:r>
                    </a:p>
                  </a:txBody>
                  <a:tcPr marL="39201" marR="39201" marT="19601" marB="19601" anchor="ctr"/>
                </a:tc>
                <a:tc>
                  <a:txBody>
                    <a:bodyPr/>
                    <a:lstStyle/>
                    <a:p>
                      <a:pPr algn="ctr"/>
                      <a:r>
                        <a:rPr lang="en-IN" sz="1100" b="1" dirty="0">
                          <a:effectLst/>
                        </a:rPr>
                        <a:t>1871</a:t>
                      </a:r>
                    </a:p>
                  </a:txBody>
                  <a:tcPr marL="39201" marR="39201" marT="19601" marB="19601" anchor="ctr"/>
                </a:tc>
                <a:tc>
                  <a:txBody>
                    <a:bodyPr/>
                    <a:lstStyle/>
                    <a:p>
                      <a:pPr algn="ctr"/>
                      <a:r>
                        <a:rPr lang="en-IN" sz="1100">
                          <a:effectLst/>
                        </a:rPr>
                        <a:t>2741.545</a:t>
                      </a:r>
                    </a:p>
                  </a:txBody>
                  <a:tcPr marL="39201" marR="39201" marT="19601" marB="19601" anchor="ctr"/>
                </a:tc>
                <a:tc>
                  <a:txBody>
                    <a:bodyPr/>
                    <a:lstStyle/>
                    <a:p>
                      <a:pPr algn="ctr"/>
                      <a:r>
                        <a:rPr lang="en-IN" sz="1100">
                          <a:effectLst/>
                        </a:rPr>
                        <a:t>2996.239288</a:t>
                      </a:r>
                    </a:p>
                  </a:txBody>
                  <a:tcPr marL="39201" marR="39201" marT="19601" marB="19601" anchor="ctr"/>
                </a:tc>
                <a:tc>
                  <a:txBody>
                    <a:bodyPr/>
                    <a:lstStyle/>
                    <a:p>
                      <a:pPr algn="ctr"/>
                      <a:r>
                        <a:rPr lang="en-IN" sz="1100">
                          <a:effectLst/>
                        </a:rPr>
                        <a:t>3163.711914</a:t>
                      </a:r>
                    </a:p>
                  </a:txBody>
                  <a:tcPr marL="39201" marR="39201" marT="19601" marB="19601" anchor="ctr"/>
                </a:tc>
                <a:tc>
                  <a:txBody>
                    <a:bodyPr/>
                    <a:lstStyle/>
                    <a:p>
                      <a:pPr algn="ctr"/>
                      <a:r>
                        <a:rPr lang="en-IN" sz="1100">
                          <a:effectLst/>
                        </a:rPr>
                        <a:t>2446.634599</a:t>
                      </a:r>
                    </a:p>
                  </a:txBody>
                  <a:tcPr marL="39201" marR="39201" marT="19601" marB="19601" anchor="ctr"/>
                </a:tc>
                <a:tc>
                  <a:txBody>
                    <a:bodyPr/>
                    <a:lstStyle/>
                    <a:p>
                      <a:pPr algn="ctr"/>
                      <a:r>
                        <a:rPr lang="en-IN" sz="1100">
                          <a:effectLst/>
                        </a:rPr>
                        <a:t>2996.239288</a:t>
                      </a:r>
                    </a:p>
                  </a:txBody>
                  <a:tcPr marL="39201" marR="39201" marT="19601" marB="19601" anchor="ctr"/>
                </a:tc>
                <a:tc>
                  <a:txBody>
                    <a:bodyPr/>
                    <a:lstStyle/>
                    <a:p>
                      <a:pPr algn="ctr"/>
                      <a:r>
                        <a:rPr lang="en-IN" sz="1100">
                          <a:effectLst/>
                        </a:rPr>
                        <a:t>1730.602119</a:t>
                      </a:r>
                    </a:p>
                  </a:txBody>
                  <a:tcPr marL="39201" marR="39201" marT="19601" marB="19601" anchor="ctr"/>
                </a:tc>
                <a:tc>
                  <a:txBody>
                    <a:bodyPr/>
                    <a:lstStyle/>
                    <a:p>
                      <a:pPr algn="ctr"/>
                      <a:r>
                        <a:rPr lang="en-IN" sz="1100">
                          <a:effectLst/>
                        </a:rPr>
                        <a:t>1730.602119</a:t>
                      </a:r>
                    </a:p>
                  </a:txBody>
                  <a:tcPr marL="39201" marR="39201" marT="19601" marB="19601" anchor="ctr"/>
                </a:tc>
                <a:tc>
                  <a:txBody>
                    <a:bodyPr/>
                    <a:lstStyle/>
                    <a:p>
                      <a:pPr algn="ctr"/>
                      <a:r>
                        <a:rPr lang="en-IN" sz="1100">
                          <a:effectLst/>
                        </a:rPr>
                        <a:t>2088.618359</a:t>
                      </a:r>
                    </a:p>
                  </a:txBody>
                  <a:tcPr marL="39201" marR="39201" marT="19601" marB="19601" anchor="ctr"/>
                </a:tc>
                <a:extLst>
                  <a:ext uri="{0D108BD9-81ED-4DB2-BD59-A6C34878D82A}">
                    <a16:rowId xmlns:a16="http://schemas.microsoft.com/office/drawing/2014/main" val="2011202803"/>
                  </a:ext>
                </a:extLst>
              </a:tr>
              <a:tr h="274409">
                <a:tc>
                  <a:txBody>
                    <a:bodyPr/>
                    <a:lstStyle/>
                    <a:p>
                      <a:pPr algn="ctr"/>
                      <a:r>
                        <a:rPr lang="en-IN" sz="1100" b="1" dirty="0">
                          <a:effectLst/>
                        </a:rPr>
                        <a:t>2024-08-17</a:t>
                      </a:r>
                    </a:p>
                  </a:txBody>
                  <a:tcPr marL="39201" marR="39201" marT="19601" marB="19601" anchor="ctr"/>
                </a:tc>
                <a:tc>
                  <a:txBody>
                    <a:bodyPr/>
                    <a:lstStyle/>
                    <a:p>
                      <a:pPr algn="ctr"/>
                      <a:r>
                        <a:rPr lang="en-IN" sz="1100" b="1" dirty="0">
                          <a:effectLst/>
                        </a:rPr>
                        <a:t>1986</a:t>
                      </a:r>
                    </a:p>
                  </a:txBody>
                  <a:tcPr marL="39201" marR="39201" marT="19601" marB="19601" anchor="ctr"/>
                </a:tc>
                <a:tc>
                  <a:txBody>
                    <a:bodyPr/>
                    <a:lstStyle/>
                    <a:p>
                      <a:pPr algn="ctr"/>
                      <a:r>
                        <a:rPr lang="en-IN" sz="1100">
                          <a:effectLst/>
                        </a:rPr>
                        <a:t>3174.690</a:t>
                      </a:r>
                    </a:p>
                  </a:txBody>
                  <a:tcPr marL="39201" marR="39201" marT="19601" marB="19601" anchor="ctr"/>
                </a:tc>
                <a:tc>
                  <a:txBody>
                    <a:bodyPr/>
                    <a:lstStyle/>
                    <a:p>
                      <a:pPr algn="ctr"/>
                      <a:r>
                        <a:rPr lang="en-IN" sz="1100">
                          <a:effectLst/>
                        </a:rPr>
                        <a:t>2390.343430</a:t>
                      </a:r>
                    </a:p>
                  </a:txBody>
                  <a:tcPr marL="39201" marR="39201" marT="19601" marB="19601" anchor="ctr"/>
                </a:tc>
                <a:tc>
                  <a:txBody>
                    <a:bodyPr/>
                    <a:lstStyle/>
                    <a:p>
                      <a:pPr algn="ctr"/>
                      <a:r>
                        <a:rPr lang="en-IN" sz="1100">
                          <a:effectLst/>
                        </a:rPr>
                        <a:t>4273.682129</a:t>
                      </a:r>
                    </a:p>
                  </a:txBody>
                  <a:tcPr marL="39201" marR="39201" marT="19601" marB="19601" anchor="ctr"/>
                </a:tc>
                <a:tc>
                  <a:txBody>
                    <a:bodyPr/>
                    <a:lstStyle/>
                    <a:p>
                      <a:pPr algn="ctr"/>
                      <a:r>
                        <a:rPr lang="en-IN" sz="1100">
                          <a:effectLst/>
                        </a:rPr>
                        <a:t>2686.451930</a:t>
                      </a:r>
                    </a:p>
                  </a:txBody>
                  <a:tcPr marL="39201" marR="39201" marT="19601" marB="19601" anchor="ctr"/>
                </a:tc>
                <a:tc>
                  <a:txBody>
                    <a:bodyPr/>
                    <a:lstStyle/>
                    <a:p>
                      <a:pPr algn="ctr"/>
                      <a:r>
                        <a:rPr lang="en-IN" sz="1100">
                          <a:effectLst/>
                        </a:rPr>
                        <a:t>2390.343430</a:t>
                      </a:r>
                    </a:p>
                  </a:txBody>
                  <a:tcPr marL="39201" marR="39201" marT="19601" marB="19601" anchor="ctr"/>
                </a:tc>
                <a:tc>
                  <a:txBody>
                    <a:bodyPr/>
                    <a:lstStyle/>
                    <a:p>
                      <a:pPr algn="ctr"/>
                      <a:r>
                        <a:rPr lang="en-IN" sz="1100">
                          <a:effectLst/>
                        </a:rPr>
                        <a:t>1606.447203</a:t>
                      </a:r>
                    </a:p>
                  </a:txBody>
                  <a:tcPr marL="39201" marR="39201" marT="19601" marB="19601" anchor="ctr"/>
                </a:tc>
                <a:tc>
                  <a:txBody>
                    <a:bodyPr/>
                    <a:lstStyle/>
                    <a:p>
                      <a:pPr algn="ctr"/>
                      <a:r>
                        <a:rPr lang="en-IN" sz="1100">
                          <a:effectLst/>
                        </a:rPr>
                        <a:t>1606.447203</a:t>
                      </a:r>
                    </a:p>
                  </a:txBody>
                  <a:tcPr marL="39201" marR="39201" marT="19601" marB="19601" anchor="ctr"/>
                </a:tc>
                <a:tc>
                  <a:txBody>
                    <a:bodyPr/>
                    <a:lstStyle/>
                    <a:p>
                      <a:pPr algn="ctr"/>
                      <a:r>
                        <a:rPr lang="en-IN" sz="1100">
                          <a:effectLst/>
                        </a:rPr>
                        <a:t>2146.449566</a:t>
                      </a:r>
                    </a:p>
                  </a:txBody>
                  <a:tcPr marL="39201" marR="39201" marT="19601" marB="19601" anchor="ctr"/>
                </a:tc>
                <a:extLst>
                  <a:ext uri="{0D108BD9-81ED-4DB2-BD59-A6C34878D82A}">
                    <a16:rowId xmlns:a16="http://schemas.microsoft.com/office/drawing/2014/main" val="4223549119"/>
                  </a:ext>
                </a:extLst>
              </a:tr>
              <a:tr h="274409">
                <a:tc>
                  <a:txBody>
                    <a:bodyPr/>
                    <a:lstStyle/>
                    <a:p>
                      <a:pPr algn="ctr"/>
                      <a:r>
                        <a:rPr lang="en-IN" sz="1100" b="1" dirty="0">
                          <a:effectLst/>
                        </a:rPr>
                        <a:t>2024-08-24</a:t>
                      </a:r>
                    </a:p>
                  </a:txBody>
                  <a:tcPr marL="39201" marR="39201" marT="19601" marB="19601" anchor="ctr"/>
                </a:tc>
                <a:tc>
                  <a:txBody>
                    <a:bodyPr/>
                    <a:lstStyle/>
                    <a:p>
                      <a:pPr algn="ctr"/>
                      <a:r>
                        <a:rPr lang="en-IN" sz="1100" b="1" dirty="0">
                          <a:effectLst/>
                        </a:rPr>
                        <a:t>2501</a:t>
                      </a:r>
                    </a:p>
                  </a:txBody>
                  <a:tcPr marL="39201" marR="39201" marT="19601" marB="19601" anchor="ctr"/>
                </a:tc>
                <a:tc>
                  <a:txBody>
                    <a:bodyPr/>
                    <a:lstStyle/>
                    <a:p>
                      <a:pPr algn="ctr"/>
                      <a:r>
                        <a:rPr lang="en-IN" sz="1100">
                          <a:effectLst/>
                        </a:rPr>
                        <a:t>2564.100</a:t>
                      </a:r>
                    </a:p>
                  </a:txBody>
                  <a:tcPr marL="39201" marR="39201" marT="19601" marB="19601" anchor="ctr"/>
                </a:tc>
                <a:tc>
                  <a:txBody>
                    <a:bodyPr/>
                    <a:lstStyle/>
                    <a:p>
                      <a:pPr algn="ctr"/>
                      <a:r>
                        <a:rPr lang="en-IN" sz="1100">
                          <a:effectLst/>
                        </a:rPr>
                        <a:t>2793.677944</a:t>
                      </a:r>
                    </a:p>
                  </a:txBody>
                  <a:tcPr marL="39201" marR="39201" marT="19601" marB="19601" anchor="ctr"/>
                </a:tc>
                <a:tc>
                  <a:txBody>
                    <a:bodyPr/>
                    <a:lstStyle/>
                    <a:p>
                      <a:pPr algn="ctr"/>
                      <a:r>
                        <a:rPr lang="en-IN" sz="1100">
                          <a:effectLst/>
                        </a:rPr>
                        <a:t>2225.263428</a:t>
                      </a:r>
                    </a:p>
                  </a:txBody>
                  <a:tcPr marL="39201" marR="39201" marT="19601" marB="19601" anchor="ctr"/>
                </a:tc>
                <a:tc>
                  <a:txBody>
                    <a:bodyPr/>
                    <a:lstStyle/>
                    <a:p>
                      <a:pPr algn="ctr"/>
                      <a:r>
                        <a:rPr lang="en-IN" sz="1100">
                          <a:effectLst/>
                        </a:rPr>
                        <a:t>3839.913828</a:t>
                      </a:r>
                    </a:p>
                  </a:txBody>
                  <a:tcPr marL="39201" marR="39201" marT="19601" marB="19601" anchor="ctr"/>
                </a:tc>
                <a:tc>
                  <a:txBody>
                    <a:bodyPr/>
                    <a:lstStyle/>
                    <a:p>
                      <a:pPr algn="ctr"/>
                      <a:r>
                        <a:rPr lang="en-IN" sz="1100">
                          <a:effectLst/>
                        </a:rPr>
                        <a:t>2793.677944</a:t>
                      </a:r>
                    </a:p>
                  </a:txBody>
                  <a:tcPr marL="39201" marR="39201" marT="19601" marB="19601" anchor="ctr"/>
                </a:tc>
                <a:tc>
                  <a:txBody>
                    <a:bodyPr/>
                    <a:lstStyle/>
                    <a:p>
                      <a:pPr algn="ctr"/>
                      <a:r>
                        <a:rPr lang="en-IN" sz="1100">
                          <a:effectLst/>
                        </a:rPr>
                        <a:t>1498.486290</a:t>
                      </a:r>
                    </a:p>
                  </a:txBody>
                  <a:tcPr marL="39201" marR="39201" marT="19601" marB="19601" anchor="ctr"/>
                </a:tc>
                <a:tc>
                  <a:txBody>
                    <a:bodyPr/>
                    <a:lstStyle/>
                    <a:p>
                      <a:pPr algn="ctr"/>
                      <a:r>
                        <a:rPr lang="en-IN" sz="1100">
                          <a:effectLst/>
                        </a:rPr>
                        <a:t>1498.486290</a:t>
                      </a:r>
                    </a:p>
                  </a:txBody>
                  <a:tcPr marL="39201" marR="39201" marT="19601" marB="19601" anchor="ctr"/>
                </a:tc>
                <a:tc>
                  <a:txBody>
                    <a:bodyPr/>
                    <a:lstStyle/>
                    <a:p>
                      <a:pPr algn="ctr"/>
                      <a:r>
                        <a:rPr lang="en-IN" sz="1100">
                          <a:effectLst/>
                        </a:rPr>
                        <a:t>2669.200059</a:t>
                      </a:r>
                    </a:p>
                  </a:txBody>
                  <a:tcPr marL="39201" marR="39201" marT="19601" marB="19601" anchor="ctr"/>
                </a:tc>
                <a:extLst>
                  <a:ext uri="{0D108BD9-81ED-4DB2-BD59-A6C34878D82A}">
                    <a16:rowId xmlns:a16="http://schemas.microsoft.com/office/drawing/2014/main" val="1030136866"/>
                  </a:ext>
                </a:extLst>
              </a:tr>
              <a:tr h="274409">
                <a:tc>
                  <a:txBody>
                    <a:bodyPr/>
                    <a:lstStyle/>
                    <a:p>
                      <a:pPr algn="ctr"/>
                      <a:r>
                        <a:rPr lang="en-IN" sz="1100" b="1" dirty="0">
                          <a:effectLst/>
                        </a:rPr>
                        <a:t>2024-08-31</a:t>
                      </a:r>
                    </a:p>
                  </a:txBody>
                  <a:tcPr marL="39201" marR="39201" marT="19601" marB="19601" anchor="ctr"/>
                </a:tc>
                <a:tc>
                  <a:txBody>
                    <a:bodyPr/>
                    <a:lstStyle/>
                    <a:p>
                      <a:pPr algn="ctr"/>
                      <a:r>
                        <a:rPr lang="en-IN" sz="1100" b="1" dirty="0">
                          <a:effectLst/>
                        </a:rPr>
                        <a:t>2342</a:t>
                      </a:r>
                    </a:p>
                  </a:txBody>
                  <a:tcPr marL="39201" marR="39201" marT="19601" marB="19601" anchor="ctr"/>
                </a:tc>
                <a:tc>
                  <a:txBody>
                    <a:bodyPr/>
                    <a:lstStyle/>
                    <a:p>
                      <a:pPr algn="ctr"/>
                      <a:r>
                        <a:rPr lang="en-IN" sz="1100">
                          <a:effectLst/>
                        </a:rPr>
                        <a:t>4000.945</a:t>
                      </a:r>
                    </a:p>
                  </a:txBody>
                  <a:tcPr marL="39201" marR="39201" marT="19601" marB="19601" anchor="ctr"/>
                </a:tc>
                <a:tc>
                  <a:txBody>
                    <a:bodyPr/>
                    <a:lstStyle/>
                    <a:p>
                      <a:pPr algn="ctr"/>
                      <a:r>
                        <a:rPr lang="en-IN" sz="1100">
                          <a:effectLst/>
                        </a:rPr>
                        <a:t>3074.301284</a:t>
                      </a:r>
                    </a:p>
                  </a:txBody>
                  <a:tcPr marL="39201" marR="39201" marT="19601" marB="19601" anchor="ctr"/>
                </a:tc>
                <a:tc>
                  <a:txBody>
                    <a:bodyPr/>
                    <a:lstStyle/>
                    <a:p>
                      <a:pPr algn="ctr"/>
                      <a:r>
                        <a:rPr lang="en-IN" sz="1100">
                          <a:effectLst/>
                        </a:rPr>
                        <a:t>1897.689941</a:t>
                      </a:r>
                    </a:p>
                  </a:txBody>
                  <a:tcPr marL="39201" marR="39201" marT="19601" marB="19601" anchor="ctr"/>
                </a:tc>
                <a:tc>
                  <a:txBody>
                    <a:bodyPr/>
                    <a:lstStyle/>
                    <a:p>
                      <a:pPr algn="ctr"/>
                      <a:r>
                        <a:rPr lang="en-IN" sz="1100">
                          <a:effectLst/>
                        </a:rPr>
                        <a:t>7269.594040</a:t>
                      </a:r>
                    </a:p>
                  </a:txBody>
                  <a:tcPr marL="39201" marR="39201" marT="19601" marB="19601" anchor="ctr"/>
                </a:tc>
                <a:tc>
                  <a:txBody>
                    <a:bodyPr/>
                    <a:lstStyle/>
                    <a:p>
                      <a:pPr algn="ctr"/>
                      <a:r>
                        <a:rPr lang="en-IN" sz="1100">
                          <a:effectLst/>
                        </a:rPr>
                        <a:t>3074.301284</a:t>
                      </a:r>
                    </a:p>
                  </a:txBody>
                  <a:tcPr marL="39201" marR="39201" marT="19601" marB="19601" anchor="ctr"/>
                </a:tc>
                <a:tc>
                  <a:txBody>
                    <a:bodyPr/>
                    <a:lstStyle/>
                    <a:p>
                      <a:pPr algn="ctr"/>
                      <a:r>
                        <a:rPr lang="en-IN" sz="1100">
                          <a:effectLst/>
                        </a:rPr>
                        <a:t>2357.654433</a:t>
                      </a:r>
                    </a:p>
                  </a:txBody>
                  <a:tcPr marL="39201" marR="39201" marT="19601" marB="19601" anchor="ctr"/>
                </a:tc>
                <a:tc>
                  <a:txBody>
                    <a:bodyPr/>
                    <a:lstStyle/>
                    <a:p>
                      <a:pPr algn="ctr"/>
                      <a:r>
                        <a:rPr lang="en-IN" sz="1100">
                          <a:effectLst/>
                        </a:rPr>
                        <a:t>2357.654433</a:t>
                      </a:r>
                    </a:p>
                  </a:txBody>
                  <a:tcPr marL="39201" marR="39201" marT="19601" marB="19601" anchor="ctr"/>
                </a:tc>
                <a:tc>
                  <a:txBody>
                    <a:bodyPr/>
                    <a:lstStyle/>
                    <a:p>
                      <a:pPr algn="ctr"/>
                      <a:r>
                        <a:rPr lang="en-IN" sz="1100" dirty="0">
                          <a:effectLst/>
                        </a:rPr>
                        <a:t>4813.624237</a:t>
                      </a:r>
                    </a:p>
                  </a:txBody>
                  <a:tcPr marL="39201" marR="39201" marT="19601" marB="19601" anchor="ctr"/>
                </a:tc>
                <a:extLst>
                  <a:ext uri="{0D108BD9-81ED-4DB2-BD59-A6C34878D82A}">
                    <a16:rowId xmlns:a16="http://schemas.microsoft.com/office/drawing/2014/main" val="332878485"/>
                  </a:ext>
                </a:extLst>
              </a:tr>
            </a:tbl>
          </a:graphicData>
        </a:graphic>
      </p:graphicFrame>
    </p:spTree>
    <p:extLst>
      <p:ext uri="{BB962C8B-B14F-4D97-AF65-F5344CB8AC3E}">
        <p14:creationId xmlns:p14="http://schemas.microsoft.com/office/powerpoint/2010/main" val="3725150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E8E99-1B18-9243-F2A2-AAAEDA947B4B}"/>
              </a:ext>
            </a:extLst>
          </p:cNvPr>
          <p:cNvSpPr>
            <a:spLocks noGrp="1"/>
          </p:cNvSpPr>
          <p:nvPr>
            <p:ph type="title"/>
          </p:nvPr>
        </p:nvSpPr>
        <p:spPr/>
        <p:txBody>
          <a:bodyPr/>
          <a:lstStyle/>
          <a:p>
            <a:pPr algn="ctr"/>
            <a:r>
              <a:rPr lang="en-GB" dirty="0"/>
              <a:t>Actual Values Vs Gradient Boosting</a:t>
            </a:r>
            <a:endParaRPr lang="en-IN" dirty="0"/>
          </a:p>
        </p:txBody>
      </p:sp>
      <p:pic>
        <p:nvPicPr>
          <p:cNvPr id="7170" name="Picture 2">
            <a:extLst>
              <a:ext uri="{FF2B5EF4-FFF2-40B4-BE49-F238E27FC236}">
                <a16:creationId xmlns:a16="http://schemas.microsoft.com/office/drawing/2014/main" id="{FEDCA098-4577-9C82-7BA5-5F6B90A93B0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71295" y="1825625"/>
            <a:ext cx="82494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18042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0E77E-74DD-0387-D030-582D6746DDA1}"/>
              </a:ext>
            </a:extLst>
          </p:cNvPr>
          <p:cNvSpPr>
            <a:spLocks noGrp="1"/>
          </p:cNvSpPr>
          <p:nvPr>
            <p:ph type="title"/>
          </p:nvPr>
        </p:nvSpPr>
        <p:spPr/>
        <p:txBody>
          <a:bodyPr/>
          <a:lstStyle/>
          <a:p>
            <a:pPr algn="ctr"/>
            <a:r>
              <a:rPr lang="en-GB" dirty="0"/>
              <a:t>Actual Values Vs SARIMA</a:t>
            </a:r>
            <a:endParaRPr lang="en-IN" dirty="0"/>
          </a:p>
        </p:txBody>
      </p:sp>
      <p:pic>
        <p:nvPicPr>
          <p:cNvPr id="8194" name="Picture 2">
            <a:extLst>
              <a:ext uri="{FF2B5EF4-FFF2-40B4-BE49-F238E27FC236}">
                <a16:creationId xmlns:a16="http://schemas.microsoft.com/office/drawing/2014/main" id="{1B1BEC0A-496D-1EFC-B84F-FE5EE8D2A3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71295" y="1825625"/>
            <a:ext cx="824941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8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F473D-49E2-AD36-AB30-76B534E7D2E6}"/>
              </a:ext>
            </a:extLst>
          </p:cNvPr>
          <p:cNvSpPr>
            <a:spLocks noGrp="1"/>
          </p:cNvSpPr>
          <p:nvPr>
            <p:ph type="title"/>
          </p:nvPr>
        </p:nvSpPr>
        <p:spPr/>
        <p:txBody>
          <a:bodyPr/>
          <a:lstStyle/>
          <a:p>
            <a:pPr algn="ctr"/>
            <a:r>
              <a:rPr lang="en-GB" dirty="0"/>
              <a:t>Actual Values Vs </a:t>
            </a:r>
            <a:r>
              <a:rPr lang="en-GB" dirty="0" err="1"/>
              <a:t>SARIMA+Prophet</a:t>
            </a:r>
            <a:endParaRPr lang="en-IN" dirty="0"/>
          </a:p>
        </p:txBody>
      </p:sp>
      <p:pic>
        <p:nvPicPr>
          <p:cNvPr id="9218" name="Picture 2">
            <a:extLst>
              <a:ext uri="{FF2B5EF4-FFF2-40B4-BE49-F238E27FC236}">
                <a16:creationId xmlns:a16="http://schemas.microsoft.com/office/drawing/2014/main" id="{5AFE29A3-58C6-4726-5F89-C81E8958A7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1295" y="1690688"/>
            <a:ext cx="8249410"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01D465B-5204-0903-E35C-E7EB04C38794}"/>
              </a:ext>
            </a:extLst>
          </p:cNvPr>
          <p:cNvSpPr txBox="1"/>
          <p:nvPr/>
        </p:nvSpPr>
        <p:spPr>
          <a:xfrm>
            <a:off x="5404707" y="6123543"/>
            <a:ext cx="4815998" cy="369332"/>
          </a:xfrm>
          <a:prstGeom prst="rect">
            <a:avLst/>
          </a:prstGeom>
          <a:noFill/>
        </p:spPr>
        <p:txBody>
          <a:bodyPr wrap="none" rtlCol="0">
            <a:spAutoFit/>
          </a:bodyPr>
          <a:lstStyle/>
          <a:p>
            <a:pPr algn="ctr"/>
            <a:r>
              <a:rPr lang="en-GB" dirty="0"/>
              <a:t>Sarima for the first two months and then Prophet</a:t>
            </a:r>
            <a:endParaRPr lang="en-IN" dirty="0"/>
          </a:p>
        </p:txBody>
      </p:sp>
    </p:spTree>
    <p:extLst>
      <p:ext uri="{BB962C8B-B14F-4D97-AF65-F5344CB8AC3E}">
        <p14:creationId xmlns:p14="http://schemas.microsoft.com/office/powerpoint/2010/main" val="9684024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A48A1-582B-3330-0DF7-5C7764B5DF95}"/>
              </a:ext>
            </a:extLst>
          </p:cNvPr>
          <p:cNvSpPr>
            <a:spLocks noGrp="1"/>
          </p:cNvSpPr>
          <p:nvPr>
            <p:ph type="title"/>
          </p:nvPr>
        </p:nvSpPr>
        <p:spPr/>
        <p:txBody>
          <a:bodyPr/>
          <a:lstStyle/>
          <a:p>
            <a:pPr algn="ctr"/>
            <a:r>
              <a:rPr lang="en-GB" dirty="0"/>
              <a:t>Actual Values Vs SARIMA and Prophet</a:t>
            </a:r>
            <a:endParaRPr lang="en-IN" dirty="0"/>
          </a:p>
        </p:txBody>
      </p:sp>
      <p:pic>
        <p:nvPicPr>
          <p:cNvPr id="10242" name="Picture 2">
            <a:extLst>
              <a:ext uri="{FF2B5EF4-FFF2-40B4-BE49-F238E27FC236}">
                <a16:creationId xmlns:a16="http://schemas.microsoft.com/office/drawing/2014/main" id="{40B15650-2A41-2651-9D4E-B0E1D65CF6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1295" y="1622425"/>
            <a:ext cx="8249410" cy="43513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305B4D-CF8C-40AB-B50A-B4DB9E398FEA}"/>
              </a:ext>
            </a:extLst>
          </p:cNvPr>
          <p:cNvSpPr txBox="1"/>
          <p:nvPr/>
        </p:nvSpPr>
        <p:spPr>
          <a:xfrm>
            <a:off x="7604411" y="6123543"/>
            <a:ext cx="2616294" cy="369332"/>
          </a:xfrm>
          <a:prstGeom prst="rect">
            <a:avLst/>
          </a:prstGeom>
          <a:noFill/>
        </p:spPr>
        <p:txBody>
          <a:bodyPr wrap="none" rtlCol="0">
            <a:spAutoFit/>
          </a:bodyPr>
          <a:lstStyle/>
          <a:p>
            <a:pPr algn="ctr"/>
            <a:r>
              <a:rPr lang="en-GB" dirty="0"/>
              <a:t>0.5*Sarima + 0.5*Prophet</a:t>
            </a:r>
            <a:endParaRPr lang="en-IN" dirty="0"/>
          </a:p>
        </p:txBody>
      </p:sp>
    </p:spTree>
    <p:extLst>
      <p:ext uri="{BB962C8B-B14F-4D97-AF65-F5344CB8AC3E}">
        <p14:creationId xmlns:p14="http://schemas.microsoft.com/office/powerpoint/2010/main" val="1689503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FC26-6D4F-A487-ACD6-FD6C82D65272}"/>
              </a:ext>
            </a:extLst>
          </p:cNvPr>
          <p:cNvSpPr>
            <a:spLocks noGrp="1"/>
          </p:cNvSpPr>
          <p:nvPr>
            <p:ph type="title"/>
          </p:nvPr>
        </p:nvSpPr>
        <p:spPr/>
        <p:txBody>
          <a:bodyPr/>
          <a:lstStyle/>
          <a:p>
            <a:r>
              <a:rPr lang="en-GB" dirty="0"/>
              <a:t>Accuracy Formula</a:t>
            </a:r>
            <a:endParaRPr lang="en-IN"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BB313C6-9FDD-94F4-88B2-6EA36E14C0A5}"/>
                  </a:ext>
                </a:extLst>
              </p:cNvPr>
              <p:cNvSpPr>
                <a:spLocks noGrp="1"/>
              </p:cNvSpPr>
              <p:nvPr>
                <p:ph idx="1"/>
              </p:nvPr>
            </p:nvSpPr>
            <p:spPr/>
            <p:txBody>
              <a:bodyPr/>
              <a:lstStyle/>
              <a:p>
                <a:pPr marL="0" indent="0" fontAlgn="ctr">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𝑀𝑜𝑛𝑡h𝑙𝑦</m:t>
                      </m:r>
                      <m:r>
                        <a:rPr lang="en-GB" i="1" dirty="0" smtClean="0">
                          <a:latin typeface="Cambria Math" panose="02040503050406030204" pitchFamily="18" charset="0"/>
                        </a:rPr>
                        <m:t> </m:t>
                      </m:r>
                      <m:r>
                        <a:rPr lang="en-GB" i="1" dirty="0" smtClean="0">
                          <a:latin typeface="Cambria Math" panose="02040503050406030204" pitchFamily="18" charset="0"/>
                        </a:rPr>
                        <m:t>𝐴𝑐𝑐𝑢𝑟𝑎𝑐𝑦</m:t>
                      </m:r>
                      <m:r>
                        <a:rPr lang="en-GB" i="1" dirty="0" smtClean="0">
                          <a:latin typeface="Cambria Math" panose="02040503050406030204" pitchFamily="18" charset="0"/>
                        </a:rPr>
                        <m:t> = 1 −</m:t>
                      </m:r>
                      <m:f>
                        <m:fPr>
                          <m:ctrlPr>
                            <a:rPr lang="en-GB" b="0" i="1" dirty="0" smtClean="0">
                              <a:latin typeface="Cambria Math" panose="02040503050406030204" pitchFamily="18" charset="0"/>
                            </a:rPr>
                          </m:ctrlPr>
                        </m:fPr>
                        <m:num>
                          <m:r>
                            <a:rPr lang="en-GB" i="1" dirty="0" smtClean="0">
                              <a:latin typeface="Cambria Math" panose="02040503050406030204" pitchFamily="18" charset="0"/>
                            </a:rPr>
                            <m:t> </m:t>
                          </m:r>
                          <m:r>
                            <a:rPr lang="en-GB" b="0" i="1" dirty="0" smtClean="0">
                              <a:latin typeface="Cambria Math" panose="02040503050406030204" pitchFamily="18" charset="0"/>
                            </a:rPr>
                            <m:t>∑|</m:t>
                          </m:r>
                          <m:acc>
                            <m:accPr>
                              <m:chr m:val="̂"/>
                              <m:ctrlPr>
                                <a:rPr lang="en-GB" b="0" i="1" dirty="0" smtClean="0">
                                  <a:latin typeface="Cambria Math" panose="02040503050406030204" pitchFamily="18" charset="0"/>
                                </a:rPr>
                              </m:ctrlPr>
                            </m:accPr>
                            <m:e>
                              <m:r>
                                <a:rPr lang="en-GB" b="0" i="1" dirty="0" smtClean="0">
                                  <a:latin typeface="Cambria Math" panose="02040503050406030204" pitchFamily="18" charset="0"/>
                                </a:rPr>
                                <m:t>𝑦</m:t>
                              </m:r>
                            </m:e>
                          </m:acc>
                          <m:r>
                            <a:rPr lang="en-GB" b="0" i="1" dirty="0" smtClean="0">
                              <a:latin typeface="Cambria Math" panose="02040503050406030204" pitchFamily="18" charset="0"/>
                            </a:rPr>
                            <m:t>−</m:t>
                          </m:r>
                          <m:r>
                            <a:rPr lang="en-GB" b="0" i="1" dirty="0" smtClean="0">
                              <a:latin typeface="Cambria Math" panose="02040503050406030204" pitchFamily="18" charset="0"/>
                            </a:rPr>
                            <m:t>𝑦</m:t>
                          </m:r>
                          <m:r>
                            <a:rPr lang="en-GB" b="0" i="1" dirty="0" smtClean="0">
                              <a:latin typeface="Cambria Math" panose="02040503050406030204" pitchFamily="18" charset="0"/>
                            </a:rPr>
                            <m:t>|</m:t>
                          </m:r>
                        </m:num>
                        <m:den>
                          <m:nary>
                            <m:naryPr>
                              <m:chr m:val="∑"/>
                              <m:subHide m:val="on"/>
                              <m:supHide m:val="on"/>
                              <m:ctrlPr>
                                <a:rPr lang="en-GB" b="0" i="1" dirty="0" smtClean="0">
                                  <a:latin typeface="Cambria Math" panose="02040503050406030204" pitchFamily="18" charset="0"/>
                                </a:rPr>
                              </m:ctrlPr>
                            </m:naryPr>
                            <m:sub/>
                            <m:sup/>
                            <m:e>
                              <m:r>
                                <a:rPr lang="en-GB" b="0" i="1" dirty="0" smtClean="0">
                                  <a:latin typeface="Cambria Math" panose="02040503050406030204" pitchFamily="18" charset="0"/>
                                </a:rPr>
                                <m:t>𝑦</m:t>
                              </m:r>
                            </m:e>
                          </m:nary>
                        </m:den>
                      </m:f>
                    </m:oMath>
                  </m:oMathPara>
                </a14:m>
                <a:endParaRPr lang="en-GB" dirty="0"/>
              </a:p>
              <a:p>
                <a:pPr marL="0" indent="0">
                  <a:buNone/>
                </a:pPr>
                <a:r>
                  <a:rPr lang="en-GB" dirty="0"/>
                  <a:t>Where:</a:t>
                </a:r>
              </a:p>
              <a:p>
                <a:pPr marL="0" indent="0">
                  <a:buNone/>
                </a:pPr>
                <a14:m>
                  <m:oMath xmlns:m="http://schemas.openxmlformats.org/officeDocument/2006/math">
                    <m:r>
                      <a:rPr lang="en-GB" i="1" dirty="0" smtClean="0">
                        <a:latin typeface="Cambria Math" panose="02040503050406030204" pitchFamily="18" charset="0"/>
                      </a:rPr>
                      <m:t>∑</m:t>
                    </m:r>
                    <m:r>
                      <a:rPr lang="en-GB" i="1" dirty="0">
                        <a:latin typeface="Cambria Math" panose="02040503050406030204" pitchFamily="18" charset="0"/>
                      </a:rPr>
                      <m:t> </m:t>
                    </m:r>
                  </m:oMath>
                </a14:m>
                <a:r>
                  <a:rPr lang="en-GB" dirty="0"/>
                  <a:t>represents summation.</a:t>
                </a:r>
              </a:p>
              <a:p>
                <a:pPr marL="0" indent="0">
                  <a:buNone/>
                </a:pPr>
                <a14:m>
                  <m:oMath xmlns:m="http://schemas.openxmlformats.org/officeDocument/2006/math">
                    <m:acc>
                      <m:accPr>
                        <m:chr m:val="̂"/>
                        <m:ctrlPr>
                          <a:rPr lang="en-GB" b="0" i="1" dirty="0" smtClean="0">
                            <a:latin typeface="Cambria Math" panose="02040503050406030204" pitchFamily="18" charset="0"/>
                          </a:rPr>
                        </m:ctrlPr>
                      </m:accPr>
                      <m:e>
                        <m:r>
                          <m:rPr>
                            <m:sty m:val="p"/>
                          </m:rPr>
                          <a:rPr lang="en-GB" b="0" i="1" dirty="0" smtClean="0">
                            <a:latin typeface="Cambria Math" panose="02040503050406030204" pitchFamily="18" charset="0"/>
                          </a:rPr>
                          <m:t>y</m:t>
                        </m:r>
                      </m:e>
                    </m:acc>
                  </m:oMath>
                </a14:m>
                <a:r>
                  <a:rPr lang="en-GB" dirty="0"/>
                  <a:t> is the predicted target.</a:t>
                </a:r>
              </a:p>
              <a:p>
                <a:pPr marL="0" indent="0">
                  <a:buNone/>
                </a:pPr>
                <a14:m>
                  <m:oMath xmlns:m="http://schemas.openxmlformats.org/officeDocument/2006/math">
                    <m:r>
                      <a:rPr lang="en-GB" b="0" i="1" smtClean="0">
                        <a:latin typeface="Cambria Math" panose="02040503050406030204" pitchFamily="18" charset="0"/>
                      </a:rPr>
                      <m:t>𝑦</m:t>
                    </m:r>
                  </m:oMath>
                </a14:m>
                <a:r>
                  <a:rPr lang="en-GB" dirty="0"/>
                  <a:t> is the actual target.</a:t>
                </a:r>
              </a:p>
              <a:p>
                <a:pPr marL="0" indent="0">
                  <a:buNone/>
                </a:pPr>
                <a:r>
                  <a:rPr lang="en-GB" b="1" dirty="0"/>
                  <a:t>Closer this number is to 1 better will be our model.</a:t>
                </a:r>
              </a:p>
            </p:txBody>
          </p:sp>
        </mc:Choice>
        <mc:Fallback>
          <p:sp>
            <p:nvSpPr>
              <p:cNvPr id="3" name="Content Placeholder 2">
                <a:extLst>
                  <a:ext uri="{FF2B5EF4-FFF2-40B4-BE49-F238E27FC236}">
                    <a16:creationId xmlns:a16="http://schemas.microsoft.com/office/drawing/2014/main" id="{8BB313C6-9FDD-94F4-88B2-6EA36E14C0A5}"/>
                  </a:ext>
                </a:extLst>
              </p:cNvPr>
              <p:cNvSpPr>
                <a:spLocks noGrp="1" noRot="1" noChangeAspect="1" noMove="1" noResize="1" noEditPoints="1" noAdjustHandles="1" noChangeArrowheads="1" noChangeShapeType="1" noTextEdit="1"/>
              </p:cNvSpPr>
              <p:nvPr>
                <p:ph idx="1"/>
              </p:nvPr>
            </p:nvSpPr>
            <p:spPr>
              <a:blipFill>
                <a:blip r:embed="rId2"/>
                <a:stretch>
                  <a:fillRect l="-1217"/>
                </a:stretch>
              </a:blipFill>
            </p:spPr>
            <p:txBody>
              <a:bodyPr/>
              <a:lstStyle/>
              <a:p>
                <a:r>
                  <a:rPr lang="en-IN">
                    <a:noFill/>
                  </a:rPr>
                  <a:t> </a:t>
                </a:r>
              </a:p>
            </p:txBody>
          </p:sp>
        </mc:Fallback>
      </mc:AlternateContent>
    </p:spTree>
    <p:extLst>
      <p:ext uri="{BB962C8B-B14F-4D97-AF65-F5344CB8AC3E}">
        <p14:creationId xmlns:p14="http://schemas.microsoft.com/office/powerpoint/2010/main" val="4116798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9BC73-D0A9-FBA9-B71E-01EEAEAD1F89}"/>
              </a:ext>
            </a:extLst>
          </p:cNvPr>
          <p:cNvSpPr>
            <a:spLocks noGrp="1"/>
          </p:cNvSpPr>
          <p:nvPr>
            <p:ph type="title"/>
          </p:nvPr>
        </p:nvSpPr>
        <p:spPr/>
        <p:txBody>
          <a:bodyPr/>
          <a:lstStyle/>
          <a:p>
            <a:r>
              <a:rPr lang="en-GB" dirty="0"/>
              <a:t>Accuracy Table for various models</a:t>
            </a:r>
            <a:endParaRPr lang="en-IN" dirty="0"/>
          </a:p>
        </p:txBody>
      </p:sp>
      <p:graphicFrame>
        <p:nvGraphicFramePr>
          <p:cNvPr id="4" name="Content Placeholder 3">
            <a:extLst>
              <a:ext uri="{FF2B5EF4-FFF2-40B4-BE49-F238E27FC236}">
                <a16:creationId xmlns:a16="http://schemas.microsoft.com/office/drawing/2014/main" id="{D94B1AF8-744E-9CCF-7C5F-783C4DC655DE}"/>
              </a:ext>
            </a:extLst>
          </p:cNvPr>
          <p:cNvGraphicFramePr>
            <a:graphicFrameLocks noGrp="1"/>
          </p:cNvGraphicFramePr>
          <p:nvPr>
            <p:ph idx="1"/>
            <p:extLst>
              <p:ext uri="{D42A27DB-BD31-4B8C-83A1-F6EECF244321}">
                <p14:modId xmlns:p14="http://schemas.microsoft.com/office/powerpoint/2010/main" val="2690602114"/>
              </p:ext>
            </p:extLst>
          </p:nvPr>
        </p:nvGraphicFramePr>
        <p:xfrm>
          <a:off x="915376" y="1550901"/>
          <a:ext cx="10361248" cy="1740304"/>
        </p:xfrm>
        <a:graphic>
          <a:graphicData uri="http://schemas.openxmlformats.org/drawingml/2006/table">
            <a:tbl>
              <a:tblPr>
                <a:tableStyleId>{2D5ABB26-0587-4C30-8999-92F81FD0307C}</a:tableStyleId>
              </a:tblPr>
              <a:tblGrid>
                <a:gridCol w="1295156">
                  <a:extLst>
                    <a:ext uri="{9D8B030D-6E8A-4147-A177-3AD203B41FA5}">
                      <a16:colId xmlns:a16="http://schemas.microsoft.com/office/drawing/2014/main" val="3710155519"/>
                    </a:ext>
                  </a:extLst>
                </a:gridCol>
                <a:gridCol w="1295156">
                  <a:extLst>
                    <a:ext uri="{9D8B030D-6E8A-4147-A177-3AD203B41FA5}">
                      <a16:colId xmlns:a16="http://schemas.microsoft.com/office/drawing/2014/main" val="4000981094"/>
                    </a:ext>
                  </a:extLst>
                </a:gridCol>
                <a:gridCol w="1295156">
                  <a:extLst>
                    <a:ext uri="{9D8B030D-6E8A-4147-A177-3AD203B41FA5}">
                      <a16:colId xmlns:a16="http://schemas.microsoft.com/office/drawing/2014/main" val="2964629481"/>
                    </a:ext>
                  </a:extLst>
                </a:gridCol>
                <a:gridCol w="1295156">
                  <a:extLst>
                    <a:ext uri="{9D8B030D-6E8A-4147-A177-3AD203B41FA5}">
                      <a16:colId xmlns:a16="http://schemas.microsoft.com/office/drawing/2014/main" val="3588871713"/>
                    </a:ext>
                  </a:extLst>
                </a:gridCol>
                <a:gridCol w="1295156">
                  <a:extLst>
                    <a:ext uri="{9D8B030D-6E8A-4147-A177-3AD203B41FA5}">
                      <a16:colId xmlns:a16="http://schemas.microsoft.com/office/drawing/2014/main" val="587856462"/>
                    </a:ext>
                  </a:extLst>
                </a:gridCol>
                <a:gridCol w="1295156">
                  <a:extLst>
                    <a:ext uri="{9D8B030D-6E8A-4147-A177-3AD203B41FA5}">
                      <a16:colId xmlns:a16="http://schemas.microsoft.com/office/drawing/2014/main" val="1063979782"/>
                    </a:ext>
                  </a:extLst>
                </a:gridCol>
                <a:gridCol w="1295156">
                  <a:extLst>
                    <a:ext uri="{9D8B030D-6E8A-4147-A177-3AD203B41FA5}">
                      <a16:colId xmlns:a16="http://schemas.microsoft.com/office/drawing/2014/main" val="3473803481"/>
                    </a:ext>
                  </a:extLst>
                </a:gridCol>
                <a:gridCol w="1295156">
                  <a:extLst>
                    <a:ext uri="{9D8B030D-6E8A-4147-A177-3AD203B41FA5}">
                      <a16:colId xmlns:a16="http://schemas.microsoft.com/office/drawing/2014/main" val="1473803421"/>
                    </a:ext>
                  </a:extLst>
                </a:gridCol>
              </a:tblGrid>
              <a:tr h="643024">
                <a:tc>
                  <a:txBody>
                    <a:bodyPr/>
                    <a:lstStyle/>
                    <a:p>
                      <a:pPr algn="ctr"/>
                      <a:r>
                        <a:rPr lang="en-IN" b="1" dirty="0">
                          <a:effectLst/>
                        </a:rPr>
                        <a:t>Random Forest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effectLst/>
                        </a:rPr>
                        <a:t>Gradient Boosting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err="1">
                          <a:effectLst/>
                        </a:rPr>
                        <a:t>XGBoost</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effectLst/>
                        </a:rPr>
                        <a:t>Sarima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err="1">
                          <a:effectLst/>
                        </a:rPr>
                        <a:t>Sarima+GB</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a:effectLst/>
                        </a:rPr>
                        <a:t>Prophet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err="1">
                          <a:effectLst/>
                        </a:rPr>
                        <a:t>Sarima+Prophet</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b="1" dirty="0" err="1">
                          <a:effectLst/>
                        </a:rPr>
                        <a:t>Combined_S+P</a:t>
                      </a:r>
                      <a:endParaRPr lang="en-IN" b="1"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19774609"/>
                  </a:ext>
                </a:extLst>
              </a:tr>
              <a:tr h="337869">
                <a:tc>
                  <a:txBody>
                    <a:bodyPr/>
                    <a:lstStyle/>
                    <a:p>
                      <a:pPr algn="ctr"/>
                      <a:r>
                        <a:rPr lang="en-IN">
                          <a:effectLst/>
                        </a:rPr>
                        <a:t>0.553733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rPr>
                        <a:t>0.566613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rPr>
                        <a:t>0.631789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rPr>
                        <a:t>0.732298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rPr>
                        <a:t>0.732298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rPr>
                        <a:t>0.497107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rPr>
                        <a:t>0.732298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rPr>
                        <a:t>0.673376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1397090"/>
                  </a:ext>
                </a:extLst>
              </a:tr>
              <a:tr h="337869">
                <a:tc>
                  <a:txBody>
                    <a:bodyPr/>
                    <a:lstStyle/>
                    <a:p>
                      <a:pPr algn="ctr"/>
                      <a:r>
                        <a:rPr lang="en-IN">
                          <a:effectLst/>
                        </a:rPr>
                        <a:t>0.520429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rPr>
                        <a:t>0.603157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rPr>
                        <a:t>0.531418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rPr>
                        <a:t>0.731399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rPr>
                        <a:t>0.731399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rPr>
                        <a:t>0.407020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rPr>
                        <a:t>0.731399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rPr>
                        <a:t>0.569209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0924099"/>
                  </a:ext>
                </a:extLst>
              </a:tr>
              <a:tr h="337869">
                <a:tc>
                  <a:txBody>
                    <a:bodyPr/>
                    <a:lstStyle/>
                    <a:p>
                      <a:pPr algn="ctr"/>
                      <a:r>
                        <a:rPr lang="en-IN" dirty="0">
                          <a:effectLst/>
                        </a:rPr>
                        <a:t>0.557630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rPr>
                        <a:t>0.749190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rPr>
                        <a:t>0.536891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a:effectLst/>
                        </a:rPr>
                        <a:t>0.202669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rPr>
                        <a:t>0.749190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rPr>
                        <a:t>0.780171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rPr>
                        <a:t>0.780171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effectLst/>
                        </a:rPr>
                        <a:t>0.707433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0533981"/>
                  </a:ext>
                </a:extLst>
              </a:tr>
            </a:tbl>
          </a:graphicData>
        </a:graphic>
      </p:graphicFrame>
      <p:sp>
        <p:nvSpPr>
          <p:cNvPr id="5" name="TextBox 4">
            <a:extLst>
              <a:ext uri="{FF2B5EF4-FFF2-40B4-BE49-F238E27FC236}">
                <a16:creationId xmlns:a16="http://schemas.microsoft.com/office/drawing/2014/main" id="{17B1F2E5-707B-F84F-1F82-034ED6E7B98C}"/>
              </a:ext>
            </a:extLst>
          </p:cNvPr>
          <p:cNvSpPr txBox="1"/>
          <p:nvPr/>
        </p:nvSpPr>
        <p:spPr>
          <a:xfrm>
            <a:off x="5470769" y="3566796"/>
            <a:ext cx="5805855" cy="1200329"/>
          </a:xfrm>
          <a:prstGeom prst="rect">
            <a:avLst/>
          </a:prstGeom>
          <a:noFill/>
        </p:spPr>
        <p:txBody>
          <a:bodyPr wrap="square" rtlCol="0">
            <a:spAutoFit/>
          </a:bodyPr>
          <a:lstStyle/>
          <a:p>
            <a:r>
              <a:rPr lang="en-GB" dirty="0"/>
              <a:t>SARIMA performed the best for the first two months while prophet gave very average results for the same.</a:t>
            </a:r>
          </a:p>
          <a:p>
            <a:r>
              <a:rPr lang="en-GB" dirty="0"/>
              <a:t>When we combined both the models. Their Average monthly accuracy came out to be 65%.</a:t>
            </a:r>
            <a:endParaRPr lang="en-IN" dirty="0"/>
          </a:p>
        </p:txBody>
      </p:sp>
      <p:graphicFrame>
        <p:nvGraphicFramePr>
          <p:cNvPr id="6" name="Table 5">
            <a:extLst>
              <a:ext uri="{FF2B5EF4-FFF2-40B4-BE49-F238E27FC236}">
                <a16:creationId xmlns:a16="http://schemas.microsoft.com/office/drawing/2014/main" id="{09D67697-8EF2-B563-EDAA-9AF179CF329A}"/>
              </a:ext>
            </a:extLst>
          </p:cNvPr>
          <p:cNvGraphicFramePr>
            <a:graphicFrameLocks noGrp="1"/>
          </p:cNvGraphicFramePr>
          <p:nvPr>
            <p:extLst>
              <p:ext uri="{D42A27DB-BD31-4B8C-83A1-F6EECF244321}">
                <p14:modId xmlns:p14="http://schemas.microsoft.com/office/powerpoint/2010/main" val="242233407"/>
              </p:ext>
            </p:extLst>
          </p:nvPr>
        </p:nvGraphicFramePr>
        <p:xfrm>
          <a:off x="915376" y="3429000"/>
          <a:ext cx="4189303" cy="2955384"/>
        </p:xfrm>
        <a:graphic>
          <a:graphicData uri="http://schemas.openxmlformats.org/drawingml/2006/table">
            <a:tbl>
              <a:tblPr>
                <a:tableStyleId>{5940675A-B579-460E-94D1-54222C63F5DA}</a:tableStyleId>
              </a:tblPr>
              <a:tblGrid>
                <a:gridCol w="1730352">
                  <a:extLst>
                    <a:ext uri="{9D8B030D-6E8A-4147-A177-3AD203B41FA5}">
                      <a16:colId xmlns:a16="http://schemas.microsoft.com/office/drawing/2014/main" val="91317391"/>
                    </a:ext>
                  </a:extLst>
                </a:gridCol>
                <a:gridCol w="2458951">
                  <a:extLst>
                    <a:ext uri="{9D8B030D-6E8A-4147-A177-3AD203B41FA5}">
                      <a16:colId xmlns:a16="http://schemas.microsoft.com/office/drawing/2014/main" val="2655678460"/>
                    </a:ext>
                  </a:extLst>
                </a:gridCol>
              </a:tblGrid>
              <a:tr h="328376">
                <a:tc>
                  <a:txBody>
                    <a:bodyPr/>
                    <a:lstStyle/>
                    <a:p>
                      <a:pPr fontAlgn="ctr"/>
                      <a:r>
                        <a:rPr lang="en-GB" sz="1600" b="1" dirty="0">
                          <a:effectLst/>
                        </a:rPr>
                        <a:t>Model</a:t>
                      </a:r>
                      <a:endParaRPr lang="en-IN" sz="1600" b="1" dirty="0">
                        <a:effectLst/>
                      </a:endParaRPr>
                    </a:p>
                  </a:txBody>
                  <a:tcPr marL="82094" marR="82094" marT="41047" marB="41047" anchor="ctr"/>
                </a:tc>
                <a:tc>
                  <a:txBody>
                    <a:bodyPr/>
                    <a:lstStyle/>
                    <a:p>
                      <a:pPr algn="r"/>
                      <a:r>
                        <a:rPr lang="en-GB" sz="1600" b="1" dirty="0">
                          <a:effectLst/>
                        </a:rPr>
                        <a:t>Average Monthly Accuracy</a:t>
                      </a:r>
                      <a:endParaRPr lang="en-IN" sz="1600" b="1" dirty="0">
                        <a:effectLst/>
                      </a:endParaRPr>
                    </a:p>
                  </a:txBody>
                  <a:tcPr marL="82094" marR="82094" marT="41047" marB="41047" anchor="ctr"/>
                </a:tc>
                <a:extLst>
                  <a:ext uri="{0D108BD9-81ED-4DB2-BD59-A6C34878D82A}">
                    <a16:rowId xmlns:a16="http://schemas.microsoft.com/office/drawing/2014/main" val="3573567500"/>
                  </a:ext>
                </a:extLst>
              </a:tr>
              <a:tr h="328376">
                <a:tc>
                  <a:txBody>
                    <a:bodyPr/>
                    <a:lstStyle/>
                    <a:p>
                      <a:pPr fontAlgn="ctr"/>
                      <a:r>
                        <a:rPr lang="en-IN" sz="1600" b="0" dirty="0" err="1">
                          <a:effectLst/>
                        </a:rPr>
                        <a:t>Sarima+Prophet</a:t>
                      </a:r>
                      <a:endParaRPr lang="en-IN" sz="1600" b="0" dirty="0">
                        <a:effectLst/>
                      </a:endParaRPr>
                    </a:p>
                  </a:txBody>
                  <a:tcPr marL="82094" marR="82094" marT="41047" marB="41047" anchor="ctr"/>
                </a:tc>
                <a:tc>
                  <a:txBody>
                    <a:bodyPr/>
                    <a:lstStyle/>
                    <a:p>
                      <a:pPr algn="r"/>
                      <a:r>
                        <a:rPr lang="en-IN" sz="1600" dirty="0">
                          <a:effectLst/>
                        </a:rPr>
                        <a:t>0.747956</a:t>
                      </a:r>
                    </a:p>
                  </a:txBody>
                  <a:tcPr marL="82094" marR="82094" marT="41047" marB="41047" anchor="ctr"/>
                </a:tc>
                <a:extLst>
                  <a:ext uri="{0D108BD9-81ED-4DB2-BD59-A6C34878D82A}">
                    <a16:rowId xmlns:a16="http://schemas.microsoft.com/office/drawing/2014/main" val="4177613979"/>
                  </a:ext>
                </a:extLst>
              </a:tr>
              <a:tr h="328376">
                <a:tc>
                  <a:txBody>
                    <a:bodyPr/>
                    <a:lstStyle/>
                    <a:p>
                      <a:pPr fontAlgn="ctr"/>
                      <a:r>
                        <a:rPr lang="en-IN" sz="1600" b="0" dirty="0" err="1">
                          <a:effectLst/>
                        </a:rPr>
                        <a:t>Sarima+GB</a:t>
                      </a:r>
                      <a:endParaRPr lang="en-IN" sz="1600" b="0" dirty="0">
                        <a:effectLst/>
                      </a:endParaRPr>
                    </a:p>
                  </a:txBody>
                  <a:tcPr marL="82094" marR="82094" marT="41047" marB="41047" anchor="ctr"/>
                </a:tc>
                <a:tc>
                  <a:txBody>
                    <a:bodyPr/>
                    <a:lstStyle/>
                    <a:p>
                      <a:pPr algn="r"/>
                      <a:r>
                        <a:rPr lang="en-IN" sz="1600" dirty="0">
                          <a:effectLst/>
                        </a:rPr>
                        <a:t>0.737629</a:t>
                      </a:r>
                    </a:p>
                  </a:txBody>
                  <a:tcPr marL="82094" marR="82094" marT="41047" marB="41047" anchor="ctr"/>
                </a:tc>
                <a:extLst>
                  <a:ext uri="{0D108BD9-81ED-4DB2-BD59-A6C34878D82A}">
                    <a16:rowId xmlns:a16="http://schemas.microsoft.com/office/drawing/2014/main" val="3320293359"/>
                  </a:ext>
                </a:extLst>
              </a:tr>
              <a:tr h="328376">
                <a:tc>
                  <a:txBody>
                    <a:bodyPr/>
                    <a:lstStyle/>
                    <a:p>
                      <a:pPr fontAlgn="ctr"/>
                      <a:r>
                        <a:rPr lang="en-IN" sz="1600" b="0">
                          <a:effectLst/>
                        </a:rPr>
                        <a:t>Combined_S+P</a:t>
                      </a:r>
                    </a:p>
                  </a:txBody>
                  <a:tcPr marL="82094" marR="82094" marT="41047" marB="41047" anchor="ctr"/>
                </a:tc>
                <a:tc>
                  <a:txBody>
                    <a:bodyPr/>
                    <a:lstStyle/>
                    <a:p>
                      <a:pPr algn="r"/>
                      <a:r>
                        <a:rPr lang="en-IN" sz="1600" dirty="0">
                          <a:effectLst/>
                        </a:rPr>
                        <a:t>0.650006</a:t>
                      </a:r>
                    </a:p>
                  </a:txBody>
                  <a:tcPr marL="82094" marR="82094" marT="41047" marB="41047" anchor="ctr"/>
                </a:tc>
                <a:extLst>
                  <a:ext uri="{0D108BD9-81ED-4DB2-BD59-A6C34878D82A}">
                    <a16:rowId xmlns:a16="http://schemas.microsoft.com/office/drawing/2014/main" val="1031162032"/>
                  </a:ext>
                </a:extLst>
              </a:tr>
              <a:tr h="328376">
                <a:tc>
                  <a:txBody>
                    <a:bodyPr/>
                    <a:lstStyle/>
                    <a:p>
                      <a:pPr fontAlgn="ctr"/>
                      <a:r>
                        <a:rPr lang="en-IN" sz="1600" b="0">
                          <a:effectLst/>
                        </a:rPr>
                        <a:t>Gradient Boosting</a:t>
                      </a:r>
                    </a:p>
                  </a:txBody>
                  <a:tcPr marL="82094" marR="82094" marT="41047" marB="41047" anchor="ctr"/>
                </a:tc>
                <a:tc>
                  <a:txBody>
                    <a:bodyPr/>
                    <a:lstStyle/>
                    <a:p>
                      <a:pPr algn="r"/>
                      <a:r>
                        <a:rPr lang="en-IN" sz="1600" dirty="0">
                          <a:effectLst/>
                        </a:rPr>
                        <a:t>0.639653</a:t>
                      </a:r>
                    </a:p>
                  </a:txBody>
                  <a:tcPr marL="82094" marR="82094" marT="41047" marB="41047" anchor="ctr"/>
                </a:tc>
                <a:extLst>
                  <a:ext uri="{0D108BD9-81ED-4DB2-BD59-A6C34878D82A}">
                    <a16:rowId xmlns:a16="http://schemas.microsoft.com/office/drawing/2014/main" val="2866570216"/>
                  </a:ext>
                </a:extLst>
              </a:tr>
              <a:tr h="328376">
                <a:tc>
                  <a:txBody>
                    <a:bodyPr/>
                    <a:lstStyle/>
                    <a:p>
                      <a:pPr fontAlgn="ctr"/>
                      <a:r>
                        <a:rPr lang="en-IN" sz="1600" b="0">
                          <a:effectLst/>
                        </a:rPr>
                        <a:t>XGBoost</a:t>
                      </a:r>
                    </a:p>
                  </a:txBody>
                  <a:tcPr marL="82094" marR="82094" marT="41047" marB="41047" anchor="ctr"/>
                </a:tc>
                <a:tc>
                  <a:txBody>
                    <a:bodyPr/>
                    <a:lstStyle/>
                    <a:p>
                      <a:pPr algn="r"/>
                      <a:r>
                        <a:rPr lang="en-IN" sz="1600" dirty="0">
                          <a:effectLst/>
                        </a:rPr>
                        <a:t>0.566699</a:t>
                      </a:r>
                    </a:p>
                  </a:txBody>
                  <a:tcPr marL="82094" marR="82094" marT="41047" marB="41047" anchor="ctr"/>
                </a:tc>
                <a:extLst>
                  <a:ext uri="{0D108BD9-81ED-4DB2-BD59-A6C34878D82A}">
                    <a16:rowId xmlns:a16="http://schemas.microsoft.com/office/drawing/2014/main" val="3959394077"/>
                  </a:ext>
                </a:extLst>
              </a:tr>
              <a:tr h="328376">
                <a:tc>
                  <a:txBody>
                    <a:bodyPr/>
                    <a:lstStyle/>
                    <a:p>
                      <a:pPr fontAlgn="ctr"/>
                      <a:r>
                        <a:rPr lang="en-IN" sz="1600" b="0">
                          <a:effectLst/>
                        </a:rPr>
                        <a:t>Prophet</a:t>
                      </a:r>
                    </a:p>
                  </a:txBody>
                  <a:tcPr marL="82094" marR="82094" marT="41047" marB="41047" anchor="ctr"/>
                </a:tc>
                <a:tc>
                  <a:txBody>
                    <a:bodyPr/>
                    <a:lstStyle/>
                    <a:p>
                      <a:pPr algn="r"/>
                      <a:r>
                        <a:rPr lang="en-IN" sz="1600" dirty="0">
                          <a:effectLst/>
                        </a:rPr>
                        <a:t>0.561433</a:t>
                      </a:r>
                    </a:p>
                  </a:txBody>
                  <a:tcPr marL="82094" marR="82094" marT="41047" marB="41047" anchor="ctr"/>
                </a:tc>
                <a:extLst>
                  <a:ext uri="{0D108BD9-81ED-4DB2-BD59-A6C34878D82A}">
                    <a16:rowId xmlns:a16="http://schemas.microsoft.com/office/drawing/2014/main" val="911514139"/>
                  </a:ext>
                </a:extLst>
              </a:tr>
              <a:tr h="328376">
                <a:tc>
                  <a:txBody>
                    <a:bodyPr/>
                    <a:lstStyle/>
                    <a:p>
                      <a:pPr fontAlgn="ctr"/>
                      <a:r>
                        <a:rPr lang="en-IN" sz="1600" b="0">
                          <a:effectLst/>
                        </a:rPr>
                        <a:t>Sarima</a:t>
                      </a:r>
                    </a:p>
                  </a:txBody>
                  <a:tcPr marL="82094" marR="82094" marT="41047" marB="41047" anchor="ctr"/>
                </a:tc>
                <a:tc>
                  <a:txBody>
                    <a:bodyPr/>
                    <a:lstStyle/>
                    <a:p>
                      <a:pPr algn="r"/>
                      <a:r>
                        <a:rPr lang="en-IN" sz="1600" dirty="0">
                          <a:effectLst/>
                        </a:rPr>
                        <a:t>0.555455</a:t>
                      </a:r>
                    </a:p>
                  </a:txBody>
                  <a:tcPr marL="82094" marR="82094" marT="41047" marB="41047" anchor="ctr"/>
                </a:tc>
                <a:extLst>
                  <a:ext uri="{0D108BD9-81ED-4DB2-BD59-A6C34878D82A}">
                    <a16:rowId xmlns:a16="http://schemas.microsoft.com/office/drawing/2014/main" val="1595962054"/>
                  </a:ext>
                </a:extLst>
              </a:tr>
              <a:tr h="328376">
                <a:tc>
                  <a:txBody>
                    <a:bodyPr/>
                    <a:lstStyle/>
                    <a:p>
                      <a:pPr fontAlgn="ctr"/>
                      <a:r>
                        <a:rPr lang="en-IN" sz="1600" b="0" dirty="0">
                          <a:effectLst/>
                        </a:rPr>
                        <a:t>Random Forest</a:t>
                      </a:r>
                    </a:p>
                  </a:txBody>
                  <a:tcPr marL="82094" marR="82094" marT="41047" marB="41047" anchor="ctr"/>
                </a:tc>
                <a:tc>
                  <a:txBody>
                    <a:bodyPr/>
                    <a:lstStyle/>
                    <a:p>
                      <a:pPr algn="r"/>
                      <a:r>
                        <a:rPr lang="en-IN" sz="1600" dirty="0">
                          <a:effectLst/>
                        </a:rPr>
                        <a:t>0.543931</a:t>
                      </a:r>
                    </a:p>
                  </a:txBody>
                  <a:tcPr marL="82094" marR="82094" marT="41047" marB="41047" anchor="ctr"/>
                </a:tc>
                <a:extLst>
                  <a:ext uri="{0D108BD9-81ED-4DB2-BD59-A6C34878D82A}">
                    <a16:rowId xmlns:a16="http://schemas.microsoft.com/office/drawing/2014/main" val="2548294534"/>
                  </a:ext>
                </a:extLst>
              </a:tr>
            </a:tbl>
          </a:graphicData>
        </a:graphic>
      </p:graphicFrame>
    </p:spTree>
    <p:extLst>
      <p:ext uri="{BB962C8B-B14F-4D97-AF65-F5344CB8AC3E}">
        <p14:creationId xmlns:p14="http://schemas.microsoft.com/office/powerpoint/2010/main" val="2945380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5C831-DC7B-629F-D9AF-7DDE25A61C84}"/>
              </a:ext>
            </a:extLst>
          </p:cNvPr>
          <p:cNvSpPr>
            <a:spLocks noGrp="1"/>
          </p:cNvSpPr>
          <p:nvPr>
            <p:ph type="title"/>
          </p:nvPr>
        </p:nvSpPr>
        <p:spPr/>
        <p:txBody>
          <a:bodyPr/>
          <a:lstStyle/>
          <a:p>
            <a:r>
              <a:rPr lang="en-GB" dirty="0"/>
              <a:t>Predictions for the month of September October and November 2024</a:t>
            </a:r>
            <a:endParaRPr lang="en-IN" dirty="0"/>
          </a:p>
        </p:txBody>
      </p:sp>
      <p:graphicFrame>
        <p:nvGraphicFramePr>
          <p:cNvPr id="4" name="Content Placeholder 3">
            <a:extLst>
              <a:ext uri="{FF2B5EF4-FFF2-40B4-BE49-F238E27FC236}">
                <a16:creationId xmlns:a16="http://schemas.microsoft.com/office/drawing/2014/main" id="{43DAD7A0-B9AD-9A5F-72E5-5362A3A73F0E}"/>
              </a:ext>
            </a:extLst>
          </p:cNvPr>
          <p:cNvGraphicFramePr>
            <a:graphicFrameLocks noGrp="1"/>
          </p:cNvGraphicFramePr>
          <p:nvPr>
            <p:ph idx="1"/>
            <p:extLst>
              <p:ext uri="{D42A27DB-BD31-4B8C-83A1-F6EECF244321}">
                <p14:modId xmlns:p14="http://schemas.microsoft.com/office/powerpoint/2010/main" val="2848590783"/>
              </p:ext>
            </p:extLst>
          </p:nvPr>
        </p:nvGraphicFramePr>
        <p:xfrm>
          <a:off x="2521686" y="1856886"/>
          <a:ext cx="7148628" cy="4351340"/>
        </p:xfrm>
        <a:graphic>
          <a:graphicData uri="http://schemas.openxmlformats.org/drawingml/2006/table">
            <a:tbl>
              <a:tblPr>
                <a:tableStyleId>{2D5ABB26-0587-4C30-8999-92F81FD0307C}</a:tableStyleId>
              </a:tblPr>
              <a:tblGrid>
                <a:gridCol w="1787157">
                  <a:extLst>
                    <a:ext uri="{9D8B030D-6E8A-4147-A177-3AD203B41FA5}">
                      <a16:colId xmlns:a16="http://schemas.microsoft.com/office/drawing/2014/main" val="1924181343"/>
                    </a:ext>
                  </a:extLst>
                </a:gridCol>
                <a:gridCol w="1787157">
                  <a:extLst>
                    <a:ext uri="{9D8B030D-6E8A-4147-A177-3AD203B41FA5}">
                      <a16:colId xmlns:a16="http://schemas.microsoft.com/office/drawing/2014/main" val="3712071601"/>
                    </a:ext>
                  </a:extLst>
                </a:gridCol>
                <a:gridCol w="1787157">
                  <a:extLst>
                    <a:ext uri="{9D8B030D-6E8A-4147-A177-3AD203B41FA5}">
                      <a16:colId xmlns:a16="http://schemas.microsoft.com/office/drawing/2014/main" val="1213295197"/>
                    </a:ext>
                  </a:extLst>
                </a:gridCol>
                <a:gridCol w="1787157">
                  <a:extLst>
                    <a:ext uri="{9D8B030D-6E8A-4147-A177-3AD203B41FA5}">
                      <a16:colId xmlns:a16="http://schemas.microsoft.com/office/drawing/2014/main" val="3171774580"/>
                    </a:ext>
                  </a:extLst>
                </a:gridCol>
              </a:tblGrid>
              <a:tr h="310810">
                <a:tc>
                  <a:txBody>
                    <a:bodyPr/>
                    <a:lstStyle/>
                    <a:p>
                      <a:pPr algn="ctr"/>
                      <a:r>
                        <a:rPr lang="en-IN" sz="1500" b="1" dirty="0">
                          <a:effectLst/>
                        </a:rPr>
                        <a:t>date</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b="1" dirty="0">
                          <a:effectLst/>
                        </a:rPr>
                        <a:t>Sarima</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b="1" dirty="0">
                          <a:effectLst/>
                        </a:rPr>
                        <a:t>Prophet</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b="1" dirty="0">
                          <a:effectLst/>
                        </a:rPr>
                        <a:t>Combined</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2803701"/>
                  </a:ext>
                </a:extLst>
              </a:tr>
              <a:tr h="310810">
                <a:tc>
                  <a:txBody>
                    <a:bodyPr/>
                    <a:lstStyle/>
                    <a:p>
                      <a:pPr algn="ctr"/>
                      <a:r>
                        <a:rPr lang="en-IN" sz="1500" dirty="0">
                          <a:effectLst/>
                        </a:rPr>
                        <a:t>2024-09-07</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3584.667932</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6952.773280</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5268.720606</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7785737"/>
                  </a:ext>
                </a:extLst>
              </a:tr>
              <a:tr h="310810">
                <a:tc>
                  <a:txBody>
                    <a:bodyPr/>
                    <a:lstStyle/>
                    <a:p>
                      <a:pPr algn="ctr"/>
                      <a:r>
                        <a:rPr lang="en-IN" sz="1500" dirty="0">
                          <a:effectLst/>
                        </a:rPr>
                        <a:t>2024-09-14</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7428.545249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6705.997125</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7067.271187</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4319663"/>
                  </a:ext>
                </a:extLst>
              </a:tr>
              <a:tr h="310810">
                <a:tc>
                  <a:txBody>
                    <a:bodyPr/>
                    <a:lstStyle/>
                    <a:p>
                      <a:pPr algn="ctr"/>
                      <a:r>
                        <a:rPr lang="en-IN" sz="1500" dirty="0">
                          <a:effectLst/>
                        </a:rPr>
                        <a:t>2024-09-21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4531.459662</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6400.844319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5466.151991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89671614"/>
                  </a:ext>
                </a:extLst>
              </a:tr>
              <a:tr h="310810">
                <a:tc>
                  <a:txBody>
                    <a:bodyPr/>
                    <a:lstStyle/>
                    <a:p>
                      <a:pPr algn="ctr"/>
                      <a:r>
                        <a:rPr lang="en-IN" sz="1500">
                          <a:effectLst/>
                        </a:rPr>
                        <a:t>2024-09-28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dirty="0">
                          <a:effectLst/>
                        </a:rPr>
                        <a:t>2657.843596</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5045.913440</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3851.878518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7842740"/>
                  </a:ext>
                </a:extLst>
              </a:tr>
              <a:tr h="310810">
                <a:tc>
                  <a:txBody>
                    <a:bodyPr/>
                    <a:lstStyle/>
                    <a:p>
                      <a:pPr algn="ctr"/>
                      <a:r>
                        <a:rPr lang="en-IN" sz="1500">
                          <a:effectLst/>
                        </a:rPr>
                        <a:t>2024-10-05</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dirty="0">
                          <a:effectLst/>
                        </a:rPr>
                        <a:t>2753.761719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5192.834630</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3973.298175</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290431"/>
                  </a:ext>
                </a:extLst>
              </a:tr>
              <a:tr h="310810">
                <a:tc>
                  <a:txBody>
                    <a:bodyPr/>
                    <a:lstStyle/>
                    <a:p>
                      <a:pPr algn="ctr"/>
                      <a:r>
                        <a:rPr lang="en-IN" sz="1500">
                          <a:effectLst/>
                        </a:rPr>
                        <a:t>2024-10-12</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2474.536978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3008.296095</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2741.416536</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2799296"/>
                  </a:ext>
                </a:extLst>
              </a:tr>
              <a:tr h="310810">
                <a:tc>
                  <a:txBody>
                    <a:bodyPr/>
                    <a:lstStyle/>
                    <a:p>
                      <a:pPr algn="ctr"/>
                      <a:r>
                        <a:rPr lang="en-IN" sz="1500">
                          <a:effectLst/>
                        </a:rPr>
                        <a:t>2024-10-19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6131.789852</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dirty="0">
                          <a:effectLst/>
                        </a:rPr>
                        <a:t>1829.440089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3980.614971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3723163"/>
                  </a:ext>
                </a:extLst>
              </a:tr>
              <a:tr h="310810">
                <a:tc>
                  <a:txBody>
                    <a:bodyPr/>
                    <a:lstStyle/>
                    <a:p>
                      <a:pPr algn="ctr"/>
                      <a:r>
                        <a:rPr lang="en-IN" sz="1500">
                          <a:effectLst/>
                        </a:rPr>
                        <a:t>2024-10-26</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3209.014508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dirty="0">
                          <a:effectLst/>
                        </a:rPr>
                        <a:t>3121.394264</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3165.204386</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5882793"/>
                  </a:ext>
                </a:extLst>
              </a:tr>
              <a:tr h="310810">
                <a:tc>
                  <a:txBody>
                    <a:bodyPr/>
                    <a:lstStyle/>
                    <a:p>
                      <a:pPr algn="ctr"/>
                      <a:r>
                        <a:rPr lang="en-IN" sz="1500">
                          <a:effectLst/>
                        </a:rPr>
                        <a:t>2024-11-02</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1769.139420</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dirty="0">
                          <a:effectLst/>
                        </a:rPr>
                        <a:t>2905.553171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2337.346296</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80167820"/>
                  </a:ext>
                </a:extLst>
              </a:tr>
              <a:tr h="310810">
                <a:tc>
                  <a:txBody>
                    <a:bodyPr/>
                    <a:lstStyle/>
                    <a:p>
                      <a:pPr algn="ctr"/>
                      <a:r>
                        <a:rPr lang="en-IN" sz="1500">
                          <a:effectLst/>
                        </a:rPr>
                        <a:t>2024-11-09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2370.563509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2584.740707</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dirty="0">
                          <a:effectLst/>
                        </a:rPr>
                        <a:t>2477.652108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607234"/>
                  </a:ext>
                </a:extLst>
              </a:tr>
              <a:tr h="310810">
                <a:tc>
                  <a:txBody>
                    <a:bodyPr/>
                    <a:lstStyle/>
                    <a:p>
                      <a:pPr algn="ctr"/>
                      <a:r>
                        <a:rPr lang="en-IN" sz="1500">
                          <a:effectLst/>
                        </a:rPr>
                        <a:t>2024-11-16</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2446.634599</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3051.943437</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dirty="0">
                          <a:effectLst/>
                        </a:rPr>
                        <a:t>2749.289018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9459574"/>
                  </a:ext>
                </a:extLst>
              </a:tr>
              <a:tr h="310810">
                <a:tc>
                  <a:txBody>
                    <a:bodyPr/>
                    <a:lstStyle/>
                    <a:p>
                      <a:pPr algn="ctr"/>
                      <a:r>
                        <a:rPr lang="en-IN" sz="1500">
                          <a:effectLst/>
                        </a:rPr>
                        <a:t>2024-11-23</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2686.451930</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5159.967112</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dirty="0">
                          <a:effectLst/>
                        </a:rPr>
                        <a:t>3923.209521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08679752"/>
                  </a:ext>
                </a:extLst>
              </a:tr>
              <a:tr h="310810">
                <a:tc>
                  <a:txBody>
                    <a:bodyPr/>
                    <a:lstStyle/>
                    <a:p>
                      <a:pPr algn="ctr"/>
                      <a:r>
                        <a:rPr lang="en-IN" sz="1500" dirty="0">
                          <a:effectLst/>
                        </a:rPr>
                        <a:t>2024-11-30</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3839.913828</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a:effectLst/>
                        </a:rPr>
                        <a:t>5475.312933</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500" dirty="0">
                          <a:effectLst/>
                        </a:rPr>
                        <a:t>4657.613381</a:t>
                      </a:r>
                    </a:p>
                  </a:txBody>
                  <a:tcPr marL="77702" marR="77702" marT="38851" marB="3885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510411"/>
                  </a:ext>
                </a:extLst>
              </a:tr>
            </a:tbl>
          </a:graphicData>
        </a:graphic>
      </p:graphicFrame>
    </p:spTree>
    <p:extLst>
      <p:ext uri="{BB962C8B-B14F-4D97-AF65-F5344CB8AC3E}">
        <p14:creationId xmlns:p14="http://schemas.microsoft.com/office/powerpoint/2010/main" val="4145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3E6A-3116-834E-5403-FAE222CA5BAA}"/>
              </a:ext>
            </a:extLst>
          </p:cNvPr>
          <p:cNvSpPr>
            <a:spLocks noGrp="1"/>
          </p:cNvSpPr>
          <p:nvPr>
            <p:ph type="title"/>
          </p:nvPr>
        </p:nvSpPr>
        <p:spPr/>
        <p:txBody>
          <a:bodyPr/>
          <a:lstStyle/>
          <a:p>
            <a:r>
              <a:rPr lang="en-GB" dirty="0"/>
              <a:t>Libraries used</a:t>
            </a:r>
            <a:endParaRPr lang="en-IN" dirty="0"/>
          </a:p>
        </p:txBody>
      </p:sp>
      <p:sp>
        <p:nvSpPr>
          <p:cNvPr id="3" name="Content Placeholder 2">
            <a:extLst>
              <a:ext uri="{FF2B5EF4-FFF2-40B4-BE49-F238E27FC236}">
                <a16:creationId xmlns:a16="http://schemas.microsoft.com/office/drawing/2014/main" id="{00B2F41C-56F1-3420-2209-0B173343E9D3}"/>
              </a:ext>
            </a:extLst>
          </p:cNvPr>
          <p:cNvSpPr>
            <a:spLocks noGrp="1"/>
          </p:cNvSpPr>
          <p:nvPr>
            <p:ph idx="1"/>
          </p:nvPr>
        </p:nvSpPr>
        <p:spPr/>
        <p:txBody>
          <a:bodyPr>
            <a:normAutofit fontScale="92500" lnSpcReduction="20000"/>
          </a:bodyPr>
          <a:lstStyle/>
          <a:p>
            <a:pPr marL="514350" indent="-514350">
              <a:buFont typeface="+mj-lt"/>
              <a:buAutoNum type="arabicPeriod"/>
            </a:pPr>
            <a:r>
              <a:rPr lang="en-GB" dirty="0"/>
              <a:t>Pandas</a:t>
            </a:r>
          </a:p>
          <a:p>
            <a:pPr marL="514350" indent="-514350">
              <a:buFont typeface="+mj-lt"/>
              <a:buAutoNum type="arabicPeriod"/>
            </a:pPr>
            <a:r>
              <a:rPr lang="en-GB" dirty="0" err="1"/>
              <a:t>Numpy</a:t>
            </a:r>
            <a:endParaRPr lang="en-GB" dirty="0"/>
          </a:p>
          <a:p>
            <a:pPr marL="514350" indent="-514350">
              <a:buFont typeface="+mj-lt"/>
              <a:buAutoNum type="arabicPeriod"/>
            </a:pPr>
            <a:r>
              <a:rPr lang="en-GB" dirty="0"/>
              <a:t>Matplotlib</a:t>
            </a:r>
          </a:p>
          <a:p>
            <a:pPr marL="514350" indent="-514350">
              <a:buFont typeface="+mj-lt"/>
              <a:buAutoNum type="arabicPeriod"/>
            </a:pPr>
            <a:r>
              <a:rPr lang="en-GB" dirty="0"/>
              <a:t>Seaborn</a:t>
            </a:r>
          </a:p>
          <a:p>
            <a:pPr marL="514350" indent="-514350">
              <a:buFont typeface="+mj-lt"/>
              <a:buAutoNum type="arabicPeriod"/>
            </a:pPr>
            <a:r>
              <a:rPr lang="en-IN" dirty="0" err="1"/>
              <a:t>Xgboost</a:t>
            </a:r>
            <a:endParaRPr lang="en-IN" dirty="0"/>
          </a:p>
          <a:p>
            <a:pPr marL="514350" indent="-514350">
              <a:buFont typeface="+mj-lt"/>
              <a:buAutoNum type="arabicPeriod"/>
            </a:pPr>
            <a:r>
              <a:rPr lang="en-IN" dirty="0" err="1"/>
              <a:t>Sklearn</a:t>
            </a:r>
            <a:endParaRPr lang="en-IN" dirty="0"/>
          </a:p>
          <a:p>
            <a:pPr marL="514350" indent="-514350">
              <a:buFont typeface="+mj-lt"/>
              <a:buAutoNum type="arabicPeriod"/>
            </a:pPr>
            <a:r>
              <a:rPr lang="en-IN" dirty="0" err="1"/>
              <a:t>Statsmodels</a:t>
            </a:r>
            <a:endParaRPr lang="en-IN" dirty="0"/>
          </a:p>
          <a:p>
            <a:pPr marL="514350" indent="-514350">
              <a:buFont typeface="+mj-lt"/>
              <a:buAutoNum type="arabicPeriod"/>
            </a:pPr>
            <a:r>
              <a:rPr lang="en-IN" dirty="0"/>
              <a:t>Prophet</a:t>
            </a:r>
          </a:p>
          <a:p>
            <a:pPr marL="514350" indent="-514350">
              <a:buFont typeface="+mj-lt"/>
              <a:buAutoNum type="arabicPeriod"/>
            </a:pPr>
            <a:r>
              <a:rPr lang="en-IN" dirty="0" err="1"/>
              <a:t>Joblib</a:t>
            </a:r>
            <a:endParaRPr lang="en-IN" dirty="0"/>
          </a:p>
          <a:p>
            <a:pPr marL="514350" indent="-514350">
              <a:buFont typeface="+mj-lt"/>
              <a:buAutoNum type="arabicPeriod"/>
            </a:pPr>
            <a:r>
              <a:rPr lang="en-IN" dirty="0"/>
              <a:t>Pickle</a:t>
            </a:r>
            <a:endParaRPr lang="en-GB" dirty="0"/>
          </a:p>
        </p:txBody>
      </p:sp>
    </p:spTree>
    <p:extLst>
      <p:ext uri="{BB962C8B-B14F-4D97-AF65-F5344CB8AC3E}">
        <p14:creationId xmlns:p14="http://schemas.microsoft.com/office/powerpoint/2010/main" val="3663203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0976-39E7-E1D7-CA87-39E85F643658}"/>
              </a:ext>
            </a:extLst>
          </p:cNvPr>
          <p:cNvSpPr>
            <a:spLocks noGrp="1"/>
          </p:cNvSpPr>
          <p:nvPr>
            <p:ph type="title"/>
          </p:nvPr>
        </p:nvSpPr>
        <p:spPr/>
        <p:txBody>
          <a:bodyPr/>
          <a:lstStyle/>
          <a:p>
            <a:r>
              <a:rPr lang="en-GB" dirty="0"/>
              <a:t>Predictions for the month of September October and November 2024</a:t>
            </a:r>
            <a:endParaRPr lang="en-IN" dirty="0"/>
          </a:p>
        </p:txBody>
      </p:sp>
      <p:pic>
        <p:nvPicPr>
          <p:cNvPr id="6146" name="Picture 2">
            <a:extLst>
              <a:ext uri="{FF2B5EF4-FFF2-40B4-BE49-F238E27FC236}">
                <a16:creationId xmlns:a16="http://schemas.microsoft.com/office/drawing/2014/main" id="{90CCD271-9094-34C0-7BBB-03FB34690BC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8200" y="1780899"/>
            <a:ext cx="8129922"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95B0587-1B79-D151-0CA5-E5072E150957}"/>
              </a:ext>
            </a:extLst>
          </p:cNvPr>
          <p:cNvSpPr txBox="1"/>
          <p:nvPr/>
        </p:nvSpPr>
        <p:spPr>
          <a:xfrm>
            <a:off x="9047370" y="1971409"/>
            <a:ext cx="2362310" cy="3970318"/>
          </a:xfrm>
          <a:prstGeom prst="rect">
            <a:avLst/>
          </a:prstGeom>
          <a:noFill/>
        </p:spPr>
        <p:txBody>
          <a:bodyPr wrap="square" rtlCol="0">
            <a:spAutoFit/>
          </a:bodyPr>
          <a:lstStyle/>
          <a:p>
            <a:pPr algn="ctr"/>
            <a:r>
              <a:rPr lang="en-GB" dirty="0"/>
              <a:t>Both SARIMA and Prophet models produce forecasts that individually deviate significantly from the actual values. However, by combining their predictions, we obtain an averaged result that tends to be closer to the true values, potentially enhancing overall forecast accuracy.</a:t>
            </a:r>
            <a:endParaRPr lang="en-IN" dirty="0"/>
          </a:p>
        </p:txBody>
      </p:sp>
    </p:spTree>
    <p:extLst>
      <p:ext uri="{BB962C8B-B14F-4D97-AF65-F5344CB8AC3E}">
        <p14:creationId xmlns:p14="http://schemas.microsoft.com/office/powerpoint/2010/main" val="819216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FC29-24B1-DCD7-4C25-74C34B24B041}"/>
              </a:ext>
            </a:extLst>
          </p:cNvPr>
          <p:cNvSpPr>
            <a:spLocks noGrp="1"/>
          </p:cNvSpPr>
          <p:nvPr>
            <p:ph type="title"/>
          </p:nvPr>
        </p:nvSpPr>
        <p:spPr/>
        <p:txBody>
          <a:bodyPr/>
          <a:lstStyle/>
          <a:p>
            <a:r>
              <a:rPr lang="en-GB" dirty="0"/>
              <a:t>Save the fitted model</a:t>
            </a:r>
            <a:endParaRPr lang="en-IN" dirty="0"/>
          </a:p>
        </p:txBody>
      </p:sp>
      <p:sp>
        <p:nvSpPr>
          <p:cNvPr id="3" name="Content Placeholder 2">
            <a:extLst>
              <a:ext uri="{FF2B5EF4-FFF2-40B4-BE49-F238E27FC236}">
                <a16:creationId xmlns:a16="http://schemas.microsoft.com/office/drawing/2014/main" id="{B262153F-DCC7-230B-5305-3E367F33EC50}"/>
              </a:ext>
            </a:extLst>
          </p:cNvPr>
          <p:cNvSpPr>
            <a:spLocks noGrp="1"/>
          </p:cNvSpPr>
          <p:nvPr>
            <p:ph idx="1"/>
          </p:nvPr>
        </p:nvSpPr>
        <p:spPr/>
        <p:txBody>
          <a:bodyPr/>
          <a:lstStyle/>
          <a:p>
            <a:pPr marL="514350" indent="-514350">
              <a:buFont typeface="+mj-lt"/>
              <a:buAutoNum type="arabicPeriod"/>
            </a:pPr>
            <a:r>
              <a:rPr lang="en-IN" dirty="0"/>
              <a:t>SARIMA Model: </a:t>
            </a:r>
            <a:r>
              <a:rPr lang="en-IN" dirty="0" err="1"/>
              <a:t>sarima_model.pkl</a:t>
            </a:r>
            <a:endParaRPr lang="en-IN" dirty="0"/>
          </a:p>
          <a:p>
            <a:pPr marL="514350" indent="-514350">
              <a:buFont typeface="+mj-lt"/>
              <a:buAutoNum type="arabicPeriod"/>
            </a:pPr>
            <a:r>
              <a:rPr lang="en-IN" dirty="0" err="1"/>
              <a:t>Propeht</a:t>
            </a:r>
            <a:r>
              <a:rPr lang="en-IN" dirty="0"/>
              <a:t> Model: </a:t>
            </a:r>
            <a:r>
              <a:rPr lang="en-IN" dirty="0" err="1"/>
              <a:t>prophet_model.pkl</a:t>
            </a:r>
            <a:endParaRPr lang="en-IN" dirty="0"/>
          </a:p>
          <a:p>
            <a:pPr marL="514350" indent="-514350">
              <a:buFont typeface="+mj-lt"/>
              <a:buAutoNum type="arabicPeriod"/>
            </a:pPr>
            <a:r>
              <a:rPr lang="en-IN" dirty="0"/>
              <a:t>Their individual values are combined to give a third prediction, which is called </a:t>
            </a:r>
            <a:r>
              <a:rPr lang="en-IN" dirty="0" err="1"/>
              <a:t>Combined_S+P</a:t>
            </a:r>
            <a:r>
              <a:rPr lang="en-IN" dirty="0"/>
              <a:t>.</a:t>
            </a:r>
          </a:p>
        </p:txBody>
      </p:sp>
    </p:spTree>
    <p:extLst>
      <p:ext uri="{BB962C8B-B14F-4D97-AF65-F5344CB8AC3E}">
        <p14:creationId xmlns:p14="http://schemas.microsoft.com/office/powerpoint/2010/main" val="3010670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5DE50-51CB-EE0A-B32C-D6F169FD0E03}"/>
              </a:ext>
            </a:extLst>
          </p:cNvPr>
          <p:cNvSpPr>
            <a:spLocks noGrp="1"/>
          </p:cNvSpPr>
          <p:nvPr>
            <p:ph type="title"/>
          </p:nvPr>
        </p:nvSpPr>
        <p:spPr/>
        <p:txBody>
          <a:bodyPr/>
          <a:lstStyle/>
          <a:p>
            <a:r>
              <a:rPr lang="en-GB" dirty="0"/>
              <a:t>Steps for improving the model</a:t>
            </a:r>
            <a:endParaRPr lang="en-IN" dirty="0"/>
          </a:p>
        </p:txBody>
      </p:sp>
      <p:sp>
        <p:nvSpPr>
          <p:cNvPr id="3" name="Content Placeholder 2">
            <a:extLst>
              <a:ext uri="{FF2B5EF4-FFF2-40B4-BE49-F238E27FC236}">
                <a16:creationId xmlns:a16="http://schemas.microsoft.com/office/drawing/2014/main" id="{834AF998-202D-1505-E1B1-02381FF54309}"/>
              </a:ext>
            </a:extLst>
          </p:cNvPr>
          <p:cNvSpPr>
            <a:spLocks noGrp="1"/>
          </p:cNvSpPr>
          <p:nvPr>
            <p:ph idx="1"/>
          </p:nvPr>
        </p:nvSpPr>
        <p:spPr/>
        <p:txBody>
          <a:bodyPr>
            <a:normAutofit fontScale="92500"/>
          </a:bodyPr>
          <a:lstStyle/>
          <a:p>
            <a:r>
              <a:rPr lang="en-GB" dirty="0"/>
              <a:t>Having access to a longer historical time series allows the model to better learn and capture the underlying trends and seasonal patterns in the data.</a:t>
            </a:r>
          </a:p>
          <a:p>
            <a:r>
              <a:rPr lang="en-GB" dirty="0"/>
              <a:t>We have deliberately avoided using machine learning models, as they typically require extensive feature engineering. This process can introduce dependencies on past predictions, which may degrade model performance over time and reduce robustness.</a:t>
            </a:r>
          </a:p>
          <a:p>
            <a:r>
              <a:rPr lang="en-GB" dirty="0"/>
              <a:t>Instead, where possible, we recommend generating short-term forecasts first, followed by rolling predictions using the SARIMA model alone. This approach leverages SARIMA’s inherent strength in handling seasonality and trends without relying on externally engineered features.</a:t>
            </a:r>
          </a:p>
        </p:txBody>
      </p:sp>
    </p:spTree>
    <p:extLst>
      <p:ext uri="{BB962C8B-B14F-4D97-AF65-F5344CB8AC3E}">
        <p14:creationId xmlns:p14="http://schemas.microsoft.com/office/powerpoint/2010/main" val="278352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8C718-92B7-7399-03FB-AB277A2463AF}"/>
              </a:ext>
            </a:extLst>
          </p:cNvPr>
          <p:cNvSpPr>
            <a:spLocks noGrp="1"/>
          </p:cNvSpPr>
          <p:nvPr>
            <p:ph type="title"/>
          </p:nvPr>
        </p:nvSpPr>
        <p:spPr/>
        <p:txBody>
          <a:bodyPr/>
          <a:lstStyle/>
          <a:p>
            <a:r>
              <a:rPr lang="en-GB" dirty="0"/>
              <a:t>Categorical Variables and their unique values</a:t>
            </a:r>
            <a:endParaRPr lang="en-IN" dirty="0"/>
          </a:p>
        </p:txBody>
      </p:sp>
      <p:sp>
        <p:nvSpPr>
          <p:cNvPr id="3" name="Content Placeholder 2">
            <a:extLst>
              <a:ext uri="{FF2B5EF4-FFF2-40B4-BE49-F238E27FC236}">
                <a16:creationId xmlns:a16="http://schemas.microsoft.com/office/drawing/2014/main" id="{CB6EB45F-2C23-B8A4-F68E-CAF7ADF1AAAD}"/>
              </a:ext>
            </a:extLst>
          </p:cNvPr>
          <p:cNvSpPr>
            <a:spLocks noGrp="1"/>
          </p:cNvSpPr>
          <p:nvPr>
            <p:ph idx="1"/>
          </p:nvPr>
        </p:nvSpPr>
        <p:spPr/>
        <p:txBody>
          <a:bodyPr>
            <a:normAutofit/>
          </a:bodyPr>
          <a:lstStyle/>
          <a:p>
            <a:pPr marL="0" indent="0">
              <a:buNone/>
            </a:pPr>
            <a:r>
              <a:rPr lang="en-IN" dirty="0"/>
              <a:t>The Channel had three unique channels </a:t>
            </a:r>
          </a:p>
          <a:p>
            <a:pPr marL="514350" indent="-514350">
              <a:buFont typeface="+mj-lt"/>
              <a:buAutoNum type="arabicPeriod"/>
            </a:pPr>
            <a:r>
              <a:rPr lang="en-IN" dirty="0"/>
              <a:t>Channel1 </a:t>
            </a:r>
          </a:p>
          <a:p>
            <a:pPr marL="514350" indent="-514350">
              <a:buFont typeface="+mj-lt"/>
              <a:buAutoNum type="arabicPeriod"/>
            </a:pPr>
            <a:r>
              <a:rPr lang="en-IN" dirty="0"/>
              <a:t>Channel3 </a:t>
            </a:r>
          </a:p>
          <a:p>
            <a:pPr marL="514350" indent="-514350">
              <a:buFont typeface="+mj-lt"/>
              <a:buAutoNum type="arabicPeriod"/>
            </a:pPr>
            <a:r>
              <a:rPr lang="en-IN" dirty="0"/>
              <a:t>Channel2</a:t>
            </a:r>
          </a:p>
          <a:p>
            <a:pPr marL="0" indent="0">
              <a:buNone/>
            </a:pPr>
            <a:r>
              <a:rPr lang="en-IN" dirty="0"/>
              <a:t>The Brand had two unique brands</a:t>
            </a:r>
          </a:p>
          <a:p>
            <a:pPr marL="514350" indent="-514350">
              <a:buFont typeface="+mj-lt"/>
              <a:buAutoNum type="arabicPeriod"/>
            </a:pPr>
            <a:r>
              <a:rPr lang="en-IN" dirty="0"/>
              <a:t>B1</a:t>
            </a:r>
          </a:p>
          <a:p>
            <a:pPr marL="514350" indent="-514350">
              <a:buFont typeface="+mj-lt"/>
              <a:buAutoNum type="arabicPeriod"/>
            </a:pPr>
            <a:r>
              <a:rPr lang="en-IN" dirty="0"/>
              <a:t>B2</a:t>
            </a:r>
          </a:p>
        </p:txBody>
      </p:sp>
    </p:spTree>
    <p:extLst>
      <p:ext uri="{BB962C8B-B14F-4D97-AF65-F5344CB8AC3E}">
        <p14:creationId xmlns:p14="http://schemas.microsoft.com/office/powerpoint/2010/main" val="513339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A6CAF-9BAB-B515-9594-A3F65446F93F}"/>
              </a:ext>
            </a:extLst>
          </p:cNvPr>
          <p:cNvSpPr>
            <a:spLocks noGrp="1"/>
          </p:cNvSpPr>
          <p:nvPr>
            <p:ph type="title"/>
          </p:nvPr>
        </p:nvSpPr>
        <p:spPr/>
        <p:txBody>
          <a:bodyPr/>
          <a:lstStyle/>
          <a:p>
            <a:r>
              <a:rPr lang="en-GB" dirty="0"/>
              <a:t>Categorical Variables and their unique values</a:t>
            </a:r>
            <a:endParaRPr lang="en-IN" dirty="0"/>
          </a:p>
        </p:txBody>
      </p:sp>
      <p:sp>
        <p:nvSpPr>
          <p:cNvPr id="3" name="Content Placeholder 2">
            <a:extLst>
              <a:ext uri="{FF2B5EF4-FFF2-40B4-BE49-F238E27FC236}">
                <a16:creationId xmlns:a16="http://schemas.microsoft.com/office/drawing/2014/main" id="{76698C3B-7459-00EC-A622-375023A3234C}"/>
              </a:ext>
            </a:extLst>
          </p:cNvPr>
          <p:cNvSpPr>
            <a:spLocks noGrp="1"/>
          </p:cNvSpPr>
          <p:nvPr>
            <p:ph idx="1"/>
          </p:nvPr>
        </p:nvSpPr>
        <p:spPr/>
        <p:txBody>
          <a:bodyPr>
            <a:normAutofit fontScale="92500" lnSpcReduction="20000"/>
          </a:bodyPr>
          <a:lstStyle/>
          <a:p>
            <a:pPr marL="0" indent="0">
              <a:buNone/>
            </a:pPr>
            <a:r>
              <a:rPr lang="en-IN" dirty="0"/>
              <a:t>The Category column had three different categories:</a:t>
            </a:r>
          </a:p>
          <a:p>
            <a:pPr marL="514350" indent="-514350">
              <a:buFont typeface="+mj-lt"/>
              <a:buAutoNum type="arabicPeriod"/>
            </a:pPr>
            <a:r>
              <a:rPr lang="en-IN" dirty="0"/>
              <a:t>Cat2 </a:t>
            </a:r>
          </a:p>
          <a:p>
            <a:pPr marL="514350" indent="-514350">
              <a:buFont typeface="+mj-lt"/>
              <a:buAutoNum type="arabicPeriod"/>
            </a:pPr>
            <a:r>
              <a:rPr lang="en-IN" dirty="0"/>
              <a:t>Cat3 </a:t>
            </a:r>
          </a:p>
          <a:p>
            <a:pPr marL="514350" indent="-514350">
              <a:buFont typeface="+mj-lt"/>
              <a:buAutoNum type="arabicPeriod"/>
            </a:pPr>
            <a:r>
              <a:rPr lang="en-IN" dirty="0"/>
              <a:t>Cat1</a:t>
            </a:r>
          </a:p>
          <a:p>
            <a:pPr marL="0" indent="0">
              <a:buNone/>
            </a:pPr>
            <a:r>
              <a:rPr lang="en-IN" dirty="0"/>
              <a:t>There were four different sub-categories </a:t>
            </a:r>
          </a:p>
          <a:p>
            <a:pPr marL="514350" indent="-514350">
              <a:buFont typeface="+mj-lt"/>
              <a:buAutoNum type="arabicPeriod"/>
            </a:pPr>
            <a:r>
              <a:rPr lang="en-IN" dirty="0"/>
              <a:t>Sub-Cat2</a:t>
            </a:r>
          </a:p>
          <a:p>
            <a:pPr marL="514350" indent="-514350">
              <a:buFont typeface="+mj-lt"/>
              <a:buAutoNum type="arabicPeriod"/>
            </a:pPr>
            <a:r>
              <a:rPr lang="en-IN" dirty="0"/>
              <a:t>Sub-Cat4</a:t>
            </a:r>
          </a:p>
          <a:p>
            <a:pPr marL="514350" indent="-514350">
              <a:buFont typeface="+mj-lt"/>
              <a:buAutoNum type="arabicPeriod"/>
            </a:pPr>
            <a:r>
              <a:rPr lang="en-IN" dirty="0"/>
              <a:t>Sub-Cat1</a:t>
            </a:r>
          </a:p>
          <a:p>
            <a:pPr marL="514350" indent="-514350">
              <a:buFont typeface="+mj-lt"/>
              <a:buAutoNum type="arabicPeriod"/>
            </a:pPr>
            <a:r>
              <a:rPr lang="en-IN" dirty="0"/>
              <a:t>Sub-Cat3</a:t>
            </a:r>
          </a:p>
          <a:p>
            <a:pPr marL="0" indent="0">
              <a:buNone/>
            </a:pPr>
            <a:r>
              <a:rPr lang="en-IN" dirty="0"/>
              <a:t>And finally there were 5 different serial numbers from 1 to 5.</a:t>
            </a:r>
          </a:p>
        </p:txBody>
      </p:sp>
    </p:spTree>
    <p:extLst>
      <p:ext uri="{BB962C8B-B14F-4D97-AF65-F5344CB8AC3E}">
        <p14:creationId xmlns:p14="http://schemas.microsoft.com/office/powerpoint/2010/main" val="2839266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07CDD-BC91-CDC9-FDBF-5DF7509426BA}"/>
              </a:ext>
            </a:extLst>
          </p:cNvPr>
          <p:cNvSpPr>
            <a:spLocks noGrp="1"/>
          </p:cNvSpPr>
          <p:nvPr>
            <p:ph type="title"/>
          </p:nvPr>
        </p:nvSpPr>
        <p:spPr/>
        <p:txBody>
          <a:bodyPr/>
          <a:lstStyle/>
          <a:p>
            <a:r>
              <a:rPr lang="en-GB" dirty="0"/>
              <a:t>Categorical Variables and their joint unique values</a:t>
            </a:r>
            <a:endParaRPr lang="en-IN" dirty="0"/>
          </a:p>
        </p:txBody>
      </p:sp>
      <p:sp>
        <p:nvSpPr>
          <p:cNvPr id="3" name="Content Placeholder 2">
            <a:extLst>
              <a:ext uri="{FF2B5EF4-FFF2-40B4-BE49-F238E27FC236}">
                <a16:creationId xmlns:a16="http://schemas.microsoft.com/office/drawing/2014/main" id="{41BB09FE-F774-BBDC-832E-A7DF97FCC43F}"/>
              </a:ext>
            </a:extLst>
          </p:cNvPr>
          <p:cNvSpPr>
            <a:spLocks noGrp="1"/>
          </p:cNvSpPr>
          <p:nvPr>
            <p:ph idx="1"/>
          </p:nvPr>
        </p:nvSpPr>
        <p:spPr/>
        <p:txBody>
          <a:bodyPr/>
          <a:lstStyle/>
          <a:p>
            <a:pPr marL="0" indent="0">
              <a:buNone/>
            </a:pPr>
            <a:r>
              <a:rPr lang="en-GB" dirty="0"/>
              <a:t>Although there we several levels in each of the categorical variable not all of them interacted with each other. The following were the unique combinations we had and their respective counts.</a:t>
            </a:r>
            <a:endParaRPr lang="en-IN" dirty="0"/>
          </a:p>
        </p:txBody>
      </p:sp>
      <p:graphicFrame>
        <p:nvGraphicFramePr>
          <p:cNvPr id="4" name="Table 3">
            <a:extLst>
              <a:ext uri="{FF2B5EF4-FFF2-40B4-BE49-F238E27FC236}">
                <a16:creationId xmlns:a16="http://schemas.microsoft.com/office/drawing/2014/main" id="{F83CA80C-4C50-F219-65F2-E1706E7C2074}"/>
              </a:ext>
            </a:extLst>
          </p:cNvPr>
          <p:cNvGraphicFramePr>
            <a:graphicFrameLocks noGrp="1"/>
          </p:cNvGraphicFramePr>
          <p:nvPr>
            <p:extLst>
              <p:ext uri="{D42A27DB-BD31-4B8C-83A1-F6EECF244321}">
                <p14:modId xmlns:p14="http://schemas.microsoft.com/office/powerpoint/2010/main" val="3496683190"/>
              </p:ext>
            </p:extLst>
          </p:nvPr>
        </p:nvGraphicFramePr>
        <p:xfrm>
          <a:off x="1013790" y="3144813"/>
          <a:ext cx="10164420" cy="2595880"/>
        </p:xfrm>
        <a:graphic>
          <a:graphicData uri="http://schemas.openxmlformats.org/drawingml/2006/table">
            <a:tbl>
              <a:tblPr firstRow="1" bandRow="1">
                <a:tableStyleId>{5940675A-B579-460E-94D1-54222C63F5DA}</a:tableStyleId>
              </a:tblPr>
              <a:tblGrid>
                <a:gridCol w="1694070">
                  <a:extLst>
                    <a:ext uri="{9D8B030D-6E8A-4147-A177-3AD203B41FA5}">
                      <a16:colId xmlns:a16="http://schemas.microsoft.com/office/drawing/2014/main" val="3085067001"/>
                    </a:ext>
                  </a:extLst>
                </a:gridCol>
                <a:gridCol w="1694070">
                  <a:extLst>
                    <a:ext uri="{9D8B030D-6E8A-4147-A177-3AD203B41FA5}">
                      <a16:colId xmlns:a16="http://schemas.microsoft.com/office/drawing/2014/main" val="3773379019"/>
                    </a:ext>
                  </a:extLst>
                </a:gridCol>
                <a:gridCol w="1694070">
                  <a:extLst>
                    <a:ext uri="{9D8B030D-6E8A-4147-A177-3AD203B41FA5}">
                      <a16:colId xmlns:a16="http://schemas.microsoft.com/office/drawing/2014/main" val="1015977128"/>
                    </a:ext>
                  </a:extLst>
                </a:gridCol>
                <a:gridCol w="1694070">
                  <a:extLst>
                    <a:ext uri="{9D8B030D-6E8A-4147-A177-3AD203B41FA5}">
                      <a16:colId xmlns:a16="http://schemas.microsoft.com/office/drawing/2014/main" val="4132400304"/>
                    </a:ext>
                  </a:extLst>
                </a:gridCol>
                <a:gridCol w="1694070">
                  <a:extLst>
                    <a:ext uri="{9D8B030D-6E8A-4147-A177-3AD203B41FA5}">
                      <a16:colId xmlns:a16="http://schemas.microsoft.com/office/drawing/2014/main" val="1117575123"/>
                    </a:ext>
                  </a:extLst>
                </a:gridCol>
                <a:gridCol w="1694070">
                  <a:extLst>
                    <a:ext uri="{9D8B030D-6E8A-4147-A177-3AD203B41FA5}">
                      <a16:colId xmlns:a16="http://schemas.microsoft.com/office/drawing/2014/main" val="3744976287"/>
                    </a:ext>
                  </a:extLst>
                </a:gridCol>
              </a:tblGrid>
              <a:tr h="370840">
                <a:tc>
                  <a:txBody>
                    <a:bodyPr/>
                    <a:lstStyle/>
                    <a:p>
                      <a:pPr algn="ctr"/>
                      <a:r>
                        <a:rPr lang="en-GB" dirty="0"/>
                        <a:t>Channel</a:t>
                      </a:r>
                      <a:endParaRPr lang="en-IN" dirty="0"/>
                    </a:p>
                  </a:txBody>
                  <a:tcPr/>
                </a:tc>
                <a:tc>
                  <a:txBody>
                    <a:bodyPr/>
                    <a:lstStyle/>
                    <a:p>
                      <a:pPr algn="ctr"/>
                      <a:r>
                        <a:rPr lang="en-GB" dirty="0"/>
                        <a:t>Brand</a:t>
                      </a:r>
                      <a:endParaRPr lang="en-IN" dirty="0"/>
                    </a:p>
                  </a:txBody>
                  <a:tcPr/>
                </a:tc>
                <a:tc>
                  <a:txBody>
                    <a:bodyPr/>
                    <a:lstStyle/>
                    <a:p>
                      <a:pPr algn="ctr"/>
                      <a:r>
                        <a:rPr lang="en-GB" dirty="0"/>
                        <a:t>Category</a:t>
                      </a:r>
                      <a:endParaRPr lang="en-IN" dirty="0"/>
                    </a:p>
                  </a:txBody>
                  <a:tcPr/>
                </a:tc>
                <a:tc>
                  <a:txBody>
                    <a:bodyPr/>
                    <a:lstStyle/>
                    <a:p>
                      <a:pPr algn="ctr"/>
                      <a:r>
                        <a:rPr lang="en-GB" dirty="0"/>
                        <a:t>Sub-Category</a:t>
                      </a:r>
                      <a:endParaRPr lang="en-IN" dirty="0"/>
                    </a:p>
                  </a:txBody>
                  <a:tcPr/>
                </a:tc>
                <a:tc>
                  <a:txBody>
                    <a:bodyPr/>
                    <a:lstStyle/>
                    <a:p>
                      <a:pPr algn="ctr"/>
                      <a:r>
                        <a:rPr lang="en-GB" dirty="0"/>
                        <a:t>Serial-Number</a:t>
                      </a:r>
                      <a:endParaRPr lang="en-IN" dirty="0"/>
                    </a:p>
                  </a:txBody>
                  <a:tcPr/>
                </a:tc>
                <a:tc>
                  <a:txBody>
                    <a:bodyPr/>
                    <a:lstStyle/>
                    <a:p>
                      <a:pPr algn="ctr"/>
                      <a:r>
                        <a:rPr lang="en-GB" dirty="0"/>
                        <a:t>Count</a:t>
                      </a:r>
                      <a:endParaRPr lang="en-IN" dirty="0"/>
                    </a:p>
                  </a:txBody>
                  <a:tcPr/>
                </a:tc>
                <a:extLst>
                  <a:ext uri="{0D108BD9-81ED-4DB2-BD59-A6C34878D82A}">
                    <a16:rowId xmlns:a16="http://schemas.microsoft.com/office/drawing/2014/main" val="484653229"/>
                  </a:ext>
                </a:extLst>
              </a:tr>
              <a:tr h="370840">
                <a:tc>
                  <a:txBody>
                    <a:bodyPr/>
                    <a:lstStyle/>
                    <a:p>
                      <a:pPr algn="ctr"/>
                      <a:r>
                        <a:rPr lang="en-GB" dirty="0"/>
                        <a:t>Channel1</a:t>
                      </a:r>
                      <a:endParaRPr lang="en-IN" dirty="0"/>
                    </a:p>
                  </a:txBody>
                  <a:tcPr/>
                </a:tc>
                <a:tc>
                  <a:txBody>
                    <a:bodyPr/>
                    <a:lstStyle/>
                    <a:p>
                      <a:pPr algn="ctr"/>
                      <a:r>
                        <a:rPr lang="en-GB" dirty="0"/>
                        <a:t>B1</a:t>
                      </a:r>
                      <a:endParaRPr lang="en-IN" dirty="0"/>
                    </a:p>
                  </a:txBody>
                  <a:tcPr/>
                </a:tc>
                <a:tc>
                  <a:txBody>
                    <a:bodyPr/>
                    <a:lstStyle/>
                    <a:p>
                      <a:pPr algn="ctr"/>
                      <a:r>
                        <a:rPr lang="en-GB" dirty="0"/>
                        <a:t>Cat2</a:t>
                      </a:r>
                      <a:endParaRPr lang="en-IN" dirty="0"/>
                    </a:p>
                  </a:txBody>
                  <a:tcPr/>
                </a:tc>
                <a:tc>
                  <a:txBody>
                    <a:bodyPr/>
                    <a:lstStyle/>
                    <a:p>
                      <a:pPr algn="ctr"/>
                      <a:r>
                        <a:rPr lang="en-GB" dirty="0"/>
                        <a:t>Sub-Cat2</a:t>
                      </a:r>
                      <a:endParaRPr lang="en-IN" dirty="0"/>
                    </a:p>
                  </a:txBody>
                  <a:tcPr/>
                </a:tc>
                <a:tc>
                  <a:txBody>
                    <a:bodyPr/>
                    <a:lstStyle/>
                    <a:p>
                      <a:pPr algn="ctr"/>
                      <a:r>
                        <a:rPr lang="en-GB" dirty="0"/>
                        <a:t>1</a:t>
                      </a:r>
                      <a:endParaRPr lang="en-IN" dirty="0"/>
                    </a:p>
                  </a:txBody>
                  <a:tcPr/>
                </a:tc>
                <a:tc>
                  <a:txBody>
                    <a:bodyPr/>
                    <a:lstStyle/>
                    <a:p>
                      <a:pPr algn="ctr"/>
                      <a:r>
                        <a:rPr lang="en-GB" dirty="0"/>
                        <a:t>118</a:t>
                      </a:r>
                      <a:endParaRPr lang="en-IN" dirty="0"/>
                    </a:p>
                  </a:txBody>
                  <a:tcPr/>
                </a:tc>
                <a:extLst>
                  <a:ext uri="{0D108BD9-81ED-4DB2-BD59-A6C34878D82A}">
                    <a16:rowId xmlns:a16="http://schemas.microsoft.com/office/drawing/2014/main" val="1182072469"/>
                  </a:ext>
                </a:extLst>
              </a:tr>
              <a:tr h="370840">
                <a:tc>
                  <a:txBody>
                    <a:bodyPr/>
                    <a:lstStyle/>
                    <a:p>
                      <a:pPr algn="ctr"/>
                      <a:r>
                        <a:rPr lang="en-GB" dirty="0"/>
                        <a:t>Channel2</a:t>
                      </a:r>
                      <a:endParaRPr lang="en-IN" dirty="0"/>
                    </a:p>
                  </a:txBody>
                  <a:tcPr/>
                </a:tc>
                <a:tc>
                  <a:txBody>
                    <a:bodyPr/>
                    <a:lstStyle/>
                    <a:p>
                      <a:pPr algn="ctr"/>
                      <a:r>
                        <a:rPr lang="en-GB" dirty="0"/>
                        <a:t>B2</a:t>
                      </a:r>
                      <a:endParaRPr lang="en-IN" dirty="0"/>
                    </a:p>
                  </a:txBody>
                  <a:tcPr/>
                </a:tc>
                <a:tc>
                  <a:txBody>
                    <a:bodyPr/>
                    <a:lstStyle/>
                    <a:p>
                      <a:pPr algn="ctr"/>
                      <a:r>
                        <a:rPr lang="en-GB" dirty="0"/>
                        <a:t>Cat3</a:t>
                      </a:r>
                      <a:endParaRPr lang="en-IN" dirty="0"/>
                    </a:p>
                  </a:txBody>
                  <a:tcPr/>
                </a:tc>
                <a:tc>
                  <a:txBody>
                    <a:bodyPr/>
                    <a:lstStyle/>
                    <a:p>
                      <a:pPr algn="ctr"/>
                      <a:r>
                        <a:rPr lang="en-GB" dirty="0"/>
                        <a:t>Sub-Cat3</a:t>
                      </a:r>
                      <a:endParaRPr lang="en-IN" dirty="0"/>
                    </a:p>
                  </a:txBody>
                  <a:tcPr/>
                </a:tc>
                <a:tc>
                  <a:txBody>
                    <a:bodyPr/>
                    <a:lstStyle/>
                    <a:p>
                      <a:pPr algn="ctr"/>
                      <a:r>
                        <a:rPr lang="en-GB" dirty="0"/>
                        <a:t>2</a:t>
                      </a:r>
                      <a:endParaRPr lang="en-IN" dirty="0"/>
                    </a:p>
                  </a:txBody>
                  <a:tcPr/>
                </a:tc>
                <a:tc>
                  <a:txBody>
                    <a:bodyPr/>
                    <a:lstStyle/>
                    <a:p>
                      <a:pPr algn="ctr"/>
                      <a:r>
                        <a:rPr lang="en-GB" dirty="0"/>
                        <a:t>110</a:t>
                      </a:r>
                      <a:endParaRPr lang="en-IN" dirty="0"/>
                    </a:p>
                  </a:txBody>
                  <a:tcPr/>
                </a:tc>
                <a:extLst>
                  <a:ext uri="{0D108BD9-81ED-4DB2-BD59-A6C34878D82A}">
                    <a16:rowId xmlns:a16="http://schemas.microsoft.com/office/drawing/2014/main" val="1318758208"/>
                  </a:ext>
                </a:extLst>
              </a:tr>
              <a:tr h="370840">
                <a:tc>
                  <a:txBody>
                    <a:bodyPr/>
                    <a:lstStyle/>
                    <a:p>
                      <a:pPr algn="ctr"/>
                      <a:r>
                        <a:rPr lang="en-GB" dirty="0"/>
                        <a:t>Channel2</a:t>
                      </a:r>
                      <a:endParaRPr lang="en-IN" dirty="0"/>
                    </a:p>
                  </a:txBody>
                  <a:tcPr/>
                </a:tc>
                <a:tc>
                  <a:txBody>
                    <a:bodyPr/>
                    <a:lstStyle/>
                    <a:p>
                      <a:pPr algn="ctr"/>
                      <a:r>
                        <a:rPr lang="en-GB" dirty="0"/>
                        <a:t>B1</a:t>
                      </a:r>
                      <a:endParaRPr lang="en-IN" dirty="0"/>
                    </a:p>
                  </a:txBody>
                  <a:tcPr/>
                </a:tc>
                <a:tc>
                  <a:txBody>
                    <a:bodyPr/>
                    <a:lstStyle/>
                    <a:p>
                      <a:pPr algn="ctr"/>
                      <a:r>
                        <a:rPr lang="en-GB" dirty="0"/>
                        <a:t>Cat1</a:t>
                      </a:r>
                      <a:endParaRPr lang="en-IN" dirty="0"/>
                    </a:p>
                  </a:txBody>
                  <a:tcPr/>
                </a:tc>
                <a:tc>
                  <a:txBody>
                    <a:bodyPr/>
                    <a:lstStyle/>
                    <a:p>
                      <a:pPr algn="ctr"/>
                      <a:r>
                        <a:rPr lang="en-GB" dirty="0"/>
                        <a:t>Sub-Cat1</a:t>
                      </a:r>
                      <a:endParaRPr lang="en-IN" dirty="0"/>
                    </a:p>
                  </a:txBody>
                  <a:tcPr/>
                </a:tc>
                <a:tc>
                  <a:txBody>
                    <a:bodyPr/>
                    <a:lstStyle/>
                    <a:p>
                      <a:pPr algn="ctr"/>
                      <a:r>
                        <a:rPr lang="en-GB" dirty="0"/>
                        <a:t>5</a:t>
                      </a:r>
                      <a:endParaRPr lang="en-IN" dirty="0"/>
                    </a:p>
                  </a:txBody>
                  <a:tcPr/>
                </a:tc>
                <a:tc>
                  <a:txBody>
                    <a:bodyPr/>
                    <a:lstStyle/>
                    <a:p>
                      <a:pPr algn="ctr"/>
                      <a:r>
                        <a:rPr lang="en-GB" dirty="0"/>
                        <a:t>109</a:t>
                      </a:r>
                      <a:endParaRPr lang="en-IN" dirty="0"/>
                    </a:p>
                  </a:txBody>
                  <a:tcPr/>
                </a:tc>
                <a:extLst>
                  <a:ext uri="{0D108BD9-81ED-4DB2-BD59-A6C34878D82A}">
                    <a16:rowId xmlns:a16="http://schemas.microsoft.com/office/drawing/2014/main" val="1303907952"/>
                  </a:ext>
                </a:extLst>
              </a:tr>
              <a:tr h="370840">
                <a:tc>
                  <a:txBody>
                    <a:bodyPr/>
                    <a:lstStyle/>
                    <a:p>
                      <a:pPr algn="ctr"/>
                      <a:r>
                        <a:rPr lang="en-GB" dirty="0"/>
                        <a:t>Channel3</a:t>
                      </a:r>
                      <a:endParaRPr lang="en-IN" dirty="0"/>
                    </a:p>
                  </a:txBody>
                  <a:tcPr/>
                </a:tc>
                <a:tc>
                  <a:txBody>
                    <a:bodyPr/>
                    <a:lstStyle/>
                    <a:p>
                      <a:pPr algn="ctr"/>
                      <a:r>
                        <a:rPr lang="en-GB" dirty="0"/>
                        <a:t>B1</a:t>
                      </a:r>
                      <a:endParaRPr lang="en-IN" dirty="0"/>
                    </a:p>
                  </a:txBody>
                  <a:tcPr/>
                </a:tc>
                <a:tc>
                  <a:txBody>
                    <a:bodyPr/>
                    <a:lstStyle/>
                    <a:p>
                      <a:pPr algn="ctr"/>
                      <a:r>
                        <a:rPr lang="en-GB" dirty="0"/>
                        <a:t>Cat3</a:t>
                      </a:r>
                      <a:endParaRPr lang="en-IN" dirty="0"/>
                    </a:p>
                  </a:txBody>
                  <a:tcPr/>
                </a:tc>
                <a:tc>
                  <a:txBody>
                    <a:bodyPr/>
                    <a:lstStyle/>
                    <a:p>
                      <a:pPr algn="ctr"/>
                      <a:r>
                        <a:rPr lang="en-GB" dirty="0"/>
                        <a:t>Sub-Cat4</a:t>
                      </a:r>
                      <a:endParaRPr lang="en-IN" dirty="0"/>
                    </a:p>
                  </a:txBody>
                  <a:tcPr/>
                </a:tc>
                <a:tc>
                  <a:txBody>
                    <a:bodyPr/>
                    <a:lstStyle/>
                    <a:p>
                      <a:pPr algn="ctr"/>
                      <a:r>
                        <a:rPr lang="en-GB" dirty="0"/>
                        <a:t>3</a:t>
                      </a:r>
                      <a:endParaRPr lang="en-IN" dirty="0"/>
                    </a:p>
                  </a:txBody>
                  <a:tcPr/>
                </a:tc>
                <a:tc>
                  <a:txBody>
                    <a:bodyPr/>
                    <a:lstStyle/>
                    <a:p>
                      <a:pPr algn="ctr"/>
                      <a:r>
                        <a:rPr lang="en-GB" dirty="0"/>
                        <a:t>106</a:t>
                      </a:r>
                      <a:endParaRPr lang="en-IN" dirty="0"/>
                    </a:p>
                  </a:txBody>
                  <a:tcPr/>
                </a:tc>
                <a:extLst>
                  <a:ext uri="{0D108BD9-81ED-4DB2-BD59-A6C34878D82A}">
                    <a16:rowId xmlns:a16="http://schemas.microsoft.com/office/drawing/2014/main" val="1933928652"/>
                  </a:ext>
                </a:extLst>
              </a:tr>
              <a:tr h="370840">
                <a:tc>
                  <a:txBody>
                    <a:bodyPr/>
                    <a:lstStyle/>
                    <a:p>
                      <a:pPr algn="ctr"/>
                      <a:r>
                        <a:rPr lang="en-GB" dirty="0"/>
                        <a:t>Channel2</a:t>
                      </a:r>
                      <a:endParaRPr lang="en-IN" dirty="0"/>
                    </a:p>
                  </a:txBody>
                  <a:tcPr/>
                </a:tc>
                <a:tc>
                  <a:txBody>
                    <a:bodyPr/>
                    <a:lstStyle/>
                    <a:p>
                      <a:pPr algn="ctr"/>
                      <a:r>
                        <a:rPr lang="en-GB" dirty="0"/>
                        <a:t>B1</a:t>
                      </a:r>
                      <a:endParaRPr lang="en-IN" dirty="0"/>
                    </a:p>
                  </a:txBody>
                  <a:tcPr/>
                </a:tc>
                <a:tc>
                  <a:txBody>
                    <a:bodyPr/>
                    <a:lstStyle/>
                    <a:p>
                      <a:pPr algn="ctr"/>
                      <a:r>
                        <a:rPr lang="en-GB" dirty="0"/>
                        <a:t>Cat3</a:t>
                      </a:r>
                      <a:endParaRPr lang="en-IN" dirty="0"/>
                    </a:p>
                  </a:txBody>
                  <a:tcPr/>
                </a:tc>
                <a:tc>
                  <a:txBody>
                    <a:bodyPr/>
                    <a:lstStyle/>
                    <a:p>
                      <a:pPr algn="ctr"/>
                      <a:r>
                        <a:rPr lang="en-GB" dirty="0"/>
                        <a:t>Sub-Cat4</a:t>
                      </a:r>
                      <a:endParaRPr lang="en-IN" dirty="0"/>
                    </a:p>
                  </a:txBody>
                  <a:tcPr/>
                </a:tc>
                <a:tc>
                  <a:txBody>
                    <a:bodyPr/>
                    <a:lstStyle/>
                    <a:p>
                      <a:pPr algn="ctr"/>
                      <a:r>
                        <a:rPr lang="en-GB" dirty="0"/>
                        <a:t>4</a:t>
                      </a:r>
                      <a:endParaRPr lang="en-IN" dirty="0"/>
                    </a:p>
                  </a:txBody>
                  <a:tcPr/>
                </a:tc>
                <a:tc>
                  <a:txBody>
                    <a:bodyPr/>
                    <a:lstStyle/>
                    <a:p>
                      <a:pPr algn="ctr"/>
                      <a:r>
                        <a:rPr lang="en-GB" dirty="0"/>
                        <a:t>85</a:t>
                      </a:r>
                      <a:endParaRPr lang="en-IN" dirty="0"/>
                    </a:p>
                  </a:txBody>
                  <a:tcPr/>
                </a:tc>
                <a:extLst>
                  <a:ext uri="{0D108BD9-81ED-4DB2-BD59-A6C34878D82A}">
                    <a16:rowId xmlns:a16="http://schemas.microsoft.com/office/drawing/2014/main" val="1490303036"/>
                  </a:ext>
                </a:extLst>
              </a:tr>
              <a:tr h="370840">
                <a:tc>
                  <a:txBody>
                    <a:bodyPr/>
                    <a:lstStyle/>
                    <a:p>
                      <a:pPr algn="ctr"/>
                      <a:r>
                        <a:rPr lang="en-GB" dirty="0"/>
                        <a:t>Channel2</a:t>
                      </a:r>
                      <a:endParaRPr lang="en-IN" dirty="0"/>
                    </a:p>
                  </a:txBody>
                  <a:tcPr/>
                </a:tc>
                <a:tc>
                  <a:txBody>
                    <a:bodyPr/>
                    <a:lstStyle/>
                    <a:p>
                      <a:pPr algn="ctr"/>
                      <a:r>
                        <a:rPr lang="en-GB" dirty="0"/>
                        <a:t>B1</a:t>
                      </a:r>
                      <a:endParaRPr lang="en-IN" dirty="0"/>
                    </a:p>
                  </a:txBody>
                  <a:tcPr/>
                </a:tc>
                <a:tc>
                  <a:txBody>
                    <a:bodyPr/>
                    <a:lstStyle/>
                    <a:p>
                      <a:pPr algn="ctr"/>
                      <a:r>
                        <a:rPr lang="en-GB" dirty="0"/>
                        <a:t>Cat3</a:t>
                      </a:r>
                      <a:endParaRPr lang="en-IN" dirty="0"/>
                    </a:p>
                  </a:txBody>
                  <a:tcPr/>
                </a:tc>
                <a:tc>
                  <a:txBody>
                    <a:bodyPr/>
                    <a:lstStyle/>
                    <a:p>
                      <a:pPr algn="ctr"/>
                      <a:r>
                        <a:rPr lang="en-GB" dirty="0"/>
                        <a:t>Sub-Cat3</a:t>
                      </a:r>
                      <a:endParaRPr lang="en-IN" dirty="0"/>
                    </a:p>
                  </a:txBody>
                  <a:tcPr/>
                </a:tc>
                <a:tc>
                  <a:txBody>
                    <a:bodyPr/>
                    <a:lstStyle/>
                    <a:p>
                      <a:pPr algn="ctr"/>
                      <a:r>
                        <a:rPr lang="en-GB" dirty="0"/>
                        <a:t>4</a:t>
                      </a:r>
                      <a:endParaRPr lang="en-IN" dirty="0"/>
                    </a:p>
                  </a:txBody>
                  <a:tcPr/>
                </a:tc>
                <a:tc>
                  <a:txBody>
                    <a:bodyPr/>
                    <a:lstStyle/>
                    <a:p>
                      <a:pPr algn="ctr"/>
                      <a:r>
                        <a:rPr lang="en-GB" dirty="0"/>
                        <a:t>72</a:t>
                      </a:r>
                      <a:endParaRPr lang="en-IN" dirty="0"/>
                    </a:p>
                  </a:txBody>
                  <a:tcPr/>
                </a:tc>
                <a:extLst>
                  <a:ext uri="{0D108BD9-81ED-4DB2-BD59-A6C34878D82A}">
                    <a16:rowId xmlns:a16="http://schemas.microsoft.com/office/drawing/2014/main" val="3912522138"/>
                  </a:ext>
                </a:extLst>
              </a:tr>
            </a:tbl>
          </a:graphicData>
        </a:graphic>
      </p:graphicFrame>
    </p:spTree>
    <p:extLst>
      <p:ext uri="{BB962C8B-B14F-4D97-AF65-F5344CB8AC3E}">
        <p14:creationId xmlns:p14="http://schemas.microsoft.com/office/powerpoint/2010/main" val="3563512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101BC-6576-5313-5D87-6B97A3243576}"/>
              </a:ext>
            </a:extLst>
          </p:cNvPr>
          <p:cNvSpPr>
            <a:spLocks noGrp="1"/>
          </p:cNvSpPr>
          <p:nvPr>
            <p:ph type="title"/>
          </p:nvPr>
        </p:nvSpPr>
        <p:spPr/>
        <p:txBody>
          <a:bodyPr/>
          <a:lstStyle/>
          <a:p>
            <a:r>
              <a:rPr lang="en-GB" dirty="0"/>
              <a:t>Time Series Plot </a:t>
            </a:r>
            <a:r>
              <a:rPr lang="en-GB"/>
              <a:t>of Quantity</a:t>
            </a:r>
            <a:endParaRPr lang="en-IN" dirty="0"/>
          </a:p>
        </p:txBody>
      </p:sp>
      <p:pic>
        <p:nvPicPr>
          <p:cNvPr id="1026" name="Picture 2">
            <a:extLst>
              <a:ext uri="{FF2B5EF4-FFF2-40B4-BE49-F238E27FC236}">
                <a16:creationId xmlns:a16="http://schemas.microsoft.com/office/drawing/2014/main" id="{CA942826-8923-7F92-6681-F79272B2C2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64018" y="1825625"/>
            <a:ext cx="7063963"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3119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13449-7161-7D68-3800-6ABD22EFD9E5}"/>
              </a:ext>
            </a:extLst>
          </p:cNvPr>
          <p:cNvSpPr>
            <a:spLocks noGrp="1"/>
          </p:cNvSpPr>
          <p:nvPr>
            <p:ph type="title"/>
          </p:nvPr>
        </p:nvSpPr>
        <p:spPr/>
        <p:txBody>
          <a:bodyPr/>
          <a:lstStyle/>
          <a:p>
            <a:r>
              <a:rPr lang="en-GB" dirty="0"/>
              <a:t>Seasonal Decomposition</a:t>
            </a:r>
            <a:endParaRPr lang="en-IN" dirty="0"/>
          </a:p>
        </p:txBody>
      </p:sp>
      <p:pic>
        <p:nvPicPr>
          <p:cNvPr id="11266" name="Picture 2">
            <a:extLst>
              <a:ext uri="{FF2B5EF4-FFF2-40B4-BE49-F238E27FC236}">
                <a16:creationId xmlns:a16="http://schemas.microsoft.com/office/drawing/2014/main" id="{D4C03187-1683-2906-04C6-E4EB7B0DFD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15634" y="1690688"/>
            <a:ext cx="5760731" cy="4297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329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71B07-E9F1-12A7-1471-B6FCC2F78E54}"/>
              </a:ext>
            </a:extLst>
          </p:cNvPr>
          <p:cNvSpPr>
            <a:spLocks noGrp="1"/>
          </p:cNvSpPr>
          <p:nvPr>
            <p:ph type="title"/>
          </p:nvPr>
        </p:nvSpPr>
        <p:spPr/>
        <p:txBody>
          <a:bodyPr/>
          <a:lstStyle/>
          <a:p>
            <a:r>
              <a:rPr lang="en-GB" dirty="0"/>
              <a:t>Trends and Seasonal Pattern</a:t>
            </a:r>
            <a:endParaRPr lang="en-IN" dirty="0"/>
          </a:p>
        </p:txBody>
      </p:sp>
      <p:sp>
        <p:nvSpPr>
          <p:cNvPr id="3" name="Content Placeholder 2">
            <a:extLst>
              <a:ext uri="{FF2B5EF4-FFF2-40B4-BE49-F238E27FC236}">
                <a16:creationId xmlns:a16="http://schemas.microsoft.com/office/drawing/2014/main" id="{E888C9FE-3105-4721-1224-A0EE1E959A4F}"/>
              </a:ext>
            </a:extLst>
          </p:cNvPr>
          <p:cNvSpPr>
            <a:spLocks noGrp="1"/>
          </p:cNvSpPr>
          <p:nvPr>
            <p:ph idx="1"/>
          </p:nvPr>
        </p:nvSpPr>
        <p:spPr/>
        <p:txBody>
          <a:bodyPr/>
          <a:lstStyle/>
          <a:p>
            <a:r>
              <a:rPr lang="en-GB" dirty="0"/>
              <a:t>Both the seasonal decomposition plot and the time series plot indicate a slight upward trend in the data over time. </a:t>
            </a:r>
          </a:p>
          <a:p>
            <a:r>
              <a:rPr lang="en-GB" dirty="0"/>
              <a:t>A clear seasonal pattern is also present. This seasonality was further confirmed through the ACF (Autocorrelation Function) plot, which revealed a periodicity of 12 time periods — equivalent to approximately 84 days.</a:t>
            </a:r>
          </a:p>
        </p:txBody>
      </p:sp>
    </p:spTree>
    <p:extLst>
      <p:ext uri="{BB962C8B-B14F-4D97-AF65-F5344CB8AC3E}">
        <p14:creationId xmlns:p14="http://schemas.microsoft.com/office/powerpoint/2010/main" val="566366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7EF9C-8B14-E6F2-9387-3DA677DDC4DF}"/>
              </a:ext>
            </a:extLst>
          </p:cNvPr>
          <p:cNvSpPr>
            <a:spLocks noGrp="1"/>
          </p:cNvSpPr>
          <p:nvPr>
            <p:ph type="title"/>
          </p:nvPr>
        </p:nvSpPr>
        <p:spPr/>
        <p:txBody>
          <a:bodyPr/>
          <a:lstStyle/>
          <a:p>
            <a:r>
              <a:rPr lang="en-GB" dirty="0"/>
              <a:t>Year-wise monthly total of quantities sold</a:t>
            </a:r>
            <a:endParaRPr lang="en-IN" dirty="0"/>
          </a:p>
        </p:txBody>
      </p:sp>
      <p:pic>
        <p:nvPicPr>
          <p:cNvPr id="1026" name="Picture 2">
            <a:extLst>
              <a:ext uri="{FF2B5EF4-FFF2-40B4-BE49-F238E27FC236}">
                <a16:creationId xmlns:a16="http://schemas.microsoft.com/office/drawing/2014/main" id="{9FAB7CC6-CD29-FFB2-FE45-F22AD20CDA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11474" y="1825625"/>
            <a:ext cx="876905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8433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113</TotalTime>
  <Words>985</Words>
  <Application>Microsoft Office PowerPoint</Application>
  <PresentationFormat>Widescreen</PresentationFormat>
  <Paragraphs>384</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Office Theme</vt:lpstr>
      <vt:lpstr>Intellimark AI Task</vt:lpstr>
      <vt:lpstr>Libraries used</vt:lpstr>
      <vt:lpstr>Categorical Variables and their unique values</vt:lpstr>
      <vt:lpstr>Categorical Variables and their unique values</vt:lpstr>
      <vt:lpstr>Categorical Variables and their joint unique values</vt:lpstr>
      <vt:lpstr>Time Series Plot of Quantity</vt:lpstr>
      <vt:lpstr>Seasonal Decomposition</vt:lpstr>
      <vt:lpstr>Trends and Seasonal Pattern</vt:lpstr>
      <vt:lpstr>Year-wise monthly total of quantities sold</vt:lpstr>
      <vt:lpstr>Quantity sold month wise across time</vt:lpstr>
      <vt:lpstr>Feature Engineering</vt:lpstr>
      <vt:lpstr>Predictions for the month of June, July and August 2024</vt:lpstr>
      <vt:lpstr>Actual Values Vs Gradient Boosting</vt:lpstr>
      <vt:lpstr>Actual Values Vs SARIMA</vt:lpstr>
      <vt:lpstr>Actual Values Vs SARIMA+Prophet</vt:lpstr>
      <vt:lpstr>Actual Values Vs SARIMA and Prophet</vt:lpstr>
      <vt:lpstr>Accuracy Formula</vt:lpstr>
      <vt:lpstr>Accuracy Table for various models</vt:lpstr>
      <vt:lpstr>Predictions for the month of September October and November 2024</vt:lpstr>
      <vt:lpstr>Predictions for the month of September October and November 2024</vt:lpstr>
      <vt:lpstr>Save the fitted model</vt:lpstr>
      <vt:lpstr>Steps for improving the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Saarthak Jain</dc:creator>
  <cp:lastModifiedBy>Saarthak Jain</cp:lastModifiedBy>
  <cp:revision>28</cp:revision>
  <dcterms:created xsi:type="dcterms:W3CDTF">2025-07-03T21:18:15Z</dcterms:created>
  <dcterms:modified xsi:type="dcterms:W3CDTF">2025-07-04T08:44:28Z</dcterms:modified>
</cp:coreProperties>
</file>