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e2eb8de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e2eb8de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e2eb8de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e2eb8de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e2eb8de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e2eb8de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e2eb8de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e2eb8de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e2eb8de5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e2eb8de5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be1ea0ef0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be1ea0ef0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bc02e7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bc02e7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e70178e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e70178e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5223c6fa_5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65223c6fa_5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e2eb8d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e2eb8d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e3526018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e3526018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e3526018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e3526018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3526018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e3526018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e2eb8de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e2eb8de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7700" y="974275"/>
            <a:ext cx="8916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ME 609: Programming Project Phase 3</a:t>
            </a:r>
            <a:endParaRPr b="1" sz="35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95475" y="2422377"/>
            <a:ext cx="57675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19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Saarthak Sarkar   200103094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Shreerup Ikare     200103128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400" y="2524502"/>
            <a:ext cx="1773448" cy="177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for 10 different Initial Guess</a:t>
            </a:r>
            <a:endParaRPr b="1"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25" y="2163125"/>
            <a:ext cx="5031824" cy="19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100" y="2665598"/>
            <a:ext cx="2356624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819150" y="222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: For Best point(13,4)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325" y="840875"/>
            <a:ext cx="5389451" cy="40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2: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571700"/>
            <a:ext cx="59626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for 10 different Initial Guess</a:t>
            </a:r>
            <a:endParaRPr b="1"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75" y="1990725"/>
            <a:ext cx="4457774" cy="19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025" y="2362925"/>
            <a:ext cx="28575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819150" y="23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: For Best point(7,7)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375" y="1243875"/>
            <a:ext cx="6909258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574400" y="401750"/>
            <a:ext cx="798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Results and Conclusions</a:t>
            </a:r>
            <a:endParaRPr b="1" sz="2800"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574400" y="1148800"/>
            <a:ext cx="79893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used bracket-operator penalty method for the constrained optimization problems provided to us. The bracket-operator penalty method penalizes the violation of constraints and guides the search towards the feasible solutions.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code takes input of no. of variables and the initial points after which it </a:t>
            </a:r>
            <a:r>
              <a:rPr lang="en" sz="1400"/>
              <a:t>computers</a:t>
            </a:r>
            <a:r>
              <a:rPr lang="en" sz="1400"/>
              <a:t> the direction for unidirectional search by calculating the negative gradient of the function at input points.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result of  bounding phase is passed to the bisection method for </a:t>
            </a:r>
            <a:r>
              <a:rPr lang="en" sz="1400"/>
              <a:t>accurate</a:t>
            </a:r>
            <a:r>
              <a:rPr lang="en" sz="1400"/>
              <a:t> computation of lambda so that we </a:t>
            </a:r>
            <a:r>
              <a:rPr lang="en" sz="1400"/>
              <a:t>obtain</a:t>
            </a:r>
            <a:r>
              <a:rPr lang="en" sz="1400"/>
              <a:t> the most optimum point in the unidirectional search direction. Here, we ensure that the point that we want follows all the </a:t>
            </a:r>
            <a:r>
              <a:rPr lang="en" sz="1400"/>
              <a:t>constraints</a:t>
            </a:r>
            <a:r>
              <a:rPr lang="en" sz="1400"/>
              <a:t> and the necessary bounds.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Upon finding the optimum value of lambda, the conjugate gradient function finds the next point in the search space, updates the search direction and again the whole pro</a:t>
            </a:r>
            <a:r>
              <a:rPr lang="en" sz="1400"/>
              <a:t>cess is repeated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the distance of the new generated point and previous point is less than the preset epsilon, the algorithm terminates.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direction of </a:t>
            </a:r>
            <a:r>
              <a:rPr lang="en" sz="1400"/>
              <a:t>maximum</a:t>
            </a:r>
            <a:r>
              <a:rPr lang="en" sz="1400"/>
              <a:t> reduction in objective function value is the negative gradient of the point in n-dimensional space.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574400" y="401750"/>
            <a:ext cx="798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Optimization Methods</a:t>
            </a:r>
            <a:endParaRPr b="1" sz="28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77350" y="1418900"/>
            <a:ext cx="7989300" cy="32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Multi-variable Method</a:t>
            </a: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Conjugate Gradient Method.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Unidirectional Search</a:t>
            </a: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 :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         </a:t>
            </a:r>
            <a:r>
              <a:rPr b="1" lang="en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Bracketing Method</a:t>
            </a: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Bounding Phase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b="1" lang="en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Accurate Method </a:t>
            </a: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:  </a:t>
            </a:r>
            <a:r>
              <a:rPr lang="en" sz="1900">
                <a:latin typeface="Poppins"/>
                <a:ea typeface="Poppins"/>
                <a:cs typeface="Poppins"/>
                <a:sym typeface="Poppins"/>
              </a:rPr>
              <a:t>  Bisection Method</a:t>
            </a:r>
            <a:endParaRPr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Penalty Function: </a:t>
            </a:r>
            <a:r>
              <a:rPr lang="en" sz="19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Bracket-Operator Penalty method</a:t>
            </a:r>
            <a:endParaRPr sz="19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74400" y="401750"/>
            <a:ext cx="798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Algorithm: Conjugate Gradient Method</a:t>
            </a:r>
            <a:endParaRPr b="1" sz="2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25" y="1087725"/>
            <a:ext cx="7282456" cy="34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577338" y="2651400"/>
            <a:ext cx="798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/>
              <a:t>Algorithm: Bisection Method </a:t>
            </a:r>
            <a:endParaRPr b="1" sz="23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650" y="3188838"/>
            <a:ext cx="6596126" cy="16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476450" y="269675"/>
            <a:ext cx="798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/>
              <a:t>Algorithm: Bounding Phase Method</a:t>
            </a:r>
            <a:endParaRPr b="1" sz="23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363" y="875226"/>
            <a:ext cx="6115475" cy="19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574400" y="401750"/>
            <a:ext cx="7989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Algorithm: Penalty Function Method</a:t>
            </a:r>
            <a:endParaRPr b="1" sz="28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00" y="1064975"/>
            <a:ext cx="8475910" cy="34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96975" y="284250"/>
            <a:ext cx="817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Flowchart: Bounding Phase and Bisection Method</a:t>
            </a:r>
            <a:endParaRPr b="1"/>
          </a:p>
        </p:txBody>
      </p:sp>
      <p:sp>
        <p:nvSpPr>
          <p:cNvPr id="162" name="Google Shape;162;p18"/>
          <p:cNvSpPr/>
          <p:nvPr/>
        </p:nvSpPr>
        <p:spPr>
          <a:xfrm>
            <a:off x="351275" y="1040200"/>
            <a:ext cx="1593000" cy="5916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Choose initial guess x0 and delta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51275" y="1990550"/>
            <a:ext cx="1593000" cy="86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Calculate (f_0), f(x_0 + delta),f(x_0-delta) by choosing appropriate sign for delta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351275" y="3302550"/>
            <a:ext cx="1593000" cy="59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x(k+1) = x(k) + (2^k)*delta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2226425" y="1040200"/>
            <a:ext cx="1593000" cy="5916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Find optimum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that is now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for Bisection Method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2370725" y="3093450"/>
            <a:ext cx="1304400" cy="10098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f(x(k+1)&lt;f(x(k))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4276375" y="1092400"/>
            <a:ext cx="1593000" cy="487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z = (x1+x2)/2</a:t>
            </a:r>
            <a:endParaRPr sz="1200"/>
          </a:p>
        </p:txBody>
      </p:sp>
      <p:sp>
        <p:nvSpPr>
          <p:cNvPr id="168" name="Google Shape;168;p18"/>
          <p:cNvSpPr/>
          <p:nvPr/>
        </p:nvSpPr>
        <p:spPr>
          <a:xfrm>
            <a:off x="4420675" y="2752325"/>
            <a:ext cx="1304400" cy="10098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Is dot product (dz, s0) &gt; 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4276375" y="1784825"/>
            <a:ext cx="1593000" cy="59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Gradient d(z) = gradient(z)</a:t>
            </a:r>
            <a:endParaRPr sz="1200"/>
          </a:p>
        </p:txBody>
      </p:sp>
      <p:cxnSp>
        <p:nvCxnSpPr>
          <p:cNvPr id="170" name="Google Shape;170;p18"/>
          <p:cNvCxnSpPr>
            <a:stCxn id="162" idx="2"/>
            <a:endCxn id="163" idx="0"/>
          </p:cNvCxnSpPr>
          <p:nvPr/>
        </p:nvCxnSpPr>
        <p:spPr>
          <a:xfrm>
            <a:off x="1147775" y="1631800"/>
            <a:ext cx="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stCxn id="163" idx="2"/>
            <a:endCxn id="164" idx="0"/>
          </p:cNvCxnSpPr>
          <p:nvPr/>
        </p:nvCxnSpPr>
        <p:spPr>
          <a:xfrm>
            <a:off x="1147775" y="2856350"/>
            <a:ext cx="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64" idx="3"/>
            <a:endCxn id="166" idx="1"/>
          </p:cNvCxnSpPr>
          <p:nvPr/>
        </p:nvCxnSpPr>
        <p:spPr>
          <a:xfrm>
            <a:off x="1944275" y="3598350"/>
            <a:ext cx="42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/>
          <p:nvPr/>
        </p:nvSpPr>
        <p:spPr>
          <a:xfrm>
            <a:off x="4754275" y="4103250"/>
            <a:ext cx="637200" cy="35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x1 = 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8"/>
          <p:cNvCxnSpPr>
            <a:stCxn id="166" idx="2"/>
            <a:endCxn id="164" idx="2"/>
          </p:cNvCxnSpPr>
          <p:nvPr/>
        </p:nvCxnSpPr>
        <p:spPr>
          <a:xfrm flipH="1" rot="5400000">
            <a:off x="1980875" y="3061200"/>
            <a:ext cx="209100" cy="1875000"/>
          </a:xfrm>
          <a:prstGeom prst="bentConnector3">
            <a:avLst>
              <a:gd fmla="val -1138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8"/>
          <p:cNvSpPr/>
          <p:nvPr/>
        </p:nvSpPr>
        <p:spPr>
          <a:xfrm>
            <a:off x="6152025" y="3077825"/>
            <a:ext cx="637200" cy="358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x2 = z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8"/>
          <p:cNvCxnSpPr>
            <a:stCxn id="166" idx="0"/>
            <a:endCxn id="165" idx="2"/>
          </p:cNvCxnSpPr>
          <p:nvPr/>
        </p:nvCxnSpPr>
        <p:spPr>
          <a:xfrm rot="10800000">
            <a:off x="3022925" y="1631850"/>
            <a:ext cx="0" cy="14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 txBox="1"/>
          <p:nvPr/>
        </p:nvSpPr>
        <p:spPr>
          <a:xfrm>
            <a:off x="1766825" y="4340350"/>
            <a:ext cx="637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2404025" y="2319050"/>
            <a:ext cx="637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False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7228075" y="1440075"/>
            <a:ext cx="1427100" cy="10098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Is dot product (dz, s0) &lt; epsilon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18"/>
          <p:cNvCxnSpPr>
            <a:stCxn id="165" idx="3"/>
            <a:endCxn id="167" idx="1"/>
          </p:cNvCxnSpPr>
          <p:nvPr/>
        </p:nvCxnSpPr>
        <p:spPr>
          <a:xfrm>
            <a:off x="3819425" y="1336000"/>
            <a:ext cx="45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>
            <a:stCxn id="167" idx="2"/>
            <a:endCxn id="169" idx="0"/>
          </p:cNvCxnSpPr>
          <p:nvPr/>
        </p:nvCxnSpPr>
        <p:spPr>
          <a:xfrm>
            <a:off x="5072875" y="1579600"/>
            <a:ext cx="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>
            <a:stCxn id="169" idx="2"/>
            <a:endCxn id="168" idx="0"/>
          </p:cNvCxnSpPr>
          <p:nvPr/>
        </p:nvCxnSpPr>
        <p:spPr>
          <a:xfrm>
            <a:off x="5072875" y="2376425"/>
            <a:ext cx="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8"/>
          <p:cNvCxnSpPr>
            <a:stCxn id="168" idx="2"/>
            <a:endCxn id="173" idx="0"/>
          </p:cNvCxnSpPr>
          <p:nvPr/>
        </p:nvCxnSpPr>
        <p:spPr>
          <a:xfrm>
            <a:off x="5072875" y="37621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8"/>
          <p:cNvCxnSpPr>
            <a:stCxn id="168" idx="3"/>
            <a:endCxn id="175" idx="1"/>
          </p:cNvCxnSpPr>
          <p:nvPr/>
        </p:nvCxnSpPr>
        <p:spPr>
          <a:xfrm>
            <a:off x="5725075" y="3257225"/>
            <a:ext cx="4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8"/>
          <p:cNvSpPr/>
          <p:nvPr/>
        </p:nvSpPr>
        <p:spPr>
          <a:xfrm>
            <a:off x="7355275" y="3817275"/>
            <a:ext cx="1172700" cy="4461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Terminate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5007913" y="3688950"/>
            <a:ext cx="6372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645113" y="2930088"/>
            <a:ext cx="6372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8" name="Google Shape;188;p18"/>
          <p:cNvCxnSpPr>
            <a:stCxn id="179" idx="0"/>
            <a:endCxn id="167" idx="3"/>
          </p:cNvCxnSpPr>
          <p:nvPr/>
        </p:nvCxnSpPr>
        <p:spPr>
          <a:xfrm flipH="1" rot="5400000">
            <a:off x="6853375" y="351825"/>
            <a:ext cx="104100" cy="207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>
            <a:stCxn id="179" idx="2"/>
            <a:endCxn id="185" idx="0"/>
          </p:cNvCxnSpPr>
          <p:nvPr/>
        </p:nvCxnSpPr>
        <p:spPr>
          <a:xfrm>
            <a:off x="7941625" y="2449875"/>
            <a:ext cx="0" cy="13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>
            <a:stCxn id="175" idx="0"/>
            <a:endCxn id="179" idx="1"/>
          </p:cNvCxnSpPr>
          <p:nvPr/>
        </p:nvCxnSpPr>
        <p:spPr>
          <a:xfrm rot="-5400000">
            <a:off x="6282975" y="2132675"/>
            <a:ext cx="1132800" cy="75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8"/>
          <p:cNvCxnSpPr>
            <a:stCxn id="173" idx="3"/>
          </p:cNvCxnSpPr>
          <p:nvPr/>
        </p:nvCxnSpPr>
        <p:spPr>
          <a:xfrm>
            <a:off x="5391475" y="4282650"/>
            <a:ext cx="1605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8"/>
          <p:cNvCxnSpPr>
            <a:endCxn id="179" idx="1"/>
          </p:cNvCxnSpPr>
          <p:nvPr/>
        </p:nvCxnSpPr>
        <p:spPr>
          <a:xfrm rot="-5400000">
            <a:off x="5924725" y="3017625"/>
            <a:ext cx="2376000" cy="23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296975" y="348900"/>
            <a:ext cx="817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Flowchart: Conjugate Gradient Method</a:t>
            </a:r>
            <a:endParaRPr b="1"/>
          </a:p>
        </p:txBody>
      </p:sp>
      <p:sp>
        <p:nvSpPr>
          <p:cNvPr id="198" name="Google Shape;198;p19"/>
          <p:cNvSpPr/>
          <p:nvPr/>
        </p:nvSpPr>
        <p:spPr>
          <a:xfrm>
            <a:off x="296975" y="988000"/>
            <a:ext cx="1593000" cy="5916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Choose initial guess x0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2580850" y="1040200"/>
            <a:ext cx="1593000" cy="487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Calculate negative Gradient</a:t>
            </a:r>
            <a:endParaRPr sz="1200"/>
          </a:p>
        </p:txBody>
      </p:sp>
      <p:sp>
        <p:nvSpPr>
          <p:cNvPr id="200" name="Google Shape;200;p19"/>
          <p:cNvSpPr/>
          <p:nvPr/>
        </p:nvSpPr>
        <p:spPr>
          <a:xfrm>
            <a:off x="4995700" y="2612825"/>
            <a:ext cx="1797600" cy="13020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Is norm of gradient &gt; epsilon and K&lt;M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580850" y="1868525"/>
            <a:ext cx="1593000" cy="59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x(k+1) using Bisection Method</a:t>
            </a:r>
            <a:endParaRPr sz="1200"/>
          </a:p>
        </p:txBody>
      </p:sp>
      <p:cxnSp>
        <p:nvCxnSpPr>
          <p:cNvPr id="202" name="Google Shape;202;p19"/>
          <p:cNvCxnSpPr>
            <a:stCxn id="199" idx="2"/>
            <a:endCxn id="201" idx="0"/>
          </p:cNvCxnSpPr>
          <p:nvPr/>
        </p:nvCxnSpPr>
        <p:spPr>
          <a:xfrm>
            <a:off x="3377350" y="1527400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9"/>
          <p:cNvSpPr/>
          <p:nvPr/>
        </p:nvSpPr>
        <p:spPr>
          <a:xfrm>
            <a:off x="2580850" y="2961425"/>
            <a:ext cx="1593000" cy="59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 direction using Formula</a:t>
            </a:r>
            <a:endParaRPr sz="1200"/>
          </a:p>
        </p:txBody>
      </p:sp>
      <p:cxnSp>
        <p:nvCxnSpPr>
          <p:cNvPr id="204" name="Google Shape;204;p19"/>
          <p:cNvCxnSpPr>
            <a:stCxn id="201" idx="2"/>
            <a:endCxn id="203" idx="0"/>
          </p:cNvCxnSpPr>
          <p:nvPr/>
        </p:nvCxnSpPr>
        <p:spPr>
          <a:xfrm>
            <a:off x="3377350" y="2460125"/>
            <a:ext cx="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>
            <a:stCxn id="203" idx="3"/>
          </p:cNvCxnSpPr>
          <p:nvPr/>
        </p:nvCxnSpPr>
        <p:spPr>
          <a:xfrm>
            <a:off x="4173850" y="3257225"/>
            <a:ext cx="881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9"/>
          <p:cNvCxnSpPr>
            <a:stCxn id="198" idx="3"/>
            <a:endCxn id="199" idx="1"/>
          </p:cNvCxnSpPr>
          <p:nvPr/>
        </p:nvCxnSpPr>
        <p:spPr>
          <a:xfrm>
            <a:off x="1889975" y="1283800"/>
            <a:ext cx="6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9"/>
          <p:cNvCxnSpPr>
            <a:stCxn id="200" idx="0"/>
            <a:endCxn id="199" idx="2"/>
          </p:cNvCxnSpPr>
          <p:nvPr/>
        </p:nvCxnSpPr>
        <p:spPr>
          <a:xfrm flipH="1" rot="5400000">
            <a:off x="4093300" y="811625"/>
            <a:ext cx="1085400" cy="2517000"/>
          </a:xfrm>
          <a:prstGeom prst="bentConnector3">
            <a:avLst>
              <a:gd fmla="val 81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>
            <a:stCxn id="200" idx="2"/>
          </p:cNvCxnSpPr>
          <p:nvPr/>
        </p:nvCxnSpPr>
        <p:spPr>
          <a:xfrm>
            <a:off x="5894500" y="3914825"/>
            <a:ext cx="24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9"/>
          <p:cNvSpPr/>
          <p:nvPr/>
        </p:nvSpPr>
        <p:spPr>
          <a:xfrm>
            <a:off x="5099200" y="4328825"/>
            <a:ext cx="1423500" cy="4140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Terminate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864725" y="1394188"/>
            <a:ext cx="8811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5961625" y="3848713"/>
            <a:ext cx="8811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False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296975" y="348900"/>
            <a:ext cx="817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Flowchart: Penalty Function Method</a:t>
            </a:r>
            <a:endParaRPr b="1"/>
          </a:p>
        </p:txBody>
      </p:sp>
      <p:sp>
        <p:nvSpPr>
          <p:cNvPr id="217" name="Google Shape;217;p20"/>
          <p:cNvSpPr/>
          <p:nvPr/>
        </p:nvSpPr>
        <p:spPr>
          <a:xfrm>
            <a:off x="296975" y="988000"/>
            <a:ext cx="1593000" cy="5916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Choose e_1, e_2, x0, R, Penalty Function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580850" y="1040200"/>
            <a:ext cx="1593000" cy="487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Calculate P(x,R) = f(x) + omega(R, g(x). h(x))</a:t>
            </a:r>
            <a:endParaRPr sz="1100"/>
          </a:p>
        </p:txBody>
      </p:sp>
      <p:sp>
        <p:nvSpPr>
          <p:cNvPr id="219" name="Google Shape;219;p20"/>
          <p:cNvSpPr/>
          <p:nvPr/>
        </p:nvSpPr>
        <p:spPr>
          <a:xfrm>
            <a:off x="4996900" y="2658350"/>
            <a:ext cx="1797600" cy="1302000"/>
          </a:xfrm>
          <a:prstGeom prst="diamond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|P(x(t+1), R(t)) P(x(t), R(t-1))|&lt;e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5099200" y="988000"/>
            <a:ext cx="1593000" cy="59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Minimize P(x(t+1), R(t))</a:t>
            </a:r>
            <a:endParaRPr sz="1100"/>
          </a:p>
        </p:txBody>
      </p:sp>
      <p:sp>
        <p:nvSpPr>
          <p:cNvPr id="221" name="Google Shape;221;p20"/>
          <p:cNvSpPr/>
          <p:nvPr/>
        </p:nvSpPr>
        <p:spPr>
          <a:xfrm>
            <a:off x="2580850" y="2961425"/>
            <a:ext cx="1593000" cy="591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R(t+1) + e*R(t)</a:t>
            </a:r>
            <a:endParaRPr sz="1200"/>
          </a:p>
        </p:txBody>
      </p:sp>
      <p:cxnSp>
        <p:nvCxnSpPr>
          <p:cNvPr id="222" name="Google Shape;222;p20"/>
          <p:cNvCxnSpPr>
            <a:stCxn id="221" idx="3"/>
          </p:cNvCxnSpPr>
          <p:nvPr/>
        </p:nvCxnSpPr>
        <p:spPr>
          <a:xfrm>
            <a:off x="4173850" y="3257225"/>
            <a:ext cx="8811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0"/>
          <p:cNvCxnSpPr>
            <a:stCxn id="217" idx="3"/>
            <a:endCxn id="218" idx="1"/>
          </p:cNvCxnSpPr>
          <p:nvPr/>
        </p:nvCxnSpPr>
        <p:spPr>
          <a:xfrm>
            <a:off x="1889975" y="1283800"/>
            <a:ext cx="6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0"/>
          <p:cNvCxnSpPr>
            <a:stCxn id="219" idx="2"/>
          </p:cNvCxnSpPr>
          <p:nvPr/>
        </p:nvCxnSpPr>
        <p:spPr>
          <a:xfrm>
            <a:off x="5895700" y="3960350"/>
            <a:ext cx="24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0"/>
          <p:cNvSpPr/>
          <p:nvPr/>
        </p:nvSpPr>
        <p:spPr>
          <a:xfrm>
            <a:off x="5099200" y="4328825"/>
            <a:ext cx="1423500" cy="414000"/>
          </a:xfrm>
          <a:prstGeom prst="roundRect">
            <a:avLst>
              <a:gd fmla="val 4231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Terminate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5961625" y="3848713"/>
            <a:ext cx="8811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27" name="Google Shape;227;p20"/>
          <p:cNvCxnSpPr>
            <a:stCxn id="221" idx="0"/>
            <a:endCxn id="218" idx="2"/>
          </p:cNvCxnSpPr>
          <p:nvPr/>
        </p:nvCxnSpPr>
        <p:spPr>
          <a:xfrm rot="10800000">
            <a:off x="3377350" y="1527425"/>
            <a:ext cx="0" cy="14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0"/>
          <p:cNvCxnSpPr>
            <a:stCxn id="218" idx="3"/>
            <a:endCxn id="220" idx="1"/>
          </p:cNvCxnSpPr>
          <p:nvPr/>
        </p:nvCxnSpPr>
        <p:spPr>
          <a:xfrm>
            <a:off x="4173850" y="1283800"/>
            <a:ext cx="92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0"/>
          <p:cNvCxnSpPr>
            <a:stCxn id="220" idx="2"/>
            <a:endCxn id="219" idx="0"/>
          </p:cNvCxnSpPr>
          <p:nvPr/>
        </p:nvCxnSpPr>
        <p:spPr>
          <a:xfrm>
            <a:off x="5895700" y="1579600"/>
            <a:ext cx="0" cy="10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0"/>
          <p:cNvSpPr txBox="1"/>
          <p:nvPr/>
        </p:nvSpPr>
        <p:spPr>
          <a:xfrm>
            <a:off x="4196050" y="2874550"/>
            <a:ext cx="8811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1:</a:t>
            </a:r>
            <a:endParaRPr b="1"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50" y="1649326"/>
            <a:ext cx="7153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