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7" r:id="rId9"/>
    <p:sldId id="268" r:id="rId10"/>
    <p:sldId id="260" r:id="rId11"/>
    <p:sldId id="274" r:id="rId12"/>
    <p:sldId id="261" r:id="rId13"/>
    <p:sldId id="262" r:id="rId14"/>
    <p:sldId id="269" r:id="rId15"/>
    <p:sldId id="270" r:id="rId16"/>
    <p:sldId id="263" r:id="rId17"/>
    <p:sldId id="271" r:id="rId18"/>
    <p:sldId id="272" r:id="rId19"/>
    <p:sldId id="273" r:id="rId20"/>
    <p:sldId id="264" r:id="rId21"/>
    <p:sldId id="265" r:id="rId22"/>
    <p:sldId id="277" r:id="rId23"/>
    <p:sldId id="275" r:id="rId24"/>
    <p:sldId id="266"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65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1A7C72-8667-402E-8B34-DF6213C2991C}" v="2" dt="2024-03-04T11:55:35.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04797A-141C-45D7-A7E2-57DA2531196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969642D-9646-451F-8D84-C95252C0313B}">
      <dgm:prSet/>
      <dgm:spPr/>
      <dgm:t>
        <a:bodyPr/>
        <a:lstStyle/>
        <a:p>
          <a:pPr>
            <a:lnSpc>
              <a:spcPct val="100000"/>
            </a:lnSpc>
          </a:pPr>
          <a:r>
            <a:rPr lang="en-US"/>
            <a:t>The bank has issued credit cards extensively, including to unqualified applicants, to boost market share.</a:t>
          </a:r>
        </a:p>
      </dgm:t>
    </dgm:pt>
    <dgm:pt modelId="{07C7D570-BAAE-42B7-AB71-3528F6E57B99}" type="parTrans" cxnId="{8AC12286-AB35-49C9-A407-4D1C761AE4C4}">
      <dgm:prSet/>
      <dgm:spPr/>
      <dgm:t>
        <a:bodyPr/>
        <a:lstStyle/>
        <a:p>
          <a:endParaRPr lang="en-US"/>
        </a:p>
      </dgm:t>
    </dgm:pt>
    <dgm:pt modelId="{24A5E94C-2F00-4008-9C61-D3EC8E0CFA7F}" type="sibTrans" cxnId="{8AC12286-AB35-49C9-A407-4D1C761AE4C4}">
      <dgm:prSet/>
      <dgm:spPr/>
      <dgm:t>
        <a:bodyPr/>
        <a:lstStyle/>
        <a:p>
          <a:endParaRPr lang="en-US"/>
        </a:p>
      </dgm:t>
    </dgm:pt>
    <dgm:pt modelId="{2230E592-A934-4480-8CA9-43CB2499944C}">
      <dgm:prSet/>
      <dgm:spPr/>
      <dgm:t>
        <a:bodyPr/>
        <a:lstStyle/>
        <a:p>
          <a:pPr>
            <a:lnSpc>
              <a:spcPct val="100000"/>
            </a:lnSpc>
          </a:pPr>
          <a:r>
            <a:rPr lang="en-US"/>
            <a:t>Many cardholders, regardless of their ability to repay, have accumulated substantial credit and cash-card debts through overuse.</a:t>
          </a:r>
        </a:p>
      </dgm:t>
    </dgm:pt>
    <dgm:pt modelId="{7FE09AD3-D742-4745-BB27-71C6388C69FE}" type="parTrans" cxnId="{38CE0609-5A56-4D55-ABEA-AE76DD42F813}">
      <dgm:prSet/>
      <dgm:spPr/>
      <dgm:t>
        <a:bodyPr/>
        <a:lstStyle/>
        <a:p>
          <a:endParaRPr lang="en-US"/>
        </a:p>
      </dgm:t>
    </dgm:pt>
    <dgm:pt modelId="{4BDC5458-1F2E-4F77-8974-6375285860BC}" type="sibTrans" cxnId="{38CE0609-5A56-4D55-ABEA-AE76DD42F813}">
      <dgm:prSet/>
      <dgm:spPr/>
      <dgm:t>
        <a:bodyPr/>
        <a:lstStyle/>
        <a:p>
          <a:endParaRPr lang="en-US"/>
        </a:p>
      </dgm:t>
    </dgm:pt>
    <dgm:pt modelId="{9FB954D6-6DC6-49A3-804D-AF70ACC6E879}">
      <dgm:prSet/>
      <dgm:spPr/>
      <dgm:t>
        <a:bodyPr/>
        <a:lstStyle/>
        <a:p>
          <a:pPr>
            <a:lnSpc>
              <a:spcPct val="100000"/>
            </a:lnSpc>
          </a:pPr>
          <a:r>
            <a:rPr lang="en-US" dirty="0"/>
            <a:t>This crisis has severely impacted consumer finance confidence, posing significant challenges for both banks and cardholders.</a:t>
          </a:r>
        </a:p>
      </dgm:t>
    </dgm:pt>
    <dgm:pt modelId="{67F5ED76-9A1F-4D0B-9D1D-F3FBF39180BB}" type="parTrans" cxnId="{F87FFD72-4A70-46A4-8104-0108350C0F93}">
      <dgm:prSet/>
      <dgm:spPr/>
      <dgm:t>
        <a:bodyPr/>
        <a:lstStyle/>
        <a:p>
          <a:endParaRPr lang="en-US"/>
        </a:p>
      </dgm:t>
    </dgm:pt>
    <dgm:pt modelId="{2BDA18F5-2041-49F9-8ACD-AB3EA675274D}" type="sibTrans" cxnId="{F87FFD72-4A70-46A4-8104-0108350C0F93}">
      <dgm:prSet/>
      <dgm:spPr/>
      <dgm:t>
        <a:bodyPr/>
        <a:lstStyle/>
        <a:p>
          <a:endParaRPr lang="en-US"/>
        </a:p>
      </dgm:t>
    </dgm:pt>
    <dgm:pt modelId="{B4333719-7179-41D6-8457-7C037A854AAB}">
      <dgm:prSet/>
      <dgm:spPr/>
      <dgm:t>
        <a:bodyPr/>
        <a:lstStyle/>
        <a:p>
          <a:pPr>
            <a:lnSpc>
              <a:spcPct val="100000"/>
            </a:lnSpc>
          </a:pPr>
          <a:r>
            <a:rPr lang="en-US" u="sng" dirty="0">
              <a:highlight>
                <a:srgbClr val="FFFF00"/>
              </a:highlight>
            </a:rPr>
            <a:t>Estimating the probability of default is crucial for risk control, surpassing the simple classification of customers as risky or non-risky.</a:t>
          </a:r>
        </a:p>
      </dgm:t>
    </dgm:pt>
    <dgm:pt modelId="{D6319F68-963F-47C5-923A-FBEC58720825}" type="parTrans" cxnId="{A0D9AD71-5587-4F9B-9041-20D6D884DEBD}">
      <dgm:prSet/>
      <dgm:spPr/>
      <dgm:t>
        <a:bodyPr/>
        <a:lstStyle/>
        <a:p>
          <a:endParaRPr lang="en-US"/>
        </a:p>
      </dgm:t>
    </dgm:pt>
    <dgm:pt modelId="{B857EA46-79B8-4321-B971-9DA73B1AE90D}" type="sibTrans" cxnId="{A0D9AD71-5587-4F9B-9041-20D6D884DEBD}">
      <dgm:prSet/>
      <dgm:spPr/>
      <dgm:t>
        <a:bodyPr/>
        <a:lstStyle/>
        <a:p>
          <a:endParaRPr lang="en-US"/>
        </a:p>
      </dgm:t>
    </dgm:pt>
    <dgm:pt modelId="{9AADEF45-45C4-47AE-B0E1-0E024E16312A}" type="pres">
      <dgm:prSet presAssocID="{6604797A-141C-45D7-A7E2-57DA25311965}" presName="root" presStyleCnt="0">
        <dgm:presLayoutVars>
          <dgm:dir/>
          <dgm:resizeHandles val="exact"/>
        </dgm:presLayoutVars>
      </dgm:prSet>
      <dgm:spPr/>
    </dgm:pt>
    <dgm:pt modelId="{E575F20D-DD41-4565-A2EE-0FF9E8CD7E7D}" type="pres">
      <dgm:prSet presAssocID="{8969642D-9646-451F-8D84-C95252C0313B}" presName="compNode" presStyleCnt="0"/>
      <dgm:spPr/>
    </dgm:pt>
    <dgm:pt modelId="{A6B1E2A7-C3BB-4F31-9975-5A05D46D15C0}" type="pres">
      <dgm:prSet presAssocID="{8969642D-9646-451F-8D84-C95252C0313B}" presName="bgRect" presStyleLbl="bgShp" presStyleIdx="0" presStyleCnt="4"/>
      <dgm:spPr/>
    </dgm:pt>
    <dgm:pt modelId="{699E15DB-2113-4555-A3BC-C7ABA5ECC1A9}" type="pres">
      <dgm:prSet presAssocID="{8969642D-9646-451F-8D84-C95252C031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redit card"/>
        </a:ext>
      </dgm:extLst>
    </dgm:pt>
    <dgm:pt modelId="{AE8E9363-932A-41E6-B92B-5A053C1A2B8A}" type="pres">
      <dgm:prSet presAssocID="{8969642D-9646-451F-8D84-C95252C0313B}" presName="spaceRect" presStyleCnt="0"/>
      <dgm:spPr/>
    </dgm:pt>
    <dgm:pt modelId="{C124D048-8B4A-4D35-9D50-05FC23FD08CD}" type="pres">
      <dgm:prSet presAssocID="{8969642D-9646-451F-8D84-C95252C0313B}" presName="parTx" presStyleLbl="revTx" presStyleIdx="0" presStyleCnt="4">
        <dgm:presLayoutVars>
          <dgm:chMax val="0"/>
          <dgm:chPref val="0"/>
        </dgm:presLayoutVars>
      </dgm:prSet>
      <dgm:spPr/>
    </dgm:pt>
    <dgm:pt modelId="{9D83C745-48CE-4775-948A-25292A7FCAFF}" type="pres">
      <dgm:prSet presAssocID="{24A5E94C-2F00-4008-9C61-D3EC8E0CFA7F}" presName="sibTrans" presStyleCnt="0"/>
      <dgm:spPr/>
    </dgm:pt>
    <dgm:pt modelId="{F5D01AD0-310A-4EC0-8009-D125B0CF4970}" type="pres">
      <dgm:prSet presAssocID="{2230E592-A934-4480-8CA9-43CB2499944C}" presName="compNode" presStyleCnt="0"/>
      <dgm:spPr/>
    </dgm:pt>
    <dgm:pt modelId="{7FC27BA9-78B1-4AA0-9985-B1F510DC3E05}" type="pres">
      <dgm:prSet presAssocID="{2230E592-A934-4480-8CA9-43CB2499944C}" presName="bgRect" presStyleLbl="bgShp" presStyleIdx="1" presStyleCnt="4"/>
      <dgm:spPr/>
    </dgm:pt>
    <dgm:pt modelId="{A2398A12-DDCD-49D6-A9E5-1AA68AED0F06}" type="pres">
      <dgm:prSet presAssocID="{2230E592-A934-4480-8CA9-43CB2499944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CD938709-27C8-47DE-AAFB-6BD1A04AAA15}" type="pres">
      <dgm:prSet presAssocID="{2230E592-A934-4480-8CA9-43CB2499944C}" presName="spaceRect" presStyleCnt="0"/>
      <dgm:spPr/>
    </dgm:pt>
    <dgm:pt modelId="{02B5D9DD-18AB-4B23-990C-ACE12B5BEEA7}" type="pres">
      <dgm:prSet presAssocID="{2230E592-A934-4480-8CA9-43CB2499944C}" presName="parTx" presStyleLbl="revTx" presStyleIdx="1" presStyleCnt="4">
        <dgm:presLayoutVars>
          <dgm:chMax val="0"/>
          <dgm:chPref val="0"/>
        </dgm:presLayoutVars>
      </dgm:prSet>
      <dgm:spPr/>
    </dgm:pt>
    <dgm:pt modelId="{4622AC90-8B0B-4E03-8C31-3BE58DF62BA8}" type="pres">
      <dgm:prSet presAssocID="{4BDC5458-1F2E-4F77-8974-6375285860BC}" presName="sibTrans" presStyleCnt="0"/>
      <dgm:spPr/>
    </dgm:pt>
    <dgm:pt modelId="{EF691BB1-3525-4336-BAB6-6D21CBF7BF70}" type="pres">
      <dgm:prSet presAssocID="{9FB954D6-6DC6-49A3-804D-AF70ACC6E879}" presName="compNode" presStyleCnt="0"/>
      <dgm:spPr/>
    </dgm:pt>
    <dgm:pt modelId="{550C1213-FEAF-4A8F-A58E-794CAADFED95}" type="pres">
      <dgm:prSet presAssocID="{9FB954D6-6DC6-49A3-804D-AF70ACC6E879}" presName="bgRect" presStyleLbl="bgShp" presStyleIdx="2" presStyleCnt="4"/>
      <dgm:spPr/>
    </dgm:pt>
    <dgm:pt modelId="{571C26AA-B143-4DCB-BC9D-7C8714F81C6C}" type="pres">
      <dgm:prSet presAssocID="{9FB954D6-6DC6-49A3-804D-AF70ACC6E87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B189E0FA-678D-40E0-8504-7CAACEA64A65}" type="pres">
      <dgm:prSet presAssocID="{9FB954D6-6DC6-49A3-804D-AF70ACC6E879}" presName="spaceRect" presStyleCnt="0"/>
      <dgm:spPr/>
    </dgm:pt>
    <dgm:pt modelId="{9DBEBF2A-3E00-4317-A2C2-775F0497CF95}" type="pres">
      <dgm:prSet presAssocID="{9FB954D6-6DC6-49A3-804D-AF70ACC6E879}" presName="parTx" presStyleLbl="revTx" presStyleIdx="2" presStyleCnt="4">
        <dgm:presLayoutVars>
          <dgm:chMax val="0"/>
          <dgm:chPref val="0"/>
        </dgm:presLayoutVars>
      </dgm:prSet>
      <dgm:spPr/>
    </dgm:pt>
    <dgm:pt modelId="{DBA6612B-28C1-4498-97AD-742F7676D491}" type="pres">
      <dgm:prSet presAssocID="{2BDA18F5-2041-49F9-8ACD-AB3EA675274D}" presName="sibTrans" presStyleCnt="0"/>
      <dgm:spPr/>
    </dgm:pt>
    <dgm:pt modelId="{4D496656-5326-4370-89DB-04EBCBDA2D8F}" type="pres">
      <dgm:prSet presAssocID="{B4333719-7179-41D6-8457-7C037A854AAB}" presName="compNode" presStyleCnt="0"/>
      <dgm:spPr/>
    </dgm:pt>
    <dgm:pt modelId="{3E037793-5CCA-4C2B-8EDD-FD40185FD6BB}" type="pres">
      <dgm:prSet presAssocID="{B4333719-7179-41D6-8457-7C037A854AAB}" presName="bgRect" presStyleLbl="bgShp" presStyleIdx="3" presStyleCnt="4"/>
      <dgm:spPr/>
    </dgm:pt>
    <dgm:pt modelId="{52FA033B-72CE-470A-AB0D-44D932B92997}" type="pres">
      <dgm:prSet presAssocID="{B4333719-7179-41D6-8457-7C037A854A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ce"/>
        </a:ext>
      </dgm:extLst>
    </dgm:pt>
    <dgm:pt modelId="{1B82628D-56FB-4020-BB82-20C1BA490EE2}" type="pres">
      <dgm:prSet presAssocID="{B4333719-7179-41D6-8457-7C037A854AAB}" presName="spaceRect" presStyleCnt="0"/>
      <dgm:spPr/>
    </dgm:pt>
    <dgm:pt modelId="{D642370E-D6BF-4E7E-A682-E31DC108512D}" type="pres">
      <dgm:prSet presAssocID="{B4333719-7179-41D6-8457-7C037A854AAB}" presName="parTx" presStyleLbl="revTx" presStyleIdx="3" presStyleCnt="4">
        <dgm:presLayoutVars>
          <dgm:chMax val="0"/>
          <dgm:chPref val="0"/>
        </dgm:presLayoutVars>
      </dgm:prSet>
      <dgm:spPr/>
    </dgm:pt>
  </dgm:ptLst>
  <dgm:cxnLst>
    <dgm:cxn modelId="{38CE0609-5A56-4D55-ABEA-AE76DD42F813}" srcId="{6604797A-141C-45D7-A7E2-57DA25311965}" destId="{2230E592-A934-4480-8CA9-43CB2499944C}" srcOrd="1" destOrd="0" parTransId="{7FE09AD3-D742-4745-BB27-71C6388C69FE}" sibTransId="{4BDC5458-1F2E-4F77-8974-6375285860BC}"/>
    <dgm:cxn modelId="{FF59E61C-9F1E-43C5-9F70-642B9CCE7CCE}" type="presOf" srcId="{B4333719-7179-41D6-8457-7C037A854AAB}" destId="{D642370E-D6BF-4E7E-A682-E31DC108512D}" srcOrd="0" destOrd="0" presId="urn:microsoft.com/office/officeart/2018/2/layout/IconVerticalSolidList"/>
    <dgm:cxn modelId="{D0513167-A8F7-4A79-A742-383E849975B6}" type="presOf" srcId="{8969642D-9646-451F-8D84-C95252C0313B}" destId="{C124D048-8B4A-4D35-9D50-05FC23FD08CD}" srcOrd="0" destOrd="0" presId="urn:microsoft.com/office/officeart/2018/2/layout/IconVerticalSolidList"/>
    <dgm:cxn modelId="{A0D9AD71-5587-4F9B-9041-20D6D884DEBD}" srcId="{6604797A-141C-45D7-A7E2-57DA25311965}" destId="{B4333719-7179-41D6-8457-7C037A854AAB}" srcOrd="3" destOrd="0" parTransId="{D6319F68-963F-47C5-923A-FBEC58720825}" sibTransId="{B857EA46-79B8-4321-B971-9DA73B1AE90D}"/>
    <dgm:cxn modelId="{F87FFD72-4A70-46A4-8104-0108350C0F93}" srcId="{6604797A-141C-45D7-A7E2-57DA25311965}" destId="{9FB954D6-6DC6-49A3-804D-AF70ACC6E879}" srcOrd="2" destOrd="0" parTransId="{67F5ED76-9A1F-4D0B-9D1D-F3FBF39180BB}" sibTransId="{2BDA18F5-2041-49F9-8ACD-AB3EA675274D}"/>
    <dgm:cxn modelId="{C8E39674-17C1-4FB4-9537-90021C16C08F}" type="presOf" srcId="{6604797A-141C-45D7-A7E2-57DA25311965}" destId="{9AADEF45-45C4-47AE-B0E1-0E024E16312A}" srcOrd="0" destOrd="0" presId="urn:microsoft.com/office/officeart/2018/2/layout/IconVerticalSolidList"/>
    <dgm:cxn modelId="{E30BF057-79FF-4C1E-B65D-1B258573AA3A}" type="presOf" srcId="{2230E592-A934-4480-8CA9-43CB2499944C}" destId="{02B5D9DD-18AB-4B23-990C-ACE12B5BEEA7}" srcOrd="0" destOrd="0" presId="urn:microsoft.com/office/officeart/2018/2/layout/IconVerticalSolidList"/>
    <dgm:cxn modelId="{8AC12286-AB35-49C9-A407-4D1C761AE4C4}" srcId="{6604797A-141C-45D7-A7E2-57DA25311965}" destId="{8969642D-9646-451F-8D84-C95252C0313B}" srcOrd="0" destOrd="0" parTransId="{07C7D570-BAAE-42B7-AB71-3528F6E57B99}" sibTransId="{24A5E94C-2F00-4008-9C61-D3EC8E0CFA7F}"/>
    <dgm:cxn modelId="{B57FBC8E-FF0D-4F00-859D-F3C17E9D7903}" type="presOf" srcId="{9FB954D6-6DC6-49A3-804D-AF70ACC6E879}" destId="{9DBEBF2A-3E00-4317-A2C2-775F0497CF95}" srcOrd="0" destOrd="0" presId="urn:microsoft.com/office/officeart/2018/2/layout/IconVerticalSolidList"/>
    <dgm:cxn modelId="{F346EC70-37FA-42A4-8D69-2CDA8A8146D9}" type="presParOf" srcId="{9AADEF45-45C4-47AE-B0E1-0E024E16312A}" destId="{E575F20D-DD41-4565-A2EE-0FF9E8CD7E7D}" srcOrd="0" destOrd="0" presId="urn:microsoft.com/office/officeart/2018/2/layout/IconVerticalSolidList"/>
    <dgm:cxn modelId="{E4260C3E-1CA0-4FB5-A4D9-87D3F69605C3}" type="presParOf" srcId="{E575F20D-DD41-4565-A2EE-0FF9E8CD7E7D}" destId="{A6B1E2A7-C3BB-4F31-9975-5A05D46D15C0}" srcOrd="0" destOrd="0" presId="urn:microsoft.com/office/officeart/2018/2/layout/IconVerticalSolidList"/>
    <dgm:cxn modelId="{A566690A-2314-493F-B40D-302EDD531989}" type="presParOf" srcId="{E575F20D-DD41-4565-A2EE-0FF9E8CD7E7D}" destId="{699E15DB-2113-4555-A3BC-C7ABA5ECC1A9}" srcOrd="1" destOrd="0" presId="urn:microsoft.com/office/officeart/2018/2/layout/IconVerticalSolidList"/>
    <dgm:cxn modelId="{BB108411-01B4-4DCB-90CD-F9B0A8D9E8B0}" type="presParOf" srcId="{E575F20D-DD41-4565-A2EE-0FF9E8CD7E7D}" destId="{AE8E9363-932A-41E6-B92B-5A053C1A2B8A}" srcOrd="2" destOrd="0" presId="urn:microsoft.com/office/officeart/2018/2/layout/IconVerticalSolidList"/>
    <dgm:cxn modelId="{65690477-8D29-4EF3-B01B-954BB1BEDE02}" type="presParOf" srcId="{E575F20D-DD41-4565-A2EE-0FF9E8CD7E7D}" destId="{C124D048-8B4A-4D35-9D50-05FC23FD08CD}" srcOrd="3" destOrd="0" presId="urn:microsoft.com/office/officeart/2018/2/layout/IconVerticalSolidList"/>
    <dgm:cxn modelId="{C51D5F1F-CB4D-417B-86F0-8FEC15022091}" type="presParOf" srcId="{9AADEF45-45C4-47AE-B0E1-0E024E16312A}" destId="{9D83C745-48CE-4775-948A-25292A7FCAFF}" srcOrd="1" destOrd="0" presId="urn:microsoft.com/office/officeart/2018/2/layout/IconVerticalSolidList"/>
    <dgm:cxn modelId="{B86B24B2-67D4-40E6-A149-5150B683DEFC}" type="presParOf" srcId="{9AADEF45-45C4-47AE-B0E1-0E024E16312A}" destId="{F5D01AD0-310A-4EC0-8009-D125B0CF4970}" srcOrd="2" destOrd="0" presId="urn:microsoft.com/office/officeart/2018/2/layout/IconVerticalSolidList"/>
    <dgm:cxn modelId="{A94DFA83-8059-4584-8FF6-2990C64F1F33}" type="presParOf" srcId="{F5D01AD0-310A-4EC0-8009-D125B0CF4970}" destId="{7FC27BA9-78B1-4AA0-9985-B1F510DC3E05}" srcOrd="0" destOrd="0" presId="urn:microsoft.com/office/officeart/2018/2/layout/IconVerticalSolidList"/>
    <dgm:cxn modelId="{4277779F-AA91-4C8B-BBF2-EDA2D608AA55}" type="presParOf" srcId="{F5D01AD0-310A-4EC0-8009-D125B0CF4970}" destId="{A2398A12-DDCD-49D6-A9E5-1AA68AED0F06}" srcOrd="1" destOrd="0" presId="urn:microsoft.com/office/officeart/2018/2/layout/IconVerticalSolidList"/>
    <dgm:cxn modelId="{50906835-0F5A-4E4F-8EE3-E3FB8EFEC92D}" type="presParOf" srcId="{F5D01AD0-310A-4EC0-8009-D125B0CF4970}" destId="{CD938709-27C8-47DE-AAFB-6BD1A04AAA15}" srcOrd="2" destOrd="0" presId="urn:microsoft.com/office/officeart/2018/2/layout/IconVerticalSolidList"/>
    <dgm:cxn modelId="{BDECE980-C251-4195-BF5C-950751E67FE7}" type="presParOf" srcId="{F5D01AD0-310A-4EC0-8009-D125B0CF4970}" destId="{02B5D9DD-18AB-4B23-990C-ACE12B5BEEA7}" srcOrd="3" destOrd="0" presId="urn:microsoft.com/office/officeart/2018/2/layout/IconVerticalSolidList"/>
    <dgm:cxn modelId="{DEEB54B3-B88D-4C69-9990-8CF1F1CEAB41}" type="presParOf" srcId="{9AADEF45-45C4-47AE-B0E1-0E024E16312A}" destId="{4622AC90-8B0B-4E03-8C31-3BE58DF62BA8}" srcOrd="3" destOrd="0" presId="urn:microsoft.com/office/officeart/2018/2/layout/IconVerticalSolidList"/>
    <dgm:cxn modelId="{1EECD8C7-B69A-4809-982E-38625CE10678}" type="presParOf" srcId="{9AADEF45-45C4-47AE-B0E1-0E024E16312A}" destId="{EF691BB1-3525-4336-BAB6-6D21CBF7BF70}" srcOrd="4" destOrd="0" presId="urn:microsoft.com/office/officeart/2018/2/layout/IconVerticalSolidList"/>
    <dgm:cxn modelId="{D44EE7F2-5C78-403E-89AA-6E84F82B7CD7}" type="presParOf" srcId="{EF691BB1-3525-4336-BAB6-6D21CBF7BF70}" destId="{550C1213-FEAF-4A8F-A58E-794CAADFED95}" srcOrd="0" destOrd="0" presId="urn:microsoft.com/office/officeart/2018/2/layout/IconVerticalSolidList"/>
    <dgm:cxn modelId="{1858E39B-E002-4BF3-B28E-A31A7FAE537C}" type="presParOf" srcId="{EF691BB1-3525-4336-BAB6-6D21CBF7BF70}" destId="{571C26AA-B143-4DCB-BC9D-7C8714F81C6C}" srcOrd="1" destOrd="0" presId="urn:microsoft.com/office/officeart/2018/2/layout/IconVerticalSolidList"/>
    <dgm:cxn modelId="{0AA93C24-F92C-48FB-98BB-B2E99A89AA5D}" type="presParOf" srcId="{EF691BB1-3525-4336-BAB6-6D21CBF7BF70}" destId="{B189E0FA-678D-40E0-8504-7CAACEA64A65}" srcOrd="2" destOrd="0" presId="urn:microsoft.com/office/officeart/2018/2/layout/IconVerticalSolidList"/>
    <dgm:cxn modelId="{75922B14-69F9-4DF4-A891-70909507970A}" type="presParOf" srcId="{EF691BB1-3525-4336-BAB6-6D21CBF7BF70}" destId="{9DBEBF2A-3E00-4317-A2C2-775F0497CF95}" srcOrd="3" destOrd="0" presId="urn:microsoft.com/office/officeart/2018/2/layout/IconVerticalSolidList"/>
    <dgm:cxn modelId="{3FCF0E71-4092-4AEF-BE62-A0D0DFFA15D2}" type="presParOf" srcId="{9AADEF45-45C4-47AE-B0E1-0E024E16312A}" destId="{DBA6612B-28C1-4498-97AD-742F7676D491}" srcOrd="5" destOrd="0" presId="urn:microsoft.com/office/officeart/2018/2/layout/IconVerticalSolidList"/>
    <dgm:cxn modelId="{8A8098D5-DC63-4D8A-85C7-4931D2147BDC}" type="presParOf" srcId="{9AADEF45-45C4-47AE-B0E1-0E024E16312A}" destId="{4D496656-5326-4370-89DB-04EBCBDA2D8F}" srcOrd="6" destOrd="0" presId="urn:microsoft.com/office/officeart/2018/2/layout/IconVerticalSolidList"/>
    <dgm:cxn modelId="{A3E6C0DE-2B31-4EA6-B015-35D50C52A61C}" type="presParOf" srcId="{4D496656-5326-4370-89DB-04EBCBDA2D8F}" destId="{3E037793-5CCA-4C2B-8EDD-FD40185FD6BB}" srcOrd="0" destOrd="0" presId="urn:microsoft.com/office/officeart/2018/2/layout/IconVerticalSolidList"/>
    <dgm:cxn modelId="{79E1E9D4-9C53-4C1C-94A9-5B6A0D9FFF30}" type="presParOf" srcId="{4D496656-5326-4370-89DB-04EBCBDA2D8F}" destId="{52FA033B-72CE-470A-AB0D-44D932B92997}" srcOrd="1" destOrd="0" presId="urn:microsoft.com/office/officeart/2018/2/layout/IconVerticalSolidList"/>
    <dgm:cxn modelId="{9486B9AD-616A-45FA-9D2D-9371B5D1F4C3}" type="presParOf" srcId="{4D496656-5326-4370-89DB-04EBCBDA2D8F}" destId="{1B82628D-56FB-4020-BB82-20C1BA490EE2}" srcOrd="2" destOrd="0" presId="urn:microsoft.com/office/officeart/2018/2/layout/IconVerticalSolidList"/>
    <dgm:cxn modelId="{4B12FDA3-AE2D-4DF2-943D-B0D540D696F1}" type="presParOf" srcId="{4D496656-5326-4370-89DB-04EBCBDA2D8F}" destId="{D642370E-D6BF-4E7E-A682-E31DC10851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5F3CAA-7540-4151-A28C-DDAEBF57F29A}"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5263308F-A55A-4E46-82C7-45148939D7B2}">
      <dgm:prSet/>
      <dgm:spPr/>
      <dgm:t>
        <a:bodyPr/>
        <a:lstStyle/>
        <a:p>
          <a:r>
            <a:rPr lang="en-IN"/>
            <a:t>Encoding categorical variables </a:t>
          </a:r>
          <a:endParaRPr lang="en-US"/>
        </a:p>
      </dgm:t>
    </dgm:pt>
    <dgm:pt modelId="{7C0379E7-4B98-4B9E-95C6-A2842BE23229}" type="parTrans" cxnId="{54AF6E70-40B5-4BB6-905B-1A4124BF6E9B}">
      <dgm:prSet/>
      <dgm:spPr/>
      <dgm:t>
        <a:bodyPr/>
        <a:lstStyle/>
        <a:p>
          <a:endParaRPr lang="en-US"/>
        </a:p>
      </dgm:t>
    </dgm:pt>
    <dgm:pt modelId="{00598E4E-C111-40D2-8509-B7AAD11BA0C2}" type="sibTrans" cxnId="{54AF6E70-40B5-4BB6-905B-1A4124BF6E9B}">
      <dgm:prSet phldrT="1" phldr="0"/>
      <dgm:spPr/>
      <dgm:t>
        <a:bodyPr/>
        <a:lstStyle/>
        <a:p>
          <a:r>
            <a:rPr lang="en-US"/>
            <a:t>1</a:t>
          </a:r>
        </a:p>
      </dgm:t>
    </dgm:pt>
    <dgm:pt modelId="{7F527FB1-A2A4-4580-8FC5-9AD0F2B24E58}">
      <dgm:prSet/>
      <dgm:spPr/>
      <dgm:t>
        <a:bodyPr/>
        <a:lstStyle/>
        <a:p>
          <a:r>
            <a:rPr lang="en-IN"/>
            <a:t>We  already have categorical variable encoded in raw data .</a:t>
          </a:r>
          <a:endParaRPr lang="en-US"/>
        </a:p>
      </dgm:t>
    </dgm:pt>
    <dgm:pt modelId="{0DA70472-D3C5-4AC6-81EF-BC9C6B41E9EA}" type="parTrans" cxnId="{0BB39CC7-CA21-4FC7-B437-0DDBC73AD26E}">
      <dgm:prSet/>
      <dgm:spPr/>
      <dgm:t>
        <a:bodyPr/>
        <a:lstStyle/>
        <a:p>
          <a:endParaRPr lang="en-US"/>
        </a:p>
      </dgm:t>
    </dgm:pt>
    <dgm:pt modelId="{6E1CD2A9-0829-46D6-9FA3-A8126B2635B1}" type="sibTrans" cxnId="{0BB39CC7-CA21-4FC7-B437-0DDBC73AD26E}">
      <dgm:prSet/>
      <dgm:spPr/>
      <dgm:t>
        <a:bodyPr/>
        <a:lstStyle/>
        <a:p>
          <a:endParaRPr lang="en-US"/>
        </a:p>
      </dgm:t>
    </dgm:pt>
    <dgm:pt modelId="{780A9F34-D5E7-4341-968C-EC47030307B8}">
      <dgm:prSet/>
      <dgm:spPr/>
      <dgm:t>
        <a:bodyPr/>
        <a:lstStyle/>
        <a:p>
          <a:r>
            <a:rPr lang="en-IN"/>
            <a:t>Splitting data into features and target variables:</a:t>
          </a:r>
          <a:endParaRPr lang="en-US"/>
        </a:p>
      </dgm:t>
    </dgm:pt>
    <dgm:pt modelId="{D7784E75-E986-46DF-A59F-FCA2562FC43A}" type="parTrans" cxnId="{3D05A687-D6D6-4F81-A9A3-518ADECECF2F}">
      <dgm:prSet/>
      <dgm:spPr/>
      <dgm:t>
        <a:bodyPr/>
        <a:lstStyle/>
        <a:p>
          <a:endParaRPr lang="en-US"/>
        </a:p>
      </dgm:t>
    </dgm:pt>
    <dgm:pt modelId="{5E0E7E1E-35E8-440C-AEFC-A5FAF49DBCE1}" type="sibTrans" cxnId="{3D05A687-D6D6-4F81-A9A3-518ADECECF2F}">
      <dgm:prSet phldrT="2" phldr="0"/>
      <dgm:spPr/>
      <dgm:t>
        <a:bodyPr/>
        <a:lstStyle/>
        <a:p>
          <a:r>
            <a:rPr lang="en-US"/>
            <a:t>2</a:t>
          </a:r>
        </a:p>
      </dgm:t>
    </dgm:pt>
    <dgm:pt modelId="{71EA2AF4-9290-4EF3-8293-309A27175B20}">
      <dgm:prSet/>
      <dgm:spPr/>
      <dgm:t>
        <a:bodyPr/>
        <a:lstStyle/>
        <a:p>
          <a:r>
            <a:rPr lang="en-IN"/>
            <a:t>‘default payment next month’ is target variable.</a:t>
          </a:r>
          <a:endParaRPr lang="en-US"/>
        </a:p>
      </dgm:t>
    </dgm:pt>
    <dgm:pt modelId="{2A59AE47-70BD-4C18-B61D-9E1CB9F3674C}" type="parTrans" cxnId="{8C39715D-D9B6-4F90-948C-1A31475AB465}">
      <dgm:prSet/>
      <dgm:spPr/>
      <dgm:t>
        <a:bodyPr/>
        <a:lstStyle/>
        <a:p>
          <a:endParaRPr lang="en-US"/>
        </a:p>
      </dgm:t>
    </dgm:pt>
    <dgm:pt modelId="{3C4706F1-FB7E-47E3-8EDF-9BC681A0419B}" type="sibTrans" cxnId="{8C39715D-D9B6-4F90-948C-1A31475AB465}">
      <dgm:prSet/>
      <dgm:spPr/>
      <dgm:t>
        <a:bodyPr/>
        <a:lstStyle/>
        <a:p>
          <a:endParaRPr lang="en-US"/>
        </a:p>
      </dgm:t>
    </dgm:pt>
    <dgm:pt modelId="{37AFE383-3574-4929-B3AD-9A8B2DFE5E6F}">
      <dgm:prSet/>
      <dgm:spPr/>
      <dgm:t>
        <a:bodyPr/>
        <a:lstStyle/>
        <a:p>
          <a:r>
            <a:rPr lang="en-IN"/>
            <a:t>Splitting data into train and test dataset</a:t>
          </a:r>
          <a:endParaRPr lang="en-US"/>
        </a:p>
      </dgm:t>
    </dgm:pt>
    <dgm:pt modelId="{DCAC718D-B976-466A-A4B1-D8CB0C1D8E99}" type="parTrans" cxnId="{AF6C96B5-1BC5-4D8C-9C67-BEA964612123}">
      <dgm:prSet/>
      <dgm:spPr/>
      <dgm:t>
        <a:bodyPr/>
        <a:lstStyle/>
        <a:p>
          <a:endParaRPr lang="en-US"/>
        </a:p>
      </dgm:t>
    </dgm:pt>
    <dgm:pt modelId="{431DA04F-0E15-441D-9C29-8F0CD7407C2D}" type="sibTrans" cxnId="{AF6C96B5-1BC5-4D8C-9C67-BEA964612123}">
      <dgm:prSet phldrT="3" phldr="0"/>
      <dgm:spPr/>
      <dgm:t>
        <a:bodyPr/>
        <a:lstStyle/>
        <a:p>
          <a:r>
            <a:rPr lang="en-US"/>
            <a:t>3</a:t>
          </a:r>
        </a:p>
      </dgm:t>
    </dgm:pt>
    <dgm:pt modelId="{2FD934B3-C3C1-48C4-B315-5B2150D8C741}">
      <dgm:prSet/>
      <dgm:spPr/>
      <dgm:t>
        <a:bodyPr/>
        <a:lstStyle/>
        <a:p>
          <a:r>
            <a:rPr lang="en-IN"/>
            <a:t>using train_test_split</a:t>
          </a:r>
          <a:endParaRPr lang="en-US"/>
        </a:p>
      </dgm:t>
    </dgm:pt>
    <dgm:pt modelId="{57FD0E8D-EB64-4700-9E91-41FFB5FFBB10}" type="parTrans" cxnId="{4D884D18-E91C-46D5-9845-66E8FD446908}">
      <dgm:prSet/>
      <dgm:spPr/>
      <dgm:t>
        <a:bodyPr/>
        <a:lstStyle/>
        <a:p>
          <a:endParaRPr lang="en-US"/>
        </a:p>
      </dgm:t>
    </dgm:pt>
    <dgm:pt modelId="{AACD0CEC-5C15-435F-9E5A-603480C05146}" type="sibTrans" cxnId="{4D884D18-E91C-46D5-9845-66E8FD446908}">
      <dgm:prSet/>
      <dgm:spPr/>
      <dgm:t>
        <a:bodyPr/>
        <a:lstStyle/>
        <a:p>
          <a:endParaRPr lang="en-US"/>
        </a:p>
      </dgm:t>
    </dgm:pt>
    <dgm:pt modelId="{484824B0-FA2B-4400-9352-6543426B8A93}">
      <dgm:prSet/>
      <dgm:spPr/>
      <dgm:t>
        <a:bodyPr/>
        <a:lstStyle/>
        <a:p>
          <a:r>
            <a:rPr lang="en-IN"/>
            <a:t>Taking absolute of the input features:</a:t>
          </a:r>
          <a:endParaRPr lang="en-US"/>
        </a:p>
      </dgm:t>
    </dgm:pt>
    <dgm:pt modelId="{FDF82BFB-F1DD-45A9-9832-38ED55E6DBF3}" type="parTrans" cxnId="{069B7C9E-C512-4E64-A6BE-56E865D66CE8}">
      <dgm:prSet/>
      <dgm:spPr/>
      <dgm:t>
        <a:bodyPr/>
        <a:lstStyle/>
        <a:p>
          <a:endParaRPr lang="en-US"/>
        </a:p>
      </dgm:t>
    </dgm:pt>
    <dgm:pt modelId="{EA8183D5-9B6A-431C-9AAD-E0FBF5668CE8}" type="sibTrans" cxnId="{069B7C9E-C512-4E64-A6BE-56E865D66CE8}">
      <dgm:prSet phldrT="4" phldr="0"/>
      <dgm:spPr/>
      <dgm:t>
        <a:bodyPr/>
        <a:lstStyle/>
        <a:p>
          <a:r>
            <a:rPr lang="en-US"/>
            <a:t>4</a:t>
          </a:r>
        </a:p>
      </dgm:t>
    </dgm:pt>
    <dgm:pt modelId="{F67990CB-33FA-4818-99D2-F97D314F700A}">
      <dgm:prSet/>
      <dgm:spPr/>
      <dgm:t>
        <a:bodyPr/>
        <a:lstStyle/>
        <a:p>
          <a:r>
            <a:rPr lang="en-IN"/>
            <a:t>We handled negative inputs by taking absolute of the features.</a:t>
          </a:r>
          <a:endParaRPr lang="en-US"/>
        </a:p>
      </dgm:t>
    </dgm:pt>
    <dgm:pt modelId="{A06099C2-20C6-4E6E-B691-2F7819AEB812}" type="parTrans" cxnId="{16D11897-518B-44DA-B7DC-0532C9661DFB}">
      <dgm:prSet/>
      <dgm:spPr/>
      <dgm:t>
        <a:bodyPr/>
        <a:lstStyle/>
        <a:p>
          <a:endParaRPr lang="en-US"/>
        </a:p>
      </dgm:t>
    </dgm:pt>
    <dgm:pt modelId="{385C393C-5B8C-4EA3-94D8-629668B38964}" type="sibTrans" cxnId="{16D11897-518B-44DA-B7DC-0532C9661DFB}">
      <dgm:prSet/>
      <dgm:spPr/>
      <dgm:t>
        <a:bodyPr/>
        <a:lstStyle/>
        <a:p>
          <a:endParaRPr lang="en-US"/>
        </a:p>
      </dgm:t>
    </dgm:pt>
    <dgm:pt modelId="{3B6718E9-2BEC-40D2-B278-E3B063ED2B94}" type="pres">
      <dgm:prSet presAssocID="{7F5F3CAA-7540-4151-A28C-DDAEBF57F29A}" presName="Name0" presStyleCnt="0">
        <dgm:presLayoutVars>
          <dgm:animLvl val="lvl"/>
          <dgm:resizeHandles val="exact"/>
        </dgm:presLayoutVars>
      </dgm:prSet>
      <dgm:spPr/>
    </dgm:pt>
    <dgm:pt modelId="{C1D6D703-A607-42A3-95EB-2232E8FF489D}" type="pres">
      <dgm:prSet presAssocID="{5263308F-A55A-4E46-82C7-45148939D7B2}" presName="compositeNode" presStyleCnt="0">
        <dgm:presLayoutVars>
          <dgm:bulletEnabled val="1"/>
        </dgm:presLayoutVars>
      </dgm:prSet>
      <dgm:spPr/>
    </dgm:pt>
    <dgm:pt modelId="{D0CE4742-6A13-4B74-82B8-7B1D500748E9}" type="pres">
      <dgm:prSet presAssocID="{5263308F-A55A-4E46-82C7-45148939D7B2}" presName="bgRect" presStyleLbl="bgAccFollowNode1" presStyleIdx="0" presStyleCnt="4"/>
      <dgm:spPr/>
    </dgm:pt>
    <dgm:pt modelId="{45F8CC77-E5E1-48A6-9DD8-3AEA3978E573}" type="pres">
      <dgm:prSet presAssocID="{00598E4E-C111-40D2-8509-B7AAD11BA0C2}" presName="sibTransNodeCircle" presStyleLbl="alignNode1" presStyleIdx="0" presStyleCnt="8">
        <dgm:presLayoutVars>
          <dgm:chMax val="0"/>
          <dgm:bulletEnabled/>
        </dgm:presLayoutVars>
      </dgm:prSet>
      <dgm:spPr/>
    </dgm:pt>
    <dgm:pt modelId="{4EA8C8E7-8DF3-45CA-A38C-9FCD54A4B6AB}" type="pres">
      <dgm:prSet presAssocID="{5263308F-A55A-4E46-82C7-45148939D7B2}" presName="bottomLine" presStyleLbl="alignNode1" presStyleIdx="1" presStyleCnt="8">
        <dgm:presLayoutVars/>
      </dgm:prSet>
      <dgm:spPr/>
    </dgm:pt>
    <dgm:pt modelId="{65C5371B-12FE-424E-8956-4A28B8FC7514}" type="pres">
      <dgm:prSet presAssocID="{5263308F-A55A-4E46-82C7-45148939D7B2}" presName="nodeText" presStyleLbl="bgAccFollowNode1" presStyleIdx="0" presStyleCnt="4">
        <dgm:presLayoutVars>
          <dgm:bulletEnabled val="1"/>
        </dgm:presLayoutVars>
      </dgm:prSet>
      <dgm:spPr/>
    </dgm:pt>
    <dgm:pt modelId="{BA4352D2-8647-4B9C-9401-A0C48348CA3C}" type="pres">
      <dgm:prSet presAssocID="{00598E4E-C111-40D2-8509-B7AAD11BA0C2}" presName="sibTrans" presStyleCnt="0"/>
      <dgm:spPr/>
    </dgm:pt>
    <dgm:pt modelId="{D230AEA9-E8DF-4E0D-ACF1-979F3D660DD7}" type="pres">
      <dgm:prSet presAssocID="{780A9F34-D5E7-4341-968C-EC47030307B8}" presName="compositeNode" presStyleCnt="0">
        <dgm:presLayoutVars>
          <dgm:bulletEnabled val="1"/>
        </dgm:presLayoutVars>
      </dgm:prSet>
      <dgm:spPr/>
    </dgm:pt>
    <dgm:pt modelId="{86D47408-958D-4803-B817-CB62439CC7BE}" type="pres">
      <dgm:prSet presAssocID="{780A9F34-D5E7-4341-968C-EC47030307B8}" presName="bgRect" presStyleLbl="bgAccFollowNode1" presStyleIdx="1" presStyleCnt="4"/>
      <dgm:spPr/>
    </dgm:pt>
    <dgm:pt modelId="{5EE02A91-5F1E-4E11-BF7B-233E97107291}" type="pres">
      <dgm:prSet presAssocID="{5E0E7E1E-35E8-440C-AEFC-A5FAF49DBCE1}" presName="sibTransNodeCircle" presStyleLbl="alignNode1" presStyleIdx="2" presStyleCnt="8">
        <dgm:presLayoutVars>
          <dgm:chMax val="0"/>
          <dgm:bulletEnabled/>
        </dgm:presLayoutVars>
      </dgm:prSet>
      <dgm:spPr/>
    </dgm:pt>
    <dgm:pt modelId="{45C3D98B-00F6-43AB-A6BD-E8382AE2B5E4}" type="pres">
      <dgm:prSet presAssocID="{780A9F34-D5E7-4341-968C-EC47030307B8}" presName="bottomLine" presStyleLbl="alignNode1" presStyleIdx="3" presStyleCnt="8">
        <dgm:presLayoutVars/>
      </dgm:prSet>
      <dgm:spPr/>
    </dgm:pt>
    <dgm:pt modelId="{FD3D7B74-1D7B-4E6F-A23F-7398BB78E597}" type="pres">
      <dgm:prSet presAssocID="{780A9F34-D5E7-4341-968C-EC47030307B8}" presName="nodeText" presStyleLbl="bgAccFollowNode1" presStyleIdx="1" presStyleCnt="4">
        <dgm:presLayoutVars>
          <dgm:bulletEnabled val="1"/>
        </dgm:presLayoutVars>
      </dgm:prSet>
      <dgm:spPr/>
    </dgm:pt>
    <dgm:pt modelId="{FB65ADA1-DD22-4B0E-A6E1-AC576B9B020D}" type="pres">
      <dgm:prSet presAssocID="{5E0E7E1E-35E8-440C-AEFC-A5FAF49DBCE1}" presName="sibTrans" presStyleCnt="0"/>
      <dgm:spPr/>
    </dgm:pt>
    <dgm:pt modelId="{9E97D04E-1D66-44BE-ABE5-C72751D79D64}" type="pres">
      <dgm:prSet presAssocID="{37AFE383-3574-4929-B3AD-9A8B2DFE5E6F}" presName="compositeNode" presStyleCnt="0">
        <dgm:presLayoutVars>
          <dgm:bulletEnabled val="1"/>
        </dgm:presLayoutVars>
      </dgm:prSet>
      <dgm:spPr/>
    </dgm:pt>
    <dgm:pt modelId="{D0EDBD3D-0754-4E0E-A915-BF87C26D31BB}" type="pres">
      <dgm:prSet presAssocID="{37AFE383-3574-4929-B3AD-9A8B2DFE5E6F}" presName="bgRect" presStyleLbl="bgAccFollowNode1" presStyleIdx="2" presStyleCnt="4"/>
      <dgm:spPr/>
    </dgm:pt>
    <dgm:pt modelId="{00210B54-D3FF-4C34-AAFB-21036A5773AB}" type="pres">
      <dgm:prSet presAssocID="{431DA04F-0E15-441D-9C29-8F0CD7407C2D}" presName="sibTransNodeCircle" presStyleLbl="alignNode1" presStyleIdx="4" presStyleCnt="8">
        <dgm:presLayoutVars>
          <dgm:chMax val="0"/>
          <dgm:bulletEnabled/>
        </dgm:presLayoutVars>
      </dgm:prSet>
      <dgm:spPr/>
    </dgm:pt>
    <dgm:pt modelId="{71AE70B7-7A3B-484E-811B-B5172266D9BF}" type="pres">
      <dgm:prSet presAssocID="{37AFE383-3574-4929-B3AD-9A8B2DFE5E6F}" presName="bottomLine" presStyleLbl="alignNode1" presStyleIdx="5" presStyleCnt="8">
        <dgm:presLayoutVars/>
      </dgm:prSet>
      <dgm:spPr/>
    </dgm:pt>
    <dgm:pt modelId="{E8CA1D5A-9776-4B52-977C-0CEF6D1C1220}" type="pres">
      <dgm:prSet presAssocID="{37AFE383-3574-4929-B3AD-9A8B2DFE5E6F}" presName="nodeText" presStyleLbl="bgAccFollowNode1" presStyleIdx="2" presStyleCnt="4">
        <dgm:presLayoutVars>
          <dgm:bulletEnabled val="1"/>
        </dgm:presLayoutVars>
      </dgm:prSet>
      <dgm:spPr/>
    </dgm:pt>
    <dgm:pt modelId="{EF676948-6429-43D6-B158-9ADF18C61B2A}" type="pres">
      <dgm:prSet presAssocID="{431DA04F-0E15-441D-9C29-8F0CD7407C2D}" presName="sibTrans" presStyleCnt="0"/>
      <dgm:spPr/>
    </dgm:pt>
    <dgm:pt modelId="{9EDA3612-1823-4D45-A730-57D94229493C}" type="pres">
      <dgm:prSet presAssocID="{484824B0-FA2B-4400-9352-6543426B8A93}" presName="compositeNode" presStyleCnt="0">
        <dgm:presLayoutVars>
          <dgm:bulletEnabled val="1"/>
        </dgm:presLayoutVars>
      </dgm:prSet>
      <dgm:spPr/>
    </dgm:pt>
    <dgm:pt modelId="{20842BDA-1028-45BD-B00C-2342503B986A}" type="pres">
      <dgm:prSet presAssocID="{484824B0-FA2B-4400-9352-6543426B8A93}" presName="bgRect" presStyleLbl="bgAccFollowNode1" presStyleIdx="3" presStyleCnt="4"/>
      <dgm:spPr/>
    </dgm:pt>
    <dgm:pt modelId="{6D851E12-054F-4246-B338-82DA75E482FE}" type="pres">
      <dgm:prSet presAssocID="{EA8183D5-9B6A-431C-9AAD-E0FBF5668CE8}" presName="sibTransNodeCircle" presStyleLbl="alignNode1" presStyleIdx="6" presStyleCnt="8">
        <dgm:presLayoutVars>
          <dgm:chMax val="0"/>
          <dgm:bulletEnabled/>
        </dgm:presLayoutVars>
      </dgm:prSet>
      <dgm:spPr/>
    </dgm:pt>
    <dgm:pt modelId="{7B6C02E2-2412-46D0-8925-EC58E38EB1EB}" type="pres">
      <dgm:prSet presAssocID="{484824B0-FA2B-4400-9352-6543426B8A93}" presName="bottomLine" presStyleLbl="alignNode1" presStyleIdx="7" presStyleCnt="8">
        <dgm:presLayoutVars/>
      </dgm:prSet>
      <dgm:spPr/>
    </dgm:pt>
    <dgm:pt modelId="{50E0D2CE-C0F1-46C2-A833-A00F03E05947}" type="pres">
      <dgm:prSet presAssocID="{484824B0-FA2B-4400-9352-6543426B8A93}" presName="nodeText" presStyleLbl="bgAccFollowNode1" presStyleIdx="3" presStyleCnt="4">
        <dgm:presLayoutVars>
          <dgm:bulletEnabled val="1"/>
        </dgm:presLayoutVars>
      </dgm:prSet>
      <dgm:spPr/>
    </dgm:pt>
  </dgm:ptLst>
  <dgm:cxnLst>
    <dgm:cxn modelId="{A279FB02-55DD-4D21-B397-A40932ECA851}" type="presOf" srcId="{780A9F34-D5E7-4341-968C-EC47030307B8}" destId="{FD3D7B74-1D7B-4E6F-A23F-7398BB78E597}" srcOrd="1" destOrd="0" presId="urn:microsoft.com/office/officeart/2016/7/layout/BasicLinearProcessNumbered"/>
    <dgm:cxn modelId="{3CA33F08-4021-4894-8926-7DCF0422C076}" type="presOf" srcId="{5E0E7E1E-35E8-440C-AEFC-A5FAF49DBCE1}" destId="{5EE02A91-5F1E-4E11-BF7B-233E97107291}" srcOrd="0" destOrd="0" presId="urn:microsoft.com/office/officeart/2016/7/layout/BasicLinearProcessNumbered"/>
    <dgm:cxn modelId="{F5D1440B-1F8F-48EB-BFBB-47F3538736B4}" type="presOf" srcId="{431DA04F-0E15-441D-9C29-8F0CD7407C2D}" destId="{00210B54-D3FF-4C34-AAFB-21036A5773AB}" srcOrd="0" destOrd="0" presId="urn:microsoft.com/office/officeart/2016/7/layout/BasicLinearProcessNumbered"/>
    <dgm:cxn modelId="{C7289E0E-B49D-4944-AAA5-FC450EB6F56B}" type="presOf" srcId="{71EA2AF4-9290-4EF3-8293-309A27175B20}" destId="{FD3D7B74-1D7B-4E6F-A23F-7398BB78E597}" srcOrd="0" destOrd="1" presId="urn:microsoft.com/office/officeart/2016/7/layout/BasicLinearProcessNumbered"/>
    <dgm:cxn modelId="{4D884D18-E91C-46D5-9845-66E8FD446908}" srcId="{37AFE383-3574-4929-B3AD-9A8B2DFE5E6F}" destId="{2FD934B3-C3C1-48C4-B315-5B2150D8C741}" srcOrd="0" destOrd="0" parTransId="{57FD0E8D-EB64-4700-9E91-41FFB5FFBB10}" sibTransId="{AACD0CEC-5C15-435F-9E5A-603480C05146}"/>
    <dgm:cxn modelId="{E680071C-00CA-4717-83BA-9A31A92C54F4}" type="presOf" srcId="{7F5F3CAA-7540-4151-A28C-DDAEBF57F29A}" destId="{3B6718E9-2BEC-40D2-B278-E3B063ED2B94}" srcOrd="0" destOrd="0" presId="urn:microsoft.com/office/officeart/2016/7/layout/BasicLinearProcessNumbered"/>
    <dgm:cxn modelId="{6E25AD3D-4BEB-4CE8-9A2E-E00FF027AD5C}" type="presOf" srcId="{37AFE383-3574-4929-B3AD-9A8B2DFE5E6F}" destId="{E8CA1D5A-9776-4B52-977C-0CEF6D1C1220}" srcOrd="1" destOrd="0" presId="urn:microsoft.com/office/officeart/2016/7/layout/BasicLinearProcessNumbered"/>
    <dgm:cxn modelId="{8C39715D-D9B6-4F90-948C-1A31475AB465}" srcId="{780A9F34-D5E7-4341-968C-EC47030307B8}" destId="{71EA2AF4-9290-4EF3-8293-309A27175B20}" srcOrd="0" destOrd="0" parTransId="{2A59AE47-70BD-4C18-B61D-9E1CB9F3674C}" sibTransId="{3C4706F1-FB7E-47E3-8EDF-9BC681A0419B}"/>
    <dgm:cxn modelId="{D54AE449-F15C-4A05-85FD-BB19A1E41D57}" type="presOf" srcId="{780A9F34-D5E7-4341-968C-EC47030307B8}" destId="{86D47408-958D-4803-B817-CB62439CC7BE}" srcOrd="0" destOrd="0" presId="urn:microsoft.com/office/officeart/2016/7/layout/BasicLinearProcessNumbered"/>
    <dgm:cxn modelId="{54AF6E70-40B5-4BB6-905B-1A4124BF6E9B}" srcId="{7F5F3CAA-7540-4151-A28C-DDAEBF57F29A}" destId="{5263308F-A55A-4E46-82C7-45148939D7B2}" srcOrd="0" destOrd="0" parTransId="{7C0379E7-4B98-4B9E-95C6-A2842BE23229}" sibTransId="{00598E4E-C111-40D2-8509-B7AAD11BA0C2}"/>
    <dgm:cxn modelId="{3D05A687-D6D6-4F81-A9A3-518ADECECF2F}" srcId="{7F5F3CAA-7540-4151-A28C-DDAEBF57F29A}" destId="{780A9F34-D5E7-4341-968C-EC47030307B8}" srcOrd="1" destOrd="0" parTransId="{D7784E75-E986-46DF-A59F-FCA2562FC43A}" sibTransId="{5E0E7E1E-35E8-440C-AEFC-A5FAF49DBCE1}"/>
    <dgm:cxn modelId="{39574C8A-8E31-42EC-97AC-942953A97FA2}" type="presOf" srcId="{484824B0-FA2B-4400-9352-6543426B8A93}" destId="{50E0D2CE-C0F1-46C2-A833-A00F03E05947}" srcOrd="1" destOrd="0" presId="urn:microsoft.com/office/officeart/2016/7/layout/BasicLinearProcessNumbered"/>
    <dgm:cxn modelId="{16D11897-518B-44DA-B7DC-0532C9661DFB}" srcId="{484824B0-FA2B-4400-9352-6543426B8A93}" destId="{F67990CB-33FA-4818-99D2-F97D314F700A}" srcOrd="0" destOrd="0" parTransId="{A06099C2-20C6-4E6E-B691-2F7819AEB812}" sibTransId="{385C393C-5B8C-4EA3-94D8-629668B38964}"/>
    <dgm:cxn modelId="{069B7C9E-C512-4E64-A6BE-56E865D66CE8}" srcId="{7F5F3CAA-7540-4151-A28C-DDAEBF57F29A}" destId="{484824B0-FA2B-4400-9352-6543426B8A93}" srcOrd="3" destOrd="0" parTransId="{FDF82BFB-F1DD-45A9-9832-38ED55E6DBF3}" sibTransId="{EA8183D5-9B6A-431C-9AAD-E0FBF5668CE8}"/>
    <dgm:cxn modelId="{2E0D5BA7-2314-4A30-91EE-F02ACC14B3AB}" type="presOf" srcId="{2FD934B3-C3C1-48C4-B315-5B2150D8C741}" destId="{E8CA1D5A-9776-4B52-977C-0CEF6D1C1220}" srcOrd="0" destOrd="1" presId="urn:microsoft.com/office/officeart/2016/7/layout/BasicLinearProcessNumbered"/>
    <dgm:cxn modelId="{B0AD17AC-2505-486F-A0A2-E64ED3BA7845}" type="presOf" srcId="{37AFE383-3574-4929-B3AD-9A8B2DFE5E6F}" destId="{D0EDBD3D-0754-4E0E-A915-BF87C26D31BB}" srcOrd="0" destOrd="0" presId="urn:microsoft.com/office/officeart/2016/7/layout/BasicLinearProcessNumbered"/>
    <dgm:cxn modelId="{2F0A05AF-F19A-4D5E-9843-938F888FC8D5}" type="presOf" srcId="{F67990CB-33FA-4818-99D2-F97D314F700A}" destId="{50E0D2CE-C0F1-46C2-A833-A00F03E05947}" srcOrd="0" destOrd="1" presId="urn:microsoft.com/office/officeart/2016/7/layout/BasicLinearProcessNumbered"/>
    <dgm:cxn modelId="{AF6C96B5-1BC5-4D8C-9C67-BEA964612123}" srcId="{7F5F3CAA-7540-4151-A28C-DDAEBF57F29A}" destId="{37AFE383-3574-4929-B3AD-9A8B2DFE5E6F}" srcOrd="2" destOrd="0" parTransId="{DCAC718D-B976-466A-A4B1-D8CB0C1D8E99}" sibTransId="{431DA04F-0E15-441D-9C29-8F0CD7407C2D}"/>
    <dgm:cxn modelId="{983FF7C6-300E-4088-B746-B08A35485DBC}" type="presOf" srcId="{484824B0-FA2B-4400-9352-6543426B8A93}" destId="{20842BDA-1028-45BD-B00C-2342503B986A}" srcOrd="0" destOrd="0" presId="urn:microsoft.com/office/officeart/2016/7/layout/BasicLinearProcessNumbered"/>
    <dgm:cxn modelId="{0BB39CC7-CA21-4FC7-B437-0DDBC73AD26E}" srcId="{5263308F-A55A-4E46-82C7-45148939D7B2}" destId="{7F527FB1-A2A4-4580-8FC5-9AD0F2B24E58}" srcOrd="0" destOrd="0" parTransId="{0DA70472-D3C5-4AC6-81EF-BC9C6B41E9EA}" sibTransId="{6E1CD2A9-0829-46D6-9FA3-A8126B2635B1}"/>
    <dgm:cxn modelId="{1CE79CCB-8D57-4F95-9785-514DA6CB375E}" type="presOf" srcId="{5263308F-A55A-4E46-82C7-45148939D7B2}" destId="{65C5371B-12FE-424E-8956-4A28B8FC7514}" srcOrd="1" destOrd="0" presId="urn:microsoft.com/office/officeart/2016/7/layout/BasicLinearProcessNumbered"/>
    <dgm:cxn modelId="{A7EC8BD7-3D64-4986-AB46-1AD3F96EB052}" type="presOf" srcId="{7F527FB1-A2A4-4580-8FC5-9AD0F2B24E58}" destId="{65C5371B-12FE-424E-8956-4A28B8FC7514}" srcOrd="0" destOrd="1" presId="urn:microsoft.com/office/officeart/2016/7/layout/BasicLinearProcessNumbered"/>
    <dgm:cxn modelId="{35BDD3D8-2D83-41A3-8E19-3F524CA2A5E1}" type="presOf" srcId="{EA8183D5-9B6A-431C-9AAD-E0FBF5668CE8}" destId="{6D851E12-054F-4246-B338-82DA75E482FE}" srcOrd="0" destOrd="0" presId="urn:microsoft.com/office/officeart/2016/7/layout/BasicLinearProcessNumbered"/>
    <dgm:cxn modelId="{544239DB-1668-49A6-BCDB-B07B3555295F}" type="presOf" srcId="{00598E4E-C111-40D2-8509-B7AAD11BA0C2}" destId="{45F8CC77-E5E1-48A6-9DD8-3AEA3978E573}" srcOrd="0" destOrd="0" presId="urn:microsoft.com/office/officeart/2016/7/layout/BasicLinearProcessNumbered"/>
    <dgm:cxn modelId="{02BEABEC-A403-4676-A294-509ED1724DEA}" type="presOf" srcId="{5263308F-A55A-4E46-82C7-45148939D7B2}" destId="{D0CE4742-6A13-4B74-82B8-7B1D500748E9}" srcOrd="0" destOrd="0" presId="urn:microsoft.com/office/officeart/2016/7/layout/BasicLinearProcessNumbered"/>
    <dgm:cxn modelId="{DC436E8D-AA00-4C9E-8805-718B88657783}" type="presParOf" srcId="{3B6718E9-2BEC-40D2-B278-E3B063ED2B94}" destId="{C1D6D703-A607-42A3-95EB-2232E8FF489D}" srcOrd="0" destOrd="0" presId="urn:microsoft.com/office/officeart/2016/7/layout/BasicLinearProcessNumbered"/>
    <dgm:cxn modelId="{C73883C0-E408-4835-B384-D6832CB05088}" type="presParOf" srcId="{C1D6D703-A607-42A3-95EB-2232E8FF489D}" destId="{D0CE4742-6A13-4B74-82B8-7B1D500748E9}" srcOrd="0" destOrd="0" presId="urn:microsoft.com/office/officeart/2016/7/layout/BasicLinearProcessNumbered"/>
    <dgm:cxn modelId="{D965A16F-ADFD-4EB3-A0A7-B728A0D39E58}" type="presParOf" srcId="{C1D6D703-A607-42A3-95EB-2232E8FF489D}" destId="{45F8CC77-E5E1-48A6-9DD8-3AEA3978E573}" srcOrd="1" destOrd="0" presId="urn:microsoft.com/office/officeart/2016/7/layout/BasicLinearProcessNumbered"/>
    <dgm:cxn modelId="{61BFA0FA-223A-4C55-917D-EDBFBD3E1DFB}" type="presParOf" srcId="{C1D6D703-A607-42A3-95EB-2232E8FF489D}" destId="{4EA8C8E7-8DF3-45CA-A38C-9FCD54A4B6AB}" srcOrd="2" destOrd="0" presId="urn:microsoft.com/office/officeart/2016/7/layout/BasicLinearProcessNumbered"/>
    <dgm:cxn modelId="{DD82530D-96C5-40FD-AE22-9E308442698D}" type="presParOf" srcId="{C1D6D703-A607-42A3-95EB-2232E8FF489D}" destId="{65C5371B-12FE-424E-8956-4A28B8FC7514}" srcOrd="3" destOrd="0" presId="urn:microsoft.com/office/officeart/2016/7/layout/BasicLinearProcessNumbered"/>
    <dgm:cxn modelId="{615CCE75-BCF4-49AD-9A10-AC316CC4B02F}" type="presParOf" srcId="{3B6718E9-2BEC-40D2-B278-E3B063ED2B94}" destId="{BA4352D2-8647-4B9C-9401-A0C48348CA3C}" srcOrd="1" destOrd="0" presId="urn:microsoft.com/office/officeart/2016/7/layout/BasicLinearProcessNumbered"/>
    <dgm:cxn modelId="{6428CF14-3950-412E-9AF8-110E2E451F5F}" type="presParOf" srcId="{3B6718E9-2BEC-40D2-B278-E3B063ED2B94}" destId="{D230AEA9-E8DF-4E0D-ACF1-979F3D660DD7}" srcOrd="2" destOrd="0" presId="urn:microsoft.com/office/officeart/2016/7/layout/BasicLinearProcessNumbered"/>
    <dgm:cxn modelId="{60BA1BF7-7950-4B21-B413-B66DF6379D56}" type="presParOf" srcId="{D230AEA9-E8DF-4E0D-ACF1-979F3D660DD7}" destId="{86D47408-958D-4803-B817-CB62439CC7BE}" srcOrd="0" destOrd="0" presId="urn:microsoft.com/office/officeart/2016/7/layout/BasicLinearProcessNumbered"/>
    <dgm:cxn modelId="{51659D72-929E-407B-A4AA-57178D4FDCDD}" type="presParOf" srcId="{D230AEA9-E8DF-4E0D-ACF1-979F3D660DD7}" destId="{5EE02A91-5F1E-4E11-BF7B-233E97107291}" srcOrd="1" destOrd="0" presId="urn:microsoft.com/office/officeart/2016/7/layout/BasicLinearProcessNumbered"/>
    <dgm:cxn modelId="{98ECA2C3-6F77-4C09-A53A-D758FAAB8844}" type="presParOf" srcId="{D230AEA9-E8DF-4E0D-ACF1-979F3D660DD7}" destId="{45C3D98B-00F6-43AB-A6BD-E8382AE2B5E4}" srcOrd="2" destOrd="0" presId="urn:microsoft.com/office/officeart/2016/7/layout/BasicLinearProcessNumbered"/>
    <dgm:cxn modelId="{B29D94C6-C2AC-4ABE-970B-870818005501}" type="presParOf" srcId="{D230AEA9-E8DF-4E0D-ACF1-979F3D660DD7}" destId="{FD3D7B74-1D7B-4E6F-A23F-7398BB78E597}" srcOrd="3" destOrd="0" presId="urn:microsoft.com/office/officeart/2016/7/layout/BasicLinearProcessNumbered"/>
    <dgm:cxn modelId="{3281A994-B802-48CF-9466-2C1D1DC21D38}" type="presParOf" srcId="{3B6718E9-2BEC-40D2-B278-E3B063ED2B94}" destId="{FB65ADA1-DD22-4B0E-A6E1-AC576B9B020D}" srcOrd="3" destOrd="0" presId="urn:microsoft.com/office/officeart/2016/7/layout/BasicLinearProcessNumbered"/>
    <dgm:cxn modelId="{BB03CBE6-0334-434D-99DB-275923FE9581}" type="presParOf" srcId="{3B6718E9-2BEC-40D2-B278-E3B063ED2B94}" destId="{9E97D04E-1D66-44BE-ABE5-C72751D79D64}" srcOrd="4" destOrd="0" presId="urn:microsoft.com/office/officeart/2016/7/layout/BasicLinearProcessNumbered"/>
    <dgm:cxn modelId="{E667F6B5-5B55-40FD-9E29-D120E58A4744}" type="presParOf" srcId="{9E97D04E-1D66-44BE-ABE5-C72751D79D64}" destId="{D0EDBD3D-0754-4E0E-A915-BF87C26D31BB}" srcOrd="0" destOrd="0" presId="urn:microsoft.com/office/officeart/2016/7/layout/BasicLinearProcessNumbered"/>
    <dgm:cxn modelId="{4B1AFD96-710E-438C-A09D-4859D410C8C9}" type="presParOf" srcId="{9E97D04E-1D66-44BE-ABE5-C72751D79D64}" destId="{00210B54-D3FF-4C34-AAFB-21036A5773AB}" srcOrd="1" destOrd="0" presId="urn:microsoft.com/office/officeart/2016/7/layout/BasicLinearProcessNumbered"/>
    <dgm:cxn modelId="{4ECDD9DE-4CD7-4A0D-9B84-25AC4C3FA84A}" type="presParOf" srcId="{9E97D04E-1D66-44BE-ABE5-C72751D79D64}" destId="{71AE70B7-7A3B-484E-811B-B5172266D9BF}" srcOrd="2" destOrd="0" presId="urn:microsoft.com/office/officeart/2016/7/layout/BasicLinearProcessNumbered"/>
    <dgm:cxn modelId="{6373DEB5-FBD5-46E5-84F5-47EC21CF1E1D}" type="presParOf" srcId="{9E97D04E-1D66-44BE-ABE5-C72751D79D64}" destId="{E8CA1D5A-9776-4B52-977C-0CEF6D1C1220}" srcOrd="3" destOrd="0" presId="urn:microsoft.com/office/officeart/2016/7/layout/BasicLinearProcessNumbered"/>
    <dgm:cxn modelId="{371063B3-5F18-4EDE-8CA3-26A3A6CBCE54}" type="presParOf" srcId="{3B6718E9-2BEC-40D2-B278-E3B063ED2B94}" destId="{EF676948-6429-43D6-B158-9ADF18C61B2A}" srcOrd="5" destOrd="0" presId="urn:microsoft.com/office/officeart/2016/7/layout/BasicLinearProcessNumbered"/>
    <dgm:cxn modelId="{8A111F6E-9DCD-4FE4-B80B-E740387171D5}" type="presParOf" srcId="{3B6718E9-2BEC-40D2-B278-E3B063ED2B94}" destId="{9EDA3612-1823-4D45-A730-57D94229493C}" srcOrd="6" destOrd="0" presId="urn:microsoft.com/office/officeart/2016/7/layout/BasicLinearProcessNumbered"/>
    <dgm:cxn modelId="{15003051-BD30-492B-B5C1-19E14812FC8C}" type="presParOf" srcId="{9EDA3612-1823-4D45-A730-57D94229493C}" destId="{20842BDA-1028-45BD-B00C-2342503B986A}" srcOrd="0" destOrd="0" presId="urn:microsoft.com/office/officeart/2016/7/layout/BasicLinearProcessNumbered"/>
    <dgm:cxn modelId="{9BE225E5-B1D4-4D1C-A9A1-756DEA2CA270}" type="presParOf" srcId="{9EDA3612-1823-4D45-A730-57D94229493C}" destId="{6D851E12-054F-4246-B338-82DA75E482FE}" srcOrd="1" destOrd="0" presId="urn:microsoft.com/office/officeart/2016/7/layout/BasicLinearProcessNumbered"/>
    <dgm:cxn modelId="{EDAAFB50-2AE7-4995-AA0D-A31169B809A5}" type="presParOf" srcId="{9EDA3612-1823-4D45-A730-57D94229493C}" destId="{7B6C02E2-2412-46D0-8925-EC58E38EB1EB}" srcOrd="2" destOrd="0" presId="urn:microsoft.com/office/officeart/2016/7/layout/BasicLinearProcessNumbered"/>
    <dgm:cxn modelId="{33A1C122-A98B-404E-A2CF-AB5DF91AE79D}" type="presParOf" srcId="{9EDA3612-1823-4D45-A730-57D94229493C}" destId="{50E0D2CE-C0F1-46C2-A833-A00F03E0594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5F3CAA-7540-4151-A28C-DDAEBF57F29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F527FB1-A2A4-4580-8FC5-9AD0F2B24E58}">
      <dgm:prSet/>
      <dgm:spPr/>
      <dgm:t>
        <a:bodyPr/>
        <a:lstStyle/>
        <a:p>
          <a:r>
            <a:rPr lang="en-IN" dirty="0"/>
            <a:t>5.Selecting best features:</a:t>
          </a:r>
        </a:p>
        <a:p>
          <a:pPr>
            <a:buFont typeface="Arial" panose="020B0604020202020204" pitchFamily="34" charset="0"/>
            <a:buChar char="•"/>
          </a:pPr>
          <a:r>
            <a:rPr lang="en-IN" dirty="0"/>
            <a:t>We have lots of input features we are selecting best features using ‘</a:t>
          </a:r>
          <a:r>
            <a:rPr lang="en-IN" dirty="0" err="1"/>
            <a:t>SelectKBest</a:t>
          </a:r>
          <a:r>
            <a:rPr lang="en-IN" dirty="0"/>
            <a:t>’ as selector.</a:t>
          </a:r>
          <a:endParaRPr lang="en-US" dirty="0"/>
        </a:p>
      </dgm:t>
    </dgm:pt>
    <dgm:pt modelId="{0DA70472-D3C5-4AC6-81EF-BC9C6B41E9EA}" type="parTrans" cxnId="{0BB39CC7-CA21-4FC7-B437-0DDBC73AD26E}">
      <dgm:prSet/>
      <dgm:spPr/>
      <dgm:t>
        <a:bodyPr/>
        <a:lstStyle/>
        <a:p>
          <a:endParaRPr lang="en-US"/>
        </a:p>
      </dgm:t>
    </dgm:pt>
    <dgm:pt modelId="{6E1CD2A9-0829-46D6-9FA3-A8126B2635B1}" type="sibTrans" cxnId="{0BB39CC7-CA21-4FC7-B437-0DDBC73AD26E}">
      <dgm:prSet phldrT="1" phldr="0"/>
      <dgm:spPr/>
      <dgm:t>
        <a:bodyPr/>
        <a:lstStyle/>
        <a:p>
          <a:endParaRPr lang="en-US" dirty="0"/>
        </a:p>
      </dgm:t>
    </dgm:pt>
    <dgm:pt modelId="{780A9F34-D5E7-4341-968C-EC47030307B8}">
      <dgm:prSet/>
      <dgm:spPr/>
      <dgm:t>
        <a:bodyPr/>
        <a:lstStyle/>
        <a:p>
          <a:r>
            <a:rPr lang="en-IN" dirty="0"/>
            <a:t>6.Scaling features (standard scaler):</a:t>
          </a:r>
        </a:p>
        <a:p>
          <a:pPr>
            <a:buFont typeface="Arial" panose="020B0604020202020204" pitchFamily="34" charset="0"/>
            <a:buChar char="•"/>
          </a:pPr>
          <a:r>
            <a:rPr lang="en-IN" dirty="0"/>
            <a:t>Scaling features such that mean =0 and standard deviation =1.</a:t>
          </a:r>
          <a:endParaRPr lang="en-US" dirty="0"/>
        </a:p>
      </dgm:t>
    </dgm:pt>
    <dgm:pt modelId="{D7784E75-E986-46DF-A59F-FCA2562FC43A}" type="parTrans" cxnId="{3D05A687-D6D6-4F81-A9A3-518ADECECF2F}">
      <dgm:prSet/>
      <dgm:spPr/>
      <dgm:t>
        <a:bodyPr/>
        <a:lstStyle/>
        <a:p>
          <a:endParaRPr lang="en-US"/>
        </a:p>
      </dgm:t>
    </dgm:pt>
    <dgm:pt modelId="{5E0E7E1E-35E8-440C-AEFC-A5FAF49DBCE1}" type="sibTrans" cxnId="{3D05A687-D6D6-4F81-A9A3-518ADECECF2F}">
      <dgm:prSet phldrT="2" phldr="0"/>
      <dgm:spPr/>
      <dgm:t>
        <a:bodyPr/>
        <a:lstStyle/>
        <a:p>
          <a:endParaRPr lang="en-US"/>
        </a:p>
      </dgm:t>
    </dgm:pt>
    <dgm:pt modelId="{37AFE383-3574-4929-B3AD-9A8B2DFE5E6F}">
      <dgm:prSet/>
      <dgm:spPr/>
      <dgm:t>
        <a:bodyPr/>
        <a:lstStyle/>
        <a:p>
          <a:r>
            <a:rPr lang="en-IN" dirty="0"/>
            <a:t>7.Model building/Training:</a:t>
          </a:r>
        </a:p>
        <a:p>
          <a:pPr>
            <a:buFont typeface="Arial" panose="020B0604020202020204" pitchFamily="34" charset="0"/>
            <a:buChar char="•"/>
          </a:pPr>
          <a:r>
            <a:rPr lang="en-IN" dirty="0" err="1"/>
            <a:t>LogisticRegression</a:t>
          </a:r>
          <a:r>
            <a:rPr lang="en-IN" dirty="0"/>
            <a:t>() and </a:t>
          </a:r>
          <a:r>
            <a:rPr lang="en-IN" dirty="0" err="1"/>
            <a:t>DecisionTreeClassifier</a:t>
          </a:r>
          <a:r>
            <a:rPr lang="en-IN" dirty="0"/>
            <a:t>() models.</a:t>
          </a:r>
          <a:endParaRPr lang="en-US" dirty="0"/>
        </a:p>
      </dgm:t>
    </dgm:pt>
    <dgm:pt modelId="{DCAC718D-B976-466A-A4B1-D8CB0C1D8E99}" type="parTrans" cxnId="{AF6C96B5-1BC5-4D8C-9C67-BEA964612123}">
      <dgm:prSet/>
      <dgm:spPr/>
      <dgm:t>
        <a:bodyPr/>
        <a:lstStyle/>
        <a:p>
          <a:endParaRPr lang="en-US"/>
        </a:p>
      </dgm:t>
    </dgm:pt>
    <dgm:pt modelId="{431DA04F-0E15-441D-9C29-8F0CD7407C2D}" type="sibTrans" cxnId="{AF6C96B5-1BC5-4D8C-9C67-BEA964612123}">
      <dgm:prSet phldrT="3" phldr="0"/>
      <dgm:spPr/>
      <dgm:t>
        <a:bodyPr/>
        <a:lstStyle/>
        <a:p>
          <a:endParaRPr lang="en-US"/>
        </a:p>
      </dgm:t>
    </dgm:pt>
    <dgm:pt modelId="{484824B0-FA2B-4400-9352-6543426B8A93}">
      <dgm:prSet/>
      <dgm:spPr/>
      <dgm:t>
        <a:bodyPr/>
        <a:lstStyle/>
        <a:p>
          <a:r>
            <a:rPr lang="en-IN" dirty="0"/>
            <a:t>8.Model Evaluation:</a:t>
          </a:r>
        </a:p>
        <a:p>
          <a:pPr>
            <a:buFont typeface="Arial" panose="020B0604020202020204" pitchFamily="34" charset="0"/>
            <a:buChar char="•"/>
          </a:pPr>
          <a:r>
            <a:rPr lang="en-IN" dirty="0"/>
            <a:t>Prediction on scaled input test data. Classification report( f1 score, accuracy, precision etc.)</a:t>
          </a:r>
          <a:endParaRPr lang="en-US" dirty="0"/>
        </a:p>
      </dgm:t>
    </dgm:pt>
    <dgm:pt modelId="{FDF82BFB-F1DD-45A9-9832-38ED55E6DBF3}" type="parTrans" cxnId="{069B7C9E-C512-4E64-A6BE-56E865D66CE8}">
      <dgm:prSet/>
      <dgm:spPr/>
      <dgm:t>
        <a:bodyPr/>
        <a:lstStyle/>
        <a:p>
          <a:endParaRPr lang="en-US"/>
        </a:p>
      </dgm:t>
    </dgm:pt>
    <dgm:pt modelId="{EA8183D5-9B6A-431C-9AAD-E0FBF5668CE8}" type="sibTrans" cxnId="{069B7C9E-C512-4E64-A6BE-56E865D66CE8}">
      <dgm:prSet phldrT="4" phldr="0"/>
      <dgm:spPr/>
      <dgm:t>
        <a:bodyPr/>
        <a:lstStyle/>
        <a:p>
          <a:endParaRPr lang="en-US"/>
        </a:p>
      </dgm:t>
    </dgm:pt>
    <dgm:pt modelId="{FB45CC4C-7447-4C1D-9A16-A5C6626D5942}" type="pres">
      <dgm:prSet presAssocID="{7F5F3CAA-7540-4151-A28C-DDAEBF57F29A}" presName="linear" presStyleCnt="0">
        <dgm:presLayoutVars>
          <dgm:animLvl val="lvl"/>
          <dgm:resizeHandles val="exact"/>
        </dgm:presLayoutVars>
      </dgm:prSet>
      <dgm:spPr/>
    </dgm:pt>
    <dgm:pt modelId="{832C5338-363D-419F-BD43-DB10FA984298}" type="pres">
      <dgm:prSet presAssocID="{7F527FB1-A2A4-4580-8FC5-9AD0F2B24E58}" presName="parentText" presStyleLbl="node1" presStyleIdx="0" presStyleCnt="4">
        <dgm:presLayoutVars>
          <dgm:chMax val="0"/>
          <dgm:bulletEnabled val="1"/>
        </dgm:presLayoutVars>
      </dgm:prSet>
      <dgm:spPr/>
    </dgm:pt>
    <dgm:pt modelId="{241068C2-025A-4243-AAB9-3E89ADBA7B38}" type="pres">
      <dgm:prSet presAssocID="{6E1CD2A9-0829-46D6-9FA3-A8126B2635B1}" presName="spacer" presStyleCnt="0"/>
      <dgm:spPr/>
    </dgm:pt>
    <dgm:pt modelId="{0DD37C6C-8FDA-494D-BAB2-B792E4F73B6E}" type="pres">
      <dgm:prSet presAssocID="{780A9F34-D5E7-4341-968C-EC47030307B8}" presName="parentText" presStyleLbl="node1" presStyleIdx="1" presStyleCnt="4">
        <dgm:presLayoutVars>
          <dgm:chMax val="0"/>
          <dgm:bulletEnabled val="1"/>
        </dgm:presLayoutVars>
      </dgm:prSet>
      <dgm:spPr/>
    </dgm:pt>
    <dgm:pt modelId="{013E166D-B846-4017-BA24-6F7B8A622F9F}" type="pres">
      <dgm:prSet presAssocID="{5E0E7E1E-35E8-440C-AEFC-A5FAF49DBCE1}" presName="spacer" presStyleCnt="0"/>
      <dgm:spPr/>
    </dgm:pt>
    <dgm:pt modelId="{3B7DA497-D0D9-4754-B6E3-5ABDF22B6F1B}" type="pres">
      <dgm:prSet presAssocID="{37AFE383-3574-4929-B3AD-9A8B2DFE5E6F}" presName="parentText" presStyleLbl="node1" presStyleIdx="2" presStyleCnt="4">
        <dgm:presLayoutVars>
          <dgm:chMax val="0"/>
          <dgm:bulletEnabled val="1"/>
        </dgm:presLayoutVars>
      </dgm:prSet>
      <dgm:spPr/>
    </dgm:pt>
    <dgm:pt modelId="{20F384A2-9BE6-4F3D-918F-7523EF8020D0}" type="pres">
      <dgm:prSet presAssocID="{431DA04F-0E15-441D-9C29-8F0CD7407C2D}" presName="spacer" presStyleCnt="0"/>
      <dgm:spPr/>
    </dgm:pt>
    <dgm:pt modelId="{517C260B-1663-43DB-852F-3E3968A522EC}" type="pres">
      <dgm:prSet presAssocID="{484824B0-FA2B-4400-9352-6543426B8A93}" presName="parentText" presStyleLbl="node1" presStyleIdx="3" presStyleCnt="4">
        <dgm:presLayoutVars>
          <dgm:chMax val="0"/>
          <dgm:bulletEnabled val="1"/>
        </dgm:presLayoutVars>
      </dgm:prSet>
      <dgm:spPr/>
    </dgm:pt>
  </dgm:ptLst>
  <dgm:cxnLst>
    <dgm:cxn modelId="{6F053B10-3276-40C8-B9CB-4861BC5388C4}" type="presOf" srcId="{7F527FB1-A2A4-4580-8FC5-9AD0F2B24E58}" destId="{832C5338-363D-419F-BD43-DB10FA984298}" srcOrd="0" destOrd="0" presId="urn:microsoft.com/office/officeart/2005/8/layout/vList2"/>
    <dgm:cxn modelId="{3D05A687-D6D6-4F81-A9A3-518ADECECF2F}" srcId="{7F5F3CAA-7540-4151-A28C-DDAEBF57F29A}" destId="{780A9F34-D5E7-4341-968C-EC47030307B8}" srcOrd="1" destOrd="0" parTransId="{D7784E75-E986-46DF-A59F-FCA2562FC43A}" sibTransId="{5E0E7E1E-35E8-440C-AEFC-A5FAF49DBCE1}"/>
    <dgm:cxn modelId="{E310A691-6A75-4768-9BAA-64F86CA37967}" type="presOf" srcId="{780A9F34-D5E7-4341-968C-EC47030307B8}" destId="{0DD37C6C-8FDA-494D-BAB2-B792E4F73B6E}" srcOrd="0" destOrd="0" presId="urn:microsoft.com/office/officeart/2005/8/layout/vList2"/>
    <dgm:cxn modelId="{069B7C9E-C512-4E64-A6BE-56E865D66CE8}" srcId="{7F5F3CAA-7540-4151-A28C-DDAEBF57F29A}" destId="{484824B0-FA2B-4400-9352-6543426B8A93}" srcOrd="3" destOrd="0" parTransId="{FDF82BFB-F1DD-45A9-9832-38ED55E6DBF3}" sibTransId="{EA8183D5-9B6A-431C-9AAD-E0FBF5668CE8}"/>
    <dgm:cxn modelId="{AF6C96B5-1BC5-4D8C-9C67-BEA964612123}" srcId="{7F5F3CAA-7540-4151-A28C-DDAEBF57F29A}" destId="{37AFE383-3574-4929-B3AD-9A8B2DFE5E6F}" srcOrd="2" destOrd="0" parTransId="{DCAC718D-B976-466A-A4B1-D8CB0C1D8E99}" sibTransId="{431DA04F-0E15-441D-9C29-8F0CD7407C2D}"/>
    <dgm:cxn modelId="{FC5702B7-64AA-4D62-9208-4671887070F3}" type="presOf" srcId="{484824B0-FA2B-4400-9352-6543426B8A93}" destId="{517C260B-1663-43DB-852F-3E3968A522EC}" srcOrd="0" destOrd="0" presId="urn:microsoft.com/office/officeart/2005/8/layout/vList2"/>
    <dgm:cxn modelId="{A7D8A3BE-9389-4710-8BAD-39991C6FA8DB}" type="presOf" srcId="{37AFE383-3574-4929-B3AD-9A8B2DFE5E6F}" destId="{3B7DA497-D0D9-4754-B6E3-5ABDF22B6F1B}" srcOrd="0" destOrd="0" presId="urn:microsoft.com/office/officeart/2005/8/layout/vList2"/>
    <dgm:cxn modelId="{0BB39CC7-CA21-4FC7-B437-0DDBC73AD26E}" srcId="{7F5F3CAA-7540-4151-A28C-DDAEBF57F29A}" destId="{7F527FB1-A2A4-4580-8FC5-9AD0F2B24E58}" srcOrd="0" destOrd="0" parTransId="{0DA70472-D3C5-4AC6-81EF-BC9C6B41E9EA}" sibTransId="{6E1CD2A9-0829-46D6-9FA3-A8126B2635B1}"/>
    <dgm:cxn modelId="{A1CDB7E2-FCA3-41BB-99B6-8797D46707B6}" type="presOf" srcId="{7F5F3CAA-7540-4151-A28C-DDAEBF57F29A}" destId="{FB45CC4C-7447-4C1D-9A16-A5C6626D5942}" srcOrd="0" destOrd="0" presId="urn:microsoft.com/office/officeart/2005/8/layout/vList2"/>
    <dgm:cxn modelId="{E313AAF7-DB1D-4CDC-85FA-9056ABD886E3}" type="presParOf" srcId="{FB45CC4C-7447-4C1D-9A16-A5C6626D5942}" destId="{832C5338-363D-419F-BD43-DB10FA984298}" srcOrd="0" destOrd="0" presId="urn:microsoft.com/office/officeart/2005/8/layout/vList2"/>
    <dgm:cxn modelId="{BD267B70-05A3-4DD7-8183-2B59BE7CD5A6}" type="presParOf" srcId="{FB45CC4C-7447-4C1D-9A16-A5C6626D5942}" destId="{241068C2-025A-4243-AAB9-3E89ADBA7B38}" srcOrd="1" destOrd="0" presId="urn:microsoft.com/office/officeart/2005/8/layout/vList2"/>
    <dgm:cxn modelId="{B5905571-7C7B-41A3-833A-5B6688711523}" type="presParOf" srcId="{FB45CC4C-7447-4C1D-9A16-A5C6626D5942}" destId="{0DD37C6C-8FDA-494D-BAB2-B792E4F73B6E}" srcOrd="2" destOrd="0" presId="urn:microsoft.com/office/officeart/2005/8/layout/vList2"/>
    <dgm:cxn modelId="{C38C60E5-6CE8-4EB7-AD0B-7D97E833AC8C}" type="presParOf" srcId="{FB45CC4C-7447-4C1D-9A16-A5C6626D5942}" destId="{013E166D-B846-4017-BA24-6F7B8A622F9F}" srcOrd="3" destOrd="0" presId="urn:microsoft.com/office/officeart/2005/8/layout/vList2"/>
    <dgm:cxn modelId="{415A496F-FB29-4B4E-A9BC-652A0A8A5823}" type="presParOf" srcId="{FB45CC4C-7447-4C1D-9A16-A5C6626D5942}" destId="{3B7DA497-D0D9-4754-B6E3-5ABDF22B6F1B}" srcOrd="4" destOrd="0" presId="urn:microsoft.com/office/officeart/2005/8/layout/vList2"/>
    <dgm:cxn modelId="{12A6D6B0-7C8A-45A3-A6B7-593555622C20}" type="presParOf" srcId="{FB45CC4C-7447-4C1D-9A16-A5C6626D5942}" destId="{20F384A2-9BE6-4F3D-918F-7523EF8020D0}" srcOrd="5" destOrd="0" presId="urn:microsoft.com/office/officeart/2005/8/layout/vList2"/>
    <dgm:cxn modelId="{70396477-F46E-419A-A9F0-25F13BAB6347}" type="presParOf" srcId="{FB45CC4C-7447-4C1D-9A16-A5C6626D5942}" destId="{517C260B-1663-43DB-852F-3E3968A522E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1E2A7-C3BB-4F31-9975-5A05D46D15C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E15DB-2113-4555-A3BC-C7ABA5ECC1A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24D048-8B4A-4D35-9D50-05FC23FD08CD}">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The bank has issued credit cards extensively, including to unqualified applicants, to boost market share.</a:t>
          </a:r>
        </a:p>
      </dsp:txBody>
      <dsp:txXfrm>
        <a:off x="1057183" y="1805"/>
        <a:ext cx="9458416" cy="915310"/>
      </dsp:txXfrm>
    </dsp:sp>
    <dsp:sp modelId="{7FC27BA9-78B1-4AA0-9985-B1F510DC3E05}">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98A12-DDCD-49D6-A9E5-1AA68AED0F0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B5D9DD-18AB-4B23-990C-ACE12B5BEEA7}">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Many cardholders, regardless of their ability to repay, have accumulated substantial credit and cash-card debts through overuse.</a:t>
          </a:r>
        </a:p>
      </dsp:txBody>
      <dsp:txXfrm>
        <a:off x="1057183" y="1145944"/>
        <a:ext cx="9458416" cy="915310"/>
      </dsp:txXfrm>
    </dsp:sp>
    <dsp:sp modelId="{550C1213-FEAF-4A8F-A58E-794CAADFED95}">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1C26AA-B143-4DCB-BC9D-7C8714F81C6C}">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EBF2A-3E00-4317-A2C2-775F0497CF95}">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This crisis has severely impacted consumer finance confidence, posing significant challenges for both banks and cardholders.</a:t>
          </a:r>
        </a:p>
      </dsp:txBody>
      <dsp:txXfrm>
        <a:off x="1057183" y="2290082"/>
        <a:ext cx="9458416" cy="915310"/>
      </dsp:txXfrm>
    </dsp:sp>
    <dsp:sp modelId="{3E037793-5CCA-4C2B-8EDD-FD40185FD6BB}">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FA033B-72CE-470A-AB0D-44D932B92997}">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42370E-D6BF-4E7E-A682-E31DC108512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u="sng" kern="1200" dirty="0">
              <a:highlight>
                <a:srgbClr val="FFFF00"/>
              </a:highlight>
            </a:rPr>
            <a:t>Estimating the probability of default is crucial for risk control, surpassing the simple classification of customers as risky or non-risky.</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E4742-6A13-4B74-82B8-7B1D500748E9}">
      <dsp:nvSpPr>
        <dsp:cNvPr id="0" name=""/>
        <dsp:cNvSpPr/>
      </dsp:nvSpPr>
      <dsp:spPr>
        <a:xfrm>
          <a:off x="3201" y="318495"/>
          <a:ext cx="2539866" cy="355581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IN" sz="1800" kern="1200"/>
            <a:t>Encoding categorical variables </a:t>
          </a:r>
          <a:endParaRPr lang="en-US" sz="1800" kern="1200"/>
        </a:p>
        <a:p>
          <a:pPr marL="114300" lvl="1" indent="-114300" algn="l" defTabSz="622300">
            <a:lnSpc>
              <a:spcPct val="90000"/>
            </a:lnSpc>
            <a:spcBef>
              <a:spcPct val="0"/>
            </a:spcBef>
            <a:spcAft>
              <a:spcPct val="15000"/>
            </a:spcAft>
            <a:buChar char="•"/>
          </a:pPr>
          <a:r>
            <a:rPr lang="en-IN" sz="1400" kern="1200"/>
            <a:t>We  already have categorical variable encoded in raw data .</a:t>
          </a:r>
          <a:endParaRPr lang="en-US" sz="1400" kern="1200"/>
        </a:p>
      </dsp:txBody>
      <dsp:txXfrm>
        <a:off x="3201" y="1669704"/>
        <a:ext cx="2539866" cy="2133487"/>
      </dsp:txXfrm>
    </dsp:sp>
    <dsp:sp modelId="{45F8CC77-E5E1-48A6-9DD8-3AEA3978E573}">
      <dsp:nvSpPr>
        <dsp:cNvPr id="0" name=""/>
        <dsp:cNvSpPr/>
      </dsp:nvSpPr>
      <dsp:spPr>
        <a:xfrm>
          <a:off x="739762" y="674077"/>
          <a:ext cx="1066743" cy="106674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4EA8C8E7-8DF3-45CA-A38C-9FCD54A4B6AB}">
      <dsp:nvSpPr>
        <dsp:cNvPr id="0" name=""/>
        <dsp:cNvSpPr/>
      </dsp:nvSpPr>
      <dsp:spPr>
        <a:xfrm>
          <a:off x="3201" y="3874237"/>
          <a:ext cx="2539866" cy="72"/>
        </a:xfrm>
        <a:prstGeom prst="rect">
          <a:avLst/>
        </a:prstGeom>
        <a:solidFill>
          <a:schemeClr val="accent2">
            <a:hueOff val="920516"/>
            <a:satOff val="-2642"/>
            <a:lumOff val="-4230"/>
            <a:alphaOff val="0"/>
          </a:schemeClr>
        </a:solidFill>
        <a:ln w="19050" cap="flat" cmpd="sng" algn="ctr">
          <a:solidFill>
            <a:schemeClr val="accent2">
              <a:hueOff val="920516"/>
              <a:satOff val="-2642"/>
              <a:lumOff val="-42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D47408-958D-4803-B817-CB62439CC7BE}">
      <dsp:nvSpPr>
        <dsp:cNvPr id="0" name=""/>
        <dsp:cNvSpPr/>
      </dsp:nvSpPr>
      <dsp:spPr>
        <a:xfrm>
          <a:off x="2797054" y="318495"/>
          <a:ext cx="2539866" cy="3555813"/>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IN" sz="1800" kern="1200"/>
            <a:t>Splitting data into features and target variables:</a:t>
          </a:r>
          <a:endParaRPr lang="en-US" sz="1800" kern="1200"/>
        </a:p>
        <a:p>
          <a:pPr marL="114300" lvl="1" indent="-114300" algn="l" defTabSz="622300">
            <a:lnSpc>
              <a:spcPct val="90000"/>
            </a:lnSpc>
            <a:spcBef>
              <a:spcPct val="0"/>
            </a:spcBef>
            <a:spcAft>
              <a:spcPct val="15000"/>
            </a:spcAft>
            <a:buChar char="•"/>
          </a:pPr>
          <a:r>
            <a:rPr lang="en-IN" sz="1400" kern="1200"/>
            <a:t>‘default payment next month’ is target variable.</a:t>
          </a:r>
          <a:endParaRPr lang="en-US" sz="1400" kern="1200"/>
        </a:p>
      </dsp:txBody>
      <dsp:txXfrm>
        <a:off x="2797054" y="1669704"/>
        <a:ext cx="2539866" cy="2133487"/>
      </dsp:txXfrm>
    </dsp:sp>
    <dsp:sp modelId="{5EE02A91-5F1E-4E11-BF7B-233E97107291}">
      <dsp:nvSpPr>
        <dsp:cNvPr id="0" name=""/>
        <dsp:cNvSpPr/>
      </dsp:nvSpPr>
      <dsp:spPr>
        <a:xfrm>
          <a:off x="3533615" y="674077"/>
          <a:ext cx="1066743" cy="1066743"/>
        </a:xfrm>
        <a:prstGeom prst="ellipse">
          <a:avLst/>
        </a:prstGeom>
        <a:solidFill>
          <a:schemeClr val="accent2">
            <a:hueOff val="1841033"/>
            <a:satOff val="-5284"/>
            <a:lumOff val="-8460"/>
            <a:alphaOff val="0"/>
          </a:schemeClr>
        </a:solidFill>
        <a:ln w="19050" cap="flat" cmpd="sng" algn="ctr">
          <a:solidFill>
            <a:schemeClr val="accent2">
              <a:hueOff val="1841033"/>
              <a:satOff val="-5284"/>
              <a:lumOff val="-84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45C3D98B-00F6-43AB-A6BD-E8382AE2B5E4}">
      <dsp:nvSpPr>
        <dsp:cNvPr id="0" name=""/>
        <dsp:cNvSpPr/>
      </dsp:nvSpPr>
      <dsp:spPr>
        <a:xfrm>
          <a:off x="2797054" y="3874237"/>
          <a:ext cx="2539866" cy="72"/>
        </a:xfrm>
        <a:prstGeom prst="rect">
          <a:avLst/>
        </a:prstGeom>
        <a:solidFill>
          <a:schemeClr val="accent2">
            <a:hueOff val="2761549"/>
            <a:satOff val="-7926"/>
            <a:lumOff val="-12690"/>
            <a:alphaOff val="0"/>
          </a:schemeClr>
        </a:solidFill>
        <a:ln w="19050" cap="flat" cmpd="sng" algn="ctr">
          <a:solidFill>
            <a:schemeClr val="accent2">
              <a:hueOff val="2761549"/>
              <a:satOff val="-7926"/>
              <a:lumOff val="-126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EDBD3D-0754-4E0E-A915-BF87C26D31BB}">
      <dsp:nvSpPr>
        <dsp:cNvPr id="0" name=""/>
        <dsp:cNvSpPr/>
      </dsp:nvSpPr>
      <dsp:spPr>
        <a:xfrm>
          <a:off x="5590907" y="318495"/>
          <a:ext cx="2539866" cy="3555813"/>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IN" sz="1800" kern="1200"/>
            <a:t>Splitting data into train and test dataset</a:t>
          </a:r>
          <a:endParaRPr lang="en-US" sz="1800" kern="1200"/>
        </a:p>
        <a:p>
          <a:pPr marL="114300" lvl="1" indent="-114300" algn="l" defTabSz="622300">
            <a:lnSpc>
              <a:spcPct val="90000"/>
            </a:lnSpc>
            <a:spcBef>
              <a:spcPct val="0"/>
            </a:spcBef>
            <a:spcAft>
              <a:spcPct val="15000"/>
            </a:spcAft>
            <a:buChar char="•"/>
          </a:pPr>
          <a:r>
            <a:rPr lang="en-IN" sz="1400" kern="1200"/>
            <a:t>using train_test_split</a:t>
          </a:r>
          <a:endParaRPr lang="en-US" sz="1400" kern="1200"/>
        </a:p>
      </dsp:txBody>
      <dsp:txXfrm>
        <a:off x="5590907" y="1669704"/>
        <a:ext cx="2539866" cy="2133487"/>
      </dsp:txXfrm>
    </dsp:sp>
    <dsp:sp modelId="{00210B54-D3FF-4C34-AAFB-21036A5773AB}">
      <dsp:nvSpPr>
        <dsp:cNvPr id="0" name=""/>
        <dsp:cNvSpPr/>
      </dsp:nvSpPr>
      <dsp:spPr>
        <a:xfrm>
          <a:off x="6327469" y="674077"/>
          <a:ext cx="1066743" cy="1066743"/>
        </a:xfrm>
        <a:prstGeom prst="ellipse">
          <a:avLst/>
        </a:prstGeom>
        <a:solidFill>
          <a:schemeClr val="accent2">
            <a:hueOff val="3682065"/>
            <a:satOff val="-10567"/>
            <a:lumOff val="-16919"/>
            <a:alphaOff val="0"/>
          </a:schemeClr>
        </a:solidFill>
        <a:ln w="19050" cap="flat" cmpd="sng" algn="ctr">
          <a:solidFill>
            <a:schemeClr val="accent2">
              <a:hueOff val="3682065"/>
              <a:satOff val="-10567"/>
              <a:lumOff val="-16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71AE70B7-7A3B-484E-811B-B5172266D9BF}">
      <dsp:nvSpPr>
        <dsp:cNvPr id="0" name=""/>
        <dsp:cNvSpPr/>
      </dsp:nvSpPr>
      <dsp:spPr>
        <a:xfrm>
          <a:off x="5590907" y="3874237"/>
          <a:ext cx="2539866" cy="72"/>
        </a:xfrm>
        <a:prstGeom prst="rect">
          <a:avLst/>
        </a:prstGeom>
        <a:solidFill>
          <a:schemeClr val="accent2">
            <a:hueOff val="4602581"/>
            <a:satOff val="-13209"/>
            <a:lumOff val="-21149"/>
            <a:alphaOff val="0"/>
          </a:schemeClr>
        </a:solidFill>
        <a:ln w="19050" cap="flat" cmpd="sng" algn="ctr">
          <a:solidFill>
            <a:schemeClr val="accent2">
              <a:hueOff val="4602581"/>
              <a:satOff val="-13209"/>
              <a:lumOff val="-211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842BDA-1028-45BD-B00C-2342503B986A}">
      <dsp:nvSpPr>
        <dsp:cNvPr id="0" name=""/>
        <dsp:cNvSpPr/>
      </dsp:nvSpPr>
      <dsp:spPr>
        <a:xfrm>
          <a:off x="8384760" y="318495"/>
          <a:ext cx="2539866" cy="3555813"/>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IN" sz="1800" kern="1200"/>
            <a:t>Taking absolute of the input features:</a:t>
          </a:r>
          <a:endParaRPr lang="en-US" sz="1800" kern="1200"/>
        </a:p>
        <a:p>
          <a:pPr marL="114300" lvl="1" indent="-114300" algn="l" defTabSz="622300">
            <a:lnSpc>
              <a:spcPct val="90000"/>
            </a:lnSpc>
            <a:spcBef>
              <a:spcPct val="0"/>
            </a:spcBef>
            <a:spcAft>
              <a:spcPct val="15000"/>
            </a:spcAft>
            <a:buChar char="•"/>
          </a:pPr>
          <a:r>
            <a:rPr lang="en-IN" sz="1400" kern="1200"/>
            <a:t>We handled negative inputs by taking absolute of the features.</a:t>
          </a:r>
          <a:endParaRPr lang="en-US" sz="1400" kern="1200"/>
        </a:p>
      </dsp:txBody>
      <dsp:txXfrm>
        <a:off x="8384760" y="1669704"/>
        <a:ext cx="2539866" cy="2133487"/>
      </dsp:txXfrm>
    </dsp:sp>
    <dsp:sp modelId="{6D851E12-054F-4246-B338-82DA75E482FE}">
      <dsp:nvSpPr>
        <dsp:cNvPr id="0" name=""/>
        <dsp:cNvSpPr/>
      </dsp:nvSpPr>
      <dsp:spPr>
        <a:xfrm>
          <a:off x="9121322" y="674077"/>
          <a:ext cx="1066743" cy="1066743"/>
        </a:xfrm>
        <a:prstGeom prst="ellipse">
          <a:avLst/>
        </a:prstGeom>
        <a:solidFill>
          <a:schemeClr val="accent2">
            <a:hueOff val="5523098"/>
            <a:satOff val="-15851"/>
            <a:lumOff val="-25379"/>
            <a:alphaOff val="0"/>
          </a:schemeClr>
        </a:solidFill>
        <a:ln w="19050" cap="flat" cmpd="sng" algn="ctr">
          <a:solidFill>
            <a:schemeClr val="accent2">
              <a:hueOff val="5523098"/>
              <a:satOff val="-15851"/>
              <a:lumOff val="-253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7B6C02E2-2412-46D0-8925-EC58E38EB1EB}">
      <dsp:nvSpPr>
        <dsp:cNvPr id="0" name=""/>
        <dsp:cNvSpPr/>
      </dsp:nvSpPr>
      <dsp:spPr>
        <a:xfrm>
          <a:off x="8384760" y="3874237"/>
          <a:ext cx="2539866"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C5338-363D-419F-BD43-DB10FA984298}">
      <dsp:nvSpPr>
        <dsp:cNvPr id="0" name=""/>
        <dsp:cNvSpPr/>
      </dsp:nvSpPr>
      <dsp:spPr>
        <a:xfrm>
          <a:off x="0" y="33786"/>
          <a:ext cx="4958965" cy="9301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5.Selecting best features:</a:t>
          </a:r>
        </a:p>
        <a:p>
          <a:pPr marL="0" lvl="0" indent="0" algn="l" defTabSz="666750">
            <a:lnSpc>
              <a:spcPct val="90000"/>
            </a:lnSpc>
            <a:spcBef>
              <a:spcPct val="0"/>
            </a:spcBef>
            <a:spcAft>
              <a:spcPct val="35000"/>
            </a:spcAft>
            <a:buFont typeface="Arial" panose="020B0604020202020204" pitchFamily="34" charset="0"/>
            <a:buNone/>
          </a:pPr>
          <a:r>
            <a:rPr lang="en-IN" sz="1500" kern="1200" dirty="0"/>
            <a:t>We have lots of input features we are selecting best features using ‘</a:t>
          </a:r>
          <a:r>
            <a:rPr lang="en-IN" sz="1500" kern="1200" dirty="0" err="1"/>
            <a:t>SelectKBest</a:t>
          </a:r>
          <a:r>
            <a:rPr lang="en-IN" sz="1500" kern="1200" dirty="0"/>
            <a:t>’ as selector.</a:t>
          </a:r>
          <a:endParaRPr lang="en-US" sz="1500" kern="1200" dirty="0"/>
        </a:p>
      </dsp:txBody>
      <dsp:txXfrm>
        <a:off x="45406" y="79192"/>
        <a:ext cx="4868153" cy="839338"/>
      </dsp:txXfrm>
    </dsp:sp>
    <dsp:sp modelId="{0DD37C6C-8FDA-494D-BAB2-B792E4F73B6E}">
      <dsp:nvSpPr>
        <dsp:cNvPr id="0" name=""/>
        <dsp:cNvSpPr/>
      </dsp:nvSpPr>
      <dsp:spPr>
        <a:xfrm>
          <a:off x="0" y="1007136"/>
          <a:ext cx="4958965" cy="93015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6.Scaling features (standard scaler):</a:t>
          </a:r>
        </a:p>
        <a:p>
          <a:pPr marL="0" lvl="0" indent="0" algn="l" defTabSz="666750">
            <a:lnSpc>
              <a:spcPct val="90000"/>
            </a:lnSpc>
            <a:spcBef>
              <a:spcPct val="0"/>
            </a:spcBef>
            <a:spcAft>
              <a:spcPct val="35000"/>
            </a:spcAft>
            <a:buFont typeface="Arial" panose="020B0604020202020204" pitchFamily="34" charset="0"/>
            <a:buNone/>
          </a:pPr>
          <a:r>
            <a:rPr lang="en-IN" sz="1500" kern="1200" dirty="0"/>
            <a:t>Scaling features such that mean =0 and standard deviation =1.</a:t>
          </a:r>
          <a:endParaRPr lang="en-US" sz="1500" kern="1200" dirty="0"/>
        </a:p>
      </dsp:txBody>
      <dsp:txXfrm>
        <a:off x="45406" y="1052542"/>
        <a:ext cx="4868153" cy="839338"/>
      </dsp:txXfrm>
    </dsp:sp>
    <dsp:sp modelId="{3B7DA497-D0D9-4754-B6E3-5ABDF22B6F1B}">
      <dsp:nvSpPr>
        <dsp:cNvPr id="0" name=""/>
        <dsp:cNvSpPr/>
      </dsp:nvSpPr>
      <dsp:spPr>
        <a:xfrm>
          <a:off x="0" y="1980486"/>
          <a:ext cx="4958965" cy="930150"/>
        </a:xfrm>
        <a:prstGeom prst="roundRect">
          <a:avLst/>
        </a:prstGeom>
        <a:gradFill rotWithShape="0">
          <a:gsLst>
            <a:gs pos="0">
              <a:schemeClr val="accent2">
                <a:hueOff val="4295743"/>
                <a:satOff val="-12329"/>
                <a:lumOff val="-19739"/>
                <a:alphaOff val="0"/>
                <a:satMod val="103000"/>
                <a:lumMod val="102000"/>
                <a:tint val="94000"/>
              </a:schemeClr>
            </a:gs>
            <a:gs pos="50000">
              <a:schemeClr val="accent2">
                <a:hueOff val="4295743"/>
                <a:satOff val="-12329"/>
                <a:lumOff val="-19739"/>
                <a:alphaOff val="0"/>
                <a:satMod val="110000"/>
                <a:lumMod val="100000"/>
                <a:shade val="100000"/>
              </a:schemeClr>
            </a:gs>
            <a:gs pos="100000">
              <a:schemeClr val="accent2">
                <a:hueOff val="4295743"/>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7.Model building/Training:</a:t>
          </a:r>
        </a:p>
        <a:p>
          <a:pPr marL="0" lvl="0" indent="0" algn="l" defTabSz="666750">
            <a:lnSpc>
              <a:spcPct val="90000"/>
            </a:lnSpc>
            <a:spcBef>
              <a:spcPct val="0"/>
            </a:spcBef>
            <a:spcAft>
              <a:spcPct val="35000"/>
            </a:spcAft>
            <a:buFont typeface="Arial" panose="020B0604020202020204" pitchFamily="34" charset="0"/>
            <a:buNone/>
          </a:pPr>
          <a:r>
            <a:rPr lang="en-IN" sz="1500" kern="1200" dirty="0" err="1"/>
            <a:t>LogisticRegression</a:t>
          </a:r>
          <a:r>
            <a:rPr lang="en-IN" sz="1500" kern="1200" dirty="0"/>
            <a:t>() and </a:t>
          </a:r>
          <a:r>
            <a:rPr lang="en-IN" sz="1500" kern="1200" dirty="0" err="1"/>
            <a:t>DecisionTreeClassifier</a:t>
          </a:r>
          <a:r>
            <a:rPr lang="en-IN" sz="1500" kern="1200" dirty="0"/>
            <a:t>() models.</a:t>
          </a:r>
          <a:endParaRPr lang="en-US" sz="1500" kern="1200" dirty="0"/>
        </a:p>
      </dsp:txBody>
      <dsp:txXfrm>
        <a:off x="45406" y="2025892"/>
        <a:ext cx="4868153" cy="839338"/>
      </dsp:txXfrm>
    </dsp:sp>
    <dsp:sp modelId="{517C260B-1663-43DB-852F-3E3968A522EC}">
      <dsp:nvSpPr>
        <dsp:cNvPr id="0" name=""/>
        <dsp:cNvSpPr/>
      </dsp:nvSpPr>
      <dsp:spPr>
        <a:xfrm>
          <a:off x="0" y="2953836"/>
          <a:ext cx="4958965" cy="93015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dirty="0"/>
            <a:t>8.Model Evaluation:</a:t>
          </a:r>
        </a:p>
        <a:p>
          <a:pPr marL="0" lvl="0" indent="0" algn="l" defTabSz="666750">
            <a:lnSpc>
              <a:spcPct val="90000"/>
            </a:lnSpc>
            <a:spcBef>
              <a:spcPct val="0"/>
            </a:spcBef>
            <a:spcAft>
              <a:spcPct val="35000"/>
            </a:spcAft>
            <a:buFont typeface="Arial" panose="020B0604020202020204" pitchFamily="34" charset="0"/>
            <a:buNone/>
          </a:pPr>
          <a:r>
            <a:rPr lang="en-IN" sz="1500" kern="1200" dirty="0"/>
            <a:t>Prediction on scaled input test data. Classification report( f1 score, accuracy, precision etc.)</a:t>
          </a:r>
          <a:endParaRPr lang="en-US" sz="1500" kern="1200" dirty="0"/>
        </a:p>
      </dsp:txBody>
      <dsp:txXfrm>
        <a:off x="45406" y="2999242"/>
        <a:ext cx="4868153" cy="8393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F90E-174B-22AA-BDB9-3D6462E916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1B8E26-C762-A97B-AEE8-C2D5ACB274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4F7EBB-4777-1A5D-E921-808811D3C746}"/>
              </a:ext>
            </a:extLst>
          </p:cNvPr>
          <p:cNvSpPr>
            <a:spLocks noGrp="1"/>
          </p:cNvSpPr>
          <p:nvPr>
            <p:ph type="dt" sz="half" idx="10"/>
          </p:nvPr>
        </p:nvSpPr>
        <p:spPr/>
        <p:txBody>
          <a:bodyPr/>
          <a:lstStyle/>
          <a:p>
            <a:fld id="{9B1AFC9A-EE10-4BAE-97F2-01E983CFE802}" type="datetimeFigureOut">
              <a:rPr lang="en-IN" smtClean="0"/>
              <a:t>25-03-2024</a:t>
            </a:fld>
            <a:endParaRPr lang="en-IN"/>
          </a:p>
        </p:txBody>
      </p:sp>
      <p:sp>
        <p:nvSpPr>
          <p:cNvPr id="5" name="Footer Placeholder 4">
            <a:extLst>
              <a:ext uri="{FF2B5EF4-FFF2-40B4-BE49-F238E27FC236}">
                <a16:creationId xmlns:a16="http://schemas.microsoft.com/office/drawing/2014/main" id="{6F2DA6E7-EA6A-DA63-4E5A-3480CC8906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51BFB6-F899-9C00-D6F9-3BDAE8421C96}"/>
              </a:ext>
            </a:extLst>
          </p:cNvPr>
          <p:cNvSpPr>
            <a:spLocks noGrp="1"/>
          </p:cNvSpPr>
          <p:nvPr>
            <p:ph type="sldNum" sz="quarter" idx="12"/>
          </p:nvPr>
        </p:nvSpPr>
        <p:spPr/>
        <p:txBody>
          <a:bodyPr/>
          <a:lstStyle/>
          <a:p>
            <a:fld id="{A500B8C5-C3DF-4EB9-846A-51E9C3BD84ED}" type="slidenum">
              <a:rPr lang="en-IN" smtClean="0"/>
              <a:t>‹#›</a:t>
            </a:fld>
            <a:endParaRPr lang="en-IN"/>
          </a:p>
        </p:txBody>
      </p:sp>
    </p:spTree>
    <p:extLst>
      <p:ext uri="{BB962C8B-B14F-4D97-AF65-F5344CB8AC3E}">
        <p14:creationId xmlns:p14="http://schemas.microsoft.com/office/powerpoint/2010/main" val="328118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C1AB-3183-957D-1520-6B4F0ED569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BE1CEE-7861-7865-09C9-609966EDD9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C7919-569F-0826-AF5E-506A81D57F74}"/>
              </a:ext>
            </a:extLst>
          </p:cNvPr>
          <p:cNvSpPr>
            <a:spLocks noGrp="1"/>
          </p:cNvSpPr>
          <p:nvPr>
            <p:ph type="dt" sz="half" idx="10"/>
          </p:nvPr>
        </p:nvSpPr>
        <p:spPr/>
        <p:txBody>
          <a:bodyPr/>
          <a:lstStyle/>
          <a:p>
            <a:fld id="{9B1AFC9A-EE10-4BAE-97F2-01E983CFE802}" type="datetimeFigureOut">
              <a:rPr lang="en-IN" smtClean="0"/>
              <a:t>25-03-2024</a:t>
            </a:fld>
            <a:endParaRPr lang="en-IN"/>
          </a:p>
        </p:txBody>
      </p:sp>
      <p:sp>
        <p:nvSpPr>
          <p:cNvPr id="5" name="Footer Placeholder 4">
            <a:extLst>
              <a:ext uri="{FF2B5EF4-FFF2-40B4-BE49-F238E27FC236}">
                <a16:creationId xmlns:a16="http://schemas.microsoft.com/office/drawing/2014/main" id="{27A0FDA7-BE7F-ECF3-4F8D-7BD2B41EE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78CF1F-95C0-3982-1EA2-987C6CE306C9}"/>
              </a:ext>
            </a:extLst>
          </p:cNvPr>
          <p:cNvSpPr>
            <a:spLocks noGrp="1"/>
          </p:cNvSpPr>
          <p:nvPr>
            <p:ph type="sldNum" sz="quarter" idx="12"/>
          </p:nvPr>
        </p:nvSpPr>
        <p:spPr/>
        <p:txBody>
          <a:bodyPr/>
          <a:lstStyle/>
          <a:p>
            <a:fld id="{A500B8C5-C3DF-4EB9-846A-51E9C3BD84ED}" type="slidenum">
              <a:rPr lang="en-IN" smtClean="0"/>
              <a:t>‹#›</a:t>
            </a:fld>
            <a:endParaRPr lang="en-IN"/>
          </a:p>
        </p:txBody>
      </p:sp>
    </p:spTree>
    <p:extLst>
      <p:ext uri="{BB962C8B-B14F-4D97-AF65-F5344CB8AC3E}">
        <p14:creationId xmlns:p14="http://schemas.microsoft.com/office/powerpoint/2010/main" val="2780760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28E654-9EB0-D625-0EEB-AC7C482C02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3C3DB1-B161-7968-5F80-92C616B12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05C3B7-48BE-33DE-BAF5-01B980036014}"/>
              </a:ext>
            </a:extLst>
          </p:cNvPr>
          <p:cNvSpPr>
            <a:spLocks noGrp="1"/>
          </p:cNvSpPr>
          <p:nvPr>
            <p:ph type="dt" sz="half" idx="10"/>
          </p:nvPr>
        </p:nvSpPr>
        <p:spPr/>
        <p:txBody>
          <a:bodyPr/>
          <a:lstStyle/>
          <a:p>
            <a:fld id="{9B1AFC9A-EE10-4BAE-97F2-01E983CFE802}" type="datetimeFigureOut">
              <a:rPr lang="en-IN" smtClean="0"/>
              <a:t>25-03-2024</a:t>
            </a:fld>
            <a:endParaRPr lang="en-IN"/>
          </a:p>
        </p:txBody>
      </p:sp>
      <p:sp>
        <p:nvSpPr>
          <p:cNvPr id="5" name="Footer Placeholder 4">
            <a:extLst>
              <a:ext uri="{FF2B5EF4-FFF2-40B4-BE49-F238E27FC236}">
                <a16:creationId xmlns:a16="http://schemas.microsoft.com/office/drawing/2014/main" id="{DFCD263B-E7A3-66B6-C6A4-305AC64A38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E15FFA-B485-1181-01E9-7818DD334972}"/>
              </a:ext>
            </a:extLst>
          </p:cNvPr>
          <p:cNvSpPr>
            <a:spLocks noGrp="1"/>
          </p:cNvSpPr>
          <p:nvPr>
            <p:ph type="sldNum" sz="quarter" idx="12"/>
          </p:nvPr>
        </p:nvSpPr>
        <p:spPr/>
        <p:txBody>
          <a:bodyPr/>
          <a:lstStyle/>
          <a:p>
            <a:fld id="{A500B8C5-C3DF-4EB9-846A-51E9C3BD84ED}" type="slidenum">
              <a:rPr lang="en-IN" smtClean="0"/>
              <a:t>‹#›</a:t>
            </a:fld>
            <a:endParaRPr lang="en-IN"/>
          </a:p>
        </p:txBody>
      </p:sp>
    </p:spTree>
    <p:extLst>
      <p:ext uri="{BB962C8B-B14F-4D97-AF65-F5344CB8AC3E}">
        <p14:creationId xmlns:p14="http://schemas.microsoft.com/office/powerpoint/2010/main" val="202784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5420-B7A8-BA95-DE11-C5D2890D2B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263F9F-3F0B-A06A-319E-A8074D2469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0D3991-28EF-E5E6-824C-9816CE20E8C4}"/>
              </a:ext>
            </a:extLst>
          </p:cNvPr>
          <p:cNvSpPr>
            <a:spLocks noGrp="1"/>
          </p:cNvSpPr>
          <p:nvPr>
            <p:ph type="dt" sz="half" idx="10"/>
          </p:nvPr>
        </p:nvSpPr>
        <p:spPr/>
        <p:txBody>
          <a:bodyPr/>
          <a:lstStyle/>
          <a:p>
            <a:fld id="{9B1AFC9A-EE10-4BAE-97F2-01E983CFE802}" type="datetimeFigureOut">
              <a:rPr lang="en-IN" smtClean="0"/>
              <a:t>25-03-2024</a:t>
            </a:fld>
            <a:endParaRPr lang="en-IN"/>
          </a:p>
        </p:txBody>
      </p:sp>
      <p:sp>
        <p:nvSpPr>
          <p:cNvPr id="5" name="Footer Placeholder 4">
            <a:extLst>
              <a:ext uri="{FF2B5EF4-FFF2-40B4-BE49-F238E27FC236}">
                <a16:creationId xmlns:a16="http://schemas.microsoft.com/office/drawing/2014/main" id="{4A438570-C520-08C2-E151-8BCB410B2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E866F2-6970-2081-67B4-4D932CC2D216}"/>
              </a:ext>
            </a:extLst>
          </p:cNvPr>
          <p:cNvSpPr>
            <a:spLocks noGrp="1"/>
          </p:cNvSpPr>
          <p:nvPr>
            <p:ph type="sldNum" sz="quarter" idx="12"/>
          </p:nvPr>
        </p:nvSpPr>
        <p:spPr/>
        <p:txBody>
          <a:bodyPr/>
          <a:lstStyle/>
          <a:p>
            <a:fld id="{A500B8C5-C3DF-4EB9-846A-51E9C3BD84ED}" type="slidenum">
              <a:rPr lang="en-IN" smtClean="0"/>
              <a:t>‹#›</a:t>
            </a:fld>
            <a:endParaRPr lang="en-IN"/>
          </a:p>
        </p:txBody>
      </p:sp>
    </p:spTree>
    <p:extLst>
      <p:ext uri="{BB962C8B-B14F-4D97-AF65-F5344CB8AC3E}">
        <p14:creationId xmlns:p14="http://schemas.microsoft.com/office/powerpoint/2010/main" val="222194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804B-C196-56F5-3DAD-5014206588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98ABD2-B715-84A9-AAFB-F552DE6331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7BD09-061E-C6B8-ACD6-FE3488EF543F}"/>
              </a:ext>
            </a:extLst>
          </p:cNvPr>
          <p:cNvSpPr>
            <a:spLocks noGrp="1"/>
          </p:cNvSpPr>
          <p:nvPr>
            <p:ph type="dt" sz="half" idx="10"/>
          </p:nvPr>
        </p:nvSpPr>
        <p:spPr/>
        <p:txBody>
          <a:bodyPr/>
          <a:lstStyle/>
          <a:p>
            <a:fld id="{9B1AFC9A-EE10-4BAE-97F2-01E983CFE802}" type="datetimeFigureOut">
              <a:rPr lang="en-IN" smtClean="0"/>
              <a:t>25-03-2024</a:t>
            </a:fld>
            <a:endParaRPr lang="en-IN"/>
          </a:p>
        </p:txBody>
      </p:sp>
      <p:sp>
        <p:nvSpPr>
          <p:cNvPr id="5" name="Footer Placeholder 4">
            <a:extLst>
              <a:ext uri="{FF2B5EF4-FFF2-40B4-BE49-F238E27FC236}">
                <a16:creationId xmlns:a16="http://schemas.microsoft.com/office/drawing/2014/main" id="{F3CED4A6-AAA3-60F3-2D6C-7CE8EE601E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990995-43AD-F313-02C6-A4B46DA8C1D2}"/>
              </a:ext>
            </a:extLst>
          </p:cNvPr>
          <p:cNvSpPr>
            <a:spLocks noGrp="1"/>
          </p:cNvSpPr>
          <p:nvPr>
            <p:ph type="sldNum" sz="quarter" idx="12"/>
          </p:nvPr>
        </p:nvSpPr>
        <p:spPr/>
        <p:txBody>
          <a:bodyPr/>
          <a:lstStyle/>
          <a:p>
            <a:fld id="{A500B8C5-C3DF-4EB9-846A-51E9C3BD84ED}" type="slidenum">
              <a:rPr lang="en-IN" smtClean="0"/>
              <a:t>‹#›</a:t>
            </a:fld>
            <a:endParaRPr lang="en-IN"/>
          </a:p>
        </p:txBody>
      </p:sp>
    </p:spTree>
    <p:extLst>
      <p:ext uri="{BB962C8B-B14F-4D97-AF65-F5344CB8AC3E}">
        <p14:creationId xmlns:p14="http://schemas.microsoft.com/office/powerpoint/2010/main" val="2711507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B3D3-FAD8-15FF-D77D-142249FA28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57AC30-A6EB-DE91-5EF5-B2AADB0053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D81E4CF-1576-0C0E-4448-FA5780FF38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55CED6-0FF7-55C0-8FF2-9F789083C1A7}"/>
              </a:ext>
            </a:extLst>
          </p:cNvPr>
          <p:cNvSpPr>
            <a:spLocks noGrp="1"/>
          </p:cNvSpPr>
          <p:nvPr>
            <p:ph type="dt" sz="half" idx="10"/>
          </p:nvPr>
        </p:nvSpPr>
        <p:spPr/>
        <p:txBody>
          <a:bodyPr/>
          <a:lstStyle/>
          <a:p>
            <a:fld id="{9B1AFC9A-EE10-4BAE-97F2-01E983CFE802}" type="datetimeFigureOut">
              <a:rPr lang="en-IN" smtClean="0"/>
              <a:t>25-03-2024</a:t>
            </a:fld>
            <a:endParaRPr lang="en-IN"/>
          </a:p>
        </p:txBody>
      </p:sp>
      <p:sp>
        <p:nvSpPr>
          <p:cNvPr id="6" name="Footer Placeholder 5">
            <a:extLst>
              <a:ext uri="{FF2B5EF4-FFF2-40B4-BE49-F238E27FC236}">
                <a16:creationId xmlns:a16="http://schemas.microsoft.com/office/drawing/2014/main" id="{D2B632CE-A3FA-BC55-1C6C-08C51FF09A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FA462-FCBA-FA50-B5C0-09F25CD08555}"/>
              </a:ext>
            </a:extLst>
          </p:cNvPr>
          <p:cNvSpPr>
            <a:spLocks noGrp="1"/>
          </p:cNvSpPr>
          <p:nvPr>
            <p:ph type="sldNum" sz="quarter" idx="12"/>
          </p:nvPr>
        </p:nvSpPr>
        <p:spPr/>
        <p:txBody>
          <a:bodyPr/>
          <a:lstStyle/>
          <a:p>
            <a:fld id="{A500B8C5-C3DF-4EB9-846A-51E9C3BD84ED}" type="slidenum">
              <a:rPr lang="en-IN" smtClean="0"/>
              <a:t>‹#›</a:t>
            </a:fld>
            <a:endParaRPr lang="en-IN"/>
          </a:p>
        </p:txBody>
      </p:sp>
    </p:spTree>
    <p:extLst>
      <p:ext uri="{BB962C8B-B14F-4D97-AF65-F5344CB8AC3E}">
        <p14:creationId xmlns:p14="http://schemas.microsoft.com/office/powerpoint/2010/main" val="374597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56A5-65A5-826A-21DF-A90F0F6E3E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83B9AD-19F7-F030-DC1B-F835C6D280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6C4BA6-22F3-53FF-0D01-1B3DBE0AA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0CE775-F267-FD14-5EF5-2DBE3952D8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29F61-3FD3-A643-50F7-2C142D0403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9E0184-305F-2102-F7E9-651CA1F0A6FC}"/>
              </a:ext>
            </a:extLst>
          </p:cNvPr>
          <p:cNvSpPr>
            <a:spLocks noGrp="1"/>
          </p:cNvSpPr>
          <p:nvPr>
            <p:ph type="dt" sz="half" idx="10"/>
          </p:nvPr>
        </p:nvSpPr>
        <p:spPr/>
        <p:txBody>
          <a:bodyPr/>
          <a:lstStyle/>
          <a:p>
            <a:fld id="{9B1AFC9A-EE10-4BAE-97F2-01E983CFE802}" type="datetimeFigureOut">
              <a:rPr lang="en-IN" smtClean="0"/>
              <a:t>25-03-2024</a:t>
            </a:fld>
            <a:endParaRPr lang="en-IN"/>
          </a:p>
        </p:txBody>
      </p:sp>
      <p:sp>
        <p:nvSpPr>
          <p:cNvPr id="8" name="Footer Placeholder 7">
            <a:extLst>
              <a:ext uri="{FF2B5EF4-FFF2-40B4-BE49-F238E27FC236}">
                <a16:creationId xmlns:a16="http://schemas.microsoft.com/office/drawing/2014/main" id="{F4FED7D7-744F-8A83-FBA9-99BA9CF8D1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92E9-8B33-9DF4-1C54-45530B59C54A}"/>
              </a:ext>
            </a:extLst>
          </p:cNvPr>
          <p:cNvSpPr>
            <a:spLocks noGrp="1"/>
          </p:cNvSpPr>
          <p:nvPr>
            <p:ph type="sldNum" sz="quarter" idx="12"/>
          </p:nvPr>
        </p:nvSpPr>
        <p:spPr/>
        <p:txBody>
          <a:bodyPr/>
          <a:lstStyle/>
          <a:p>
            <a:fld id="{A500B8C5-C3DF-4EB9-846A-51E9C3BD84ED}" type="slidenum">
              <a:rPr lang="en-IN" smtClean="0"/>
              <a:t>‹#›</a:t>
            </a:fld>
            <a:endParaRPr lang="en-IN"/>
          </a:p>
        </p:txBody>
      </p:sp>
    </p:spTree>
    <p:extLst>
      <p:ext uri="{BB962C8B-B14F-4D97-AF65-F5344CB8AC3E}">
        <p14:creationId xmlns:p14="http://schemas.microsoft.com/office/powerpoint/2010/main" val="2872644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78F5-6E1B-F03B-2337-E3B8FC5560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C8BF62-38A6-AC06-4505-C2DACE2F698E}"/>
              </a:ext>
            </a:extLst>
          </p:cNvPr>
          <p:cNvSpPr>
            <a:spLocks noGrp="1"/>
          </p:cNvSpPr>
          <p:nvPr>
            <p:ph type="dt" sz="half" idx="10"/>
          </p:nvPr>
        </p:nvSpPr>
        <p:spPr/>
        <p:txBody>
          <a:bodyPr/>
          <a:lstStyle/>
          <a:p>
            <a:fld id="{9B1AFC9A-EE10-4BAE-97F2-01E983CFE802}" type="datetimeFigureOut">
              <a:rPr lang="en-IN" smtClean="0"/>
              <a:t>25-03-2024</a:t>
            </a:fld>
            <a:endParaRPr lang="en-IN"/>
          </a:p>
        </p:txBody>
      </p:sp>
      <p:sp>
        <p:nvSpPr>
          <p:cNvPr id="4" name="Footer Placeholder 3">
            <a:extLst>
              <a:ext uri="{FF2B5EF4-FFF2-40B4-BE49-F238E27FC236}">
                <a16:creationId xmlns:a16="http://schemas.microsoft.com/office/drawing/2014/main" id="{5007FB9F-0DEC-5AAD-034E-1506B2C0D8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902262-2123-415A-C884-CA6C7B2E4A67}"/>
              </a:ext>
            </a:extLst>
          </p:cNvPr>
          <p:cNvSpPr>
            <a:spLocks noGrp="1"/>
          </p:cNvSpPr>
          <p:nvPr>
            <p:ph type="sldNum" sz="quarter" idx="12"/>
          </p:nvPr>
        </p:nvSpPr>
        <p:spPr/>
        <p:txBody>
          <a:bodyPr/>
          <a:lstStyle/>
          <a:p>
            <a:fld id="{A500B8C5-C3DF-4EB9-846A-51E9C3BD84ED}" type="slidenum">
              <a:rPr lang="en-IN" smtClean="0"/>
              <a:t>‹#›</a:t>
            </a:fld>
            <a:endParaRPr lang="en-IN"/>
          </a:p>
        </p:txBody>
      </p:sp>
    </p:spTree>
    <p:extLst>
      <p:ext uri="{BB962C8B-B14F-4D97-AF65-F5344CB8AC3E}">
        <p14:creationId xmlns:p14="http://schemas.microsoft.com/office/powerpoint/2010/main" val="11784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11A9E-9CBC-58AD-4D06-E4F65C67FFEC}"/>
              </a:ext>
            </a:extLst>
          </p:cNvPr>
          <p:cNvSpPr>
            <a:spLocks noGrp="1"/>
          </p:cNvSpPr>
          <p:nvPr>
            <p:ph type="dt" sz="half" idx="10"/>
          </p:nvPr>
        </p:nvSpPr>
        <p:spPr/>
        <p:txBody>
          <a:bodyPr/>
          <a:lstStyle/>
          <a:p>
            <a:fld id="{9B1AFC9A-EE10-4BAE-97F2-01E983CFE802}" type="datetimeFigureOut">
              <a:rPr lang="en-IN" smtClean="0"/>
              <a:t>25-03-2024</a:t>
            </a:fld>
            <a:endParaRPr lang="en-IN"/>
          </a:p>
        </p:txBody>
      </p:sp>
      <p:sp>
        <p:nvSpPr>
          <p:cNvPr id="3" name="Footer Placeholder 2">
            <a:extLst>
              <a:ext uri="{FF2B5EF4-FFF2-40B4-BE49-F238E27FC236}">
                <a16:creationId xmlns:a16="http://schemas.microsoft.com/office/drawing/2014/main" id="{EF1AC8AF-F33A-4EED-D6D8-1FAF057F90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1C13C4-9D7B-41E1-A17A-A0C4421233BB}"/>
              </a:ext>
            </a:extLst>
          </p:cNvPr>
          <p:cNvSpPr>
            <a:spLocks noGrp="1"/>
          </p:cNvSpPr>
          <p:nvPr>
            <p:ph type="sldNum" sz="quarter" idx="12"/>
          </p:nvPr>
        </p:nvSpPr>
        <p:spPr/>
        <p:txBody>
          <a:bodyPr/>
          <a:lstStyle/>
          <a:p>
            <a:fld id="{A500B8C5-C3DF-4EB9-846A-51E9C3BD84ED}" type="slidenum">
              <a:rPr lang="en-IN" smtClean="0"/>
              <a:t>‹#›</a:t>
            </a:fld>
            <a:endParaRPr lang="en-IN"/>
          </a:p>
        </p:txBody>
      </p:sp>
    </p:spTree>
    <p:extLst>
      <p:ext uri="{BB962C8B-B14F-4D97-AF65-F5344CB8AC3E}">
        <p14:creationId xmlns:p14="http://schemas.microsoft.com/office/powerpoint/2010/main" val="12416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5F66-44F5-6C2E-608E-6811F0EDF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CC8C60-86E2-A29E-49E8-AA066E828A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BD55A4-982F-04E2-CA39-B4870B16F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77D08-A1BA-4163-A28F-5DC6EEB76CBE}"/>
              </a:ext>
            </a:extLst>
          </p:cNvPr>
          <p:cNvSpPr>
            <a:spLocks noGrp="1"/>
          </p:cNvSpPr>
          <p:nvPr>
            <p:ph type="dt" sz="half" idx="10"/>
          </p:nvPr>
        </p:nvSpPr>
        <p:spPr/>
        <p:txBody>
          <a:bodyPr/>
          <a:lstStyle/>
          <a:p>
            <a:fld id="{9B1AFC9A-EE10-4BAE-97F2-01E983CFE802}" type="datetimeFigureOut">
              <a:rPr lang="en-IN" smtClean="0"/>
              <a:t>25-03-2024</a:t>
            </a:fld>
            <a:endParaRPr lang="en-IN"/>
          </a:p>
        </p:txBody>
      </p:sp>
      <p:sp>
        <p:nvSpPr>
          <p:cNvPr id="6" name="Footer Placeholder 5">
            <a:extLst>
              <a:ext uri="{FF2B5EF4-FFF2-40B4-BE49-F238E27FC236}">
                <a16:creationId xmlns:a16="http://schemas.microsoft.com/office/drawing/2014/main" id="{EA7FB5E9-6B79-2CB3-4D56-D66E3B9668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E860B9-D348-5CA7-37F1-7B604391C671}"/>
              </a:ext>
            </a:extLst>
          </p:cNvPr>
          <p:cNvSpPr>
            <a:spLocks noGrp="1"/>
          </p:cNvSpPr>
          <p:nvPr>
            <p:ph type="sldNum" sz="quarter" idx="12"/>
          </p:nvPr>
        </p:nvSpPr>
        <p:spPr/>
        <p:txBody>
          <a:bodyPr/>
          <a:lstStyle/>
          <a:p>
            <a:fld id="{A500B8C5-C3DF-4EB9-846A-51E9C3BD84ED}" type="slidenum">
              <a:rPr lang="en-IN" smtClean="0"/>
              <a:t>‹#›</a:t>
            </a:fld>
            <a:endParaRPr lang="en-IN"/>
          </a:p>
        </p:txBody>
      </p:sp>
    </p:spTree>
    <p:extLst>
      <p:ext uri="{BB962C8B-B14F-4D97-AF65-F5344CB8AC3E}">
        <p14:creationId xmlns:p14="http://schemas.microsoft.com/office/powerpoint/2010/main" val="280050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82C6E-8ED6-A571-875B-8572CC807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57D4F1-3271-97FE-F7A1-AD7927E435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647F62-AB6D-4452-9D84-ED834ABBA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6AF07-4F52-E113-7C6D-2024D68C93A8}"/>
              </a:ext>
            </a:extLst>
          </p:cNvPr>
          <p:cNvSpPr>
            <a:spLocks noGrp="1"/>
          </p:cNvSpPr>
          <p:nvPr>
            <p:ph type="dt" sz="half" idx="10"/>
          </p:nvPr>
        </p:nvSpPr>
        <p:spPr/>
        <p:txBody>
          <a:bodyPr/>
          <a:lstStyle/>
          <a:p>
            <a:fld id="{9B1AFC9A-EE10-4BAE-97F2-01E983CFE802}" type="datetimeFigureOut">
              <a:rPr lang="en-IN" smtClean="0"/>
              <a:t>25-03-2024</a:t>
            </a:fld>
            <a:endParaRPr lang="en-IN"/>
          </a:p>
        </p:txBody>
      </p:sp>
      <p:sp>
        <p:nvSpPr>
          <p:cNvPr id="6" name="Footer Placeholder 5">
            <a:extLst>
              <a:ext uri="{FF2B5EF4-FFF2-40B4-BE49-F238E27FC236}">
                <a16:creationId xmlns:a16="http://schemas.microsoft.com/office/drawing/2014/main" id="{AC76FF55-49AA-6276-1546-5F0B4E3565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CEF7D3-ACE6-EAEC-924E-3116F053FD17}"/>
              </a:ext>
            </a:extLst>
          </p:cNvPr>
          <p:cNvSpPr>
            <a:spLocks noGrp="1"/>
          </p:cNvSpPr>
          <p:nvPr>
            <p:ph type="sldNum" sz="quarter" idx="12"/>
          </p:nvPr>
        </p:nvSpPr>
        <p:spPr/>
        <p:txBody>
          <a:bodyPr/>
          <a:lstStyle/>
          <a:p>
            <a:fld id="{A500B8C5-C3DF-4EB9-846A-51E9C3BD84ED}" type="slidenum">
              <a:rPr lang="en-IN" smtClean="0"/>
              <a:t>‹#›</a:t>
            </a:fld>
            <a:endParaRPr lang="en-IN"/>
          </a:p>
        </p:txBody>
      </p:sp>
    </p:spTree>
    <p:extLst>
      <p:ext uri="{BB962C8B-B14F-4D97-AF65-F5344CB8AC3E}">
        <p14:creationId xmlns:p14="http://schemas.microsoft.com/office/powerpoint/2010/main" val="414541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168A54-BD05-4437-FA94-86D6EA1415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555EA4-31BC-F3BB-7C46-AB815C164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FD4344-C441-3CB5-316C-0DDE704DF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1AFC9A-EE10-4BAE-97F2-01E983CFE802}" type="datetimeFigureOut">
              <a:rPr lang="en-IN" smtClean="0"/>
              <a:t>25-03-2024</a:t>
            </a:fld>
            <a:endParaRPr lang="en-IN"/>
          </a:p>
        </p:txBody>
      </p:sp>
      <p:sp>
        <p:nvSpPr>
          <p:cNvPr id="5" name="Footer Placeholder 4">
            <a:extLst>
              <a:ext uri="{FF2B5EF4-FFF2-40B4-BE49-F238E27FC236}">
                <a16:creationId xmlns:a16="http://schemas.microsoft.com/office/drawing/2014/main" id="{30F8C153-26AD-4F10-E68E-1DE81EE0A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90FE029-5C65-A529-7066-40B7354741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00B8C5-C3DF-4EB9-846A-51E9C3BD84ED}" type="slidenum">
              <a:rPr lang="en-IN" smtClean="0"/>
              <a:t>‹#›</a:t>
            </a:fld>
            <a:endParaRPr lang="en-IN"/>
          </a:p>
        </p:txBody>
      </p:sp>
    </p:spTree>
    <p:extLst>
      <p:ext uri="{BB962C8B-B14F-4D97-AF65-F5344CB8AC3E}">
        <p14:creationId xmlns:p14="http://schemas.microsoft.com/office/powerpoint/2010/main" val="1651546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ck of bank cards">
            <a:extLst>
              <a:ext uri="{FF2B5EF4-FFF2-40B4-BE49-F238E27FC236}">
                <a16:creationId xmlns:a16="http://schemas.microsoft.com/office/drawing/2014/main" id="{20D5872C-4F2E-AF41-2BCD-8416D67E2D70}"/>
              </a:ext>
            </a:extLst>
          </p:cNvPr>
          <p:cNvPicPr>
            <a:picLocks noChangeAspect="1"/>
          </p:cNvPicPr>
          <p:nvPr/>
        </p:nvPicPr>
        <p:blipFill rotWithShape="1">
          <a:blip r:embed="rId2"/>
          <a:srcRect l="15312" r="2" b="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539D1B-802F-E8D8-9C48-3C9D972594A1}"/>
              </a:ext>
            </a:extLst>
          </p:cNvPr>
          <p:cNvSpPr>
            <a:spLocks noGrp="1"/>
          </p:cNvSpPr>
          <p:nvPr>
            <p:ph type="ctrTitle"/>
          </p:nvPr>
        </p:nvSpPr>
        <p:spPr>
          <a:xfrm>
            <a:off x="477981" y="1122363"/>
            <a:ext cx="4023360" cy="3204134"/>
          </a:xfrm>
        </p:spPr>
        <p:txBody>
          <a:bodyPr anchor="b">
            <a:normAutofit/>
          </a:bodyPr>
          <a:lstStyle/>
          <a:p>
            <a:pPr algn="l"/>
            <a:r>
              <a:rPr lang="en-US" sz="4800" b="1" dirty="0">
                <a:solidFill>
                  <a:schemeClr val="bg1"/>
                </a:solidFill>
              </a:rPr>
              <a:t>Credit Card Trend Analysis</a:t>
            </a:r>
            <a:endParaRPr lang="en-IN" sz="4800" b="1" dirty="0">
              <a:solidFill>
                <a:schemeClr val="bg1"/>
              </a:solidFill>
            </a:endParaRPr>
          </a:p>
        </p:txBody>
      </p:sp>
      <p:sp>
        <p:nvSpPr>
          <p:cNvPr id="3" name="Subtitle 2">
            <a:extLst>
              <a:ext uri="{FF2B5EF4-FFF2-40B4-BE49-F238E27FC236}">
                <a16:creationId xmlns:a16="http://schemas.microsoft.com/office/drawing/2014/main" id="{93C2EFDA-C55C-4746-B648-2412A3C748F9}"/>
              </a:ext>
            </a:extLst>
          </p:cNvPr>
          <p:cNvSpPr>
            <a:spLocks noGrp="1"/>
          </p:cNvSpPr>
          <p:nvPr>
            <p:ph type="subTitle" idx="1"/>
          </p:nvPr>
        </p:nvSpPr>
        <p:spPr>
          <a:xfrm>
            <a:off x="477980" y="4872922"/>
            <a:ext cx="4023359" cy="1208141"/>
          </a:xfrm>
        </p:spPr>
        <p:txBody>
          <a:bodyPr>
            <a:normAutofit/>
          </a:bodyPr>
          <a:lstStyle/>
          <a:p>
            <a:pPr algn="l"/>
            <a:r>
              <a:rPr lang="en-US" sz="2000">
                <a:solidFill>
                  <a:schemeClr val="bg1"/>
                </a:solidFill>
              </a:rPr>
              <a:t>Unveiling Credit Card Default Risk: Analyzing Trends, Relationships, and Predictive Insights</a:t>
            </a:r>
            <a:endParaRPr lang="en-IN" sz="200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238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9F4EF1-1D24-01A1-888E-F6A99C8997D9}"/>
              </a:ext>
            </a:extLst>
          </p:cNvPr>
          <p:cNvSpPr>
            <a:spLocks noGrp="1"/>
          </p:cNvSpPr>
          <p:nvPr>
            <p:ph type="title"/>
          </p:nvPr>
        </p:nvSpPr>
        <p:spPr>
          <a:xfrm>
            <a:off x="630936" y="457200"/>
            <a:ext cx="4343400" cy="1929384"/>
          </a:xfrm>
        </p:spPr>
        <p:txBody>
          <a:bodyPr anchor="ctr">
            <a:normAutofit/>
          </a:bodyPr>
          <a:lstStyle/>
          <a:p>
            <a:r>
              <a:rPr lang="en-US" sz="4800" b="1" dirty="0"/>
              <a:t>Feature Engineering</a:t>
            </a:r>
            <a:endParaRPr lang="en-IN" sz="4800" b="1" dirty="0"/>
          </a:p>
        </p:txBody>
      </p:sp>
      <p:sp>
        <p:nvSpPr>
          <p:cNvPr id="16"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99E2B0-32E2-9174-D2EC-DFC4067A7F3C}"/>
              </a:ext>
            </a:extLst>
          </p:cNvPr>
          <p:cNvSpPr>
            <a:spLocks noGrp="1"/>
          </p:cNvSpPr>
          <p:nvPr>
            <p:ph idx="1"/>
          </p:nvPr>
        </p:nvSpPr>
        <p:spPr>
          <a:xfrm>
            <a:off x="5541263" y="457200"/>
            <a:ext cx="6007608" cy="1929384"/>
          </a:xfrm>
        </p:spPr>
        <p:txBody>
          <a:bodyPr anchor="ctr">
            <a:normAutofit/>
          </a:bodyPr>
          <a:lstStyle/>
          <a:p>
            <a:r>
              <a:rPr lang="en-IN" sz="2200"/>
              <a:t>Aggregating ‘BILL_AMT’ columns to get a ‘Total_bill_amount’ for each individual.</a:t>
            </a:r>
          </a:p>
        </p:txBody>
      </p:sp>
      <p:pic>
        <p:nvPicPr>
          <p:cNvPr id="9" name="Picture 8">
            <a:extLst>
              <a:ext uri="{FF2B5EF4-FFF2-40B4-BE49-F238E27FC236}">
                <a16:creationId xmlns:a16="http://schemas.microsoft.com/office/drawing/2014/main" id="{A51B9A51-272E-83D1-1147-8A5DCC3D2BC8}"/>
              </a:ext>
            </a:extLst>
          </p:cNvPr>
          <p:cNvPicPr>
            <a:picLocks noChangeAspect="1"/>
          </p:cNvPicPr>
          <p:nvPr/>
        </p:nvPicPr>
        <p:blipFill>
          <a:blip r:embed="rId2"/>
          <a:stretch>
            <a:fillRect/>
          </a:stretch>
        </p:blipFill>
        <p:spPr>
          <a:xfrm>
            <a:off x="466344" y="2552700"/>
            <a:ext cx="5468112" cy="3381375"/>
          </a:xfrm>
          <a:prstGeom prst="rect">
            <a:avLst/>
          </a:prstGeom>
        </p:spPr>
      </p:pic>
      <p:pic>
        <p:nvPicPr>
          <p:cNvPr id="5" name="Picture 4">
            <a:extLst>
              <a:ext uri="{FF2B5EF4-FFF2-40B4-BE49-F238E27FC236}">
                <a16:creationId xmlns:a16="http://schemas.microsoft.com/office/drawing/2014/main" id="{D37A1149-EEB4-3573-1A3E-ECF9A376598C}"/>
              </a:ext>
            </a:extLst>
          </p:cNvPr>
          <p:cNvPicPr>
            <a:picLocks noChangeAspect="1"/>
          </p:cNvPicPr>
          <p:nvPr/>
        </p:nvPicPr>
        <p:blipFill>
          <a:blip r:embed="rId3"/>
          <a:stretch>
            <a:fillRect/>
          </a:stretch>
        </p:blipFill>
        <p:spPr>
          <a:xfrm>
            <a:off x="6254496" y="2552699"/>
            <a:ext cx="5468112" cy="3057525"/>
          </a:xfrm>
          <a:prstGeom prst="rect">
            <a:avLst/>
          </a:prstGeom>
        </p:spPr>
      </p:pic>
    </p:spTree>
    <p:extLst>
      <p:ext uri="{BB962C8B-B14F-4D97-AF65-F5344CB8AC3E}">
        <p14:creationId xmlns:p14="http://schemas.microsoft.com/office/powerpoint/2010/main" val="362307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F660F1-6333-D9F1-AF43-0933C4E179E0}"/>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A2B607-45F0-A147-5938-52A8CB489BC5}"/>
              </a:ext>
            </a:extLst>
          </p:cNvPr>
          <p:cNvSpPr>
            <a:spLocks noGrp="1"/>
          </p:cNvSpPr>
          <p:nvPr>
            <p:ph type="title"/>
          </p:nvPr>
        </p:nvSpPr>
        <p:spPr>
          <a:xfrm>
            <a:off x="630936" y="457200"/>
            <a:ext cx="4343400" cy="1929384"/>
          </a:xfrm>
        </p:spPr>
        <p:txBody>
          <a:bodyPr anchor="ctr">
            <a:normAutofit/>
          </a:bodyPr>
          <a:lstStyle/>
          <a:p>
            <a:r>
              <a:rPr lang="en-US" sz="4800" b="1" dirty="0"/>
              <a:t>Feature Engineering</a:t>
            </a:r>
            <a:endParaRPr lang="en-IN" sz="4800" b="1" dirty="0"/>
          </a:p>
        </p:txBody>
      </p:sp>
      <p:sp>
        <p:nvSpPr>
          <p:cNvPr id="1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1DAE3F-480E-63A9-4B1F-C8AB1355A321}"/>
              </a:ext>
            </a:extLst>
          </p:cNvPr>
          <p:cNvSpPr>
            <a:spLocks noGrp="1"/>
          </p:cNvSpPr>
          <p:nvPr>
            <p:ph idx="1"/>
          </p:nvPr>
        </p:nvSpPr>
        <p:spPr>
          <a:xfrm>
            <a:off x="5541263" y="457200"/>
            <a:ext cx="6007608" cy="1929384"/>
          </a:xfrm>
        </p:spPr>
        <p:txBody>
          <a:bodyPr anchor="ctr">
            <a:normAutofit/>
          </a:bodyPr>
          <a:lstStyle/>
          <a:p>
            <a:r>
              <a:rPr lang="en-IN" sz="2200" dirty="0"/>
              <a:t>Aggregating ‘PAY_’ columns to get a ‘Avg_pay_delay’ for each individual. This shows new columns shows average month delay in repayment </a:t>
            </a:r>
          </a:p>
        </p:txBody>
      </p:sp>
      <p:pic>
        <p:nvPicPr>
          <p:cNvPr id="8" name="Picture 7">
            <a:extLst>
              <a:ext uri="{FF2B5EF4-FFF2-40B4-BE49-F238E27FC236}">
                <a16:creationId xmlns:a16="http://schemas.microsoft.com/office/drawing/2014/main" id="{D2265C48-1BDA-639A-71FD-1E26AC39E9C6}"/>
              </a:ext>
            </a:extLst>
          </p:cNvPr>
          <p:cNvPicPr>
            <a:picLocks noChangeAspect="1"/>
          </p:cNvPicPr>
          <p:nvPr/>
        </p:nvPicPr>
        <p:blipFill>
          <a:blip r:embed="rId2"/>
          <a:stretch>
            <a:fillRect/>
          </a:stretch>
        </p:blipFill>
        <p:spPr>
          <a:xfrm>
            <a:off x="466344" y="2199132"/>
            <a:ext cx="5468112" cy="3925443"/>
          </a:xfrm>
          <a:prstGeom prst="rect">
            <a:avLst/>
          </a:prstGeom>
        </p:spPr>
      </p:pic>
      <p:pic>
        <p:nvPicPr>
          <p:cNvPr id="6" name="Picture 5">
            <a:extLst>
              <a:ext uri="{FF2B5EF4-FFF2-40B4-BE49-F238E27FC236}">
                <a16:creationId xmlns:a16="http://schemas.microsoft.com/office/drawing/2014/main" id="{6940CBC6-7164-0C88-BCDE-3D6EF02A9B05}"/>
              </a:ext>
            </a:extLst>
          </p:cNvPr>
          <p:cNvPicPr>
            <a:picLocks noChangeAspect="1"/>
          </p:cNvPicPr>
          <p:nvPr/>
        </p:nvPicPr>
        <p:blipFill>
          <a:blip r:embed="rId3"/>
          <a:stretch>
            <a:fillRect/>
          </a:stretch>
        </p:blipFill>
        <p:spPr>
          <a:xfrm>
            <a:off x="6254496" y="2386583"/>
            <a:ext cx="5468112" cy="3318891"/>
          </a:xfrm>
          <a:prstGeom prst="rect">
            <a:avLst/>
          </a:prstGeom>
        </p:spPr>
      </p:pic>
    </p:spTree>
    <p:extLst>
      <p:ext uri="{BB962C8B-B14F-4D97-AF65-F5344CB8AC3E}">
        <p14:creationId xmlns:p14="http://schemas.microsoft.com/office/powerpoint/2010/main" val="3405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27548E-D02F-0219-7D16-0E63EC50BA78}"/>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AEC390-9E18-B130-745F-B57C5F5D6728}"/>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b="1" dirty="0"/>
              <a:t>Feature Engineering</a:t>
            </a:r>
          </a:p>
        </p:txBody>
      </p:sp>
      <p:sp>
        <p:nvSpPr>
          <p:cNvPr id="3" name="Content Placeholder 2">
            <a:extLst>
              <a:ext uri="{FF2B5EF4-FFF2-40B4-BE49-F238E27FC236}">
                <a16:creationId xmlns:a16="http://schemas.microsoft.com/office/drawing/2014/main" id="{AF4BEB12-C43E-EC77-CB40-2573CD1A8F8D}"/>
              </a:ext>
            </a:extLst>
          </p:cNvPr>
          <p:cNvSpPr>
            <a:spLocks noGrp="1"/>
          </p:cNvSpPr>
          <p:nvPr>
            <p:ph idx="1"/>
          </p:nvPr>
        </p:nvSpPr>
        <p:spPr>
          <a:xfrm>
            <a:off x="638881" y="1922561"/>
            <a:ext cx="10909643" cy="552659"/>
          </a:xfrm>
        </p:spPr>
        <p:txBody>
          <a:bodyPr vert="horz" lIns="91440" tIns="45720" rIns="91440" bIns="45720" rtlCol="0" anchor="ctr">
            <a:normAutofit/>
          </a:bodyPr>
          <a:lstStyle/>
          <a:p>
            <a:pPr marL="0" indent="0" algn="ctr">
              <a:buNone/>
            </a:pPr>
            <a:r>
              <a:rPr lang="en-US" sz="2200"/>
              <a:t>Similarly , new columns ‘Total_amount_paid’ and ‘Total_outstanding_amount’ are added .</a:t>
            </a:r>
          </a:p>
        </p:txBody>
      </p:sp>
      <p:sp>
        <p:nvSpPr>
          <p:cNvPr id="2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8865E6B-7E60-873E-1A2D-3E40E3486A7A}"/>
              </a:ext>
            </a:extLst>
          </p:cNvPr>
          <p:cNvPicPr>
            <a:picLocks noChangeAspect="1"/>
          </p:cNvPicPr>
          <p:nvPr/>
        </p:nvPicPr>
        <p:blipFill>
          <a:blip r:embed="rId2"/>
          <a:stretch>
            <a:fillRect/>
          </a:stretch>
        </p:blipFill>
        <p:spPr>
          <a:xfrm>
            <a:off x="320040" y="2647951"/>
            <a:ext cx="5614416" cy="3190874"/>
          </a:xfrm>
          <a:prstGeom prst="rect">
            <a:avLst/>
          </a:prstGeom>
        </p:spPr>
      </p:pic>
      <p:pic>
        <p:nvPicPr>
          <p:cNvPr id="5" name="Picture 4">
            <a:extLst>
              <a:ext uri="{FF2B5EF4-FFF2-40B4-BE49-F238E27FC236}">
                <a16:creationId xmlns:a16="http://schemas.microsoft.com/office/drawing/2014/main" id="{93E48F9B-09A2-71AF-AC2D-25735092FBAA}"/>
              </a:ext>
            </a:extLst>
          </p:cNvPr>
          <p:cNvPicPr>
            <a:picLocks noChangeAspect="1"/>
          </p:cNvPicPr>
          <p:nvPr/>
        </p:nvPicPr>
        <p:blipFill>
          <a:blip r:embed="rId3"/>
          <a:stretch>
            <a:fillRect/>
          </a:stretch>
        </p:blipFill>
        <p:spPr>
          <a:xfrm>
            <a:off x="6254496" y="2647951"/>
            <a:ext cx="5614416" cy="3190874"/>
          </a:xfrm>
          <a:prstGeom prst="rect">
            <a:avLst/>
          </a:prstGeom>
        </p:spPr>
      </p:pic>
    </p:spTree>
    <p:extLst>
      <p:ext uri="{BB962C8B-B14F-4D97-AF65-F5344CB8AC3E}">
        <p14:creationId xmlns:p14="http://schemas.microsoft.com/office/powerpoint/2010/main" val="267486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55E06-FFDA-529E-3B83-8A476AB30B87}"/>
              </a:ext>
            </a:extLst>
          </p:cNvPr>
          <p:cNvSpPr>
            <a:spLocks noGrp="1"/>
          </p:cNvSpPr>
          <p:nvPr>
            <p:ph type="title"/>
          </p:nvPr>
        </p:nvSpPr>
        <p:spPr>
          <a:xfrm>
            <a:off x="640080" y="329184"/>
            <a:ext cx="6894576" cy="1783080"/>
          </a:xfrm>
        </p:spPr>
        <p:txBody>
          <a:bodyPr anchor="b">
            <a:normAutofit/>
          </a:bodyPr>
          <a:lstStyle/>
          <a:p>
            <a:r>
              <a:rPr lang="en-US" sz="5400" b="1" dirty="0"/>
              <a:t>Data Analysis</a:t>
            </a:r>
            <a:endParaRPr lang="en-IN" sz="5400" b="1" dirty="0"/>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3827BC-B669-2A87-B871-1C5F31B4C2B6}"/>
              </a:ext>
            </a:extLst>
          </p:cNvPr>
          <p:cNvSpPr>
            <a:spLocks noGrp="1"/>
          </p:cNvSpPr>
          <p:nvPr>
            <p:ph idx="1"/>
          </p:nvPr>
        </p:nvSpPr>
        <p:spPr>
          <a:xfrm>
            <a:off x="640080" y="2706624"/>
            <a:ext cx="6894576" cy="3483864"/>
          </a:xfrm>
        </p:spPr>
        <p:txBody>
          <a:bodyPr>
            <a:normAutofit/>
          </a:bodyPr>
          <a:lstStyle/>
          <a:p>
            <a:r>
              <a:rPr lang="en-IN" sz="2200" b="1" dirty="0"/>
              <a:t>Age vs Total outstanding amount</a:t>
            </a:r>
            <a:r>
              <a:rPr lang="en-IN" sz="2200" dirty="0"/>
              <a:t>: </a:t>
            </a:r>
            <a:r>
              <a:rPr lang="en-US" sz="2000" dirty="0"/>
              <a:t>A correlation coefficient of 0.05 indicates a very weak positive linear relationship between the total outstanding amount and age columns. The value is close to zero, suggesting that there is almost no linear association between these two variables.</a:t>
            </a:r>
            <a:r>
              <a:rPr lang="en-IN" sz="2000" dirty="0"/>
              <a:t> </a:t>
            </a:r>
            <a:endParaRPr lang="en-IN" sz="2200" dirty="0"/>
          </a:p>
        </p:txBody>
      </p:sp>
      <p:pic>
        <p:nvPicPr>
          <p:cNvPr id="5" name="Picture 4">
            <a:extLst>
              <a:ext uri="{FF2B5EF4-FFF2-40B4-BE49-F238E27FC236}">
                <a16:creationId xmlns:a16="http://schemas.microsoft.com/office/drawing/2014/main" id="{BBAFE4F6-1991-E766-0D67-96A759DB04B0}"/>
              </a:ext>
            </a:extLst>
          </p:cNvPr>
          <p:cNvPicPr>
            <a:picLocks noChangeAspect="1"/>
          </p:cNvPicPr>
          <p:nvPr/>
        </p:nvPicPr>
        <p:blipFill>
          <a:blip r:embed="rId2"/>
          <a:stretch>
            <a:fillRect/>
          </a:stretch>
        </p:blipFill>
        <p:spPr>
          <a:xfrm>
            <a:off x="7259216" y="2395728"/>
            <a:ext cx="4618840" cy="4131801"/>
          </a:xfrm>
          <a:prstGeom prst="rect">
            <a:avLst/>
          </a:prstGeom>
        </p:spPr>
      </p:pic>
      <p:pic>
        <p:nvPicPr>
          <p:cNvPr id="7" name="Picture 6">
            <a:extLst>
              <a:ext uri="{FF2B5EF4-FFF2-40B4-BE49-F238E27FC236}">
                <a16:creationId xmlns:a16="http://schemas.microsoft.com/office/drawing/2014/main" id="{69F5BD89-33B6-8672-1473-86CC4FF89863}"/>
              </a:ext>
            </a:extLst>
          </p:cNvPr>
          <p:cNvPicPr>
            <a:picLocks noChangeAspect="1"/>
          </p:cNvPicPr>
          <p:nvPr/>
        </p:nvPicPr>
        <p:blipFill>
          <a:blip r:embed="rId3"/>
          <a:stretch>
            <a:fillRect/>
          </a:stretch>
        </p:blipFill>
        <p:spPr>
          <a:xfrm>
            <a:off x="758952" y="5212532"/>
            <a:ext cx="6500264" cy="904599"/>
          </a:xfrm>
          <a:prstGeom prst="rect">
            <a:avLst/>
          </a:prstGeom>
        </p:spPr>
      </p:pic>
    </p:spTree>
    <p:extLst>
      <p:ext uri="{BB962C8B-B14F-4D97-AF65-F5344CB8AC3E}">
        <p14:creationId xmlns:p14="http://schemas.microsoft.com/office/powerpoint/2010/main" val="1176961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D121CD-F2D7-9890-7F2A-45C022188E5E}"/>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809AF-B75A-B8E5-067A-6FA0E2F1FB1D}"/>
              </a:ext>
            </a:extLst>
          </p:cNvPr>
          <p:cNvSpPr>
            <a:spLocks noGrp="1"/>
          </p:cNvSpPr>
          <p:nvPr>
            <p:ph type="title"/>
          </p:nvPr>
        </p:nvSpPr>
        <p:spPr>
          <a:xfrm>
            <a:off x="630918" y="643465"/>
            <a:ext cx="3895359" cy="1846615"/>
          </a:xfrm>
        </p:spPr>
        <p:txBody>
          <a:bodyPr anchor="b">
            <a:normAutofit/>
          </a:bodyPr>
          <a:lstStyle/>
          <a:p>
            <a:r>
              <a:rPr lang="en-US" sz="5400" b="1"/>
              <a:t>Data Analysis</a:t>
            </a:r>
            <a:endParaRPr lang="en-IN" sz="5400" b="1"/>
          </a:p>
        </p:txBody>
      </p:sp>
      <p:sp>
        <p:nvSpPr>
          <p:cNvPr id="29"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C1E87E-0552-CFDF-21C2-DA0B04E099D1}"/>
              </a:ext>
            </a:extLst>
          </p:cNvPr>
          <p:cNvSpPr>
            <a:spLocks noGrp="1"/>
          </p:cNvSpPr>
          <p:nvPr>
            <p:ph idx="1"/>
          </p:nvPr>
        </p:nvSpPr>
        <p:spPr>
          <a:xfrm>
            <a:off x="630936" y="2807167"/>
            <a:ext cx="3895522" cy="3386399"/>
          </a:xfrm>
        </p:spPr>
        <p:txBody>
          <a:bodyPr>
            <a:normAutofit/>
          </a:bodyPr>
          <a:lstStyle/>
          <a:p>
            <a:r>
              <a:rPr lang="en-IN" sz="2200" dirty="0"/>
              <a:t>High school students are more likely to delay payment.</a:t>
            </a:r>
          </a:p>
          <a:p>
            <a:r>
              <a:rPr lang="en-IN" sz="2200" dirty="0"/>
              <a:t>Other category people although being less in number ,contribute more to outstanding amount.</a:t>
            </a:r>
          </a:p>
        </p:txBody>
      </p:sp>
      <p:pic>
        <p:nvPicPr>
          <p:cNvPr id="15" name="Picture 14">
            <a:extLst>
              <a:ext uri="{FF2B5EF4-FFF2-40B4-BE49-F238E27FC236}">
                <a16:creationId xmlns:a16="http://schemas.microsoft.com/office/drawing/2014/main" id="{C764374A-71E2-3A65-95DD-7CE029F4EDBD}"/>
              </a:ext>
            </a:extLst>
          </p:cNvPr>
          <p:cNvPicPr>
            <a:picLocks noChangeAspect="1"/>
          </p:cNvPicPr>
          <p:nvPr/>
        </p:nvPicPr>
        <p:blipFill>
          <a:blip r:embed="rId2"/>
          <a:stretch>
            <a:fillRect/>
          </a:stretch>
        </p:blipFill>
        <p:spPr>
          <a:xfrm>
            <a:off x="4695825" y="164592"/>
            <a:ext cx="3396615" cy="2913895"/>
          </a:xfrm>
          <a:prstGeom prst="rect">
            <a:avLst/>
          </a:prstGeom>
        </p:spPr>
      </p:pic>
      <p:pic>
        <p:nvPicPr>
          <p:cNvPr id="11" name="Picture 10">
            <a:extLst>
              <a:ext uri="{FF2B5EF4-FFF2-40B4-BE49-F238E27FC236}">
                <a16:creationId xmlns:a16="http://schemas.microsoft.com/office/drawing/2014/main" id="{E61E05FD-C0A0-2986-7DE0-ED288D0899FE}"/>
              </a:ext>
            </a:extLst>
          </p:cNvPr>
          <p:cNvPicPr>
            <a:picLocks noChangeAspect="1"/>
          </p:cNvPicPr>
          <p:nvPr/>
        </p:nvPicPr>
        <p:blipFill>
          <a:blip r:embed="rId3"/>
          <a:stretch>
            <a:fillRect/>
          </a:stretch>
        </p:blipFill>
        <p:spPr>
          <a:xfrm>
            <a:off x="4695825" y="3243079"/>
            <a:ext cx="3466957" cy="2879023"/>
          </a:xfrm>
          <a:prstGeom prst="rect">
            <a:avLst/>
          </a:prstGeom>
        </p:spPr>
      </p:pic>
      <p:pic>
        <p:nvPicPr>
          <p:cNvPr id="6" name="Picture 5">
            <a:extLst>
              <a:ext uri="{FF2B5EF4-FFF2-40B4-BE49-F238E27FC236}">
                <a16:creationId xmlns:a16="http://schemas.microsoft.com/office/drawing/2014/main" id="{153107E3-ABED-7966-E572-2CF98CCD5BD5}"/>
              </a:ext>
            </a:extLst>
          </p:cNvPr>
          <p:cNvPicPr>
            <a:picLocks noChangeAspect="1"/>
          </p:cNvPicPr>
          <p:nvPr/>
        </p:nvPicPr>
        <p:blipFill>
          <a:blip r:embed="rId4"/>
          <a:stretch>
            <a:fillRect/>
          </a:stretch>
        </p:blipFill>
        <p:spPr>
          <a:xfrm>
            <a:off x="8332149" y="3243078"/>
            <a:ext cx="3715274" cy="2879023"/>
          </a:xfrm>
          <a:prstGeom prst="rect">
            <a:avLst/>
          </a:prstGeom>
        </p:spPr>
      </p:pic>
      <p:pic>
        <p:nvPicPr>
          <p:cNvPr id="17" name="Picture 16">
            <a:extLst>
              <a:ext uri="{FF2B5EF4-FFF2-40B4-BE49-F238E27FC236}">
                <a16:creationId xmlns:a16="http://schemas.microsoft.com/office/drawing/2014/main" id="{3AACEA3A-1A7D-D5F6-4E9B-BAC2DCF21558}"/>
              </a:ext>
            </a:extLst>
          </p:cNvPr>
          <p:cNvPicPr>
            <a:picLocks noChangeAspect="1"/>
          </p:cNvPicPr>
          <p:nvPr/>
        </p:nvPicPr>
        <p:blipFill>
          <a:blip r:embed="rId5"/>
          <a:stretch>
            <a:fillRect/>
          </a:stretch>
        </p:blipFill>
        <p:spPr>
          <a:xfrm>
            <a:off x="8125526" y="199463"/>
            <a:ext cx="3921897" cy="2879024"/>
          </a:xfrm>
          <a:prstGeom prst="rect">
            <a:avLst/>
          </a:prstGeom>
        </p:spPr>
      </p:pic>
    </p:spTree>
    <p:extLst>
      <p:ext uri="{BB962C8B-B14F-4D97-AF65-F5344CB8AC3E}">
        <p14:creationId xmlns:p14="http://schemas.microsoft.com/office/powerpoint/2010/main" val="4021008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10F882-CE50-BC6F-77EC-0CEEFB0E3ED2}"/>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E81FCB6-25A3-06E3-39B0-A222AC182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83C10-28B8-48EA-B4EF-DBA3BD8D07CA}"/>
              </a:ext>
            </a:extLst>
          </p:cNvPr>
          <p:cNvSpPr>
            <a:spLocks noGrp="1"/>
          </p:cNvSpPr>
          <p:nvPr>
            <p:ph type="title"/>
          </p:nvPr>
        </p:nvSpPr>
        <p:spPr>
          <a:xfrm>
            <a:off x="630918" y="643465"/>
            <a:ext cx="3895359" cy="1846615"/>
          </a:xfrm>
        </p:spPr>
        <p:txBody>
          <a:bodyPr anchor="b">
            <a:normAutofit/>
          </a:bodyPr>
          <a:lstStyle/>
          <a:p>
            <a:r>
              <a:rPr lang="en-US" sz="5400" b="1"/>
              <a:t>Data Analysis</a:t>
            </a:r>
            <a:endParaRPr lang="en-IN" sz="5400" b="1"/>
          </a:p>
        </p:txBody>
      </p:sp>
      <p:sp>
        <p:nvSpPr>
          <p:cNvPr id="29" name="sketch line">
            <a:extLst>
              <a:ext uri="{FF2B5EF4-FFF2-40B4-BE49-F238E27FC236}">
                <a16:creationId xmlns:a16="http://schemas.microsoft.com/office/drawing/2014/main" id="{66DEEC44-49CB-C54D-29B1-430157A16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2B578B-19B4-7148-CB0F-4D26F038989E}"/>
              </a:ext>
            </a:extLst>
          </p:cNvPr>
          <p:cNvSpPr>
            <a:spLocks noGrp="1"/>
          </p:cNvSpPr>
          <p:nvPr>
            <p:ph idx="1"/>
          </p:nvPr>
        </p:nvSpPr>
        <p:spPr>
          <a:xfrm>
            <a:off x="630936" y="2807167"/>
            <a:ext cx="3895522" cy="3386399"/>
          </a:xfrm>
        </p:spPr>
        <p:txBody>
          <a:bodyPr>
            <a:normAutofit/>
          </a:bodyPr>
          <a:lstStyle/>
          <a:p>
            <a:r>
              <a:rPr lang="en-IN" sz="2200"/>
              <a:t>Credit limit vs total outstanding amount</a:t>
            </a:r>
            <a:endParaRPr lang="en-IN" sz="2200" dirty="0"/>
          </a:p>
        </p:txBody>
      </p:sp>
      <p:pic>
        <p:nvPicPr>
          <p:cNvPr id="5" name="Picture 4">
            <a:extLst>
              <a:ext uri="{FF2B5EF4-FFF2-40B4-BE49-F238E27FC236}">
                <a16:creationId xmlns:a16="http://schemas.microsoft.com/office/drawing/2014/main" id="{E10AD2B4-75DA-73EF-9B00-1DC6EC95FE65}"/>
              </a:ext>
            </a:extLst>
          </p:cNvPr>
          <p:cNvPicPr>
            <a:picLocks noChangeAspect="1"/>
          </p:cNvPicPr>
          <p:nvPr/>
        </p:nvPicPr>
        <p:blipFill>
          <a:blip r:embed="rId2"/>
          <a:stretch>
            <a:fillRect/>
          </a:stretch>
        </p:blipFill>
        <p:spPr>
          <a:xfrm>
            <a:off x="4303395" y="664434"/>
            <a:ext cx="6945630" cy="5772912"/>
          </a:xfrm>
          <a:prstGeom prst="rect">
            <a:avLst/>
          </a:prstGeom>
        </p:spPr>
      </p:pic>
    </p:spTree>
    <p:extLst>
      <p:ext uri="{BB962C8B-B14F-4D97-AF65-F5344CB8AC3E}">
        <p14:creationId xmlns:p14="http://schemas.microsoft.com/office/powerpoint/2010/main" val="326895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DCB0F9-22F8-1034-E321-E42FDCF6617B}"/>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D497-3A48-9B33-F415-092EF038D40D}"/>
              </a:ext>
            </a:extLst>
          </p:cNvPr>
          <p:cNvSpPr>
            <a:spLocks noGrp="1"/>
          </p:cNvSpPr>
          <p:nvPr>
            <p:ph type="title"/>
          </p:nvPr>
        </p:nvSpPr>
        <p:spPr>
          <a:xfrm>
            <a:off x="630918" y="643465"/>
            <a:ext cx="3895359" cy="1846615"/>
          </a:xfrm>
        </p:spPr>
        <p:txBody>
          <a:bodyPr anchor="b">
            <a:normAutofit/>
          </a:bodyPr>
          <a:lstStyle/>
          <a:p>
            <a:r>
              <a:rPr lang="en-US" sz="5400" b="1"/>
              <a:t>Data Analysis</a:t>
            </a:r>
            <a:endParaRPr lang="en-IN" sz="5400" b="1"/>
          </a:p>
        </p:txBody>
      </p:sp>
      <p:sp>
        <p:nvSpPr>
          <p:cNvPr id="38"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2">
            <a:extLst>
              <a:ext uri="{FF2B5EF4-FFF2-40B4-BE49-F238E27FC236}">
                <a16:creationId xmlns:a16="http://schemas.microsoft.com/office/drawing/2014/main" id="{C9EC7892-0520-3BE3-2F8F-A8DEBC56CF7C}"/>
              </a:ext>
            </a:extLst>
          </p:cNvPr>
          <p:cNvSpPr>
            <a:spLocks noGrp="1"/>
          </p:cNvSpPr>
          <p:nvPr>
            <p:ph idx="1"/>
          </p:nvPr>
        </p:nvSpPr>
        <p:spPr>
          <a:xfrm>
            <a:off x="630936" y="2807167"/>
            <a:ext cx="3895522" cy="3386399"/>
          </a:xfrm>
        </p:spPr>
        <p:txBody>
          <a:bodyPr>
            <a:normAutofit/>
          </a:bodyPr>
          <a:lstStyle/>
          <a:p>
            <a:r>
              <a:rPr lang="en-US" sz="2200" dirty="0"/>
              <a:t>People who are not married or single are paying more amounts of bill taking more time as compared to other categories.</a:t>
            </a:r>
          </a:p>
        </p:txBody>
      </p:sp>
      <p:pic>
        <p:nvPicPr>
          <p:cNvPr id="5" name="Content Placeholder 4">
            <a:extLst>
              <a:ext uri="{FF2B5EF4-FFF2-40B4-BE49-F238E27FC236}">
                <a16:creationId xmlns:a16="http://schemas.microsoft.com/office/drawing/2014/main" id="{32266DA2-6474-C814-BBD6-F6EB3D4A1E40}"/>
              </a:ext>
            </a:extLst>
          </p:cNvPr>
          <p:cNvPicPr>
            <a:picLocks noChangeAspect="1"/>
          </p:cNvPicPr>
          <p:nvPr/>
        </p:nvPicPr>
        <p:blipFill>
          <a:blip r:embed="rId2"/>
          <a:stretch>
            <a:fillRect/>
          </a:stretch>
        </p:blipFill>
        <p:spPr>
          <a:xfrm>
            <a:off x="4992624" y="164593"/>
            <a:ext cx="3099816" cy="2917770"/>
          </a:xfrm>
          <a:prstGeom prst="rect">
            <a:avLst/>
          </a:prstGeom>
        </p:spPr>
      </p:pic>
      <p:pic>
        <p:nvPicPr>
          <p:cNvPr id="9" name="Picture 8">
            <a:extLst>
              <a:ext uri="{FF2B5EF4-FFF2-40B4-BE49-F238E27FC236}">
                <a16:creationId xmlns:a16="http://schemas.microsoft.com/office/drawing/2014/main" id="{47B0AC80-21A6-CABC-FA11-A36A6A543B6F}"/>
              </a:ext>
            </a:extLst>
          </p:cNvPr>
          <p:cNvPicPr>
            <a:picLocks noChangeAspect="1"/>
          </p:cNvPicPr>
          <p:nvPr/>
        </p:nvPicPr>
        <p:blipFill>
          <a:blip r:embed="rId3"/>
          <a:stretch>
            <a:fillRect/>
          </a:stretch>
        </p:blipFill>
        <p:spPr>
          <a:xfrm>
            <a:off x="8361184" y="164592"/>
            <a:ext cx="3559023" cy="2917770"/>
          </a:xfrm>
          <a:prstGeom prst="rect">
            <a:avLst/>
          </a:prstGeom>
        </p:spPr>
      </p:pic>
      <p:pic>
        <p:nvPicPr>
          <p:cNvPr id="11" name="Picture 10">
            <a:extLst>
              <a:ext uri="{FF2B5EF4-FFF2-40B4-BE49-F238E27FC236}">
                <a16:creationId xmlns:a16="http://schemas.microsoft.com/office/drawing/2014/main" id="{CAA3B95C-C126-9363-B4AE-7E0E58C32155}"/>
              </a:ext>
            </a:extLst>
          </p:cNvPr>
          <p:cNvPicPr>
            <a:picLocks noChangeAspect="1"/>
          </p:cNvPicPr>
          <p:nvPr/>
        </p:nvPicPr>
        <p:blipFill>
          <a:blip r:embed="rId4"/>
          <a:stretch>
            <a:fillRect/>
          </a:stretch>
        </p:blipFill>
        <p:spPr>
          <a:xfrm>
            <a:off x="4992624" y="3246956"/>
            <a:ext cx="3099816" cy="2906144"/>
          </a:xfrm>
          <a:prstGeom prst="rect">
            <a:avLst/>
          </a:prstGeom>
        </p:spPr>
      </p:pic>
      <p:pic>
        <p:nvPicPr>
          <p:cNvPr id="7" name="Picture 6">
            <a:extLst>
              <a:ext uri="{FF2B5EF4-FFF2-40B4-BE49-F238E27FC236}">
                <a16:creationId xmlns:a16="http://schemas.microsoft.com/office/drawing/2014/main" id="{A9FFFA3E-223D-1FE0-63CB-43BACA115194}"/>
              </a:ext>
            </a:extLst>
          </p:cNvPr>
          <p:cNvPicPr>
            <a:picLocks noChangeAspect="1"/>
          </p:cNvPicPr>
          <p:nvPr/>
        </p:nvPicPr>
        <p:blipFill>
          <a:blip r:embed="rId5"/>
          <a:stretch>
            <a:fillRect/>
          </a:stretch>
        </p:blipFill>
        <p:spPr>
          <a:xfrm>
            <a:off x="8247888" y="3167789"/>
            <a:ext cx="3785616" cy="2829747"/>
          </a:xfrm>
          <a:prstGeom prst="rect">
            <a:avLst/>
          </a:prstGeom>
        </p:spPr>
      </p:pic>
    </p:spTree>
    <p:extLst>
      <p:ext uri="{BB962C8B-B14F-4D97-AF65-F5344CB8AC3E}">
        <p14:creationId xmlns:p14="http://schemas.microsoft.com/office/powerpoint/2010/main" val="332821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E2765-DADA-123B-C9DC-75B86DDD7986}"/>
              </a:ext>
            </a:extLst>
          </p:cNvPr>
          <p:cNvSpPr>
            <a:spLocks noGrp="1"/>
          </p:cNvSpPr>
          <p:nvPr>
            <p:ph type="title"/>
          </p:nvPr>
        </p:nvSpPr>
        <p:spPr>
          <a:xfrm>
            <a:off x="411480" y="991443"/>
            <a:ext cx="4443154" cy="1087819"/>
          </a:xfrm>
        </p:spPr>
        <p:txBody>
          <a:bodyPr anchor="b">
            <a:normAutofit/>
          </a:bodyPr>
          <a:lstStyle/>
          <a:p>
            <a:r>
              <a:rPr lang="en-US" sz="3400"/>
              <a:t>Statistical Analysis</a:t>
            </a:r>
            <a:endParaRPr lang="en-IN" sz="3400"/>
          </a:p>
        </p:txBody>
      </p:sp>
      <p:sp>
        <p:nvSpPr>
          <p:cNvPr id="56" name="Rectangle 5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 name="Rectangle 6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F833BE5-4D2C-4AC2-A75A-8A8FA195F37E}"/>
              </a:ext>
            </a:extLst>
          </p:cNvPr>
          <p:cNvSpPr>
            <a:spLocks noGrp="1"/>
          </p:cNvSpPr>
          <p:nvPr>
            <p:ph idx="1"/>
          </p:nvPr>
        </p:nvSpPr>
        <p:spPr>
          <a:xfrm>
            <a:off x="411480" y="2684095"/>
            <a:ext cx="4443154" cy="3492868"/>
          </a:xfrm>
        </p:spPr>
        <p:txBody>
          <a:bodyPr>
            <a:normAutofit/>
          </a:bodyPr>
          <a:lstStyle/>
          <a:p>
            <a:r>
              <a:rPr lang="en-IN" sz="1800"/>
              <a:t>Hypothesis Testing</a:t>
            </a:r>
          </a:p>
          <a:p>
            <a:pPr lvl="1"/>
            <a:r>
              <a:rPr lang="en-US" sz="1800" b="0" i="0">
                <a:effectLst/>
                <a:latin typeface="Helvetica Neue"/>
              </a:rPr>
              <a:t>Null Hypothesis (H0): There is no significant difference in outstanding amounts between defaulters and non-defaulters. </a:t>
            </a:r>
          </a:p>
          <a:p>
            <a:pPr lvl="1"/>
            <a:r>
              <a:rPr lang="en-US" sz="1800" b="0" i="0">
                <a:effectLst/>
                <a:latin typeface="Helvetica Neue"/>
              </a:rPr>
              <a:t>Alternative Hypothesis (Ha): There is a significant difference in outstanding amounts between defaulters and non-defaulters.</a:t>
            </a:r>
          </a:p>
          <a:p>
            <a:pPr lvl="1"/>
            <a:r>
              <a:rPr lang="en-US" sz="1800">
                <a:latin typeface="Helvetica Neue"/>
              </a:rPr>
              <a:t>Result :                               </a:t>
            </a:r>
          </a:p>
          <a:p>
            <a:pPr marL="457200" lvl="1" indent="0">
              <a:buNone/>
            </a:pPr>
            <a:r>
              <a:rPr lang="en-US" sz="1800" b="1">
                <a:latin typeface="Helvetica Neue"/>
              </a:rPr>
              <a:t>p value &gt; significance value</a:t>
            </a:r>
            <a:r>
              <a:rPr lang="en-US" sz="1800">
                <a:latin typeface="Helvetica Neue"/>
              </a:rPr>
              <a:t>   =&gt; </a:t>
            </a:r>
            <a:r>
              <a:rPr lang="en-US" sz="1800" b="1">
                <a:latin typeface="Helvetica Neue"/>
              </a:rPr>
              <a:t>Accept Null Hypothesis </a:t>
            </a:r>
            <a:endParaRPr lang="en-IN" sz="1800" b="1"/>
          </a:p>
        </p:txBody>
      </p:sp>
      <p:pic>
        <p:nvPicPr>
          <p:cNvPr id="5" name="Picture 4">
            <a:extLst>
              <a:ext uri="{FF2B5EF4-FFF2-40B4-BE49-F238E27FC236}">
                <a16:creationId xmlns:a16="http://schemas.microsoft.com/office/drawing/2014/main" id="{AEE8A50B-1513-5BC4-B30F-59D75C7CB7BA}"/>
              </a:ext>
            </a:extLst>
          </p:cNvPr>
          <p:cNvPicPr>
            <a:picLocks noChangeAspect="1"/>
          </p:cNvPicPr>
          <p:nvPr/>
        </p:nvPicPr>
        <p:blipFill>
          <a:blip r:embed="rId2"/>
          <a:stretch>
            <a:fillRect/>
          </a:stretch>
        </p:blipFill>
        <p:spPr>
          <a:xfrm>
            <a:off x="5067300" y="1960278"/>
            <a:ext cx="6758940" cy="4116672"/>
          </a:xfrm>
          <a:prstGeom prst="rect">
            <a:avLst/>
          </a:prstGeom>
        </p:spPr>
      </p:pic>
    </p:spTree>
    <p:extLst>
      <p:ext uri="{BB962C8B-B14F-4D97-AF65-F5344CB8AC3E}">
        <p14:creationId xmlns:p14="http://schemas.microsoft.com/office/powerpoint/2010/main" val="1332234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ADFD98-886D-C5C0-22E0-C74808BAD44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Machine Learning Model Building</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C67882D8-46A1-739B-465E-0F4E1F01B036}"/>
              </a:ext>
            </a:extLst>
          </p:cNvPr>
          <p:cNvGraphicFramePr>
            <a:graphicFrameLocks noGrp="1"/>
          </p:cNvGraphicFramePr>
          <p:nvPr>
            <p:ph idx="1"/>
            <p:extLst>
              <p:ext uri="{D42A27DB-BD31-4B8C-83A1-F6EECF244321}">
                <p14:modId xmlns:p14="http://schemas.microsoft.com/office/powerpoint/2010/main" val="201557935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3876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0ADFD98-886D-C5C0-22E0-C74808BAD442}"/>
              </a:ext>
            </a:extLst>
          </p:cNvPr>
          <p:cNvSpPr>
            <a:spLocks noGrp="1"/>
          </p:cNvSpPr>
          <p:nvPr>
            <p:ph type="title"/>
          </p:nvPr>
        </p:nvSpPr>
        <p:spPr>
          <a:xfrm>
            <a:off x="1137034" y="609597"/>
            <a:ext cx="9392421" cy="1330841"/>
          </a:xfrm>
        </p:spPr>
        <p:txBody>
          <a:bodyPr>
            <a:normAutofit/>
          </a:bodyPr>
          <a:lstStyle/>
          <a:p>
            <a:r>
              <a:rPr lang="en-US"/>
              <a:t>Machine Learning Model Building</a:t>
            </a:r>
            <a:endParaRPr lang="en-IN"/>
          </a:p>
        </p:txBody>
      </p:sp>
      <p:pic>
        <p:nvPicPr>
          <p:cNvPr id="3" name="Picture 2">
            <a:extLst>
              <a:ext uri="{FF2B5EF4-FFF2-40B4-BE49-F238E27FC236}">
                <a16:creationId xmlns:a16="http://schemas.microsoft.com/office/drawing/2014/main" id="{884CD66A-1A03-F77C-8F67-977D673AA0A7}"/>
              </a:ext>
            </a:extLst>
          </p:cNvPr>
          <p:cNvPicPr>
            <a:picLocks noChangeAspect="1"/>
          </p:cNvPicPr>
          <p:nvPr/>
        </p:nvPicPr>
        <p:blipFill>
          <a:blip r:embed="rId2"/>
          <a:stretch>
            <a:fillRect/>
          </a:stretch>
        </p:blipFill>
        <p:spPr>
          <a:xfrm>
            <a:off x="6900312" y="2184914"/>
            <a:ext cx="4426614" cy="3755915"/>
          </a:xfrm>
          <a:prstGeom prst="rect">
            <a:avLst/>
          </a:prstGeom>
        </p:spPr>
      </p:pic>
      <p:sp>
        <p:nvSpPr>
          <p:cNvPr id="33" name="Freeform: Shape 3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C67882D8-46A1-739B-465E-0F4E1F01B036}"/>
              </a:ext>
            </a:extLst>
          </p:cNvPr>
          <p:cNvGraphicFramePr>
            <a:graphicFrameLocks noGrp="1"/>
          </p:cNvGraphicFramePr>
          <p:nvPr>
            <p:ph idx="1"/>
            <p:extLst>
              <p:ext uri="{D42A27DB-BD31-4B8C-83A1-F6EECF244321}">
                <p14:modId xmlns:p14="http://schemas.microsoft.com/office/powerpoint/2010/main" val="1249352213"/>
              </p:ext>
            </p:extLst>
          </p:nvPr>
        </p:nvGraphicFramePr>
        <p:xfrm>
          <a:off x="1137034" y="2198362"/>
          <a:ext cx="4958966" cy="3917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270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B4F4-3A06-5686-D156-785F3E61F4B9}"/>
              </a:ext>
            </a:extLst>
          </p:cNvPr>
          <p:cNvSpPr>
            <a:spLocks noGrp="1"/>
          </p:cNvSpPr>
          <p:nvPr>
            <p:ph type="title"/>
          </p:nvPr>
        </p:nvSpPr>
        <p:spPr/>
        <p:txBody>
          <a:bodyPr/>
          <a:lstStyle/>
          <a:p>
            <a:r>
              <a:rPr lang="en-US" b="1" dirty="0"/>
              <a:t>Problem Statement</a:t>
            </a:r>
            <a:endParaRPr lang="en-IN" b="1" dirty="0"/>
          </a:p>
        </p:txBody>
      </p:sp>
      <p:graphicFrame>
        <p:nvGraphicFramePr>
          <p:cNvPr id="5" name="Content Placeholder 2">
            <a:extLst>
              <a:ext uri="{FF2B5EF4-FFF2-40B4-BE49-F238E27FC236}">
                <a16:creationId xmlns:a16="http://schemas.microsoft.com/office/drawing/2014/main" id="{C4D24BBB-8219-DB40-5D59-8188C58D609A}"/>
              </a:ext>
            </a:extLst>
          </p:cNvPr>
          <p:cNvGraphicFramePr>
            <a:graphicFrameLocks noGrp="1"/>
          </p:cNvGraphicFramePr>
          <p:nvPr>
            <p:ph idx="1"/>
            <p:extLst>
              <p:ext uri="{D42A27DB-BD31-4B8C-83A1-F6EECF244321}">
                <p14:modId xmlns:p14="http://schemas.microsoft.com/office/powerpoint/2010/main" val="317653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TextBox 15">
            <a:extLst>
              <a:ext uri="{FF2B5EF4-FFF2-40B4-BE49-F238E27FC236}">
                <a16:creationId xmlns:a16="http://schemas.microsoft.com/office/drawing/2014/main" id="{A4C3A7C9-F556-91A0-DA0D-D5F77F78989B}"/>
              </a:ext>
            </a:extLst>
          </p:cNvPr>
          <p:cNvSpPr txBox="1"/>
          <p:nvPr/>
        </p:nvSpPr>
        <p:spPr>
          <a:xfrm>
            <a:off x="8976049" y="6206803"/>
            <a:ext cx="886408"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400" dirty="0">
                <a:highlight>
                  <a:srgbClr val="FFFF00"/>
                </a:highlight>
              </a:rPr>
              <a:t>Goal</a:t>
            </a:r>
            <a:endParaRPr lang="en-IN" dirty="0">
              <a:highlight>
                <a:srgbClr val="FFFF00"/>
              </a:highlight>
            </a:endParaRPr>
          </a:p>
        </p:txBody>
      </p:sp>
      <p:cxnSp>
        <p:nvCxnSpPr>
          <p:cNvPr id="20" name="Connector: Elbow 19">
            <a:extLst>
              <a:ext uri="{FF2B5EF4-FFF2-40B4-BE49-F238E27FC236}">
                <a16:creationId xmlns:a16="http://schemas.microsoft.com/office/drawing/2014/main" id="{8B52A28D-78C3-6BE8-7332-044B8CF1C703}"/>
              </a:ext>
            </a:extLst>
          </p:cNvPr>
          <p:cNvCxnSpPr/>
          <p:nvPr/>
        </p:nvCxnSpPr>
        <p:spPr>
          <a:xfrm>
            <a:off x="5570376" y="6176963"/>
            <a:ext cx="3405673" cy="21450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367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77D9-6380-F07F-37F2-4C844AFC5240}"/>
              </a:ext>
            </a:extLst>
          </p:cNvPr>
          <p:cNvSpPr>
            <a:spLocks noGrp="1"/>
          </p:cNvSpPr>
          <p:nvPr>
            <p:ph type="title"/>
          </p:nvPr>
        </p:nvSpPr>
        <p:spPr>
          <a:xfrm>
            <a:off x="838200" y="32364"/>
            <a:ext cx="10515600" cy="1325563"/>
          </a:xfrm>
        </p:spPr>
        <p:txBody>
          <a:bodyPr/>
          <a:lstStyle/>
          <a:p>
            <a:pPr algn="ctr"/>
            <a:r>
              <a:rPr lang="en-IN" dirty="0"/>
              <a:t>Confusion Matrix for classifiers</a:t>
            </a:r>
          </a:p>
        </p:txBody>
      </p:sp>
      <p:pic>
        <p:nvPicPr>
          <p:cNvPr id="5" name="Content Placeholder 4">
            <a:extLst>
              <a:ext uri="{FF2B5EF4-FFF2-40B4-BE49-F238E27FC236}">
                <a16:creationId xmlns:a16="http://schemas.microsoft.com/office/drawing/2014/main" id="{61551BD9-38B2-A8C5-2272-E1E5CCF2A788}"/>
              </a:ext>
            </a:extLst>
          </p:cNvPr>
          <p:cNvPicPr>
            <a:picLocks noGrp="1" noChangeAspect="1"/>
          </p:cNvPicPr>
          <p:nvPr>
            <p:ph idx="1"/>
          </p:nvPr>
        </p:nvPicPr>
        <p:blipFill>
          <a:blip r:embed="rId2"/>
          <a:stretch>
            <a:fillRect/>
          </a:stretch>
        </p:blipFill>
        <p:spPr>
          <a:xfrm>
            <a:off x="732465" y="2047698"/>
            <a:ext cx="5128704" cy="4153260"/>
          </a:xfrm>
        </p:spPr>
      </p:pic>
      <p:pic>
        <p:nvPicPr>
          <p:cNvPr id="7" name="Picture 6">
            <a:extLst>
              <a:ext uri="{FF2B5EF4-FFF2-40B4-BE49-F238E27FC236}">
                <a16:creationId xmlns:a16="http://schemas.microsoft.com/office/drawing/2014/main" id="{A27AD4BD-BAFD-161E-E79A-427B7B6600AD}"/>
              </a:ext>
            </a:extLst>
          </p:cNvPr>
          <p:cNvPicPr>
            <a:picLocks noChangeAspect="1"/>
          </p:cNvPicPr>
          <p:nvPr/>
        </p:nvPicPr>
        <p:blipFill>
          <a:blip r:embed="rId3"/>
          <a:stretch>
            <a:fillRect/>
          </a:stretch>
        </p:blipFill>
        <p:spPr>
          <a:xfrm>
            <a:off x="5911694" y="2085801"/>
            <a:ext cx="5547841" cy="4077053"/>
          </a:xfrm>
          <a:prstGeom prst="rect">
            <a:avLst/>
          </a:prstGeom>
        </p:spPr>
      </p:pic>
      <p:sp>
        <p:nvSpPr>
          <p:cNvPr id="8" name="TextBox 7">
            <a:extLst>
              <a:ext uri="{FF2B5EF4-FFF2-40B4-BE49-F238E27FC236}">
                <a16:creationId xmlns:a16="http://schemas.microsoft.com/office/drawing/2014/main" id="{E26A48B6-B81E-0AC3-8335-5ABE66575221}"/>
              </a:ext>
            </a:extLst>
          </p:cNvPr>
          <p:cNvSpPr txBox="1"/>
          <p:nvPr/>
        </p:nvSpPr>
        <p:spPr>
          <a:xfrm>
            <a:off x="1073020" y="1446245"/>
            <a:ext cx="4124131" cy="369332"/>
          </a:xfrm>
          <a:prstGeom prst="rect">
            <a:avLst/>
          </a:prstGeom>
          <a:noFill/>
        </p:spPr>
        <p:txBody>
          <a:bodyPr wrap="square" rtlCol="0">
            <a:spAutoFit/>
          </a:bodyPr>
          <a:lstStyle/>
          <a:p>
            <a:r>
              <a:rPr lang="en-IN" dirty="0"/>
              <a:t>Logistic Regression Classifier</a:t>
            </a:r>
          </a:p>
        </p:txBody>
      </p:sp>
      <p:sp>
        <p:nvSpPr>
          <p:cNvPr id="9" name="TextBox 8">
            <a:extLst>
              <a:ext uri="{FF2B5EF4-FFF2-40B4-BE49-F238E27FC236}">
                <a16:creationId xmlns:a16="http://schemas.microsoft.com/office/drawing/2014/main" id="{F40FF4AD-265A-E532-5367-1B82AEADAA25}"/>
              </a:ext>
            </a:extLst>
          </p:cNvPr>
          <p:cNvSpPr txBox="1"/>
          <p:nvPr/>
        </p:nvSpPr>
        <p:spPr>
          <a:xfrm>
            <a:off x="6623548" y="1446245"/>
            <a:ext cx="4124131" cy="369332"/>
          </a:xfrm>
          <a:prstGeom prst="rect">
            <a:avLst/>
          </a:prstGeom>
          <a:noFill/>
        </p:spPr>
        <p:txBody>
          <a:bodyPr wrap="square" rtlCol="0">
            <a:spAutoFit/>
          </a:bodyPr>
          <a:lstStyle/>
          <a:p>
            <a:r>
              <a:rPr lang="en-IN" dirty="0"/>
              <a:t>Decision Tree Classifier</a:t>
            </a:r>
          </a:p>
        </p:txBody>
      </p:sp>
    </p:spTree>
    <p:extLst>
      <p:ext uri="{BB962C8B-B14F-4D97-AF65-F5344CB8AC3E}">
        <p14:creationId xmlns:p14="http://schemas.microsoft.com/office/powerpoint/2010/main" val="374071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9E211-DDBB-A9DB-A395-DEB05938F2AE}"/>
              </a:ext>
            </a:extLst>
          </p:cNvPr>
          <p:cNvSpPr>
            <a:spLocks noGrp="1"/>
          </p:cNvSpPr>
          <p:nvPr>
            <p:ph type="title"/>
          </p:nvPr>
        </p:nvSpPr>
        <p:spPr>
          <a:xfrm>
            <a:off x="612648" y="365125"/>
            <a:ext cx="5295015" cy="2063808"/>
          </a:xfrm>
        </p:spPr>
        <p:txBody>
          <a:bodyPr anchor="b">
            <a:normAutofit/>
          </a:bodyPr>
          <a:lstStyle/>
          <a:p>
            <a:r>
              <a:rPr lang="en-US" sz="5400"/>
              <a:t>Key Insights</a:t>
            </a:r>
            <a:endParaRPr lang="en-IN" sz="5400"/>
          </a:p>
        </p:txBody>
      </p:sp>
      <p:sp>
        <p:nvSpPr>
          <p:cNvPr id="16"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BE281E-13FE-5B2D-D27A-E1560F1D33A8}"/>
              </a:ext>
            </a:extLst>
          </p:cNvPr>
          <p:cNvSpPr>
            <a:spLocks noGrp="1"/>
          </p:cNvSpPr>
          <p:nvPr>
            <p:ph idx="1"/>
          </p:nvPr>
        </p:nvSpPr>
        <p:spPr>
          <a:xfrm>
            <a:off x="612648" y="2908005"/>
            <a:ext cx="5295015" cy="3268957"/>
          </a:xfrm>
        </p:spPr>
        <p:txBody>
          <a:bodyPr>
            <a:normAutofit/>
          </a:bodyPr>
          <a:lstStyle/>
          <a:p>
            <a:r>
              <a:rPr lang="en-IN" sz="2200"/>
              <a:t>22% of the population belongs to defaulter class for the next month.</a:t>
            </a:r>
          </a:p>
          <a:p>
            <a:endParaRPr lang="en-IN" sz="2200"/>
          </a:p>
        </p:txBody>
      </p:sp>
      <p:pic>
        <p:nvPicPr>
          <p:cNvPr id="5" name="Picture 4">
            <a:extLst>
              <a:ext uri="{FF2B5EF4-FFF2-40B4-BE49-F238E27FC236}">
                <a16:creationId xmlns:a16="http://schemas.microsoft.com/office/drawing/2014/main" id="{CC2B28ED-1416-CE9E-66AB-3754C8849975}"/>
              </a:ext>
            </a:extLst>
          </p:cNvPr>
          <p:cNvPicPr>
            <a:picLocks noChangeAspect="1"/>
          </p:cNvPicPr>
          <p:nvPr/>
        </p:nvPicPr>
        <p:blipFill>
          <a:blip r:embed="rId2"/>
          <a:stretch>
            <a:fillRect/>
          </a:stretch>
        </p:blipFill>
        <p:spPr>
          <a:xfrm>
            <a:off x="1329097" y="3648075"/>
            <a:ext cx="4706280" cy="3007959"/>
          </a:xfrm>
          <a:prstGeom prst="rect">
            <a:avLst/>
          </a:prstGeom>
        </p:spPr>
      </p:pic>
      <p:pic>
        <p:nvPicPr>
          <p:cNvPr id="9" name="Picture 8">
            <a:extLst>
              <a:ext uri="{FF2B5EF4-FFF2-40B4-BE49-F238E27FC236}">
                <a16:creationId xmlns:a16="http://schemas.microsoft.com/office/drawing/2014/main" id="{816B29FF-61C1-C5D2-973D-97D9E3598E9F}"/>
              </a:ext>
            </a:extLst>
          </p:cNvPr>
          <p:cNvPicPr>
            <a:picLocks noChangeAspect="1"/>
          </p:cNvPicPr>
          <p:nvPr/>
        </p:nvPicPr>
        <p:blipFill>
          <a:blip r:embed="rId3"/>
          <a:stretch>
            <a:fillRect/>
          </a:stretch>
        </p:blipFill>
        <p:spPr>
          <a:xfrm>
            <a:off x="5819776" y="331851"/>
            <a:ext cx="5295014" cy="2732416"/>
          </a:xfrm>
          <a:prstGeom prst="rect">
            <a:avLst/>
          </a:prstGeom>
        </p:spPr>
      </p:pic>
      <p:pic>
        <p:nvPicPr>
          <p:cNvPr id="7" name="Picture 6">
            <a:extLst>
              <a:ext uri="{FF2B5EF4-FFF2-40B4-BE49-F238E27FC236}">
                <a16:creationId xmlns:a16="http://schemas.microsoft.com/office/drawing/2014/main" id="{8317D4AF-2DAB-CE8C-147D-9CCF9F0338A4}"/>
              </a:ext>
            </a:extLst>
          </p:cNvPr>
          <p:cNvPicPr>
            <a:picLocks noChangeAspect="1"/>
          </p:cNvPicPr>
          <p:nvPr/>
        </p:nvPicPr>
        <p:blipFill>
          <a:blip r:embed="rId4"/>
          <a:stretch>
            <a:fillRect/>
          </a:stretch>
        </p:blipFill>
        <p:spPr>
          <a:xfrm>
            <a:off x="6094476" y="3396118"/>
            <a:ext cx="5304079" cy="3335273"/>
          </a:xfrm>
          <a:prstGeom prst="rect">
            <a:avLst/>
          </a:prstGeom>
        </p:spPr>
      </p:pic>
    </p:spTree>
    <p:extLst>
      <p:ext uri="{BB962C8B-B14F-4D97-AF65-F5344CB8AC3E}">
        <p14:creationId xmlns:p14="http://schemas.microsoft.com/office/powerpoint/2010/main" val="296197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61318-DAFB-9253-E04E-A0F7C096F65B}"/>
              </a:ext>
            </a:extLst>
          </p:cNvPr>
          <p:cNvSpPr>
            <a:spLocks noGrp="1"/>
          </p:cNvSpPr>
          <p:nvPr>
            <p:ph type="title"/>
          </p:nvPr>
        </p:nvSpPr>
        <p:spPr>
          <a:xfrm>
            <a:off x="630936" y="639520"/>
            <a:ext cx="3429000" cy="1719072"/>
          </a:xfrm>
        </p:spPr>
        <p:txBody>
          <a:bodyPr anchor="b">
            <a:normAutofit/>
          </a:bodyPr>
          <a:lstStyle/>
          <a:p>
            <a:r>
              <a:rPr lang="en-IN" sz="5400" dirty="0"/>
              <a:t>Key Insights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6B8C20-0064-876C-0359-7E35EBB84692}"/>
              </a:ext>
            </a:extLst>
          </p:cNvPr>
          <p:cNvSpPr>
            <a:spLocks noGrp="1"/>
          </p:cNvSpPr>
          <p:nvPr>
            <p:ph idx="1"/>
          </p:nvPr>
        </p:nvSpPr>
        <p:spPr>
          <a:xfrm>
            <a:off x="630936" y="2807208"/>
            <a:ext cx="3429000" cy="3410712"/>
          </a:xfrm>
        </p:spPr>
        <p:txBody>
          <a:bodyPr anchor="t">
            <a:normAutofit/>
          </a:bodyPr>
          <a:lstStyle/>
          <a:p>
            <a:r>
              <a:rPr lang="en-IN" sz="2200" dirty="0"/>
              <a:t>There is moderately strong correlation between the pay delay and a customer being defaulter for next month.</a:t>
            </a:r>
          </a:p>
        </p:txBody>
      </p:sp>
      <p:pic>
        <p:nvPicPr>
          <p:cNvPr id="5" name="Picture 4">
            <a:extLst>
              <a:ext uri="{FF2B5EF4-FFF2-40B4-BE49-F238E27FC236}">
                <a16:creationId xmlns:a16="http://schemas.microsoft.com/office/drawing/2014/main" id="{AB676B0E-B026-B4D9-51DC-E5E22C6F2F71}"/>
              </a:ext>
            </a:extLst>
          </p:cNvPr>
          <p:cNvPicPr>
            <a:picLocks noChangeAspect="1"/>
          </p:cNvPicPr>
          <p:nvPr/>
        </p:nvPicPr>
        <p:blipFill>
          <a:blip r:embed="rId2"/>
          <a:stretch>
            <a:fillRect/>
          </a:stretch>
        </p:blipFill>
        <p:spPr>
          <a:xfrm>
            <a:off x="4654296" y="1340624"/>
            <a:ext cx="6903720" cy="4176751"/>
          </a:xfrm>
          <a:prstGeom prst="rect">
            <a:avLst/>
          </a:prstGeom>
        </p:spPr>
      </p:pic>
    </p:spTree>
    <p:extLst>
      <p:ext uri="{BB962C8B-B14F-4D97-AF65-F5344CB8AC3E}">
        <p14:creationId xmlns:p14="http://schemas.microsoft.com/office/powerpoint/2010/main" val="346332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FCDD7-13E6-FE10-3E45-83E55370EB04}"/>
              </a:ext>
            </a:extLst>
          </p:cNvPr>
          <p:cNvSpPr>
            <a:spLocks noGrp="1"/>
          </p:cNvSpPr>
          <p:nvPr>
            <p:ph type="title"/>
          </p:nvPr>
        </p:nvSpPr>
        <p:spPr>
          <a:xfrm>
            <a:off x="572493" y="238539"/>
            <a:ext cx="11018520" cy="1434415"/>
          </a:xfrm>
        </p:spPr>
        <p:txBody>
          <a:bodyPr anchor="b">
            <a:normAutofit/>
          </a:bodyPr>
          <a:lstStyle/>
          <a:p>
            <a:r>
              <a:rPr lang="en-US" sz="5400" b="1" dirty="0"/>
              <a:t>Data Collection</a:t>
            </a:r>
            <a:endParaRPr lang="en-IN" sz="5400" b="1" dirty="0"/>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9063A7-D99A-B86B-EFB5-601372D22AB6}"/>
              </a:ext>
            </a:extLst>
          </p:cNvPr>
          <p:cNvSpPr>
            <a:spLocks noGrp="1"/>
          </p:cNvSpPr>
          <p:nvPr>
            <p:ph idx="1"/>
          </p:nvPr>
        </p:nvSpPr>
        <p:spPr>
          <a:xfrm>
            <a:off x="572493" y="2071316"/>
            <a:ext cx="6713552" cy="4119172"/>
          </a:xfrm>
        </p:spPr>
        <p:txBody>
          <a:bodyPr anchor="t">
            <a:normAutofit/>
          </a:bodyPr>
          <a:lstStyle/>
          <a:p>
            <a:r>
              <a:rPr lang="en-IN" sz="1500"/>
              <a:t>Data source: Client gave us the data through excel file.</a:t>
            </a:r>
          </a:p>
          <a:p>
            <a:r>
              <a:rPr lang="en-IN" sz="1500"/>
              <a:t>The file contains details about</a:t>
            </a:r>
          </a:p>
          <a:p>
            <a:pPr lvl="1"/>
            <a:r>
              <a:rPr lang="en-US" sz="1500"/>
              <a:t>Amount of the given credit (NT dollar): This includes both the individual consumer credit and their family (supplementary) credit. </a:t>
            </a:r>
          </a:p>
          <a:p>
            <a:pPr lvl="1"/>
            <a:r>
              <a:rPr lang="en-US" sz="1500"/>
              <a:t>Gender: 1 = male; 2 = female. </a:t>
            </a:r>
          </a:p>
          <a:p>
            <a:pPr lvl="1"/>
            <a:r>
              <a:rPr lang="en-US" sz="1500"/>
              <a:t>Education: 1 = graduate school; 2 = university; 3 = high school; 4 = others. </a:t>
            </a:r>
          </a:p>
          <a:p>
            <a:pPr lvl="1"/>
            <a:r>
              <a:rPr lang="en-US" sz="1500"/>
              <a:t>Marital status: 1 = married; 2 = single; 3 = others.</a:t>
            </a:r>
          </a:p>
          <a:p>
            <a:pPr lvl="1"/>
            <a:r>
              <a:rPr lang="en-US" sz="1500"/>
              <a:t> Age: Years. History of past payment: Past monthly payment records (from April to September 2005) with values ranging from 0 to 9, where 0 = pay duly and 1-9 represent payment delays of one to nine months and above. </a:t>
            </a:r>
          </a:p>
          <a:p>
            <a:pPr lvl="1"/>
            <a:r>
              <a:rPr lang="en-US" sz="1500"/>
              <a:t>Amount of bill statement (NT dollar): Amount of bill statement in September, August, and April 2005. </a:t>
            </a:r>
          </a:p>
          <a:p>
            <a:pPr lvl="1"/>
            <a:r>
              <a:rPr lang="en-US" sz="1500"/>
              <a:t>Amount of previous payment (NT dollar): Amount paid in September, August, and April 2005.</a:t>
            </a:r>
            <a:endParaRPr lang="en-IN" sz="1500"/>
          </a:p>
        </p:txBody>
      </p:sp>
      <p:pic>
        <p:nvPicPr>
          <p:cNvPr id="15" name="Picture 14" descr="Magnifying glass showing decling performance">
            <a:extLst>
              <a:ext uri="{FF2B5EF4-FFF2-40B4-BE49-F238E27FC236}">
                <a16:creationId xmlns:a16="http://schemas.microsoft.com/office/drawing/2014/main" id="{029099EA-2394-1690-4688-95C8DDF85A66}"/>
              </a:ext>
            </a:extLst>
          </p:cNvPr>
          <p:cNvPicPr>
            <a:picLocks noChangeAspect="1"/>
          </p:cNvPicPr>
          <p:nvPr/>
        </p:nvPicPr>
        <p:blipFill rotWithShape="1">
          <a:blip r:embed="rId2"/>
          <a:srcRect l="1422" r="34362" b="2"/>
          <a:stretch/>
        </p:blipFill>
        <p:spPr>
          <a:xfrm>
            <a:off x="7675658" y="2093976"/>
            <a:ext cx="3941064" cy="4096512"/>
          </a:xfrm>
          <a:prstGeom prst="rect">
            <a:avLst/>
          </a:prstGeom>
        </p:spPr>
      </p:pic>
    </p:spTree>
    <p:extLst>
      <p:ext uri="{BB962C8B-B14F-4D97-AF65-F5344CB8AC3E}">
        <p14:creationId xmlns:p14="http://schemas.microsoft.com/office/powerpoint/2010/main" val="94093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EFCE-4A80-1564-1D2E-63035E4964F7}"/>
              </a:ext>
            </a:extLst>
          </p:cNvPr>
          <p:cNvSpPr>
            <a:spLocks noGrp="1"/>
          </p:cNvSpPr>
          <p:nvPr>
            <p:ph type="title"/>
          </p:nvPr>
        </p:nvSpPr>
        <p:spPr/>
        <p:txBody>
          <a:bodyPr/>
          <a:lstStyle/>
          <a:p>
            <a:r>
              <a:rPr lang="en-US" b="1" dirty="0"/>
              <a:t>Data Preprocessing</a:t>
            </a:r>
            <a:endParaRPr lang="en-IN" b="1" dirty="0"/>
          </a:p>
        </p:txBody>
      </p:sp>
      <p:sp>
        <p:nvSpPr>
          <p:cNvPr id="3" name="Content Placeholder 2">
            <a:extLst>
              <a:ext uri="{FF2B5EF4-FFF2-40B4-BE49-F238E27FC236}">
                <a16:creationId xmlns:a16="http://schemas.microsoft.com/office/drawing/2014/main" id="{1C387C40-E393-0A7B-29A1-F0021AED62E5}"/>
              </a:ext>
            </a:extLst>
          </p:cNvPr>
          <p:cNvSpPr>
            <a:spLocks noGrp="1"/>
          </p:cNvSpPr>
          <p:nvPr>
            <p:ph idx="1"/>
          </p:nvPr>
        </p:nvSpPr>
        <p:spPr/>
        <p:txBody>
          <a:bodyPr/>
          <a:lstStyle/>
          <a:p>
            <a:r>
              <a:rPr lang="en-IN" dirty="0"/>
              <a:t>Data</a:t>
            </a:r>
          </a:p>
        </p:txBody>
      </p:sp>
      <p:pic>
        <p:nvPicPr>
          <p:cNvPr id="5" name="Picture 4">
            <a:extLst>
              <a:ext uri="{FF2B5EF4-FFF2-40B4-BE49-F238E27FC236}">
                <a16:creationId xmlns:a16="http://schemas.microsoft.com/office/drawing/2014/main" id="{8FF339EF-AA8D-0E6B-18EB-637CA84ADCFC}"/>
              </a:ext>
            </a:extLst>
          </p:cNvPr>
          <p:cNvPicPr>
            <a:picLocks noChangeAspect="1"/>
          </p:cNvPicPr>
          <p:nvPr/>
        </p:nvPicPr>
        <p:blipFill>
          <a:blip r:embed="rId2"/>
          <a:stretch>
            <a:fillRect/>
          </a:stretch>
        </p:blipFill>
        <p:spPr>
          <a:xfrm>
            <a:off x="723900" y="2280153"/>
            <a:ext cx="10363199" cy="4351338"/>
          </a:xfrm>
          <a:prstGeom prst="rect">
            <a:avLst/>
          </a:prstGeom>
        </p:spPr>
      </p:pic>
    </p:spTree>
    <p:extLst>
      <p:ext uri="{BB962C8B-B14F-4D97-AF65-F5344CB8AC3E}">
        <p14:creationId xmlns:p14="http://schemas.microsoft.com/office/powerpoint/2010/main" val="216224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CEC99B-AB81-8512-A95A-F9DC901522F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F71B8-5F63-2740-5AF7-D5989C0EFAB1}"/>
              </a:ext>
            </a:extLst>
          </p:cNvPr>
          <p:cNvSpPr>
            <a:spLocks noGrp="1"/>
          </p:cNvSpPr>
          <p:nvPr>
            <p:ph type="title"/>
          </p:nvPr>
        </p:nvSpPr>
        <p:spPr>
          <a:xfrm>
            <a:off x="572493" y="238539"/>
            <a:ext cx="11018520" cy="1434415"/>
          </a:xfrm>
        </p:spPr>
        <p:txBody>
          <a:bodyPr anchor="b">
            <a:normAutofit/>
          </a:bodyPr>
          <a:lstStyle/>
          <a:p>
            <a:r>
              <a:rPr lang="en-US" sz="5400" b="1" dirty="0"/>
              <a:t>Data Preprocessing</a:t>
            </a:r>
            <a:endParaRPr lang="en-IN" sz="5400" b="1" dirty="0"/>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505FA2-E9CF-9718-2A6A-7A46C3CD67A2}"/>
              </a:ext>
            </a:extLst>
          </p:cNvPr>
          <p:cNvSpPr>
            <a:spLocks noGrp="1"/>
          </p:cNvSpPr>
          <p:nvPr>
            <p:ph idx="1"/>
          </p:nvPr>
        </p:nvSpPr>
        <p:spPr>
          <a:xfrm>
            <a:off x="572493" y="2071316"/>
            <a:ext cx="6713552" cy="4119172"/>
          </a:xfrm>
        </p:spPr>
        <p:txBody>
          <a:bodyPr anchor="t">
            <a:normAutofit/>
          </a:bodyPr>
          <a:lstStyle/>
          <a:p>
            <a:r>
              <a:rPr lang="en-IN" sz="2200"/>
              <a:t>Handling errors, missing values :</a:t>
            </a:r>
          </a:p>
          <a:p>
            <a:pPr lvl="1"/>
            <a:r>
              <a:rPr lang="en-IN" sz="2200"/>
              <a:t>While looking at ‘MARRIAGE’ column , I found out that there are 4 categories instead of 3.An extra ‘0’ category was present, So I assumed three categories are enough and replaced ‘0’ by category ‘3’ as </a:t>
            </a:r>
            <a:r>
              <a:rPr lang="en-US" sz="2200"/>
              <a:t>This category could include individuals who are widowed, divorced, separated, or in other non-standard marital situations that do not fit into the categories of '1' (married) or '2' (single).</a:t>
            </a:r>
            <a:endParaRPr lang="en-IN" sz="2200"/>
          </a:p>
        </p:txBody>
      </p:sp>
      <p:pic>
        <p:nvPicPr>
          <p:cNvPr id="6" name="Picture 5">
            <a:extLst>
              <a:ext uri="{FF2B5EF4-FFF2-40B4-BE49-F238E27FC236}">
                <a16:creationId xmlns:a16="http://schemas.microsoft.com/office/drawing/2014/main" id="{9E0141A2-5466-1227-BFAA-3DAAF39FEF3A}"/>
              </a:ext>
            </a:extLst>
          </p:cNvPr>
          <p:cNvPicPr>
            <a:picLocks noChangeAspect="1"/>
          </p:cNvPicPr>
          <p:nvPr/>
        </p:nvPicPr>
        <p:blipFill rotWithShape="1">
          <a:blip r:embed="rId2"/>
          <a:srcRect t="5677" r="5" b="5"/>
          <a:stretch/>
        </p:blipFill>
        <p:spPr>
          <a:xfrm>
            <a:off x="7675658" y="2093976"/>
            <a:ext cx="3941064" cy="4096512"/>
          </a:xfrm>
          <a:prstGeom prst="rect">
            <a:avLst/>
          </a:prstGeom>
        </p:spPr>
      </p:pic>
    </p:spTree>
    <p:extLst>
      <p:ext uri="{BB962C8B-B14F-4D97-AF65-F5344CB8AC3E}">
        <p14:creationId xmlns:p14="http://schemas.microsoft.com/office/powerpoint/2010/main" val="338222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F5CAE2-5727-BA3C-52DD-B3D5DF28AD15}"/>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78DFB9-2D3C-A773-B009-E0877E20D128}"/>
              </a:ext>
            </a:extLst>
          </p:cNvPr>
          <p:cNvSpPr>
            <a:spLocks noGrp="1"/>
          </p:cNvSpPr>
          <p:nvPr>
            <p:ph type="title"/>
          </p:nvPr>
        </p:nvSpPr>
        <p:spPr>
          <a:xfrm>
            <a:off x="630936" y="640080"/>
            <a:ext cx="4818888" cy="1481328"/>
          </a:xfrm>
        </p:spPr>
        <p:txBody>
          <a:bodyPr anchor="b">
            <a:normAutofit/>
          </a:bodyPr>
          <a:lstStyle/>
          <a:p>
            <a:r>
              <a:rPr lang="en-US" sz="5000" b="1" dirty="0"/>
              <a:t>Data Preprocessing</a:t>
            </a:r>
            <a:endParaRPr lang="en-IN" sz="5000" b="1" dirty="0"/>
          </a:p>
        </p:txBody>
      </p:sp>
      <p:sp>
        <p:nvSpPr>
          <p:cNvPr id="2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796BFD-20C3-2D71-30B5-EFEB744EE8B2}"/>
              </a:ext>
            </a:extLst>
          </p:cNvPr>
          <p:cNvSpPr>
            <a:spLocks noGrp="1"/>
          </p:cNvSpPr>
          <p:nvPr>
            <p:ph idx="1"/>
          </p:nvPr>
        </p:nvSpPr>
        <p:spPr>
          <a:xfrm>
            <a:off x="630936" y="2660904"/>
            <a:ext cx="4818888" cy="3547872"/>
          </a:xfrm>
        </p:spPr>
        <p:txBody>
          <a:bodyPr anchor="t">
            <a:normAutofit/>
          </a:bodyPr>
          <a:lstStyle/>
          <a:p>
            <a:r>
              <a:rPr lang="en-US" sz="2200" dirty="0"/>
              <a:t>In ‘AGE’ column we have 7 categories instead of 4 .So, putting category ‘5’, ‘6’, ‘7’, ‘0’ in category ‘4’ that refers to the other .</a:t>
            </a:r>
          </a:p>
          <a:p>
            <a:r>
              <a:rPr lang="en-US" sz="2200" dirty="0"/>
              <a:t>Renamed ‘PAY_0’  to ‘PAY_1’  for ease of understanding. So , the ‘PAY’ columns now become ‘PAY_1’, ‘PAY_2’ , ‘PAY_3’ , ‘PAY_4’ , ‘PAY_5’ , ‘PAY_6’ .</a:t>
            </a:r>
            <a:endParaRPr lang="en-IN" sz="2200" dirty="0"/>
          </a:p>
        </p:txBody>
      </p:sp>
      <p:pic>
        <p:nvPicPr>
          <p:cNvPr id="5" name="Picture 4" descr="A screenshot of a computer&#10;&#10;Description automatically generated">
            <a:extLst>
              <a:ext uri="{FF2B5EF4-FFF2-40B4-BE49-F238E27FC236}">
                <a16:creationId xmlns:a16="http://schemas.microsoft.com/office/drawing/2014/main" id="{ED5C4D46-37F9-54A5-2B5D-66CB6AA5E0A3}"/>
              </a:ext>
            </a:extLst>
          </p:cNvPr>
          <p:cNvPicPr>
            <a:picLocks noChangeAspect="1"/>
          </p:cNvPicPr>
          <p:nvPr/>
        </p:nvPicPr>
        <p:blipFill>
          <a:blip r:embed="rId2"/>
          <a:stretch>
            <a:fillRect/>
          </a:stretch>
        </p:blipFill>
        <p:spPr>
          <a:xfrm>
            <a:off x="6099048" y="849637"/>
            <a:ext cx="5458968" cy="5158725"/>
          </a:xfrm>
          <a:prstGeom prst="rect">
            <a:avLst/>
          </a:prstGeom>
        </p:spPr>
      </p:pic>
    </p:spTree>
    <p:extLst>
      <p:ext uri="{BB962C8B-B14F-4D97-AF65-F5344CB8AC3E}">
        <p14:creationId xmlns:p14="http://schemas.microsoft.com/office/powerpoint/2010/main" val="394648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D5A4A-E4F5-616D-B11E-A63798A1152D}"/>
              </a:ext>
            </a:extLst>
          </p:cNvPr>
          <p:cNvSpPr>
            <a:spLocks noGrp="1"/>
          </p:cNvSpPr>
          <p:nvPr>
            <p:ph type="title"/>
          </p:nvPr>
        </p:nvSpPr>
        <p:spPr>
          <a:xfrm>
            <a:off x="639656" y="25052"/>
            <a:ext cx="10909640" cy="1065836"/>
          </a:xfrm>
        </p:spPr>
        <p:txBody>
          <a:bodyPr vert="horz" lIns="91440" tIns="45720" rIns="91440" bIns="45720" rtlCol="0" anchor="ctr">
            <a:normAutofit/>
          </a:bodyPr>
          <a:lstStyle/>
          <a:p>
            <a:pPr algn="ctr"/>
            <a:r>
              <a:rPr lang="en-US" sz="6600" b="1" dirty="0"/>
              <a:t>Exploratory Data Analysis</a:t>
            </a:r>
          </a:p>
        </p:txBody>
      </p:sp>
      <p:sp>
        <p:nvSpPr>
          <p:cNvPr id="8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4">
            <a:extLst>
              <a:ext uri="{FF2B5EF4-FFF2-40B4-BE49-F238E27FC236}">
                <a16:creationId xmlns:a16="http://schemas.microsoft.com/office/drawing/2014/main" id="{19F3B64D-BBBC-A298-D861-E2F787DFFBCC}"/>
              </a:ext>
            </a:extLst>
          </p:cNvPr>
          <p:cNvPicPr>
            <a:picLocks noGrp="1" noChangeAspect="1"/>
          </p:cNvPicPr>
          <p:nvPr>
            <p:ph idx="1"/>
          </p:nvPr>
        </p:nvPicPr>
        <p:blipFill>
          <a:blip r:embed="rId2"/>
          <a:stretch>
            <a:fillRect/>
          </a:stretch>
        </p:blipFill>
        <p:spPr>
          <a:xfrm>
            <a:off x="1971675" y="2400300"/>
            <a:ext cx="8467725" cy="3867150"/>
          </a:xfrm>
          <a:prstGeom prst="rect">
            <a:avLst/>
          </a:prstGeom>
        </p:spPr>
      </p:pic>
      <p:sp>
        <p:nvSpPr>
          <p:cNvPr id="3" name="TextBox 2">
            <a:extLst>
              <a:ext uri="{FF2B5EF4-FFF2-40B4-BE49-F238E27FC236}">
                <a16:creationId xmlns:a16="http://schemas.microsoft.com/office/drawing/2014/main" id="{719BB7E6-DBB9-07FE-D277-C54C45278E96}"/>
              </a:ext>
            </a:extLst>
          </p:cNvPr>
          <p:cNvSpPr txBox="1"/>
          <p:nvPr/>
        </p:nvSpPr>
        <p:spPr>
          <a:xfrm>
            <a:off x="639656" y="1809232"/>
            <a:ext cx="8812254" cy="369332"/>
          </a:xfrm>
          <a:prstGeom prst="rect">
            <a:avLst/>
          </a:prstGeom>
          <a:noFill/>
        </p:spPr>
        <p:txBody>
          <a:bodyPr wrap="square" rtlCol="0">
            <a:spAutoFit/>
          </a:bodyPr>
          <a:lstStyle/>
          <a:p>
            <a:pPr marL="285750" indent="-285750">
              <a:buFont typeface="Arial" panose="020B0604020202020204" pitchFamily="34" charset="0"/>
              <a:buChar char="•"/>
            </a:pPr>
            <a:r>
              <a:rPr lang="en-US" dirty="0"/>
              <a:t>60.4% of the population is Female and 39.6% is Male.</a:t>
            </a:r>
            <a:endParaRPr lang="en-IN" dirty="0"/>
          </a:p>
        </p:txBody>
      </p:sp>
    </p:spTree>
    <p:extLst>
      <p:ext uri="{BB962C8B-B14F-4D97-AF65-F5344CB8AC3E}">
        <p14:creationId xmlns:p14="http://schemas.microsoft.com/office/powerpoint/2010/main" val="274947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D5A4A-E4F5-616D-B11E-A63798A1152D}"/>
              </a:ext>
            </a:extLst>
          </p:cNvPr>
          <p:cNvSpPr>
            <a:spLocks noGrp="1"/>
          </p:cNvSpPr>
          <p:nvPr>
            <p:ph type="title"/>
          </p:nvPr>
        </p:nvSpPr>
        <p:spPr>
          <a:xfrm>
            <a:off x="639656" y="25052"/>
            <a:ext cx="10909640" cy="1065836"/>
          </a:xfrm>
        </p:spPr>
        <p:txBody>
          <a:bodyPr vert="horz" lIns="91440" tIns="45720" rIns="91440" bIns="45720" rtlCol="0" anchor="ctr">
            <a:normAutofit/>
          </a:bodyPr>
          <a:lstStyle/>
          <a:p>
            <a:pPr algn="ctr"/>
            <a:r>
              <a:rPr lang="en-US" sz="6600" b="1" dirty="0"/>
              <a:t>Exploratory Data Analysis</a:t>
            </a:r>
          </a:p>
        </p:txBody>
      </p:sp>
      <p:sp>
        <p:nvSpPr>
          <p:cNvPr id="8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5EB33C4-7C30-4B1E-9D4D-D2049757E845}"/>
              </a:ext>
            </a:extLst>
          </p:cNvPr>
          <p:cNvPicPr>
            <a:picLocks noChangeAspect="1"/>
          </p:cNvPicPr>
          <p:nvPr/>
        </p:nvPicPr>
        <p:blipFill>
          <a:blip r:embed="rId2"/>
          <a:stretch>
            <a:fillRect/>
          </a:stretch>
        </p:blipFill>
        <p:spPr>
          <a:xfrm>
            <a:off x="261257" y="2000250"/>
            <a:ext cx="5206093" cy="4535424"/>
          </a:xfrm>
          <a:prstGeom prst="rect">
            <a:avLst/>
          </a:prstGeom>
        </p:spPr>
      </p:pic>
      <p:pic>
        <p:nvPicPr>
          <p:cNvPr id="13" name="Picture 12">
            <a:extLst>
              <a:ext uri="{FF2B5EF4-FFF2-40B4-BE49-F238E27FC236}">
                <a16:creationId xmlns:a16="http://schemas.microsoft.com/office/drawing/2014/main" id="{8641FB64-485A-7DAD-4791-A7DF58E7E81F}"/>
              </a:ext>
            </a:extLst>
          </p:cNvPr>
          <p:cNvPicPr>
            <a:picLocks noChangeAspect="1"/>
          </p:cNvPicPr>
          <p:nvPr/>
        </p:nvPicPr>
        <p:blipFill>
          <a:blip r:embed="rId3"/>
          <a:stretch>
            <a:fillRect/>
          </a:stretch>
        </p:blipFill>
        <p:spPr>
          <a:xfrm>
            <a:off x="5476875" y="2114550"/>
            <a:ext cx="6519182" cy="4421124"/>
          </a:xfrm>
          <a:prstGeom prst="rect">
            <a:avLst/>
          </a:prstGeom>
        </p:spPr>
      </p:pic>
      <p:sp>
        <p:nvSpPr>
          <p:cNvPr id="4" name="Content Placeholder 3">
            <a:extLst>
              <a:ext uri="{FF2B5EF4-FFF2-40B4-BE49-F238E27FC236}">
                <a16:creationId xmlns:a16="http://schemas.microsoft.com/office/drawing/2014/main" id="{3B5E61E6-56AD-9243-52A2-096F64390E40}"/>
              </a:ext>
            </a:extLst>
          </p:cNvPr>
          <p:cNvSpPr>
            <a:spLocks noGrp="1"/>
          </p:cNvSpPr>
          <p:nvPr>
            <p:ph idx="1"/>
          </p:nvPr>
        </p:nvSpPr>
        <p:spPr>
          <a:xfrm>
            <a:off x="166687" y="1234313"/>
            <a:ext cx="5300663" cy="584063"/>
          </a:xfrm>
        </p:spPr>
        <p:txBody>
          <a:bodyPr>
            <a:normAutofit lnSpcReduction="10000"/>
          </a:bodyPr>
          <a:lstStyle/>
          <a:p>
            <a:r>
              <a:rPr lang="en-US" sz="1800" dirty="0"/>
              <a:t>Median age of the customer 34 and mean is 35.4855.</a:t>
            </a:r>
            <a:endParaRPr lang="en-IN" sz="1800" dirty="0"/>
          </a:p>
        </p:txBody>
      </p:sp>
      <p:sp>
        <p:nvSpPr>
          <p:cNvPr id="5" name="TextBox 4">
            <a:extLst>
              <a:ext uri="{FF2B5EF4-FFF2-40B4-BE49-F238E27FC236}">
                <a16:creationId xmlns:a16="http://schemas.microsoft.com/office/drawing/2014/main" id="{2F6C785C-148B-F1BF-EC49-27180C6C78A8}"/>
              </a:ext>
            </a:extLst>
          </p:cNvPr>
          <p:cNvSpPr txBox="1"/>
          <p:nvPr/>
        </p:nvSpPr>
        <p:spPr>
          <a:xfrm>
            <a:off x="5634037" y="1203178"/>
            <a:ext cx="6072421" cy="646331"/>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the population is single (category ‘2’) then followed up by married people( category ‘1’).</a:t>
            </a:r>
            <a:endParaRPr lang="en-IN" dirty="0"/>
          </a:p>
        </p:txBody>
      </p:sp>
    </p:spTree>
    <p:extLst>
      <p:ext uri="{BB962C8B-B14F-4D97-AF65-F5344CB8AC3E}">
        <p14:creationId xmlns:p14="http://schemas.microsoft.com/office/powerpoint/2010/main" val="227407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8BA648-5091-1FC8-0D69-DB54D9ED96E7}"/>
              </a:ext>
            </a:extLst>
          </p:cNvPr>
          <p:cNvSpPr>
            <a:spLocks noGrp="1"/>
          </p:cNvSpPr>
          <p:nvPr>
            <p:ph type="title"/>
          </p:nvPr>
        </p:nvSpPr>
        <p:spPr>
          <a:xfrm>
            <a:off x="4797501" y="329184"/>
            <a:ext cx="6755626" cy="1783080"/>
          </a:xfrm>
        </p:spPr>
        <p:txBody>
          <a:bodyPr anchor="b">
            <a:normAutofit/>
          </a:bodyPr>
          <a:lstStyle/>
          <a:p>
            <a:r>
              <a:rPr lang="en-US" sz="5400" b="1" dirty="0"/>
              <a:t>Data Cleaning</a:t>
            </a:r>
            <a:endParaRPr lang="en-IN" sz="5400" b="1" dirty="0"/>
          </a:p>
        </p:txBody>
      </p:sp>
      <p:pic>
        <p:nvPicPr>
          <p:cNvPr id="5" name="Picture 4">
            <a:extLst>
              <a:ext uri="{FF2B5EF4-FFF2-40B4-BE49-F238E27FC236}">
                <a16:creationId xmlns:a16="http://schemas.microsoft.com/office/drawing/2014/main" id="{01E3F2C3-A420-E952-8821-64DBD7204352}"/>
              </a:ext>
            </a:extLst>
          </p:cNvPr>
          <p:cNvPicPr>
            <a:picLocks noChangeAspect="1"/>
          </p:cNvPicPr>
          <p:nvPr/>
        </p:nvPicPr>
        <p:blipFill>
          <a:blip r:embed="rId2"/>
          <a:stretch>
            <a:fillRect/>
          </a:stretch>
        </p:blipFill>
        <p:spPr>
          <a:xfrm>
            <a:off x="320039" y="583917"/>
            <a:ext cx="4243589" cy="2739702"/>
          </a:xfrm>
          <a:prstGeom prst="rect">
            <a:avLst/>
          </a:prstGeom>
        </p:spPr>
      </p:pic>
      <p:sp>
        <p:nvSpPr>
          <p:cNvPr id="3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B2CF853-E914-92CA-C709-CAD023B1A542}"/>
              </a:ext>
            </a:extLst>
          </p:cNvPr>
          <p:cNvPicPr>
            <a:picLocks noChangeAspect="1"/>
          </p:cNvPicPr>
          <p:nvPr/>
        </p:nvPicPr>
        <p:blipFill>
          <a:blip r:embed="rId3"/>
          <a:stretch>
            <a:fillRect/>
          </a:stretch>
        </p:blipFill>
        <p:spPr>
          <a:xfrm>
            <a:off x="320040" y="3534382"/>
            <a:ext cx="4243588" cy="2739701"/>
          </a:xfrm>
          <a:prstGeom prst="rect">
            <a:avLst/>
          </a:prstGeom>
        </p:spPr>
      </p:pic>
      <p:sp>
        <p:nvSpPr>
          <p:cNvPr id="3" name="Content Placeholder 2">
            <a:extLst>
              <a:ext uri="{FF2B5EF4-FFF2-40B4-BE49-F238E27FC236}">
                <a16:creationId xmlns:a16="http://schemas.microsoft.com/office/drawing/2014/main" id="{2B4E309E-61DE-2136-9940-F67F735B6FF2}"/>
              </a:ext>
            </a:extLst>
          </p:cNvPr>
          <p:cNvSpPr>
            <a:spLocks noGrp="1"/>
          </p:cNvSpPr>
          <p:nvPr>
            <p:ph idx="1"/>
          </p:nvPr>
        </p:nvSpPr>
        <p:spPr>
          <a:xfrm>
            <a:off x="4797494" y="2706624"/>
            <a:ext cx="6755626" cy="3483864"/>
          </a:xfrm>
        </p:spPr>
        <p:txBody>
          <a:bodyPr>
            <a:normAutofit/>
          </a:bodyPr>
          <a:lstStyle/>
          <a:p>
            <a:r>
              <a:rPr lang="en-IN" sz="2200" dirty="0"/>
              <a:t>Outlier Detection and treatment</a:t>
            </a:r>
          </a:p>
          <a:p>
            <a:pPr lvl="1"/>
            <a:r>
              <a:rPr lang="en-US" sz="2200" dirty="0"/>
              <a:t>Approach is starting with visualization to get an initial understanding of the data and then applying numerical methods like z-scores or IQR for more precise identification.</a:t>
            </a:r>
          </a:p>
          <a:p>
            <a:pPr lvl="1"/>
            <a:r>
              <a:rPr lang="en-US" sz="2200" dirty="0"/>
              <a:t>Max age is 79,  it is not a problem we are keeping the outliers.</a:t>
            </a:r>
          </a:p>
          <a:p>
            <a:pPr marL="457200" lvl="1" indent="0">
              <a:buNone/>
            </a:pPr>
            <a:endParaRPr lang="en-US" sz="2200" dirty="0"/>
          </a:p>
        </p:txBody>
      </p:sp>
    </p:spTree>
    <p:extLst>
      <p:ext uri="{BB962C8B-B14F-4D97-AF65-F5344CB8AC3E}">
        <p14:creationId xmlns:p14="http://schemas.microsoft.com/office/powerpoint/2010/main" val="4213953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5D4671943577E41923704FF78F9B068" ma:contentTypeVersion="4" ma:contentTypeDescription="Create a new document." ma:contentTypeScope="" ma:versionID="8c0edb47d9d46f44066b6116a3ebb0f6">
  <xsd:schema xmlns:xsd="http://www.w3.org/2001/XMLSchema" xmlns:xs="http://www.w3.org/2001/XMLSchema" xmlns:p="http://schemas.microsoft.com/office/2006/metadata/properties" xmlns:ns3="1fd303ed-ba8c-44c7-9c08-187610fcb56d" targetNamespace="http://schemas.microsoft.com/office/2006/metadata/properties" ma:root="true" ma:fieldsID="c034ba7f93bb7e8862fbe96562dafa5e" ns3:_="">
    <xsd:import namespace="1fd303ed-ba8c-44c7-9c08-187610fcb56d"/>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d303ed-ba8c-44c7-9c08-187610fcb5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D28FC2-0EF2-4022-9460-931F8470D05D}">
  <ds:schemaRefs>
    <ds:schemaRef ds:uri="http://schemas.microsoft.com/office/2006/metadata/properties"/>
    <ds:schemaRef ds:uri="http://schemas.microsoft.com/office/2006/documentManagement/types"/>
    <ds:schemaRef ds:uri="http://purl.org/dc/dcmitype/"/>
    <ds:schemaRef ds:uri="http://purl.org/dc/terms/"/>
    <ds:schemaRef ds:uri="http://purl.org/dc/elements/1.1/"/>
    <ds:schemaRef ds:uri="1fd303ed-ba8c-44c7-9c08-187610fcb56d"/>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7250838-CB4C-472B-B6BE-647FA9B5FB9F}">
  <ds:schemaRefs>
    <ds:schemaRef ds:uri="http://schemas.microsoft.com/sharepoint/v3/contenttype/forms"/>
  </ds:schemaRefs>
</ds:datastoreItem>
</file>

<file path=customXml/itemProps3.xml><?xml version="1.0" encoding="utf-8"?>
<ds:datastoreItem xmlns:ds="http://schemas.openxmlformats.org/officeDocument/2006/customXml" ds:itemID="{A2A80213-5755-4619-9833-417F70D686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d303ed-ba8c-44c7-9c08-187610fcb5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2112</TotalTime>
  <Words>1013</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Arial</vt:lpstr>
      <vt:lpstr>Calibri</vt:lpstr>
      <vt:lpstr>Helvetica Neue</vt:lpstr>
      <vt:lpstr>Office Theme</vt:lpstr>
      <vt:lpstr>Credit Card Trend Analysis</vt:lpstr>
      <vt:lpstr>Problem Statement</vt:lpstr>
      <vt:lpstr>Data Collection</vt:lpstr>
      <vt:lpstr>Data Preprocessing</vt:lpstr>
      <vt:lpstr>Data Preprocessing</vt:lpstr>
      <vt:lpstr>Data Preprocessing</vt:lpstr>
      <vt:lpstr>Exploratory Data Analysis</vt:lpstr>
      <vt:lpstr>Exploratory Data Analysis</vt:lpstr>
      <vt:lpstr>Data Cleaning</vt:lpstr>
      <vt:lpstr>Feature Engineering</vt:lpstr>
      <vt:lpstr>Feature Engineering</vt:lpstr>
      <vt:lpstr>Feature Engineering</vt:lpstr>
      <vt:lpstr>Data Analysis</vt:lpstr>
      <vt:lpstr>Data Analysis</vt:lpstr>
      <vt:lpstr>Data Analysis</vt:lpstr>
      <vt:lpstr>Data Analysis</vt:lpstr>
      <vt:lpstr>Statistical Analysis</vt:lpstr>
      <vt:lpstr>Machine Learning Model Building</vt:lpstr>
      <vt:lpstr>Machine Learning Model Building</vt:lpstr>
      <vt:lpstr>Confusion Matrix for classifiers</vt:lpstr>
      <vt:lpstr>Key Insights</vt:lpstr>
      <vt:lpstr>Key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Trend Analysis</dc:title>
  <dc:creator>Saarthak Sharma</dc:creator>
  <cp:lastModifiedBy>Saarthak Sharma</cp:lastModifiedBy>
  <cp:revision>18</cp:revision>
  <dcterms:created xsi:type="dcterms:W3CDTF">2024-02-22T18:00:41Z</dcterms:created>
  <dcterms:modified xsi:type="dcterms:W3CDTF">2024-03-25T10:51:08Z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0x01010005D4671943577E41923704FF78F9B068</vt:lpwstr>
  </property>
</Properties>
</file>