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0" r:id="rId4"/>
    <p:sldId id="261" r:id="rId5"/>
    <p:sldId id="263" r:id="rId6"/>
    <p:sldId id="262" r:id="rId7"/>
    <p:sldId id="265"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B9B9784-4A3B-4AC0-8602-D233CAF9DB50}" type="datetimeFigureOut">
              <a:rPr lang="en-IN" smtClean="0"/>
              <a:t>04-12-2023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51238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9B9784-4A3B-4AC0-8602-D233CAF9DB50}"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22507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B9B9784-4A3B-4AC0-8602-D233CAF9DB50}" type="datetimeFigureOut">
              <a:rPr lang="en-IN" smtClean="0"/>
              <a:t>04-12-2023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57774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B9B9784-4A3B-4AC0-8602-D233CAF9DB50}" type="datetimeFigureOut">
              <a:rPr lang="en-IN" smtClean="0"/>
              <a:t>04-12-2023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46E1767-E1A2-4023-988D-E6796EA02EE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906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B9B9784-4A3B-4AC0-8602-D233CAF9DB50}" type="datetimeFigureOut">
              <a:rPr lang="en-IN" smtClean="0"/>
              <a:t>04-12-2023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4024992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9B9784-4A3B-4AC0-8602-D233CAF9DB50}"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122801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9B9784-4A3B-4AC0-8602-D233CAF9DB50}"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22994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B9784-4A3B-4AC0-8602-D233CAF9DB50}"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2448300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B9B9784-4A3B-4AC0-8602-D233CAF9DB50}" type="datetimeFigureOut">
              <a:rPr lang="en-IN" smtClean="0"/>
              <a:t>04-12-2023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89125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B9784-4A3B-4AC0-8602-D233CAF9DB50}"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15453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B9B9784-4A3B-4AC0-8602-D233CAF9DB50}" type="datetimeFigureOut">
              <a:rPr lang="en-IN" smtClean="0"/>
              <a:t>04-12-2023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403947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B9784-4A3B-4AC0-8602-D233CAF9DB50}"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133474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B9784-4A3B-4AC0-8602-D233CAF9DB50}"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299843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B9784-4A3B-4AC0-8602-D233CAF9DB50}"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64125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B9784-4A3B-4AC0-8602-D233CAF9DB50}"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22829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9B9784-4A3B-4AC0-8602-D233CAF9DB50}"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104445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9B9784-4A3B-4AC0-8602-D233CAF9DB50}"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E1767-E1A2-4023-988D-E6796EA02EEA}" type="slidenum">
              <a:rPr lang="en-IN" smtClean="0"/>
              <a:t>‹#›</a:t>
            </a:fld>
            <a:endParaRPr lang="en-IN"/>
          </a:p>
        </p:txBody>
      </p:sp>
    </p:spTree>
    <p:extLst>
      <p:ext uri="{BB962C8B-B14F-4D97-AF65-F5344CB8AC3E}">
        <p14:creationId xmlns:p14="http://schemas.microsoft.com/office/powerpoint/2010/main" val="374892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9B9784-4A3B-4AC0-8602-D233CAF9DB50}" type="datetimeFigureOut">
              <a:rPr lang="en-IN" smtClean="0"/>
              <a:t>04-12-2023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E1767-E1A2-4023-988D-E6796EA02EEA}" type="slidenum">
              <a:rPr lang="en-IN" smtClean="0"/>
              <a:t>‹#›</a:t>
            </a:fld>
            <a:endParaRPr lang="en-IN"/>
          </a:p>
        </p:txBody>
      </p:sp>
    </p:spTree>
    <p:extLst>
      <p:ext uri="{BB962C8B-B14F-4D97-AF65-F5344CB8AC3E}">
        <p14:creationId xmlns:p14="http://schemas.microsoft.com/office/powerpoint/2010/main" val="56671229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deo.syr.edu/media/t/1_ae5q7h4z"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4B73-5E43-954D-BBFA-CD1DFB6D6544}"/>
              </a:ext>
            </a:extLst>
          </p:cNvPr>
          <p:cNvSpPr>
            <a:spLocks noGrp="1"/>
          </p:cNvSpPr>
          <p:nvPr>
            <p:ph type="ctrTitle"/>
          </p:nvPr>
        </p:nvSpPr>
        <p:spPr>
          <a:xfrm>
            <a:off x="71718" y="1803405"/>
            <a:ext cx="7088682" cy="1825096"/>
          </a:xfrm>
        </p:spPr>
        <p:txBody>
          <a:bodyPr/>
          <a:lstStyle/>
          <a:p>
            <a:r>
              <a:rPr lang="en-US" dirty="0"/>
              <a:t>Team insight hub</a:t>
            </a:r>
            <a:endParaRPr lang="en-IN" dirty="0"/>
          </a:p>
        </p:txBody>
      </p:sp>
      <p:sp>
        <p:nvSpPr>
          <p:cNvPr id="3" name="Subtitle 2">
            <a:extLst>
              <a:ext uri="{FF2B5EF4-FFF2-40B4-BE49-F238E27FC236}">
                <a16:creationId xmlns:a16="http://schemas.microsoft.com/office/drawing/2014/main" id="{5C6DD33A-9894-8B39-E9F3-9D400D46345C}"/>
              </a:ext>
            </a:extLst>
          </p:cNvPr>
          <p:cNvSpPr>
            <a:spLocks noGrp="1"/>
          </p:cNvSpPr>
          <p:nvPr>
            <p:ph type="subTitle" idx="1"/>
          </p:nvPr>
        </p:nvSpPr>
        <p:spPr>
          <a:xfrm>
            <a:off x="165000" y="3551519"/>
            <a:ext cx="9448800" cy="685800"/>
          </a:xfrm>
        </p:spPr>
        <p:txBody>
          <a:bodyPr/>
          <a:lstStyle/>
          <a:p>
            <a:r>
              <a:rPr lang="en-US" dirty="0"/>
              <a:t>Social Media Insights and Analytics</a:t>
            </a:r>
            <a:endParaRPr lang="en-IN" dirty="0"/>
          </a:p>
        </p:txBody>
      </p:sp>
      <p:sp>
        <p:nvSpPr>
          <p:cNvPr id="4" name="TextBox 3">
            <a:extLst>
              <a:ext uri="{FF2B5EF4-FFF2-40B4-BE49-F238E27FC236}">
                <a16:creationId xmlns:a16="http://schemas.microsoft.com/office/drawing/2014/main" id="{C7ADCAF8-E60D-25D6-6F73-7EE670BF33E2}"/>
              </a:ext>
            </a:extLst>
          </p:cNvPr>
          <p:cNvSpPr txBox="1"/>
          <p:nvPr/>
        </p:nvSpPr>
        <p:spPr>
          <a:xfrm>
            <a:off x="165001" y="4518211"/>
            <a:ext cx="4666975" cy="369332"/>
          </a:xfrm>
          <a:prstGeom prst="rect">
            <a:avLst/>
          </a:prstGeom>
          <a:noFill/>
        </p:spPr>
        <p:txBody>
          <a:bodyPr wrap="square" rtlCol="0">
            <a:spAutoFit/>
          </a:bodyPr>
          <a:lstStyle/>
          <a:p>
            <a:r>
              <a:rPr lang="en-US" dirty="0"/>
              <a:t>- Saarthak Joshi &amp; Divyanshu Srivastava</a:t>
            </a:r>
            <a:endParaRPr lang="en-IN" dirty="0"/>
          </a:p>
        </p:txBody>
      </p:sp>
      <p:pic>
        <p:nvPicPr>
          <p:cNvPr id="6" name="Picture 5">
            <a:extLst>
              <a:ext uri="{FF2B5EF4-FFF2-40B4-BE49-F238E27FC236}">
                <a16:creationId xmlns:a16="http://schemas.microsoft.com/office/drawing/2014/main" id="{4B4445B5-A930-45DF-55A6-76164CC0196C}"/>
              </a:ext>
            </a:extLst>
          </p:cNvPr>
          <p:cNvPicPr>
            <a:picLocks noChangeAspect="1"/>
          </p:cNvPicPr>
          <p:nvPr/>
        </p:nvPicPr>
        <p:blipFill>
          <a:blip r:embed="rId2"/>
          <a:stretch>
            <a:fillRect/>
          </a:stretch>
        </p:blipFill>
        <p:spPr>
          <a:xfrm>
            <a:off x="8367000" y="224118"/>
            <a:ext cx="3660000" cy="6248400"/>
          </a:xfrm>
          <a:prstGeom prst="rect">
            <a:avLst/>
          </a:prstGeom>
        </p:spPr>
      </p:pic>
    </p:spTree>
    <p:extLst>
      <p:ext uri="{BB962C8B-B14F-4D97-AF65-F5344CB8AC3E}">
        <p14:creationId xmlns:p14="http://schemas.microsoft.com/office/powerpoint/2010/main" val="342119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EC69-62E8-6FA3-B305-D811099D7253}"/>
              </a:ext>
            </a:extLst>
          </p:cNvPr>
          <p:cNvSpPr>
            <a:spLocks noGrp="1"/>
          </p:cNvSpPr>
          <p:nvPr>
            <p:ph type="title"/>
          </p:nvPr>
        </p:nvSpPr>
        <p:spPr>
          <a:xfrm>
            <a:off x="1640541" y="764373"/>
            <a:ext cx="9865659" cy="1293028"/>
          </a:xfrm>
        </p:spPr>
        <p:txBody>
          <a:bodyPr/>
          <a:lstStyle/>
          <a:p>
            <a:r>
              <a:rPr lang="en-US" dirty="0"/>
              <a:t>IDEA/Inspiration BEHIND THE PROJECT </a:t>
            </a:r>
            <a:endParaRPr lang="en-IN" dirty="0"/>
          </a:p>
        </p:txBody>
      </p:sp>
      <p:sp>
        <p:nvSpPr>
          <p:cNvPr id="3" name="Content Placeholder 2">
            <a:extLst>
              <a:ext uri="{FF2B5EF4-FFF2-40B4-BE49-F238E27FC236}">
                <a16:creationId xmlns:a16="http://schemas.microsoft.com/office/drawing/2014/main" id="{99B35D5A-0BA4-6D62-09AB-4DC56415B446}"/>
              </a:ext>
            </a:extLst>
          </p:cNvPr>
          <p:cNvSpPr>
            <a:spLocks noGrp="1"/>
          </p:cNvSpPr>
          <p:nvPr>
            <p:ph idx="1"/>
          </p:nvPr>
        </p:nvSpPr>
        <p:spPr/>
        <p:txBody>
          <a:bodyPr>
            <a:noAutofit/>
          </a:bodyPr>
          <a:lstStyle/>
          <a:p>
            <a:r>
              <a:rPr lang="en-US" sz="1600" dirty="0"/>
              <a:t>By assessing user engagement based on location and content types, the project enhances brand outreach. It also identifies trending hashtags to guide content creation for increased resonance with the target audience and heightened online visibility.</a:t>
            </a:r>
          </a:p>
          <a:p>
            <a:r>
              <a:rPr lang="en-US" sz="1600" dirty="0"/>
              <a:t>Social media platforms have become central hubs for users to share their experiences, and preferences, and engage with diverse content. Understanding and leveraging these user interactions can provide businesses valuable insights based on:-</a:t>
            </a:r>
          </a:p>
          <a:p>
            <a:endParaRPr lang="en-US" sz="1600" dirty="0"/>
          </a:p>
          <a:p>
            <a:r>
              <a:rPr lang="en-US" sz="1600" b="1" dirty="0"/>
              <a:t>User Engagement Analysis by Geographic Location.</a:t>
            </a:r>
          </a:p>
          <a:p>
            <a:pPr marL="0" indent="0">
              <a:buNone/>
            </a:pPr>
            <a:endParaRPr lang="en-US" sz="1600" b="1" dirty="0"/>
          </a:p>
          <a:p>
            <a:r>
              <a:rPr lang="en-US" sz="1600" b="1" dirty="0"/>
              <a:t>Content Type Analysis (Posts and Videos).</a:t>
            </a:r>
          </a:p>
          <a:p>
            <a:pPr marL="0" indent="0">
              <a:buNone/>
            </a:pPr>
            <a:endParaRPr lang="en-US" sz="1600" b="1" dirty="0"/>
          </a:p>
          <a:p>
            <a:r>
              <a:rPr lang="en-IN" sz="1600" b="1" dirty="0"/>
              <a:t>Trending Hashtags Analysis.</a:t>
            </a:r>
          </a:p>
          <a:p>
            <a:endParaRPr lang="en-IN" sz="1600" dirty="0"/>
          </a:p>
        </p:txBody>
      </p:sp>
    </p:spTree>
    <p:extLst>
      <p:ext uri="{BB962C8B-B14F-4D97-AF65-F5344CB8AC3E}">
        <p14:creationId xmlns:p14="http://schemas.microsoft.com/office/powerpoint/2010/main" val="259869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95DD-5C72-BBA5-719C-794BB822BC2A}"/>
              </a:ext>
            </a:extLst>
          </p:cNvPr>
          <p:cNvSpPr>
            <a:spLocks noGrp="1"/>
          </p:cNvSpPr>
          <p:nvPr>
            <p:ph type="title"/>
          </p:nvPr>
        </p:nvSpPr>
        <p:spPr/>
        <p:txBody>
          <a:bodyPr/>
          <a:lstStyle/>
          <a:p>
            <a:r>
              <a:rPr lang="en-US" dirty="0"/>
              <a:t>DATASETS AND TABLES SELECTION PROCESS </a:t>
            </a:r>
            <a:endParaRPr lang="en-IN" dirty="0"/>
          </a:p>
        </p:txBody>
      </p:sp>
      <p:sp>
        <p:nvSpPr>
          <p:cNvPr id="3" name="Content Placeholder 2">
            <a:extLst>
              <a:ext uri="{FF2B5EF4-FFF2-40B4-BE49-F238E27FC236}">
                <a16:creationId xmlns:a16="http://schemas.microsoft.com/office/drawing/2014/main" id="{3B2B8326-B06D-2D22-FBBA-FF54E625C7F7}"/>
              </a:ext>
            </a:extLst>
          </p:cNvPr>
          <p:cNvSpPr>
            <a:spLocks noGrp="1"/>
          </p:cNvSpPr>
          <p:nvPr>
            <p:ph idx="1"/>
          </p:nvPr>
        </p:nvSpPr>
        <p:spPr/>
        <p:txBody>
          <a:bodyPr>
            <a:normAutofit fontScale="92500"/>
          </a:bodyPr>
          <a:lstStyle/>
          <a:p>
            <a:endParaRPr lang="en-US" b="0" i="0" dirty="0">
              <a:solidFill>
                <a:srgbClr val="D1D5DB"/>
              </a:solidFill>
              <a:effectLst/>
              <a:latin typeface="Söhne"/>
            </a:endParaRPr>
          </a:p>
          <a:p>
            <a:r>
              <a:rPr lang="en-US" b="0" i="0" dirty="0">
                <a:solidFill>
                  <a:srgbClr val="D1D5DB"/>
                </a:solidFill>
                <a:effectLst/>
                <a:latin typeface="Söhne"/>
              </a:rPr>
              <a:t>We generated datasets for the construction and selection process using Mockaroo, tailoring it to meet specific requirements. </a:t>
            </a:r>
          </a:p>
          <a:p>
            <a:pPr marL="0" indent="0">
              <a:buNone/>
            </a:pPr>
            <a:endParaRPr lang="en-US" b="0" i="0" dirty="0">
              <a:solidFill>
                <a:srgbClr val="D1D5DB"/>
              </a:solidFill>
              <a:effectLst/>
              <a:latin typeface="Söhne"/>
            </a:endParaRPr>
          </a:p>
          <a:p>
            <a:pPr marL="0" indent="0">
              <a:buNone/>
            </a:pPr>
            <a:endParaRPr lang="en-US" b="0" i="0" dirty="0">
              <a:solidFill>
                <a:srgbClr val="D1D5DB"/>
              </a:solidFill>
              <a:effectLst/>
              <a:latin typeface="Söhne"/>
            </a:endParaRPr>
          </a:p>
          <a:p>
            <a:r>
              <a:rPr lang="en-US" b="0" i="0" dirty="0">
                <a:solidFill>
                  <a:srgbClr val="D1D5DB"/>
                </a:solidFill>
                <a:effectLst/>
                <a:latin typeface="Söhne"/>
              </a:rPr>
              <a:t>Utilizing the mock data, we constructed tables relevant to the project's needs and inserted the generated data into these tables. </a:t>
            </a:r>
          </a:p>
          <a:p>
            <a:pPr marL="0" indent="0">
              <a:buNone/>
            </a:pPr>
            <a:endParaRPr lang="en-US" b="0" i="0" dirty="0">
              <a:solidFill>
                <a:srgbClr val="D1D5DB"/>
              </a:solidFill>
              <a:effectLst/>
              <a:latin typeface="Söhne"/>
            </a:endParaRPr>
          </a:p>
          <a:p>
            <a:pPr marL="0" indent="0">
              <a:buNone/>
            </a:pPr>
            <a:endParaRPr lang="en-US" b="0" i="0" dirty="0">
              <a:solidFill>
                <a:srgbClr val="D1D5DB"/>
              </a:solidFill>
              <a:effectLst/>
              <a:latin typeface="Söhne"/>
            </a:endParaRPr>
          </a:p>
          <a:p>
            <a:r>
              <a:rPr lang="en-US" b="0" i="0" dirty="0">
                <a:solidFill>
                  <a:srgbClr val="D1D5DB"/>
                </a:solidFill>
                <a:effectLst/>
                <a:latin typeface="Söhne"/>
              </a:rPr>
              <a:t>This approach allows us to simulate a realistic environment for analysis, ensuring that the dataset aligns with the parameters and criteria outlined for the construction and selection process. </a:t>
            </a:r>
          </a:p>
          <a:p>
            <a:pPr marL="0" indent="0">
              <a:buNone/>
            </a:pPr>
            <a:endParaRPr lang="en-US" b="0" i="0" dirty="0">
              <a:solidFill>
                <a:srgbClr val="D1D5DB"/>
              </a:solidFill>
              <a:effectLst/>
              <a:latin typeface="Söhne"/>
            </a:endParaRPr>
          </a:p>
        </p:txBody>
      </p:sp>
    </p:spTree>
    <p:extLst>
      <p:ext uri="{BB962C8B-B14F-4D97-AF65-F5344CB8AC3E}">
        <p14:creationId xmlns:p14="http://schemas.microsoft.com/office/powerpoint/2010/main" val="214892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D5C2-E14E-9EB5-1260-B41405C9D9E4}"/>
              </a:ext>
            </a:extLst>
          </p:cNvPr>
          <p:cNvSpPr>
            <a:spLocks noGrp="1"/>
          </p:cNvSpPr>
          <p:nvPr>
            <p:ph type="title"/>
          </p:nvPr>
        </p:nvSpPr>
        <p:spPr/>
        <p:txBody>
          <a:bodyPr>
            <a:normAutofit fontScale="90000"/>
          </a:bodyPr>
          <a:lstStyle/>
          <a:p>
            <a:r>
              <a:rPr lang="en-US" b="0" i="0" dirty="0">
                <a:effectLst/>
                <a:latin typeface="Segoe UI" panose="020B0502040204020203" pitchFamily="34" charset="0"/>
              </a:rPr>
              <a:t>Conceptual and Logical Modelling Ideology</a:t>
            </a:r>
            <a:br>
              <a:rPr lang="en-US" b="0" i="0" dirty="0">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B4BF2C7-4D8E-895B-E3AF-30A89507C7A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D993A9B-87B7-8E16-A0D0-1DD68B7B5654}"/>
              </a:ext>
            </a:extLst>
          </p:cNvPr>
          <p:cNvPicPr>
            <a:picLocks noChangeAspect="1"/>
          </p:cNvPicPr>
          <p:nvPr/>
        </p:nvPicPr>
        <p:blipFill>
          <a:blip r:embed="rId2"/>
          <a:stretch>
            <a:fillRect/>
          </a:stretch>
        </p:blipFill>
        <p:spPr>
          <a:xfrm>
            <a:off x="233083" y="1766046"/>
            <a:ext cx="11743764" cy="4894729"/>
          </a:xfrm>
          <a:prstGeom prst="rect">
            <a:avLst/>
          </a:prstGeom>
        </p:spPr>
      </p:pic>
    </p:spTree>
    <p:extLst>
      <p:ext uri="{BB962C8B-B14F-4D97-AF65-F5344CB8AC3E}">
        <p14:creationId xmlns:p14="http://schemas.microsoft.com/office/powerpoint/2010/main" val="1353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9145-2B2F-EF67-341C-ECA323A036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8748D8-FC25-DB39-C5F4-0FD12494D1A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6AEF150-E66A-CD43-91BE-0C84308F1937}"/>
              </a:ext>
            </a:extLst>
          </p:cNvPr>
          <p:cNvPicPr>
            <a:picLocks noChangeAspect="1"/>
          </p:cNvPicPr>
          <p:nvPr/>
        </p:nvPicPr>
        <p:blipFill>
          <a:blip r:embed="rId2"/>
          <a:stretch>
            <a:fillRect/>
          </a:stretch>
        </p:blipFill>
        <p:spPr>
          <a:xfrm>
            <a:off x="179293" y="165162"/>
            <a:ext cx="11797553" cy="6459755"/>
          </a:xfrm>
          <a:prstGeom prst="rect">
            <a:avLst/>
          </a:prstGeom>
        </p:spPr>
      </p:pic>
    </p:spTree>
    <p:extLst>
      <p:ext uri="{BB962C8B-B14F-4D97-AF65-F5344CB8AC3E}">
        <p14:creationId xmlns:p14="http://schemas.microsoft.com/office/powerpoint/2010/main" val="390746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6A67-0AD5-66CF-35EF-29C431155759}"/>
              </a:ext>
            </a:extLst>
          </p:cNvPr>
          <p:cNvSpPr>
            <a:spLocks noGrp="1"/>
          </p:cNvSpPr>
          <p:nvPr>
            <p:ph type="title"/>
          </p:nvPr>
        </p:nvSpPr>
        <p:spPr/>
        <p:txBody>
          <a:bodyPr/>
          <a:lstStyle/>
          <a:p>
            <a:r>
              <a:rPr lang="en-IN" b="0" i="0" dirty="0">
                <a:effectLst/>
                <a:latin typeface="Segoe UI" panose="020B0502040204020203" pitchFamily="34" charset="0"/>
              </a:rPr>
              <a:t>Area of Improvements</a:t>
            </a:r>
            <a:br>
              <a:rPr lang="en-IN" b="0" i="0" dirty="0">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E4944BC-6011-C8FB-0EB9-5CCC66F17D16}"/>
              </a:ext>
            </a:extLst>
          </p:cNvPr>
          <p:cNvSpPr>
            <a:spLocks noGrp="1"/>
          </p:cNvSpPr>
          <p:nvPr>
            <p:ph idx="1"/>
          </p:nvPr>
        </p:nvSpPr>
        <p:spPr/>
        <p:txBody>
          <a:bodyPr/>
          <a:lstStyle/>
          <a:p>
            <a:r>
              <a:rPr lang="en-US" dirty="0"/>
              <a:t>While the social media analytics project appears comprehensive and well-structured, there are always areas for potential improvement. Here are a few suggestions for areas of enhancement:</a:t>
            </a:r>
          </a:p>
          <a:p>
            <a:pPr marL="0" indent="0">
              <a:buNone/>
            </a:pPr>
            <a:endParaRPr lang="en-US" dirty="0"/>
          </a:p>
          <a:p>
            <a:r>
              <a:rPr lang="en-IN" b="1" i="0" dirty="0">
                <a:effectLst/>
                <a:latin typeface="Söhne"/>
              </a:rPr>
              <a:t>Real-time Data Integration.</a:t>
            </a:r>
            <a:endParaRPr lang="en-US" b="1" i="0" dirty="0">
              <a:effectLst/>
              <a:latin typeface="Söhne"/>
            </a:endParaRPr>
          </a:p>
          <a:p>
            <a:r>
              <a:rPr lang="en-IN" b="1" i="0" dirty="0">
                <a:effectLst/>
                <a:latin typeface="Söhne"/>
              </a:rPr>
              <a:t>Sentiment Analysis.</a:t>
            </a:r>
            <a:endParaRPr lang="en-US" b="1" dirty="0">
              <a:latin typeface="Söhne"/>
            </a:endParaRPr>
          </a:p>
          <a:p>
            <a:pPr algn="l"/>
            <a:r>
              <a:rPr lang="en-IN" b="1" i="0" dirty="0">
                <a:effectLst/>
                <a:latin typeface="Söhne"/>
              </a:rPr>
              <a:t>Data Security Measures</a:t>
            </a:r>
            <a:r>
              <a:rPr lang="en-IN" b="1" dirty="0">
                <a:solidFill>
                  <a:srgbClr val="D1D5DB"/>
                </a:solidFill>
                <a:latin typeface="Söhne"/>
              </a:rPr>
              <a:t>.</a:t>
            </a:r>
            <a:endParaRPr lang="en-IN" b="0" i="0" dirty="0">
              <a:solidFill>
                <a:srgbClr val="D1D5DB"/>
              </a:solidFill>
              <a:effectLst/>
              <a:latin typeface="Söhne"/>
            </a:endParaRPr>
          </a:p>
          <a:p>
            <a:r>
              <a:rPr lang="en-IN" b="1" i="0" dirty="0">
                <a:effectLst/>
                <a:latin typeface="Söhne"/>
              </a:rPr>
              <a:t>In-depth User Segmentation.</a:t>
            </a:r>
            <a:endParaRPr lang="en-IN" dirty="0">
              <a:solidFill>
                <a:srgbClr val="D1D5DB"/>
              </a:solidFill>
              <a:latin typeface="Söhne"/>
            </a:endParaRPr>
          </a:p>
          <a:p>
            <a:r>
              <a:rPr lang="en-IN" b="1" i="0" dirty="0">
                <a:effectLst/>
                <a:latin typeface="Söhne"/>
              </a:rPr>
              <a:t>Dynamic Hashtag Recommendations.</a:t>
            </a:r>
            <a:endParaRPr lang="en-IN" b="1" i="0" dirty="0">
              <a:solidFill>
                <a:srgbClr val="D1D5DB"/>
              </a:solidFill>
              <a:effectLst/>
              <a:latin typeface="Söhne"/>
            </a:endParaRPr>
          </a:p>
          <a:p>
            <a:r>
              <a:rPr lang="en-IN" b="1" i="0" dirty="0">
                <a:effectLst/>
                <a:latin typeface="Söhne"/>
              </a:rPr>
              <a:t>User Feedback Integration.</a:t>
            </a:r>
          </a:p>
          <a:p>
            <a:endParaRPr lang="en-IN" dirty="0"/>
          </a:p>
        </p:txBody>
      </p:sp>
    </p:spTree>
    <p:extLst>
      <p:ext uri="{BB962C8B-B14F-4D97-AF65-F5344CB8AC3E}">
        <p14:creationId xmlns:p14="http://schemas.microsoft.com/office/powerpoint/2010/main" val="420329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0BC1-560F-4B88-A3E5-A6E584A618AD}"/>
              </a:ext>
            </a:extLst>
          </p:cNvPr>
          <p:cNvSpPr>
            <a:spLocks noGrp="1"/>
          </p:cNvSpPr>
          <p:nvPr>
            <p:ph type="title"/>
          </p:nvPr>
        </p:nvSpPr>
        <p:spPr/>
        <p:txBody>
          <a:bodyPr/>
          <a:lstStyle/>
          <a:p>
            <a:r>
              <a:rPr lang="en-US" dirty="0"/>
              <a:t>Project Demo</a:t>
            </a:r>
            <a:endParaRPr lang="en-IN" dirty="0"/>
          </a:p>
        </p:txBody>
      </p:sp>
      <p:sp>
        <p:nvSpPr>
          <p:cNvPr id="3" name="Content Placeholder 2">
            <a:extLst>
              <a:ext uri="{FF2B5EF4-FFF2-40B4-BE49-F238E27FC236}">
                <a16:creationId xmlns:a16="http://schemas.microsoft.com/office/drawing/2014/main" id="{2C3DC8FF-5354-0B04-71A1-CDBEAB7484F5}"/>
              </a:ext>
            </a:extLst>
          </p:cNvPr>
          <p:cNvSpPr>
            <a:spLocks noGrp="1"/>
          </p:cNvSpPr>
          <p:nvPr>
            <p:ph idx="1"/>
          </p:nvPr>
        </p:nvSpPr>
        <p:spPr/>
        <p:txBody>
          <a:bodyPr>
            <a:normAutofit/>
          </a:bodyPr>
          <a:lstStyle/>
          <a:p>
            <a:pPr lvl="2"/>
            <a:r>
              <a:rPr lang="en-IN" sz="3200">
                <a:hlinkClick r:id="rId2"/>
              </a:rPr>
              <a:t>https://video.syr.edu/media/t/1_ae5q7h4z</a:t>
            </a:r>
            <a:r>
              <a:rPr lang="en-IN" sz="3200"/>
              <a:t> </a:t>
            </a:r>
            <a:endParaRPr lang="en-IN" sz="3200" dirty="0"/>
          </a:p>
        </p:txBody>
      </p:sp>
    </p:spTree>
    <p:extLst>
      <p:ext uri="{BB962C8B-B14F-4D97-AF65-F5344CB8AC3E}">
        <p14:creationId xmlns:p14="http://schemas.microsoft.com/office/powerpoint/2010/main" val="403053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10DB-30D0-C434-5A9F-31267C2DCC37}"/>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4902FFA0-767F-F4FE-9399-28340B377DCA}"/>
              </a:ext>
            </a:extLst>
          </p:cNvPr>
          <p:cNvSpPr>
            <a:spLocks noGrp="1"/>
          </p:cNvSpPr>
          <p:nvPr>
            <p:ph idx="1"/>
          </p:nvPr>
        </p:nvSpPr>
        <p:spPr/>
        <p:txBody>
          <a:bodyPr/>
          <a:lstStyle/>
          <a:p>
            <a:r>
              <a:rPr lang="en-US" dirty="0"/>
              <a:t>Reached Azure credits maximum limit 2 days before the deadline.</a:t>
            </a:r>
          </a:p>
          <a:p>
            <a:endParaRPr lang="en-US" dirty="0"/>
          </a:p>
          <a:p>
            <a:pPr marL="0" indent="0">
              <a:buNone/>
            </a:pPr>
            <a:endParaRPr lang="en-US" dirty="0"/>
          </a:p>
          <a:p>
            <a:r>
              <a:rPr lang="en-US" dirty="0"/>
              <a:t>Setting up Azure Services to facilitate connection between server and database.</a:t>
            </a:r>
          </a:p>
          <a:p>
            <a:endParaRPr lang="en-US" dirty="0"/>
          </a:p>
          <a:p>
            <a:pPr marL="0" indent="0">
              <a:buNone/>
            </a:pPr>
            <a:endParaRPr lang="en-US" dirty="0"/>
          </a:p>
          <a:p>
            <a:r>
              <a:rPr lang="en-US" dirty="0"/>
              <a:t>Embedding PowerBI interactive dashboards into MS PowerApps.</a:t>
            </a:r>
          </a:p>
          <a:p>
            <a:endParaRPr lang="en-US" dirty="0"/>
          </a:p>
          <a:p>
            <a:pPr marL="0" indent="0">
              <a:buNone/>
            </a:pPr>
            <a:endParaRPr lang="en-IN" dirty="0"/>
          </a:p>
        </p:txBody>
      </p:sp>
    </p:spTree>
    <p:extLst>
      <p:ext uri="{BB962C8B-B14F-4D97-AF65-F5344CB8AC3E}">
        <p14:creationId xmlns:p14="http://schemas.microsoft.com/office/powerpoint/2010/main" val="34142906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314</TotalTime>
  <Words>302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Segoe UI</vt:lpstr>
      <vt:lpstr>Söhne</vt:lpstr>
      <vt:lpstr>Vapor Trail</vt:lpstr>
      <vt:lpstr>Team insight hub</vt:lpstr>
      <vt:lpstr>IDEA/Inspiration BEHIND THE PROJECT </vt:lpstr>
      <vt:lpstr>DATASETS AND TABLES SELECTION PROCESS </vt:lpstr>
      <vt:lpstr>Conceptual and Logical Modelling Ideology </vt:lpstr>
      <vt:lpstr>PowerPoint Presentation</vt:lpstr>
      <vt:lpstr>Area of Improvements </vt:lpstr>
      <vt:lpstr>Project Demo</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insight hub</dc:title>
  <dc:creator>Saarthak Joshi</dc:creator>
  <cp:lastModifiedBy>Saarthak Joshi</cp:lastModifiedBy>
  <cp:revision>4</cp:revision>
  <dcterms:created xsi:type="dcterms:W3CDTF">2023-12-03T23:45:48Z</dcterms:created>
  <dcterms:modified xsi:type="dcterms:W3CDTF">2023-12-04T22:15:38Z</dcterms:modified>
</cp:coreProperties>
</file>