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3"/>
  </p:notesMasterIdLst>
  <p:sldIdLst>
    <p:sldId id="268" r:id="rId2"/>
  </p:sldIdLst>
  <p:sldSz cx="32904113" cy="21888450"/>
  <p:notesSz cx="6858000" cy="9144000"/>
  <p:embeddedFontLst>
    <p:embeddedFont>
      <p:font typeface="Cambria Math" panose="02040503050406030204" pitchFamily="18" charset="0"/>
      <p:regular r:id="rId4"/>
    </p:embeddedFont>
    <p:embeddedFont>
      <p:font typeface="Lato Light" panose="020B0604020202020204" charset="0"/>
      <p:regular r:id="rId5"/>
      <p:bold r:id="rId6"/>
      <p:italic r:id="rId7"/>
      <p:boldItalic r:id="rId8"/>
    </p:embeddedFont>
    <p:embeddedFont>
      <p:font typeface="Squada One" panose="020B0604020202020204" charset="0"/>
      <p:regular r:id="rId9"/>
    </p:embeddedFont>
    <p:embeddedFont>
      <p:font typeface="Unica One" panose="020B0604020202020204" charset="0"/>
      <p:regular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349EFFFF-82AA-44C1-98ED-D8ED0222FA9E}">
          <p14:sldIdLst>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3A3"/>
    <a:srgbClr val="1F4130"/>
    <a:srgbClr val="FD831F"/>
    <a:srgbClr val="1022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5" autoAdjust="0"/>
    <p:restoredTop sz="94660"/>
  </p:normalViewPr>
  <p:slideViewPr>
    <p:cSldViewPr snapToGrid="0">
      <p:cViewPr varScale="1">
        <p:scale>
          <a:sx n="30" d="100"/>
          <a:sy n="30" d="100"/>
        </p:scale>
        <p:origin x="44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50900" y="685800"/>
            <a:ext cx="5156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369"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54713f6f7e_0_543:notes"/>
          <p:cNvSpPr>
            <a:spLocks noGrp="1" noRot="1" noChangeAspect="1"/>
          </p:cNvSpPr>
          <p:nvPr>
            <p:ph type="sldImg" idx="2"/>
          </p:nvPr>
        </p:nvSpPr>
        <p:spPr>
          <a:xfrm>
            <a:off x="850900" y="685800"/>
            <a:ext cx="51562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lums ">
  <p:cSld name="TITLE_ONLY_3">
    <p:spTree>
      <p:nvGrpSpPr>
        <p:cNvPr id="1" name="Shape 47"/>
        <p:cNvGrpSpPr/>
        <p:nvPr/>
      </p:nvGrpSpPr>
      <p:grpSpPr>
        <a:xfrm>
          <a:off x="0" y="0"/>
          <a:ext cx="0" cy="0"/>
          <a:chOff x="0" y="0"/>
          <a:chExt cx="0" cy="0"/>
        </a:xfrm>
      </p:grpSpPr>
      <p:sp>
        <p:nvSpPr>
          <p:cNvPr id="48" name="Google Shape;48;p8"/>
          <p:cNvSpPr txBox="1">
            <a:spLocks noGrp="1"/>
          </p:cNvSpPr>
          <p:nvPr>
            <p:ph type="ctrTitle"/>
          </p:nvPr>
        </p:nvSpPr>
        <p:spPr>
          <a:xfrm>
            <a:off x="-26988" y="2743399"/>
            <a:ext cx="16436943" cy="4026607"/>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8636"/>
            </a:lvl1pPr>
            <a:lvl2pPr lvl="1" algn="r" rtl="0">
              <a:spcBef>
                <a:spcPts val="0"/>
              </a:spcBef>
              <a:spcAft>
                <a:spcPts val="0"/>
              </a:spcAft>
              <a:buSzPts val="2400"/>
              <a:buNone/>
              <a:defRPr sz="8636"/>
            </a:lvl2pPr>
            <a:lvl3pPr lvl="2" algn="r" rtl="0">
              <a:spcBef>
                <a:spcPts val="0"/>
              </a:spcBef>
              <a:spcAft>
                <a:spcPts val="0"/>
              </a:spcAft>
              <a:buSzPts val="2400"/>
              <a:buNone/>
              <a:defRPr sz="8636"/>
            </a:lvl3pPr>
            <a:lvl4pPr lvl="3" algn="r" rtl="0">
              <a:spcBef>
                <a:spcPts val="0"/>
              </a:spcBef>
              <a:spcAft>
                <a:spcPts val="0"/>
              </a:spcAft>
              <a:buSzPts val="2400"/>
              <a:buNone/>
              <a:defRPr sz="8636"/>
            </a:lvl4pPr>
            <a:lvl5pPr lvl="4" algn="r" rtl="0">
              <a:spcBef>
                <a:spcPts val="0"/>
              </a:spcBef>
              <a:spcAft>
                <a:spcPts val="0"/>
              </a:spcAft>
              <a:buSzPts val="2400"/>
              <a:buNone/>
              <a:defRPr sz="8636"/>
            </a:lvl5pPr>
            <a:lvl6pPr lvl="5" algn="r" rtl="0">
              <a:spcBef>
                <a:spcPts val="0"/>
              </a:spcBef>
              <a:spcAft>
                <a:spcPts val="0"/>
              </a:spcAft>
              <a:buSzPts val="2400"/>
              <a:buNone/>
              <a:defRPr sz="8636"/>
            </a:lvl6pPr>
            <a:lvl7pPr lvl="6" algn="r" rtl="0">
              <a:spcBef>
                <a:spcPts val="0"/>
              </a:spcBef>
              <a:spcAft>
                <a:spcPts val="0"/>
              </a:spcAft>
              <a:buSzPts val="2400"/>
              <a:buNone/>
              <a:defRPr sz="8636"/>
            </a:lvl7pPr>
            <a:lvl8pPr lvl="7" algn="r" rtl="0">
              <a:spcBef>
                <a:spcPts val="0"/>
              </a:spcBef>
              <a:spcAft>
                <a:spcPts val="0"/>
              </a:spcAft>
              <a:buSzPts val="2400"/>
              <a:buNone/>
              <a:defRPr sz="8636"/>
            </a:lvl8pPr>
            <a:lvl9pPr lvl="8" algn="r" rtl="0">
              <a:spcBef>
                <a:spcPts val="0"/>
              </a:spcBef>
              <a:spcAft>
                <a:spcPts val="0"/>
              </a:spcAft>
              <a:buSzPts val="2400"/>
              <a:buNone/>
              <a:defRPr sz="8636"/>
            </a:lvl9pPr>
          </a:lstStyle>
          <a:p>
            <a:endParaRPr/>
          </a:p>
        </p:txBody>
      </p:sp>
      <p:sp>
        <p:nvSpPr>
          <p:cNvPr id="49" name="Google Shape;49;p8"/>
          <p:cNvSpPr txBox="1">
            <a:spLocks noGrp="1"/>
          </p:cNvSpPr>
          <p:nvPr>
            <p:ph type="subTitle" idx="1"/>
          </p:nvPr>
        </p:nvSpPr>
        <p:spPr>
          <a:xfrm>
            <a:off x="3158708" y="6380354"/>
            <a:ext cx="10065550" cy="473388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3598"/>
            </a:lvl1pPr>
            <a:lvl2pPr lvl="1" algn="ctr" rtl="0">
              <a:lnSpc>
                <a:spcPct val="100000"/>
              </a:lnSpc>
              <a:spcBef>
                <a:spcPts val="0"/>
              </a:spcBef>
              <a:spcAft>
                <a:spcPts val="0"/>
              </a:spcAft>
              <a:buSzPts val="1000"/>
              <a:buNone/>
              <a:defRPr sz="3598"/>
            </a:lvl2pPr>
            <a:lvl3pPr lvl="2" algn="ctr" rtl="0">
              <a:lnSpc>
                <a:spcPct val="100000"/>
              </a:lnSpc>
              <a:spcBef>
                <a:spcPts val="0"/>
              </a:spcBef>
              <a:spcAft>
                <a:spcPts val="0"/>
              </a:spcAft>
              <a:buSzPts val="1000"/>
              <a:buNone/>
              <a:defRPr sz="3598"/>
            </a:lvl3pPr>
            <a:lvl4pPr lvl="3" algn="ctr" rtl="0">
              <a:lnSpc>
                <a:spcPct val="100000"/>
              </a:lnSpc>
              <a:spcBef>
                <a:spcPts val="0"/>
              </a:spcBef>
              <a:spcAft>
                <a:spcPts val="0"/>
              </a:spcAft>
              <a:buSzPts val="1000"/>
              <a:buNone/>
              <a:defRPr sz="3598"/>
            </a:lvl4pPr>
            <a:lvl5pPr lvl="4" algn="ctr" rtl="0">
              <a:lnSpc>
                <a:spcPct val="100000"/>
              </a:lnSpc>
              <a:spcBef>
                <a:spcPts val="0"/>
              </a:spcBef>
              <a:spcAft>
                <a:spcPts val="0"/>
              </a:spcAft>
              <a:buSzPts val="1000"/>
              <a:buNone/>
              <a:defRPr sz="3598"/>
            </a:lvl5pPr>
            <a:lvl6pPr lvl="5" algn="ctr" rtl="0">
              <a:lnSpc>
                <a:spcPct val="100000"/>
              </a:lnSpc>
              <a:spcBef>
                <a:spcPts val="0"/>
              </a:spcBef>
              <a:spcAft>
                <a:spcPts val="0"/>
              </a:spcAft>
              <a:buSzPts val="1000"/>
              <a:buNone/>
              <a:defRPr sz="3598"/>
            </a:lvl6pPr>
            <a:lvl7pPr lvl="6" algn="ctr" rtl="0">
              <a:lnSpc>
                <a:spcPct val="100000"/>
              </a:lnSpc>
              <a:spcBef>
                <a:spcPts val="0"/>
              </a:spcBef>
              <a:spcAft>
                <a:spcPts val="0"/>
              </a:spcAft>
              <a:buSzPts val="1000"/>
              <a:buNone/>
              <a:defRPr sz="3598"/>
            </a:lvl7pPr>
            <a:lvl8pPr lvl="7" algn="ctr" rtl="0">
              <a:lnSpc>
                <a:spcPct val="100000"/>
              </a:lnSpc>
              <a:spcBef>
                <a:spcPts val="0"/>
              </a:spcBef>
              <a:spcAft>
                <a:spcPts val="0"/>
              </a:spcAft>
              <a:buSzPts val="1000"/>
              <a:buNone/>
              <a:defRPr sz="3598"/>
            </a:lvl8pPr>
            <a:lvl9pPr lvl="8" algn="ctr" rtl="0">
              <a:lnSpc>
                <a:spcPct val="100000"/>
              </a:lnSpc>
              <a:spcBef>
                <a:spcPts val="0"/>
              </a:spcBef>
              <a:spcAft>
                <a:spcPts val="0"/>
              </a:spcAft>
              <a:buSzPts val="1000"/>
              <a:buNone/>
              <a:defRPr sz="3598"/>
            </a:lvl9pPr>
          </a:lstStyle>
          <a:p>
            <a:endParaRPr/>
          </a:p>
        </p:txBody>
      </p:sp>
      <p:sp>
        <p:nvSpPr>
          <p:cNvPr id="50" name="Google Shape;50;p8"/>
          <p:cNvSpPr txBox="1">
            <a:spLocks noGrp="1"/>
          </p:cNvSpPr>
          <p:nvPr>
            <p:ph type="subTitle" idx="2"/>
          </p:nvPr>
        </p:nvSpPr>
        <p:spPr>
          <a:xfrm>
            <a:off x="19631186" y="6380354"/>
            <a:ext cx="10065550" cy="473388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3598"/>
            </a:lvl1pPr>
            <a:lvl2pPr lvl="1" algn="ctr" rtl="0">
              <a:lnSpc>
                <a:spcPct val="100000"/>
              </a:lnSpc>
              <a:spcBef>
                <a:spcPts val="0"/>
              </a:spcBef>
              <a:spcAft>
                <a:spcPts val="0"/>
              </a:spcAft>
              <a:buSzPts val="1000"/>
              <a:buNone/>
              <a:defRPr sz="3598"/>
            </a:lvl2pPr>
            <a:lvl3pPr lvl="2" algn="ctr" rtl="0">
              <a:lnSpc>
                <a:spcPct val="100000"/>
              </a:lnSpc>
              <a:spcBef>
                <a:spcPts val="0"/>
              </a:spcBef>
              <a:spcAft>
                <a:spcPts val="0"/>
              </a:spcAft>
              <a:buSzPts val="1000"/>
              <a:buNone/>
              <a:defRPr sz="3598"/>
            </a:lvl3pPr>
            <a:lvl4pPr lvl="3" algn="ctr" rtl="0">
              <a:lnSpc>
                <a:spcPct val="100000"/>
              </a:lnSpc>
              <a:spcBef>
                <a:spcPts val="0"/>
              </a:spcBef>
              <a:spcAft>
                <a:spcPts val="0"/>
              </a:spcAft>
              <a:buSzPts val="1000"/>
              <a:buNone/>
              <a:defRPr sz="3598"/>
            </a:lvl4pPr>
            <a:lvl5pPr lvl="4" algn="ctr" rtl="0">
              <a:lnSpc>
                <a:spcPct val="100000"/>
              </a:lnSpc>
              <a:spcBef>
                <a:spcPts val="0"/>
              </a:spcBef>
              <a:spcAft>
                <a:spcPts val="0"/>
              </a:spcAft>
              <a:buSzPts val="1000"/>
              <a:buNone/>
              <a:defRPr sz="3598"/>
            </a:lvl5pPr>
            <a:lvl6pPr lvl="5" algn="ctr" rtl="0">
              <a:lnSpc>
                <a:spcPct val="100000"/>
              </a:lnSpc>
              <a:spcBef>
                <a:spcPts val="0"/>
              </a:spcBef>
              <a:spcAft>
                <a:spcPts val="0"/>
              </a:spcAft>
              <a:buSzPts val="1000"/>
              <a:buNone/>
              <a:defRPr sz="3598"/>
            </a:lvl6pPr>
            <a:lvl7pPr lvl="6" algn="ctr" rtl="0">
              <a:lnSpc>
                <a:spcPct val="100000"/>
              </a:lnSpc>
              <a:spcBef>
                <a:spcPts val="0"/>
              </a:spcBef>
              <a:spcAft>
                <a:spcPts val="0"/>
              </a:spcAft>
              <a:buSzPts val="1000"/>
              <a:buNone/>
              <a:defRPr sz="3598"/>
            </a:lvl7pPr>
            <a:lvl8pPr lvl="7" algn="ctr" rtl="0">
              <a:lnSpc>
                <a:spcPct val="100000"/>
              </a:lnSpc>
              <a:spcBef>
                <a:spcPts val="0"/>
              </a:spcBef>
              <a:spcAft>
                <a:spcPts val="0"/>
              </a:spcAft>
              <a:buSzPts val="1000"/>
              <a:buNone/>
              <a:defRPr sz="3598"/>
            </a:lvl8pPr>
            <a:lvl9pPr lvl="8" algn="ctr" rtl="0">
              <a:lnSpc>
                <a:spcPct val="100000"/>
              </a:lnSpc>
              <a:spcBef>
                <a:spcPts val="0"/>
              </a:spcBef>
              <a:spcAft>
                <a:spcPts val="0"/>
              </a:spcAft>
              <a:buSzPts val="1000"/>
              <a:buNone/>
              <a:defRPr sz="3598"/>
            </a:lvl9pPr>
          </a:lstStyle>
          <a:p>
            <a:endParaRPr/>
          </a:p>
        </p:txBody>
      </p:sp>
      <p:sp>
        <p:nvSpPr>
          <p:cNvPr id="51" name="Google Shape;51;p8"/>
          <p:cNvSpPr txBox="1">
            <a:spLocks noGrp="1"/>
          </p:cNvSpPr>
          <p:nvPr>
            <p:ph type="ctrTitle" idx="3"/>
          </p:nvPr>
        </p:nvSpPr>
        <p:spPr>
          <a:xfrm>
            <a:off x="16410404" y="2743399"/>
            <a:ext cx="16507113" cy="4026607"/>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8636"/>
            </a:lvl1pPr>
            <a:lvl2pPr lvl="1" algn="r" rtl="0">
              <a:spcBef>
                <a:spcPts val="0"/>
              </a:spcBef>
              <a:spcAft>
                <a:spcPts val="0"/>
              </a:spcAft>
              <a:buSzPts val="2400"/>
              <a:buNone/>
              <a:defRPr sz="8636"/>
            </a:lvl2pPr>
            <a:lvl3pPr lvl="2" algn="r" rtl="0">
              <a:spcBef>
                <a:spcPts val="0"/>
              </a:spcBef>
              <a:spcAft>
                <a:spcPts val="0"/>
              </a:spcAft>
              <a:buSzPts val="2400"/>
              <a:buNone/>
              <a:defRPr sz="8636"/>
            </a:lvl3pPr>
            <a:lvl4pPr lvl="3" algn="r" rtl="0">
              <a:spcBef>
                <a:spcPts val="0"/>
              </a:spcBef>
              <a:spcAft>
                <a:spcPts val="0"/>
              </a:spcAft>
              <a:buSzPts val="2400"/>
              <a:buNone/>
              <a:defRPr sz="8636"/>
            </a:lvl4pPr>
            <a:lvl5pPr lvl="4" algn="r" rtl="0">
              <a:spcBef>
                <a:spcPts val="0"/>
              </a:spcBef>
              <a:spcAft>
                <a:spcPts val="0"/>
              </a:spcAft>
              <a:buSzPts val="2400"/>
              <a:buNone/>
              <a:defRPr sz="8636"/>
            </a:lvl5pPr>
            <a:lvl6pPr lvl="5" algn="r" rtl="0">
              <a:spcBef>
                <a:spcPts val="0"/>
              </a:spcBef>
              <a:spcAft>
                <a:spcPts val="0"/>
              </a:spcAft>
              <a:buSzPts val="2400"/>
              <a:buNone/>
              <a:defRPr sz="8636"/>
            </a:lvl6pPr>
            <a:lvl7pPr lvl="6" algn="r" rtl="0">
              <a:spcBef>
                <a:spcPts val="0"/>
              </a:spcBef>
              <a:spcAft>
                <a:spcPts val="0"/>
              </a:spcAft>
              <a:buSzPts val="2400"/>
              <a:buNone/>
              <a:defRPr sz="8636"/>
            </a:lvl7pPr>
            <a:lvl8pPr lvl="7" algn="r" rtl="0">
              <a:spcBef>
                <a:spcPts val="0"/>
              </a:spcBef>
              <a:spcAft>
                <a:spcPts val="0"/>
              </a:spcAft>
              <a:buSzPts val="2400"/>
              <a:buNone/>
              <a:defRPr sz="8636"/>
            </a:lvl8pPr>
            <a:lvl9pPr lvl="8" algn="r" rtl="0">
              <a:spcBef>
                <a:spcPts val="0"/>
              </a:spcBef>
              <a:spcAft>
                <a:spcPts val="0"/>
              </a:spcAft>
              <a:buSzPts val="2400"/>
              <a:buNone/>
              <a:defRPr sz="8636"/>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p:cSld name="CUSTOM_11_1">
    <p:spTree>
      <p:nvGrpSpPr>
        <p:cNvPr id="1" name="Shape 7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slide">
  <p:cSld name="CUSTOM_11_1_1">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22262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1633" y="1893828"/>
            <a:ext cx="30660847" cy="2437157"/>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Unica One"/>
              <a:buNone/>
              <a:defRPr sz="2800">
                <a:solidFill>
                  <a:schemeClr val="lt1"/>
                </a:solidFill>
                <a:latin typeface="Unica One"/>
                <a:ea typeface="Unica One"/>
                <a:cs typeface="Unica One"/>
                <a:sym typeface="Unica One"/>
              </a:defRPr>
            </a:lvl1pPr>
            <a:lvl2pPr lvl="1"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2pPr>
            <a:lvl3pPr lvl="2"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3pPr>
            <a:lvl4pPr lvl="3"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4pPr>
            <a:lvl5pPr lvl="4"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5pPr>
            <a:lvl6pPr lvl="5"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6pPr>
            <a:lvl7pPr lvl="6"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7pPr>
            <a:lvl8pPr lvl="7"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8pPr>
            <a:lvl9pPr lvl="8"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1121633" y="4904421"/>
            <a:ext cx="30660847" cy="1453868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1pPr>
            <a:lvl2pPr marL="914400" lvl="1"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2pPr>
            <a:lvl3pPr marL="1371600" lvl="2"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3pPr>
            <a:lvl4pPr marL="1828800" lvl="3"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4pPr>
            <a:lvl5pPr marL="2286000" lvl="4"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5pPr>
            <a:lvl6pPr marL="2743200" lvl="5"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6pPr>
            <a:lvl7pPr marL="3200400" lvl="6"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7pPr>
            <a:lvl8pPr marL="3657600" lvl="7"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8pPr>
            <a:lvl9pPr marL="4114800" lvl="8" indent="-304800" rtl="0">
              <a:lnSpc>
                <a:spcPct val="115000"/>
              </a:lnSpc>
              <a:spcBef>
                <a:spcPts val="1600"/>
              </a:spcBef>
              <a:spcAft>
                <a:spcPts val="1600"/>
              </a:spcAft>
              <a:buClr>
                <a:schemeClr val="lt1"/>
              </a:buClr>
              <a:buSzPts val="1200"/>
              <a:buFont typeface="Lato Light"/>
              <a:buChar char="■"/>
              <a:defRPr sz="1200">
                <a:solidFill>
                  <a:schemeClr val="lt1"/>
                </a:solidFill>
                <a:latin typeface="Lato Light"/>
                <a:ea typeface="Lato Light"/>
                <a:cs typeface="Lato Light"/>
                <a:sym typeface="Lato Light"/>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9" r:id="rId2"/>
    <p:sldLayoutId id="214748366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038"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4" name="Rectangle 3">
            <a:extLst>
              <a:ext uri="{FF2B5EF4-FFF2-40B4-BE49-F238E27FC236}">
                <a16:creationId xmlns:a16="http://schemas.microsoft.com/office/drawing/2014/main" id="{C786D615-E971-49AD-9440-55353F6F5AF6}"/>
              </a:ext>
            </a:extLst>
          </p:cNvPr>
          <p:cNvSpPr/>
          <p:nvPr/>
        </p:nvSpPr>
        <p:spPr>
          <a:xfrm>
            <a:off x="287707" y="13241029"/>
            <a:ext cx="11801981" cy="6694380"/>
          </a:xfrm>
          <a:prstGeom prst="rect">
            <a:avLst/>
          </a:prstGeom>
          <a:solidFill>
            <a:srgbClr val="E2F3A3">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4000" b="0" i="0" u="none" strike="noStrike" kern="0" cap="none" spc="0" normalizeH="0" baseline="0" noProof="0" dirty="0">
              <a:ln>
                <a:noFill/>
              </a:ln>
              <a:solidFill>
                <a:srgbClr val="FFFFFF"/>
              </a:solidFill>
              <a:effectLst/>
              <a:uLnTx/>
              <a:uFillTx/>
              <a:latin typeface="Arial"/>
              <a:cs typeface="Arial"/>
              <a:sym typeface="Arial"/>
            </a:endParaRPr>
          </a:p>
        </p:txBody>
      </p:sp>
      <p:sp>
        <p:nvSpPr>
          <p:cNvPr id="528" name="Google Shape;528;p29"/>
          <p:cNvSpPr txBox="1">
            <a:spLocks noGrp="1"/>
          </p:cNvSpPr>
          <p:nvPr>
            <p:ph type="ctrTitle" idx="3"/>
          </p:nvPr>
        </p:nvSpPr>
        <p:spPr>
          <a:xfrm>
            <a:off x="16465" y="250356"/>
            <a:ext cx="17829427" cy="1519028"/>
          </a:xfrm>
          <a:prstGeom prst="rect">
            <a:avLst/>
          </a:prstGeom>
        </p:spPr>
        <p:txBody>
          <a:bodyPr spcFirstLastPara="1" wrap="square" lIns="328987" tIns="328987" rIns="328987" bIns="328987" anchor="b" anchorCtr="0">
            <a:noAutofit/>
          </a:bodyPr>
          <a:lstStyle/>
          <a:p>
            <a:pPr algn="l"/>
            <a:r>
              <a:rPr lang="es" sz="7200" dirty="0">
                <a:solidFill>
                  <a:schemeClr val="accent4"/>
                </a:solidFill>
              </a:rPr>
              <a:t>DEFENCE APPLICATIONS OF QUANTUM COMPUTING</a:t>
            </a:r>
            <a:endParaRPr sz="7200" dirty="0">
              <a:solidFill>
                <a:schemeClr val="accent4"/>
              </a:solidFill>
            </a:endParaRPr>
          </a:p>
        </p:txBody>
      </p:sp>
      <p:sp>
        <p:nvSpPr>
          <p:cNvPr id="5" name="Subtitle 4">
            <a:extLst>
              <a:ext uri="{FF2B5EF4-FFF2-40B4-BE49-F238E27FC236}">
                <a16:creationId xmlns:a16="http://schemas.microsoft.com/office/drawing/2014/main" id="{5B3C105D-DBF0-4EA7-9D75-9E240ABFEDC1}"/>
              </a:ext>
            </a:extLst>
          </p:cNvPr>
          <p:cNvSpPr>
            <a:spLocks noGrp="1"/>
          </p:cNvSpPr>
          <p:nvPr>
            <p:ph type="subTitle" idx="2"/>
          </p:nvPr>
        </p:nvSpPr>
        <p:spPr>
          <a:xfrm>
            <a:off x="16465" y="3856434"/>
            <a:ext cx="11801981" cy="7914721"/>
          </a:xfrm>
        </p:spPr>
        <p:txBody>
          <a:bodyPr numCol="1"/>
          <a:lstStyle/>
          <a:p>
            <a:pPr algn="just"/>
            <a:r>
              <a:rPr lang="en-US" sz="3000" dirty="0">
                <a:solidFill>
                  <a:schemeClr val="bg1"/>
                </a:solidFill>
                <a:latin typeface="Lato Light" panose="020B0604020202020204" charset="0"/>
                <a:sym typeface="Montserrat Thin"/>
              </a:rPr>
              <a:t>    Quantum Satellites in space can provide a method for long-range satellite-to-ground and inter-satellite secure quantum communication for the military advantage. These communication methods make use of the quantum phenomena such as </a:t>
            </a:r>
            <a:r>
              <a:rPr lang="en-US" sz="3200" dirty="0">
                <a:solidFill>
                  <a:srgbClr val="FFD347"/>
                </a:solidFill>
                <a:latin typeface="Unica One" panose="020B0604020202020204" charset="0"/>
                <a:sym typeface="Montserrat Thin"/>
              </a:rPr>
              <a:t>SUPERPOSITION</a:t>
            </a:r>
            <a:r>
              <a:rPr lang="en-US" sz="3000" dirty="0">
                <a:solidFill>
                  <a:schemeClr val="bg1"/>
                </a:solidFill>
                <a:latin typeface="Lato Light" panose="020B0604020202020204" charset="0"/>
                <a:sym typeface="Montserrat Thin"/>
              </a:rPr>
              <a:t> and </a:t>
            </a:r>
            <a:r>
              <a:rPr lang="en-US" sz="3200" dirty="0">
                <a:solidFill>
                  <a:srgbClr val="FFD347"/>
                </a:solidFill>
                <a:latin typeface="Unica One" panose="020B0604020202020204" charset="0"/>
                <a:sym typeface="Montserrat Thin"/>
              </a:rPr>
              <a:t>ENTANGLEMENT</a:t>
            </a:r>
            <a:r>
              <a:rPr lang="en-US" sz="3000" dirty="0">
                <a:solidFill>
                  <a:schemeClr val="bg1"/>
                </a:solidFill>
                <a:latin typeface="Lato Light" panose="020B0604020202020204" charset="0"/>
                <a:sym typeface="Montserrat Thin"/>
              </a:rPr>
              <a:t>.</a:t>
            </a:r>
          </a:p>
          <a:p>
            <a:pPr algn="just"/>
            <a:r>
              <a:rPr lang="en-US" sz="3000" dirty="0">
                <a:solidFill>
                  <a:schemeClr val="bg1"/>
                </a:solidFill>
                <a:latin typeface="Lato Light" panose="020B0604020202020204" charset="0"/>
                <a:sym typeface="Montserrat Thin"/>
              </a:rPr>
              <a:t>    In quantum entanglement, two photonic particles must interact physically and together exist in a single quantum state.  This physical interaction and co-existence can be achieved by shooting a laser through a photon. This laser splits the photon into two entangled particles which even at a large distance, remain entangled to one another and exist in a single quantum state [1].</a:t>
            </a:r>
          </a:p>
          <a:p>
            <a:pPr algn="just"/>
            <a:endParaRPr lang="en-US" sz="3000" dirty="0">
              <a:solidFill>
                <a:schemeClr val="bg1"/>
              </a:solidFill>
              <a:latin typeface="Lato Light" panose="020B0604020202020204" charset="0"/>
              <a:sym typeface="Montserrat Thin"/>
            </a:endParaRPr>
          </a:p>
          <a:p>
            <a:pPr algn="just"/>
            <a:r>
              <a:rPr lang="en-US" sz="3000" dirty="0">
                <a:solidFill>
                  <a:schemeClr val="bg1"/>
                </a:solidFill>
                <a:latin typeface="Lato Light" panose="020B0604020202020204" charset="0"/>
                <a:sym typeface="Montserrat Thin"/>
              </a:rPr>
              <a:t>    Quantum satellites with the help of established mobile ground stations, unmanned vehicles or missile defence systems, can perform quantum key distribution in which these entangled photons can be transmitted between different channels for an effective teleportation of information. </a:t>
            </a:r>
          </a:p>
          <a:p>
            <a:pPr algn="just"/>
            <a:endParaRPr lang="en-US" sz="3000" dirty="0">
              <a:solidFill>
                <a:schemeClr val="bg1"/>
              </a:solidFill>
              <a:latin typeface="Lato Light" panose="020B0604020202020204" charset="0"/>
              <a:sym typeface="Montserrat Thin"/>
            </a:endParaRPr>
          </a:p>
          <a:p>
            <a:pPr algn="just"/>
            <a:endParaRPr lang="en-US" sz="3000" dirty="0">
              <a:solidFill>
                <a:schemeClr val="bg1"/>
              </a:solidFill>
              <a:latin typeface="Lato Light" panose="020B0604020202020204" charset="0"/>
              <a:sym typeface="Montserrat Thin"/>
            </a:endParaRPr>
          </a:p>
          <a:p>
            <a:pPr algn="just"/>
            <a:endParaRPr lang="en-US" sz="3000" dirty="0">
              <a:solidFill>
                <a:schemeClr val="bg1"/>
              </a:solidFill>
              <a:latin typeface="Lato Light" panose="020B0604020202020204" charset="0"/>
              <a:sym typeface="Montserrat Thin"/>
            </a:endParaRPr>
          </a:p>
          <a:p>
            <a:pPr algn="just"/>
            <a:endParaRPr lang="en-US" sz="3000" dirty="0">
              <a:solidFill>
                <a:schemeClr val="bg1"/>
              </a:solidFill>
              <a:latin typeface="Lato Light" panose="020B0604020202020204" charset="0"/>
              <a:sym typeface="Montserrat Thin"/>
            </a:endParaRPr>
          </a:p>
          <a:p>
            <a:pPr algn="just"/>
            <a:endParaRPr lang="en-US" sz="3000" dirty="0">
              <a:solidFill>
                <a:schemeClr val="bg1"/>
              </a:solidFill>
              <a:latin typeface="Lato Light" panose="020B0604020202020204" charset="0"/>
              <a:sym typeface="Montserrat Thin"/>
            </a:endParaRPr>
          </a:p>
          <a:p>
            <a:pPr algn="just"/>
            <a:endParaRPr lang="en-US" sz="3000" dirty="0">
              <a:solidFill>
                <a:schemeClr val="bg1"/>
              </a:solidFill>
              <a:latin typeface="Lato Light" panose="020B0604020202020204" charset="0"/>
              <a:sym typeface="Montserrat Thin"/>
            </a:endParaRPr>
          </a:p>
          <a:p>
            <a:endParaRPr lang="en-IN" sz="3200" dirty="0"/>
          </a:p>
        </p:txBody>
      </p:sp>
      <p:sp>
        <p:nvSpPr>
          <p:cNvPr id="6" name="Rectangle 5">
            <a:extLst>
              <a:ext uri="{FF2B5EF4-FFF2-40B4-BE49-F238E27FC236}">
                <a16:creationId xmlns:a16="http://schemas.microsoft.com/office/drawing/2014/main" id="{3FB04ED7-4DB7-4E98-AA67-FF3560D91D77}"/>
              </a:ext>
            </a:extLst>
          </p:cNvPr>
          <p:cNvSpPr/>
          <p:nvPr/>
        </p:nvSpPr>
        <p:spPr>
          <a:xfrm>
            <a:off x="-641708" y="246882"/>
            <a:ext cx="18487600" cy="265551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Google Shape;528;p29">
            <a:extLst>
              <a:ext uri="{FF2B5EF4-FFF2-40B4-BE49-F238E27FC236}">
                <a16:creationId xmlns:a16="http://schemas.microsoft.com/office/drawing/2014/main" id="{2B3263E7-F764-42ED-9B81-24E4B587E7BB}"/>
              </a:ext>
            </a:extLst>
          </p:cNvPr>
          <p:cNvSpPr txBox="1">
            <a:spLocks/>
          </p:cNvSpPr>
          <p:nvPr/>
        </p:nvSpPr>
        <p:spPr>
          <a:xfrm>
            <a:off x="16465" y="1388265"/>
            <a:ext cx="7609662" cy="1519029"/>
          </a:xfrm>
          <a:prstGeom prst="rect">
            <a:avLst/>
          </a:prstGeom>
          <a:noFill/>
          <a:ln>
            <a:noFill/>
          </a:ln>
        </p:spPr>
        <p:txBody>
          <a:bodyPr spcFirstLastPara="1" wrap="square" lIns="328987" tIns="328987" rIns="328987" bIns="328987"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400"/>
              <a:buFont typeface="Unica One"/>
              <a:buNone/>
              <a:defRPr sz="8636" b="0" i="0" u="none" strike="noStrike" cap="none">
                <a:solidFill>
                  <a:schemeClr val="lt1"/>
                </a:solidFill>
                <a:latin typeface="Unica One"/>
                <a:ea typeface="Unica One"/>
                <a:cs typeface="Unica One"/>
                <a:sym typeface="Unica One"/>
              </a:defRPr>
            </a:lvl1pPr>
            <a:lvl2pPr marR="0" lvl="1" algn="r" rtl="0">
              <a:lnSpc>
                <a:spcPct val="100000"/>
              </a:lnSpc>
              <a:spcBef>
                <a:spcPts val="0"/>
              </a:spcBef>
              <a:spcAft>
                <a:spcPts val="0"/>
              </a:spcAft>
              <a:buClr>
                <a:schemeClr val="lt1"/>
              </a:buClr>
              <a:buSzPts val="2400"/>
              <a:buFont typeface="Squada One"/>
              <a:buNone/>
              <a:defRPr sz="8636" b="0" i="0" u="none" strike="noStrike" cap="none">
                <a:solidFill>
                  <a:schemeClr val="lt1"/>
                </a:solidFill>
                <a:latin typeface="Squada One"/>
                <a:ea typeface="Squada One"/>
                <a:cs typeface="Squada One"/>
                <a:sym typeface="Squada One"/>
              </a:defRPr>
            </a:lvl2pPr>
            <a:lvl3pPr marR="0" lvl="2" algn="r" rtl="0">
              <a:lnSpc>
                <a:spcPct val="100000"/>
              </a:lnSpc>
              <a:spcBef>
                <a:spcPts val="0"/>
              </a:spcBef>
              <a:spcAft>
                <a:spcPts val="0"/>
              </a:spcAft>
              <a:buClr>
                <a:schemeClr val="lt1"/>
              </a:buClr>
              <a:buSzPts val="2400"/>
              <a:buFont typeface="Squada One"/>
              <a:buNone/>
              <a:defRPr sz="8636" b="0" i="0" u="none" strike="noStrike" cap="none">
                <a:solidFill>
                  <a:schemeClr val="lt1"/>
                </a:solidFill>
                <a:latin typeface="Squada One"/>
                <a:ea typeface="Squada One"/>
                <a:cs typeface="Squada One"/>
                <a:sym typeface="Squada One"/>
              </a:defRPr>
            </a:lvl3pPr>
            <a:lvl4pPr marR="0" lvl="3" algn="r" rtl="0">
              <a:lnSpc>
                <a:spcPct val="100000"/>
              </a:lnSpc>
              <a:spcBef>
                <a:spcPts val="0"/>
              </a:spcBef>
              <a:spcAft>
                <a:spcPts val="0"/>
              </a:spcAft>
              <a:buClr>
                <a:schemeClr val="lt1"/>
              </a:buClr>
              <a:buSzPts val="2400"/>
              <a:buFont typeface="Squada One"/>
              <a:buNone/>
              <a:defRPr sz="8636" b="0" i="0" u="none" strike="noStrike" cap="none">
                <a:solidFill>
                  <a:schemeClr val="lt1"/>
                </a:solidFill>
                <a:latin typeface="Squada One"/>
                <a:ea typeface="Squada One"/>
                <a:cs typeface="Squada One"/>
                <a:sym typeface="Squada One"/>
              </a:defRPr>
            </a:lvl4pPr>
            <a:lvl5pPr marR="0" lvl="4" algn="r" rtl="0">
              <a:lnSpc>
                <a:spcPct val="100000"/>
              </a:lnSpc>
              <a:spcBef>
                <a:spcPts val="0"/>
              </a:spcBef>
              <a:spcAft>
                <a:spcPts val="0"/>
              </a:spcAft>
              <a:buClr>
                <a:schemeClr val="lt1"/>
              </a:buClr>
              <a:buSzPts val="2400"/>
              <a:buFont typeface="Squada One"/>
              <a:buNone/>
              <a:defRPr sz="8636" b="0" i="0" u="none" strike="noStrike" cap="none">
                <a:solidFill>
                  <a:schemeClr val="lt1"/>
                </a:solidFill>
                <a:latin typeface="Squada One"/>
                <a:ea typeface="Squada One"/>
                <a:cs typeface="Squada One"/>
                <a:sym typeface="Squada One"/>
              </a:defRPr>
            </a:lvl5pPr>
            <a:lvl6pPr marR="0" lvl="5" algn="r" rtl="0">
              <a:lnSpc>
                <a:spcPct val="100000"/>
              </a:lnSpc>
              <a:spcBef>
                <a:spcPts val="0"/>
              </a:spcBef>
              <a:spcAft>
                <a:spcPts val="0"/>
              </a:spcAft>
              <a:buClr>
                <a:schemeClr val="lt1"/>
              </a:buClr>
              <a:buSzPts val="2400"/>
              <a:buFont typeface="Squada One"/>
              <a:buNone/>
              <a:defRPr sz="8636" b="0" i="0" u="none" strike="noStrike" cap="none">
                <a:solidFill>
                  <a:schemeClr val="lt1"/>
                </a:solidFill>
                <a:latin typeface="Squada One"/>
                <a:ea typeface="Squada One"/>
                <a:cs typeface="Squada One"/>
                <a:sym typeface="Squada One"/>
              </a:defRPr>
            </a:lvl6pPr>
            <a:lvl7pPr marR="0" lvl="6" algn="r" rtl="0">
              <a:lnSpc>
                <a:spcPct val="100000"/>
              </a:lnSpc>
              <a:spcBef>
                <a:spcPts val="0"/>
              </a:spcBef>
              <a:spcAft>
                <a:spcPts val="0"/>
              </a:spcAft>
              <a:buClr>
                <a:schemeClr val="lt1"/>
              </a:buClr>
              <a:buSzPts val="2400"/>
              <a:buFont typeface="Squada One"/>
              <a:buNone/>
              <a:defRPr sz="8636" b="0" i="0" u="none" strike="noStrike" cap="none">
                <a:solidFill>
                  <a:schemeClr val="lt1"/>
                </a:solidFill>
                <a:latin typeface="Squada One"/>
                <a:ea typeface="Squada One"/>
                <a:cs typeface="Squada One"/>
                <a:sym typeface="Squada One"/>
              </a:defRPr>
            </a:lvl7pPr>
            <a:lvl8pPr marR="0" lvl="7" algn="r" rtl="0">
              <a:lnSpc>
                <a:spcPct val="100000"/>
              </a:lnSpc>
              <a:spcBef>
                <a:spcPts val="0"/>
              </a:spcBef>
              <a:spcAft>
                <a:spcPts val="0"/>
              </a:spcAft>
              <a:buClr>
                <a:schemeClr val="lt1"/>
              </a:buClr>
              <a:buSzPts val="2400"/>
              <a:buFont typeface="Squada One"/>
              <a:buNone/>
              <a:defRPr sz="8636" b="0" i="0" u="none" strike="noStrike" cap="none">
                <a:solidFill>
                  <a:schemeClr val="lt1"/>
                </a:solidFill>
                <a:latin typeface="Squada One"/>
                <a:ea typeface="Squada One"/>
                <a:cs typeface="Squada One"/>
                <a:sym typeface="Squada One"/>
              </a:defRPr>
            </a:lvl8pPr>
            <a:lvl9pPr marR="0" lvl="8" algn="r" rtl="0">
              <a:lnSpc>
                <a:spcPct val="100000"/>
              </a:lnSpc>
              <a:spcBef>
                <a:spcPts val="0"/>
              </a:spcBef>
              <a:spcAft>
                <a:spcPts val="0"/>
              </a:spcAft>
              <a:buClr>
                <a:schemeClr val="lt1"/>
              </a:buClr>
              <a:buSzPts val="2400"/>
              <a:buFont typeface="Squada One"/>
              <a:buNone/>
              <a:defRPr sz="8636" b="0" i="0" u="none" strike="noStrike" cap="none">
                <a:solidFill>
                  <a:schemeClr val="lt1"/>
                </a:solidFill>
                <a:latin typeface="Squada One"/>
                <a:ea typeface="Squada One"/>
                <a:cs typeface="Squada One"/>
                <a:sym typeface="Squada One"/>
              </a:defRPr>
            </a:lvl9pPr>
          </a:lstStyle>
          <a:p>
            <a:pPr algn="l"/>
            <a:r>
              <a:rPr lang="en-US" sz="4000" dirty="0">
                <a:solidFill>
                  <a:schemeClr val="bg1"/>
                </a:solidFill>
                <a:latin typeface="Lato Light" panose="020B0604020202020204" charset="0"/>
              </a:rPr>
              <a:t>Saasha Joshi</a:t>
            </a:r>
          </a:p>
          <a:p>
            <a:pPr algn="l"/>
            <a:r>
              <a:rPr lang="en-US" sz="3200" dirty="0">
                <a:solidFill>
                  <a:schemeClr val="bg1"/>
                </a:solidFill>
                <a:latin typeface="Lato Light" panose="020B0604020202020204" charset="0"/>
              </a:rPr>
              <a:t>Panjab University, Chandigarh, India</a:t>
            </a:r>
          </a:p>
        </p:txBody>
      </p:sp>
      <p:sp>
        <p:nvSpPr>
          <p:cNvPr id="39" name="Google Shape;525;p29">
            <a:extLst>
              <a:ext uri="{FF2B5EF4-FFF2-40B4-BE49-F238E27FC236}">
                <a16:creationId xmlns:a16="http://schemas.microsoft.com/office/drawing/2014/main" id="{84007E28-51EB-4B8E-ACF3-8D48D77A9592}"/>
              </a:ext>
            </a:extLst>
          </p:cNvPr>
          <p:cNvSpPr txBox="1">
            <a:spLocks/>
          </p:cNvSpPr>
          <p:nvPr/>
        </p:nvSpPr>
        <p:spPr>
          <a:xfrm>
            <a:off x="468406" y="12280882"/>
            <a:ext cx="11696126" cy="1205012"/>
          </a:xfrm>
          <a:prstGeom prst="rect">
            <a:avLst/>
          </a:prstGeom>
          <a:noFill/>
          <a:ln>
            <a:noFill/>
          </a:ln>
        </p:spPr>
        <p:txBody>
          <a:bodyPr spcFirstLastPara="1" wrap="square" lIns="328987" tIns="328987" rIns="328987" bIns="328987"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400"/>
              <a:buFont typeface="Unica One"/>
              <a:buNone/>
              <a:defRPr sz="8636" b="0" i="0" u="none" strike="noStrike" cap="none">
                <a:solidFill>
                  <a:schemeClr val="lt1"/>
                </a:solidFill>
                <a:latin typeface="Unica One"/>
                <a:ea typeface="Unica One"/>
                <a:cs typeface="Unica One"/>
                <a:sym typeface="Unica One"/>
              </a:defRPr>
            </a:lvl1pPr>
            <a:lvl2pPr marR="0" lvl="1" algn="r" rtl="0">
              <a:lnSpc>
                <a:spcPct val="100000"/>
              </a:lnSpc>
              <a:spcBef>
                <a:spcPts val="0"/>
              </a:spcBef>
              <a:spcAft>
                <a:spcPts val="0"/>
              </a:spcAft>
              <a:buClr>
                <a:schemeClr val="lt1"/>
              </a:buClr>
              <a:buSzPts val="2400"/>
              <a:buFont typeface="Squada One"/>
              <a:buNone/>
              <a:defRPr sz="8636" b="0" i="0" u="none" strike="noStrike" cap="none">
                <a:solidFill>
                  <a:schemeClr val="lt1"/>
                </a:solidFill>
                <a:latin typeface="Squada One"/>
                <a:ea typeface="Squada One"/>
                <a:cs typeface="Squada One"/>
                <a:sym typeface="Squada One"/>
              </a:defRPr>
            </a:lvl2pPr>
            <a:lvl3pPr marR="0" lvl="2" algn="r" rtl="0">
              <a:lnSpc>
                <a:spcPct val="100000"/>
              </a:lnSpc>
              <a:spcBef>
                <a:spcPts val="0"/>
              </a:spcBef>
              <a:spcAft>
                <a:spcPts val="0"/>
              </a:spcAft>
              <a:buClr>
                <a:schemeClr val="lt1"/>
              </a:buClr>
              <a:buSzPts val="2400"/>
              <a:buFont typeface="Squada One"/>
              <a:buNone/>
              <a:defRPr sz="8636" b="0" i="0" u="none" strike="noStrike" cap="none">
                <a:solidFill>
                  <a:schemeClr val="lt1"/>
                </a:solidFill>
                <a:latin typeface="Squada One"/>
                <a:ea typeface="Squada One"/>
                <a:cs typeface="Squada One"/>
                <a:sym typeface="Squada One"/>
              </a:defRPr>
            </a:lvl3pPr>
            <a:lvl4pPr marR="0" lvl="3" algn="r" rtl="0">
              <a:lnSpc>
                <a:spcPct val="100000"/>
              </a:lnSpc>
              <a:spcBef>
                <a:spcPts val="0"/>
              </a:spcBef>
              <a:spcAft>
                <a:spcPts val="0"/>
              </a:spcAft>
              <a:buClr>
                <a:schemeClr val="lt1"/>
              </a:buClr>
              <a:buSzPts val="2400"/>
              <a:buFont typeface="Squada One"/>
              <a:buNone/>
              <a:defRPr sz="8636" b="0" i="0" u="none" strike="noStrike" cap="none">
                <a:solidFill>
                  <a:schemeClr val="lt1"/>
                </a:solidFill>
                <a:latin typeface="Squada One"/>
                <a:ea typeface="Squada One"/>
                <a:cs typeface="Squada One"/>
                <a:sym typeface="Squada One"/>
              </a:defRPr>
            </a:lvl4pPr>
            <a:lvl5pPr marR="0" lvl="4" algn="r" rtl="0">
              <a:lnSpc>
                <a:spcPct val="100000"/>
              </a:lnSpc>
              <a:spcBef>
                <a:spcPts val="0"/>
              </a:spcBef>
              <a:spcAft>
                <a:spcPts val="0"/>
              </a:spcAft>
              <a:buClr>
                <a:schemeClr val="lt1"/>
              </a:buClr>
              <a:buSzPts val="2400"/>
              <a:buFont typeface="Squada One"/>
              <a:buNone/>
              <a:defRPr sz="8636" b="0" i="0" u="none" strike="noStrike" cap="none">
                <a:solidFill>
                  <a:schemeClr val="lt1"/>
                </a:solidFill>
                <a:latin typeface="Squada One"/>
                <a:ea typeface="Squada One"/>
                <a:cs typeface="Squada One"/>
                <a:sym typeface="Squada One"/>
              </a:defRPr>
            </a:lvl5pPr>
            <a:lvl6pPr marR="0" lvl="5" algn="r" rtl="0">
              <a:lnSpc>
                <a:spcPct val="100000"/>
              </a:lnSpc>
              <a:spcBef>
                <a:spcPts val="0"/>
              </a:spcBef>
              <a:spcAft>
                <a:spcPts val="0"/>
              </a:spcAft>
              <a:buClr>
                <a:schemeClr val="lt1"/>
              </a:buClr>
              <a:buSzPts val="2400"/>
              <a:buFont typeface="Squada One"/>
              <a:buNone/>
              <a:defRPr sz="8636" b="0" i="0" u="none" strike="noStrike" cap="none">
                <a:solidFill>
                  <a:schemeClr val="lt1"/>
                </a:solidFill>
                <a:latin typeface="Squada One"/>
                <a:ea typeface="Squada One"/>
                <a:cs typeface="Squada One"/>
                <a:sym typeface="Squada One"/>
              </a:defRPr>
            </a:lvl6pPr>
            <a:lvl7pPr marR="0" lvl="6" algn="r" rtl="0">
              <a:lnSpc>
                <a:spcPct val="100000"/>
              </a:lnSpc>
              <a:spcBef>
                <a:spcPts val="0"/>
              </a:spcBef>
              <a:spcAft>
                <a:spcPts val="0"/>
              </a:spcAft>
              <a:buClr>
                <a:schemeClr val="lt1"/>
              </a:buClr>
              <a:buSzPts val="2400"/>
              <a:buFont typeface="Squada One"/>
              <a:buNone/>
              <a:defRPr sz="8636" b="0" i="0" u="none" strike="noStrike" cap="none">
                <a:solidFill>
                  <a:schemeClr val="lt1"/>
                </a:solidFill>
                <a:latin typeface="Squada One"/>
                <a:ea typeface="Squada One"/>
                <a:cs typeface="Squada One"/>
                <a:sym typeface="Squada One"/>
              </a:defRPr>
            </a:lvl7pPr>
            <a:lvl8pPr marR="0" lvl="7" algn="r" rtl="0">
              <a:lnSpc>
                <a:spcPct val="100000"/>
              </a:lnSpc>
              <a:spcBef>
                <a:spcPts val="0"/>
              </a:spcBef>
              <a:spcAft>
                <a:spcPts val="0"/>
              </a:spcAft>
              <a:buClr>
                <a:schemeClr val="lt1"/>
              </a:buClr>
              <a:buSzPts val="2400"/>
              <a:buFont typeface="Squada One"/>
              <a:buNone/>
              <a:defRPr sz="8636" b="0" i="0" u="none" strike="noStrike" cap="none">
                <a:solidFill>
                  <a:schemeClr val="lt1"/>
                </a:solidFill>
                <a:latin typeface="Squada One"/>
                <a:ea typeface="Squada One"/>
                <a:cs typeface="Squada One"/>
                <a:sym typeface="Squada One"/>
              </a:defRPr>
            </a:lvl8pPr>
            <a:lvl9pPr marR="0" lvl="8" algn="r" rtl="0">
              <a:lnSpc>
                <a:spcPct val="100000"/>
              </a:lnSpc>
              <a:spcBef>
                <a:spcPts val="0"/>
              </a:spcBef>
              <a:spcAft>
                <a:spcPts val="0"/>
              </a:spcAft>
              <a:buClr>
                <a:schemeClr val="lt1"/>
              </a:buClr>
              <a:buSzPts val="2400"/>
              <a:buFont typeface="Squada One"/>
              <a:buNone/>
              <a:defRPr sz="8636" b="0" i="0" u="none" strike="noStrike" cap="none">
                <a:solidFill>
                  <a:schemeClr val="lt1"/>
                </a:solidFill>
                <a:latin typeface="Squada One"/>
                <a:ea typeface="Squada One"/>
                <a:cs typeface="Squada One"/>
                <a:sym typeface="Squada One"/>
              </a:defRPr>
            </a:lvl9pPr>
          </a:lstStyle>
          <a:p>
            <a:pPr marL="457200" indent="-304800">
              <a:buSzPts val="1000"/>
            </a:pPr>
            <a:r>
              <a:rPr lang="en-US" sz="4000" dirty="0">
                <a:solidFill>
                  <a:schemeClr val="accent5">
                    <a:lumMod val="40000"/>
                    <a:lumOff val="60000"/>
                  </a:schemeClr>
                </a:solidFill>
                <a:sym typeface="Lato Light"/>
              </a:rPr>
              <a:t>QUANTUM KEY DISTRIBUTION (QKD) FOR SECURE MILITARY COMMUNICATION</a:t>
            </a:r>
          </a:p>
        </p:txBody>
      </p:sp>
      <p:pic>
        <p:nvPicPr>
          <p:cNvPr id="8" name="Picture 7">
            <a:extLst>
              <a:ext uri="{FF2B5EF4-FFF2-40B4-BE49-F238E27FC236}">
                <a16:creationId xmlns:a16="http://schemas.microsoft.com/office/drawing/2014/main" id="{93AB9DFD-9AB9-4385-BFA1-F0EC79138E79}"/>
              </a:ext>
            </a:extLst>
          </p:cNvPr>
          <p:cNvPicPr>
            <a:picLocks noChangeAspect="1"/>
          </p:cNvPicPr>
          <p:nvPr/>
        </p:nvPicPr>
        <p:blipFill rotWithShape="1">
          <a:blip r:embed="rId3"/>
          <a:srcRect l="29756" t="18650" r="36355" b="23885"/>
          <a:stretch/>
        </p:blipFill>
        <p:spPr>
          <a:xfrm>
            <a:off x="23431286" y="3191348"/>
            <a:ext cx="8995543" cy="8579807"/>
          </a:xfrm>
          <a:prstGeom prst="rect">
            <a:avLst/>
          </a:prstGeom>
        </p:spPr>
      </p:pic>
      <p:sp>
        <p:nvSpPr>
          <p:cNvPr id="11" name="TextBox 10">
            <a:extLst>
              <a:ext uri="{FF2B5EF4-FFF2-40B4-BE49-F238E27FC236}">
                <a16:creationId xmlns:a16="http://schemas.microsoft.com/office/drawing/2014/main" id="{6D7DF46F-40D7-43BB-81E1-6FF9A355C767}"/>
              </a:ext>
            </a:extLst>
          </p:cNvPr>
          <p:cNvSpPr txBox="1"/>
          <p:nvPr/>
        </p:nvSpPr>
        <p:spPr>
          <a:xfrm>
            <a:off x="23504346" y="7276977"/>
            <a:ext cx="4138986" cy="1200329"/>
          </a:xfrm>
          <a:prstGeom prst="rect">
            <a:avLst/>
          </a:prstGeom>
          <a:noFill/>
        </p:spPr>
        <p:txBody>
          <a:bodyPr wrap="square" rtlCol="0">
            <a:spAutoFit/>
          </a:bodyPr>
          <a:lstStyle/>
          <a:p>
            <a:r>
              <a:rPr lang="en-US" sz="3600" dirty="0">
                <a:solidFill>
                  <a:srgbClr val="102219"/>
                </a:solidFill>
                <a:latin typeface="Unica One" panose="020B0604020202020204" charset="0"/>
              </a:rPr>
              <a:t>QUANTUM NETWORK/ INTERNET</a:t>
            </a:r>
            <a:endParaRPr lang="en-IN" sz="3600" dirty="0">
              <a:solidFill>
                <a:srgbClr val="102219"/>
              </a:solidFill>
              <a:latin typeface="Unica One" panose="020B0604020202020204" charset="0"/>
            </a:endParaRPr>
          </a:p>
        </p:txBody>
      </p:sp>
      <p:sp>
        <p:nvSpPr>
          <p:cNvPr id="12" name="TextBox 11">
            <a:extLst>
              <a:ext uri="{FF2B5EF4-FFF2-40B4-BE49-F238E27FC236}">
                <a16:creationId xmlns:a16="http://schemas.microsoft.com/office/drawing/2014/main" id="{E318FD8A-3C42-4791-B5E2-026B4568C390}"/>
              </a:ext>
            </a:extLst>
          </p:cNvPr>
          <p:cNvSpPr txBox="1"/>
          <p:nvPr/>
        </p:nvSpPr>
        <p:spPr>
          <a:xfrm>
            <a:off x="29727991" y="3763464"/>
            <a:ext cx="2449735" cy="1754326"/>
          </a:xfrm>
          <a:prstGeom prst="rect">
            <a:avLst/>
          </a:prstGeom>
          <a:noFill/>
        </p:spPr>
        <p:txBody>
          <a:bodyPr wrap="square" rtlCol="0">
            <a:spAutoFit/>
          </a:bodyPr>
          <a:lstStyle/>
          <a:p>
            <a:pPr algn="r"/>
            <a:r>
              <a:rPr lang="en-US" sz="3600" dirty="0">
                <a:solidFill>
                  <a:srgbClr val="102219"/>
                </a:solidFill>
                <a:latin typeface="Unica One" panose="020B0604020202020204" charset="0"/>
              </a:rPr>
              <a:t>SATELLITE QUANTUM LINKS</a:t>
            </a:r>
            <a:endParaRPr lang="en-IN" sz="3600" dirty="0">
              <a:solidFill>
                <a:srgbClr val="102219"/>
              </a:solidFill>
              <a:latin typeface="Unica One" panose="020B0604020202020204" charset="0"/>
            </a:endParaRPr>
          </a:p>
        </p:txBody>
      </p:sp>
      <p:sp>
        <p:nvSpPr>
          <p:cNvPr id="14" name="TextBox 13">
            <a:extLst>
              <a:ext uri="{FF2B5EF4-FFF2-40B4-BE49-F238E27FC236}">
                <a16:creationId xmlns:a16="http://schemas.microsoft.com/office/drawing/2014/main" id="{C1B3641E-74F5-4A74-ACF4-9466BAFE3932}"/>
              </a:ext>
            </a:extLst>
          </p:cNvPr>
          <p:cNvSpPr txBox="1"/>
          <p:nvPr/>
        </p:nvSpPr>
        <p:spPr>
          <a:xfrm>
            <a:off x="29083177" y="9267006"/>
            <a:ext cx="2449735" cy="1200329"/>
          </a:xfrm>
          <a:prstGeom prst="rect">
            <a:avLst/>
          </a:prstGeom>
          <a:noFill/>
        </p:spPr>
        <p:txBody>
          <a:bodyPr wrap="square" rtlCol="0">
            <a:spAutoFit/>
          </a:bodyPr>
          <a:lstStyle/>
          <a:p>
            <a:r>
              <a:rPr lang="en-US" sz="3600" dirty="0">
                <a:solidFill>
                  <a:srgbClr val="102219"/>
                </a:solidFill>
                <a:latin typeface="Unica One" panose="020B0604020202020204" charset="0"/>
              </a:rPr>
              <a:t>QUANTUM REPEATERS</a:t>
            </a:r>
            <a:endParaRPr lang="en-IN" sz="3600" dirty="0">
              <a:solidFill>
                <a:srgbClr val="102219"/>
              </a:solidFill>
              <a:latin typeface="Unica One" panose="020B0604020202020204" charset="0"/>
            </a:endParaRPr>
          </a:p>
        </p:txBody>
      </p:sp>
      <p:sp>
        <p:nvSpPr>
          <p:cNvPr id="15" name="TextBox 14">
            <a:extLst>
              <a:ext uri="{FF2B5EF4-FFF2-40B4-BE49-F238E27FC236}">
                <a16:creationId xmlns:a16="http://schemas.microsoft.com/office/drawing/2014/main" id="{E5169094-20F8-4BB4-B571-124C2132035B}"/>
              </a:ext>
            </a:extLst>
          </p:cNvPr>
          <p:cNvSpPr txBox="1"/>
          <p:nvPr/>
        </p:nvSpPr>
        <p:spPr>
          <a:xfrm>
            <a:off x="23612552" y="3440298"/>
            <a:ext cx="1693414" cy="1200329"/>
          </a:xfrm>
          <a:prstGeom prst="rect">
            <a:avLst/>
          </a:prstGeom>
          <a:noFill/>
        </p:spPr>
        <p:txBody>
          <a:bodyPr wrap="square" rtlCol="0">
            <a:spAutoFit/>
          </a:bodyPr>
          <a:lstStyle/>
          <a:p>
            <a:r>
              <a:rPr lang="en-US" sz="3600" dirty="0">
                <a:solidFill>
                  <a:srgbClr val="102219"/>
                </a:solidFill>
                <a:latin typeface="Unica One" panose="020B0604020202020204" charset="0"/>
              </a:rPr>
              <a:t>TRUSTED NODES</a:t>
            </a:r>
            <a:endParaRPr lang="en-IN" sz="3600" dirty="0">
              <a:solidFill>
                <a:srgbClr val="102219"/>
              </a:solidFill>
              <a:latin typeface="Unica One" panose="020B0604020202020204" charset="0"/>
            </a:endParaRPr>
          </a:p>
        </p:txBody>
      </p:sp>
      <p:sp>
        <p:nvSpPr>
          <p:cNvPr id="43" name="Subtitle 4">
            <a:extLst>
              <a:ext uri="{FF2B5EF4-FFF2-40B4-BE49-F238E27FC236}">
                <a16:creationId xmlns:a16="http://schemas.microsoft.com/office/drawing/2014/main" id="{C23D9E27-E22C-4600-8A5A-2685EF6C9459}"/>
              </a:ext>
            </a:extLst>
          </p:cNvPr>
          <p:cNvSpPr txBox="1">
            <a:spLocks/>
          </p:cNvSpPr>
          <p:nvPr/>
        </p:nvSpPr>
        <p:spPr>
          <a:xfrm>
            <a:off x="22928315" y="12636780"/>
            <a:ext cx="9588718" cy="7570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1pPr>
            <a:lvl2pPr marL="914400" marR="0" lvl="1"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2pPr>
            <a:lvl3pPr marL="1371600" marR="0" lvl="2"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3pPr>
            <a:lvl4pPr marL="1828800" marR="0" lvl="3"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4pPr>
            <a:lvl5pPr marL="2286000" marR="0" lvl="4"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5pPr>
            <a:lvl6pPr marL="2743200" marR="0" lvl="5"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6pPr>
            <a:lvl7pPr marL="3200400" marR="0" lvl="6"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7pPr>
            <a:lvl8pPr marL="3657600" marR="0" lvl="7"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8pPr>
            <a:lvl9pPr marL="4114800" marR="0" lvl="8"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9pPr>
          </a:lstStyle>
          <a:p>
            <a:pPr algn="just"/>
            <a:r>
              <a:rPr lang="en-US" sz="3000" dirty="0">
                <a:solidFill>
                  <a:schemeClr val="bg1"/>
                </a:solidFill>
                <a:latin typeface="Lato Light" panose="020B0604020202020204" charset="0"/>
                <a:sym typeface="Montserrat Thin"/>
              </a:rPr>
              <a:t>    The materials in communication cables can absorb photons, thus, making it difficult to transfer information for more than few kilometers [4]. To overcome this issue in quantum information transfer, a network of repeater devices can be established to amplify the signal of the incoming photons.  Such a network can measure and transfer the quantum properties of incoming photons to another set of new photons  [2]. These networks preserve the property of quantum entanglement while allowing end-to-end transmission of photons from one repeater to another. </a:t>
            </a:r>
          </a:p>
          <a:p>
            <a:pPr algn="just"/>
            <a:r>
              <a:rPr lang="en-US" sz="3000" dirty="0">
                <a:solidFill>
                  <a:schemeClr val="bg1"/>
                </a:solidFill>
                <a:latin typeface="Lato Light" panose="020B0604020202020204" charset="0"/>
                <a:sym typeface="Montserrat Thin"/>
              </a:rPr>
              <a:t>    </a:t>
            </a:r>
            <a:r>
              <a:rPr lang="en-US" sz="3000" dirty="0">
                <a:solidFill>
                  <a:srgbClr val="FD831F"/>
                </a:solidFill>
                <a:latin typeface="Unica One"/>
                <a:sym typeface="Montserrat Thin"/>
              </a:rPr>
              <a:t>GROUND-BASED QUANTUM INTERNET </a:t>
            </a:r>
            <a:r>
              <a:rPr lang="en-US" sz="3000" dirty="0">
                <a:solidFill>
                  <a:schemeClr val="bg1"/>
                </a:solidFill>
                <a:latin typeface="Lato Light" panose="020B0604020202020204" charset="0"/>
                <a:sym typeface="Montserrat Thin"/>
              </a:rPr>
              <a:t>can use this technology to transmit quantum information over long distances.</a:t>
            </a:r>
            <a:endParaRPr lang="en-US" sz="3000" dirty="0">
              <a:solidFill>
                <a:srgbClr val="FD831F"/>
              </a:solidFill>
              <a:latin typeface="Lato Light" panose="020B0604020202020204" charset="0"/>
              <a:sym typeface="Montserrat Thin"/>
            </a:endParaRPr>
          </a:p>
          <a:p>
            <a:pPr algn="just"/>
            <a:endParaRPr lang="en-US" sz="3000" dirty="0">
              <a:solidFill>
                <a:schemeClr val="bg1"/>
              </a:solidFill>
              <a:latin typeface="Lato Light" panose="020B0604020202020204" charset="0"/>
              <a:sym typeface="Montserrat Thin"/>
            </a:endParaRPr>
          </a:p>
        </p:txBody>
      </p:sp>
      <p:sp>
        <p:nvSpPr>
          <p:cNvPr id="513" name="Subtitle 4">
            <a:extLst>
              <a:ext uri="{FF2B5EF4-FFF2-40B4-BE49-F238E27FC236}">
                <a16:creationId xmlns:a16="http://schemas.microsoft.com/office/drawing/2014/main" id="{8DB9B7CA-A490-48C1-9403-203983C53A51}"/>
              </a:ext>
            </a:extLst>
          </p:cNvPr>
          <p:cNvSpPr txBox="1">
            <a:spLocks/>
          </p:cNvSpPr>
          <p:nvPr/>
        </p:nvSpPr>
        <p:spPr>
          <a:xfrm>
            <a:off x="24864009" y="11883094"/>
            <a:ext cx="6668903" cy="7955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1pPr>
            <a:lvl2pPr marL="914400" marR="0" lvl="1"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2pPr>
            <a:lvl3pPr marL="1371600" marR="0" lvl="2"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3pPr>
            <a:lvl4pPr marL="1828800" marR="0" lvl="3"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4pPr>
            <a:lvl5pPr marL="2286000" marR="0" lvl="4"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5pPr>
            <a:lvl6pPr marL="2743200" marR="0" lvl="5"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6pPr>
            <a:lvl7pPr marL="3200400" marR="0" lvl="6"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7pPr>
            <a:lvl8pPr marL="3657600" marR="0" lvl="7"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8pPr>
            <a:lvl9pPr marL="4114800" marR="0" lvl="8"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9pPr>
          </a:lstStyle>
          <a:p>
            <a:pPr algn="just"/>
            <a:r>
              <a:rPr lang="en-US" sz="4000" dirty="0">
                <a:solidFill>
                  <a:srgbClr val="FFD347"/>
                </a:solidFill>
                <a:latin typeface="Unica One" panose="020B0604020202020204" charset="0"/>
                <a:sym typeface="Montserrat Thin"/>
              </a:rPr>
              <a:t>QUANTUM REPEATER NETWORK</a:t>
            </a:r>
          </a:p>
        </p:txBody>
      </p:sp>
      <p:sp>
        <p:nvSpPr>
          <p:cNvPr id="515" name="Subtitle 4">
            <a:extLst>
              <a:ext uri="{FF2B5EF4-FFF2-40B4-BE49-F238E27FC236}">
                <a16:creationId xmlns:a16="http://schemas.microsoft.com/office/drawing/2014/main" id="{6F4372A1-C865-4247-AFD9-D29239B32D73}"/>
              </a:ext>
            </a:extLst>
          </p:cNvPr>
          <p:cNvSpPr txBox="1">
            <a:spLocks/>
          </p:cNvSpPr>
          <p:nvPr/>
        </p:nvSpPr>
        <p:spPr>
          <a:xfrm>
            <a:off x="984457" y="3114425"/>
            <a:ext cx="10501372" cy="7582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1pPr>
            <a:lvl2pPr marL="914400" marR="0" lvl="1"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2pPr>
            <a:lvl3pPr marL="1371600" marR="0" lvl="2"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3pPr>
            <a:lvl4pPr marL="1828800" marR="0" lvl="3"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4pPr>
            <a:lvl5pPr marL="2286000" marR="0" lvl="4"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5pPr>
            <a:lvl6pPr marL="2743200" marR="0" lvl="5"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6pPr>
            <a:lvl7pPr marL="3200400" marR="0" lvl="6"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7pPr>
            <a:lvl8pPr marL="3657600" marR="0" lvl="7"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8pPr>
            <a:lvl9pPr marL="4114800" marR="0" lvl="8"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9pPr>
          </a:lstStyle>
          <a:p>
            <a:r>
              <a:rPr lang="en-US" sz="4000" dirty="0">
                <a:solidFill>
                  <a:schemeClr val="accent5">
                    <a:lumMod val="40000"/>
                    <a:lumOff val="60000"/>
                  </a:schemeClr>
                </a:solidFill>
                <a:latin typeface="Unica One"/>
                <a:sym typeface="Montserrat Thin"/>
              </a:rPr>
              <a:t>QUANTUM SATELLITES</a:t>
            </a:r>
          </a:p>
        </p:txBody>
      </p:sp>
      <p:sp>
        <p:nvSpPr>
          <p:cNvPr id="523" name="Rectangle 522">
            <a:extLst>
              <a:ext uri="{FF2B5EF4-FFF2-40B4-BE49-F238E27FC236}">
                <a16:creationId xmlns:a16="http://schemas.microsoft.com/office/drawing/2014/main" id="{05D76CC4-DCF6-42AB-A856-0839177EA6AA}"/>
              </a:ext>
            </a:extLst>
          </p:cNvPr>
          <p:cNvSpPr/>
          <p:nvPr/>
        </p:nvSpPr>
        <p:spPr>
          <a:xfrm>
            <a:off x="18209230" y="246882"/>
            <a:ext cx="14217597" cy="2655519"/>
          </a:xfrm>
          <a:prstGeom prst="rect">
            <a:avLst/>
          </a:prstGeom>
          <a:solidFill>
            <a:srgbClr val="E2F3A3">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24" name="Subtitle 4">
            <a:extLst>
              <a:ext uri="{FF2B5EF4-FFF2-40B4-BE49-F238E27FC236}">
                <a16:creationId xmlns:a16="http://schemas.microsoft.com/office/drawing/2014/main" id="{78B61BE8-C631-4BF8-9804-7067E370201A}"/>
              </a:ext>
            </a:extLst>
          </p:cNvPr>
          <p:cNvSpPr txBox="1">
            <a:spLocks/>
          </p:cNvSpPr>
          <p:nvPr/>
        </p:nvSpPr>
        <p:spPr>
          <a:xfrm>
            <a:off x="18209230" y="402753"/>
            <a:ext cx="13968495" cy="1596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1pPr>
            <a:lvl2pPr marL="914400" marR="0" lvl="1"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2pPr>
            <a:lvl3pPr marL="1371600" marR="0" lvl="2"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3pPr>
            <a:lvl4pPr marL="1828800" marR="0" lvl="3"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4pPr>
            <a:lvl5pPr marL="2286000" marR="0" lvl="4"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5pPr>
            <a:lvl6pPr marL="2743200" marR="0" lvl="5"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6pPr>
            <a:lvl7pPr marL="3200400" marR="0" lvl="6"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7pPr>
            <a:lvl8pPr marL="3657600" marR="0" lvl="7"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8pPr>
            <a:lvl9pPr marL="4114800" marR="0" lvl="8"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9pPr>
          </a:lstStyle>
          <a:p>
            <a:r>
              <a:rPr lang="en-US" sz="3200" i="1" dirty="0">
                <a:solidFill>
                  <a:schemeClr val="accent3"/>
                </a:solidFill>
                <a:latin typeface="Lato Light" panose="020B0604020202020204" charset="0"/>
              </a:rPr>
              <a:t>A Space-based Quantum Internet would require a constellation of 400 satellites in the mid-Earth orbit, at an altitude of 3,000 kilometers [2]</a:t>
            </a:r>
            <a:r>
              <a:rPr lang="en-US" i="1" dirty="0">
                <a:solidFill>
                  <a:schemeClr val="accent3"/>
                </a:solidFill>
              </a:rPr>
              <a:t>.</a:t>
            </a:r>
          </a:p>
          <a:p>
            <a:r>
              <a:rPr lang="en-US" sz="3200" i="1" dirty="0">
                <a:solidFill>
                  <a:schemeClr val="bg1"/>
                </a:solidFill>
                <a:latin typeface="Lato Light" panose="020B0604020202020204" charset="0"/>
              </a:rPr>
              <a:t>The fact that the property of Quantum Entanglement is highly fragile, requires high number of satellites to be used to ensure no loss of quantum information. </a:t>
            </a:r>
            <a:endParaRPr lang="en-IN" sz="3200" i="1" dirty="0">
              <a:solidFill>
                <a:schemeClr val="bg1"/>
              </a:solidFill>
              <a:latin typeface="Lato Light" panose="020B0604020202020204" charset="0"/>
            </a:endParaRPr>
          </a:p>
        </p:txBody>
      </p:sp>
      <p:sp>
        <p:nvSpPr>
          <p:cNvPr id="526" name="Rectangle 525">
            <a:extLst>
              <a:ext uri="{FF2B5EF4-FFF2-40B4-BE49-F238E27FC236}">
                <a16:creationId xmlns:a16="http://schemas.microsoft.com/office/drawing/2014/main" id="{B8DBB15E-063E-4858-8DCB-066D6DB70691}"/>
              </a:ext>
            </a:extLst>
          </p:cNvPr>
          <p:cNvSpPr/>
          <p:nvPr/>
        </p:nvSpPr>
        <p:spPr>
          <a:xfrm>
            <a:off x="215151" y="20030367"/>
            <a:ext cx="32211676" cy="168400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Subtitle 4">
            <a:extLst>
              <a:ext uri="{FF2B5EF4-FFF2-40B4-BE49-F238E27FC236}">
                <a16:creationId xmlns:a16="http://schemas.microsoft.com/office/drawing/2014/main" id="{9C8C14E4-141C-4255-9800-362C4EC9CD32}"/>
              </a:ext>
            </a:extLst>
          </p:cNvPr>
          <p:cNvSpPr txBox="1">
            <a:spLocks/>
          </p:cNvSpPr>
          <p:nvPr/>
        </p:nvSpPr>
        <p:spPr>
          <a:xfrm>
            <a:off x="16465" y="13241029"/>
            <a:ext cx="11911028" cy="6362487"/>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1pPr>
            <a:lvl2pPr marL="914400" marR="0" lvl="1"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2pPr>
            <a:lvl3pPr marL="1371600" marR="0" lvl="2"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3pPr>
            <a:lvl4pPr marL="1828800" marR="0" lvl="3"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4pPr>
            <a:lvl5pPr marL="2286000" marR="0" lvl="4"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5pPr>
            <a:lvl6pPr marL="2743200" marR="0" lvl="5"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6pPr>
            <a:lvl7pPr marL="3200400" marR="0" lvl="6"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7pPr>
            <a:lvl8pPr marL="3657600" marR="0" lvl="7"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8pPr>
            <a:lvl9pPr marL="4114800" marR="0" lvl="8"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9pPr>
          </a:lstStyle>
          <a:p>
            <a:pPr algn="just"/>
            <a:r>
              <a:rPr lang="en-US" sz="3200" i="1" dirty="0">
                <a:solidFill>
                  <a:schemeClr val="accent3"/>
                </a:solidFill>
                <a:latin typeface="Lato Light" panose="020B0604020202020204" charset="0"/>
              </a:rPr>
              <a:t>    </a:t>
            </a:r>
            <a:r>
              <a:rPr lang="en-US" sz="3200" i="1" dirty="0">
                <a:solidFill>
                  <a:schemeClr val="bg1"/>
                </a:solidFill>
                <a:latin typeface="Lato Light" panose="020B0604020202020204" charset="0"/>
              </a:rPr>
              <a:t>The process of </a:t>
            </a:r>
            <a:r>
              <a:rPr lang="en-US" sz="3200" dirty="0">
                <a:solidFill>
                  <a:schemeClr val="accent3"/>
                </a:solidFill>
                <a:latin typeface="Unica One" panose="020B0604020202020204" charset="0"/>
                <a:sym typeface="Montserrat Thin"/>
              </a:rPr>
              <a:t>QUANTUM KEY DISTRIBUTION</a:t>
            </a:r>
            <a:r>
              <a:rPr lang="en-US" sz="3200" dirty="0">
                <a:solidFill>
                  <a:schemeClr val="bg1"/>
                </a:solidFill>
                <a:latin typeface="Unica One" panose="020B0604020202020204" charset="0"/>
                <a:sym typeface="Montserrat Thin"/>
              </a:rPr>
              <a:t> </a:t>
            </a:r>
            <a:r>
              <a:rPr lang="en-US" sz="3200" i="1" dirty="0">
                <a:solidFill>
                  <a:schemeClr val="bg1"/>
                </a:solidFill>
                <a:latin typeface="Lato Light" panose="020B0604020202020204" charset="0"/>
              </a:rPr>
              <a:t>involves transmission of information in the form of polarized light particles or </a:t>
            </a:r>
            <a:r>
              <a:rPr lang="en-US" sz="3200" i="1" dirty="0">
                <a:solidFill>
                  <a:schemeClr val="bg1"/>
                </a:solidFill>
                <a:latin typeface="Lato Light" panose="020B0604020202020204" charset="0"/>
                <a:sym typeface="Montserrat Thin"/>
              </a:rPr>
              <a:t>PHOTONS </a:t>
            </a:r>
            <a:r>
              <a:rPr lang="en-US" sz="3200" i="1" dirty="0">
                <a:solidFill>
                  <a:schemeClr val="bg1"/>
                </a:solidFill>
                <a:latin typeface="Lato Light" panose="020B0604020202020204" charset="0"/>
              </a:rPr>
              <a:t>from one entity to another. Each of these transmitted photons have a random quantum state which can be measured with the help of beam splitters, horizontal, vertical and diagonal. However,  the sequence of beam splitters which can correctly decrypt the message remains unknown to the receiver. This necessitates the receiver to select a random sequence of basis to decrypt the message. The receiver then communicates with the sender to measure the state of the transmitted qubits in order to establish if both have the same key.  This process is known as </a:t>
            </a:r>
            <a:r>
              <a:rPr lang="en-US" sz="3200" dirty="0">
                <a:solidFill>
                  <a:schemeClr val="accent3"/>
                </a:solidFill>
                <a:latin typeface="Unica One" panose="020B0604020202020204" charset="0"/>
                <a:sym typeface="Montserrat Thin"/>
              </a:rPr>
              <a:t>KEY SIFTING</a:t>
            </a:r>
            <a:r>
              <a:rPr lang="en-US" sz="3200" dirty="0">
                <a:solidFill>
                  <a:schemeClr val="bg1"/>
                </a:solidFill>
                <a:latin typeface="Unica One" panose="020B0604020202020204" charset="0"/>
                <a:sym typeface="Montserrat Thin"/>
              </a:rPr>
              <a:t> </a:t>
            </a:r>
            <a:r>
              <a:rPr lang="en-US" sz="3200" i="1" dirty="0">
                <a:solidFill>
                  <a:schemeClr val="bg1"/>
                </a:solidFill>
                <a:latin typeface="Lato Light" panose="020B0604020202020204" charset="0"/>
              </a:rPr>
              <a:t>[3]. The photons read using the wrong beam splitter are discarded and the resulting sequence is regarded as the key.</a:t>
            </a:r>
          </a:p>
          <a:p>
            <a:pPr algn="just"/>
            <a:endParaRPr lang="en-IN" sz="3000" dirty="0"/>
          </a:p>
        </p:txBody>
      </p:sp>
      <p:sp>
        <p:nvSpPr>
          <p:cNvPr id="53" name="Subtitle 4">
            <a:extLst>
              <a:ext uri="{FF2B5EF4-FFF2-40B4-BE49-F238E27FC236}">
                <a16:creationId xmlns:a16="http://schemas.microsoft.com/office/drawing/2014/main" id="{9DB680EA-02D8-4710-A5F1-522858CCA63A}"/>
              </a:ext>
            </a:extLst>
          </p:cNvPr>
          <p:cNvSpPr txBox="1">
            <a:spLocks/>
          </p:cNvSpPr>
          <p:nvPr/>
        </p:nvSpPr>
        <p:spPr>
          <a:xfrm>
            <a:off x="215151" y="20133922"/>
            <a:ext cx="31962574" cy="1675408"/>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1pPr>
            <a:lvl2pPr marL="914400" marR="0" lvl="1"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2pPr>
            <a:lvl3pPr marL="1371600" marR="0" lvl="2"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3pPr>
            <a:lvl4pPr marL="1828800" marR="0" lvl="3"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4pPr>
            <a:lvl5pPr marL="2286000" marR="0" lvl="4"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5pPr>
            <a:lvl6pPr marL="2743200" marR="0" lvl="5"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6pPr>
            <a:lvl7pPr marL="3200400" marR="0" lvl="6"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7pPr>
            <a:lvl8pPr marL="3657600" marR="0" lvl="7"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8pPr>
            <a:lvl9pPr marL="4114800" marR="0" lvl="8"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9pPr>
          </a:lstStyle>
          <a:p>
            <a:pPr algn="just"/>
            <a:r>
              <a:rPr lang="en-US" sz="1800" dirty="0">
                <a:solidFill>
                  <a:schemeClr val="bg1"/>
                </a:solidFill>
                <a:latin typeface="Lato Light" panose="020B0604020202020204" charset="0"/>
                <a:sym typeface="Montserrat Thin"/>
              </a:rPr>
              <a:t>1. Magnuson, Stew, ‘Quantum 101: Understanding the Spooky’’ National Defense (Vol. 103 No. 784) March 2019. https://www.questia.com/magazine/1G1-581311990/quantum-101-understanding-the-spooky.</a:t>
            </a:r>
          </a:p>
          <a:p>
            <a:pPr algn="just"/>
            <a:r>
              <a:rPr lang="en-US" sz="1800" dirty="0">
                <a:solidFill>
                  <a:schemeClr val="bg1"/>
                </a:solidFill>
                <a:latin typeface="Lato Light" panose="020B0604020202020204" charset="0"/>
                <a:sym typeface="Montserrat Thin"/>
              </a:rPr>
              <a:t>2. </a:t>
            </a:r>
            <a:r>
              <a:rPr lang="en-IN" sz="1800" dirty="0">
                <a:solidFill>
                  <a:schemeClr val="bg1"/>
                </a:solidFill>
                <a:latin typeface="Lato Light" panose="020B0604020202020204" charset="0"/>
              </a:rPr>
              <a:t>Khatri S, Brady AJ, </a:t>
            </a:r>
            <a:r>
              <a:rPr lang="en-IN" sz="1800" dirty="0" err="1">
                <a:solidFill>
                  <a:schemeClr val="bg1"/>
                </a:solidFill>
                <a:latin typeface="Lato Light" panose="020B0604020202020204" charset="0"/>
              </a:rPr>
              <a:t>Desporte</a:t>
            </a:r>
            <a:r>
              <a:rPr lang="en-IN" sz="1800" dirty="0">
                <a:solidFill>
                  <a:schemeClr val="bg1"/>
                </a:solidFill>
                <a:latin typeface="Lato Light" panose="020B0604020202020204" charset="0"/>
              </a:rPr>
              <a:t> RA, Bart MP, Dowling JP. Spooky Action at a Global Distance $-$ Resource-Rate Analysis of a Space-Based Entanglement-Distribution Network for the Quantum Internet. </a:t>
            </a:r>
            <a:r>
              <a:rPr lang="en-IN" sz="1800" dirty="0" err="1">
                <a:solidFill>
                  <a:schemeClr val="bg1"/>
                </a:solidFill>
                <a:latin typeface="Lato Light" panose="020B0604020202020204" charset="0"/>
              </a:rPr>
              <a:t>arXiv</a:t>
            </a:r>
            <a:r>
              <a:rPr lang="en-IN" sz="1800" dirty="0">
                <a:solidFill>
                  <a:schemeClr val="bg1"/>
                </a:solidFill>
                <a:latin typeface="Lato Light" panose="020B0604020202020204" charset="0"/>
              </a:rPr>
              <a:t> preprint arXiv:1912.06678. 2019 Dec 13.</a:t>
            </a:r>
            <a:endParaRPr lang="en-US" sz="1800" dirty="0">
              <a:solidFill>
                <a:schemeClr val="bg1"/>
              </a:solidFill>
              <a:latin typeface="Lato Light" panose="020B0604020202020204" charset="0"/>
              <a:sym typeface="Montserrat Thin"/>
            </a:endParaRPr>
          </a:p>
          <a:p>
            <a:pPr algn="just"/>
            <a:r>
              <a:rPr lang="en-US" sz="1800" dirty="0">
                <a:solidFill>
                  <a:schemeClr val="bg1"/>
                </a:solidFill>
                <a:latin typeface="Lato Light" panose="020B0604020202020204" charset="0"/>
                <a:sym typeface="Montserrat Thin"/>
              </a:rPr>
              <a:t>3. Quantum </a:t>
            </a:r>
            <a:r>
              <a:rPr lang="en-US" sz="1800" dirty="0" err="1">
                <a:solidFill>
                  <a:schemeClr val="bg1"/>
                </a:solidFill>
                <a:latin typeface="Lato Light" panose="020B0604020202020204" charset="0"/>
                <a:sym typeface="Montserrat Thin"/>
              </a:rPr>
              <a:t>XChange</a:t>
            </a:r>
            <a:r>
              <a:rPr lang="en-US" sz="1800" dirty="0">
                <a:solidFill>
                  <a:schemeClr val="bg1"/>
                </a:solidFill>
                <a:latin typeface="Lato Light" panose="020B0604020202020204" charset="0"/>
                <a:sym typeface="Montserrat Thin"/>
              </a:rPr>
              <a:t>, https://quantumxc.com/quantum-cryptography-explained/, 2019.</a:t>
            </a:r>
          </a:p>
          <a:p>
            <a:pPr algn="just"/>
            <a:r>
              <a:rPr lang="en-US" sz="1800" dirty="0">
                <a:solidFill>
                  <a:schemeClr val="bg1"/>
                </a:solidFill>
                <a:latin typeface="Lato Light" panose="020B0604020202020204" charset="0"/>
                <a:sym typeface="Montserrat Thin"/>
              </a:rPr>
              <a:t>4. </a:t>
            </a:r>
            <a:r>
              <a:rPr lang="en-US" sz="1800" dirty="0">
                <a:solidFill>
                  <a:schemeClr val="bg1"/>
                </a:solidFill>
                <a:latin typeface="Lato Light" panose="020B0604020202020204" charset="0"/>
              </a:rPr>
              <a:t>Martin Giles, “Explainer: What is quantum communication?”, MIT Technology Review, February 14, 2019, https://www.technologyreview.com/s/612964/what-is-quantum-communications/</a:t>
            </a:r>
            <a:r>
              <a:rPr lang="en-US" sz="1800" dirty="0">
                <a:solidFill>
                  <a:schemeClr val="bg1"/>
                </a:solidFill>
                <a:latin typeface="Lato Light" panose="020B0604020202020204" charset="0"/>
                <a:sym typeface="Montserrat Thin"/>
              </a:rPr>
              <a:t> .</a:t>
            </a:r>
            <a:endParaRPr lang="en-IN" sz="1800" dirty="0">
              <a:solidFill>
                <a:schemeClr val="bg1"/>
              </a:solidFill>
              <a:latin typeface="Lato Light" panose="020B0604020202020204" charset="0"/>
              <a:sym typeface="Montserrat Thin"/>
            </a:endParaRPr>
          </a:p>
          <a:p>
            <a:pPr algn="just"/>
            <a:r>
              <a:rPr lang="en-IN" sz="1800" dirty="0">
                <a:solidFill>
                  <a:schemeClr val="bg1"/>
                </a:solidFill>
                <a:latin typeface="Lato Light" panose="020B0604020202020204" charset="0"/>
                <a:sym typeface="Montserrat Thin"/>
              </a:rPr>
              <a:t>5.  Figure from [3] and  </a:t>
            </a:r>
            <a:r>
              <a:rPr lang="en-US" sz="1800" dirty="0">
                <a:solidFill>
                  <a:schemeClr val="bg1"/>
                </a:solidFill>
                <a:latin typeface="Lato Light" panose="020B0604020202020204" charset="0"/>
              </a:rPr>
              <a:t>ITU Workshop on Quantum Information Technology (QIT) for Networks.</a:t>
            </a:r>
          </a:p>
          <a:p>
            <a:pPr algn="just"/>
            <a:endParaRPr lang="en-US" sz="1800" dirty="0">
              <a:solidFill>
                <a:schemeClr val="bg1"/>
              </a:solidFill>
              <a:latin typeface="Lato Light" panose="020B0604020202020204" charset="0"/>
              <a:sym typeface="Montserrat Thin"/>
            </a:endParaRPr>
          </a:p>
        </p:txBody>
      </p:sp>
      <p:pic>
        <p:nvPicPr>
          <p:cNvPr id="3" name="Picture 2">
            <a:extLst>
              <a:ext uri="{FF2B5EF4-FFF2-40B4-BE49-F238E27FC236}">
                <a16:creationId xmlns:a16="http://schemas.microsoft.com/office/drawing/2014/main" id="{68433EF4-1333-4DBE-874F-AC571E086240}"/>
              </a:ext>
            </a:extLst>
          </p:cNvPr>
          <p:cNvPicPr>
            <a:picLocks noChangeAspect="1"/>
          </p:cNvPicPr>
          <p:nvPr/>
        </p:nvPicPr>
        <p:blipFill rotWithShape="1">
          <a:blip r:embed="rId4"/>
          <a:srcRect l="31077" t="27513" r="24049" b="35714"/>
          <a:stretch/>
        </p:blipFill>
        <p:spPr>
          <a:xfrm>
            <a:off x="13674732" y="15504087"/>
            <a:ext cx="8342319" cy="3845382"/>
          </a:xfrm>
          <a:prstGeom prst="rect">
            <a:avLst/>
          </a:prstGeom>
        </p:spPr>
      </p:pic>
      <p:sp>
        <p:nvSpPr>
          <p:cNvPr id="31" name="Subtitle 4">
            <a:extLst>
              <a:ext uri="{FF2B5EF4-FFF2-40B4-BE49-F238E27FC236}">
                <a16:creationId xmlns:a16="http://schemas.microsoft.com/office/drawing/2014/main" id="{87B160F2-D30F-4BD2-82C9-7DEE31EEAFC2}"/>
              </a:ext>
            </a:extLst>
          </p:cNvPr>
          <p:cNvSpPr txBox="1">
            <a:spLocks/>
          </p:cNvSpPr>
          <p:nvPr/>
        </p:nvSpPr>
        <p:spPr>
          <a:xfrm>
            <a:off x="11716386" y="3851542"/>
            <a:ext cx="11390509" cy="5612504"/>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1pPr>
            <a:lvl2pPr marL="914400" marR="0" lvl="1"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2pPr>
            <a:lvl3pPr marL="1371600" marR="0" lvl="2"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3pPr>
            <a:lvl4pPr marL="1828800" marR="0" lvl="3"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4pPr>
            <a:lvl5pPr marL="2286000" marR="0" lvl="4"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5pPr>
            <a:lvl6pPr marL="2743200" marR="0" lvl="5"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6pPr>
            <a:lvl7pPr marL="3200400" marR="0" lvl="6"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7pPr>
            <a:lvl8pPr marL="3657600" marR="0" lvl="7"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8pPr>
            <a:lvl9pPr marL="4114800" marR="0" lvl="8"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9pPr>
          </a:lstStyle>
          <a:p>
            <a:pPr algn="just"/>
            <a:r>
              <a:rPr lang="en-US" sz="3000" dirty="0">
                <a:solidFill>
                  <a:schemeClr val="bg1"/>
                </a:solidFill>
                <a:latin typeface="Lato Light" panose="020B0604020202020204" charset="0"/>
                <a:sym typeface="Montserrat Thin"/>
              </a:rPr>
              <a:t>    Satellite-based technology in a quantum enabled constellation of satellites, can be used to build an effective and logically coherent system for a </a:t>
            </a:r>
            <a:r>
              <a:rPr lang="en-US" sz="3000" dirty="0">
                <a:solidFill>
                  <a:srgbClr val="FD831F"/>
                </a:solidFill>
                <a:latin typeface="Unica One"/>
                <a:sym typeface="Montserrat Thin"/>
              </a:rPr>
              <a:t>SPACE-BASED QUANTUM INTERNET</a:t>
            </a:r>
            <a:r>
              <a:rPr lang="en-US" sz="3000" dirty="0">
                <a:solidFill>
                  <a:schemeClr val="bg1"/>
                </a:solidFill>
                <a:latin typeface="Lato Light" panose="020B0604020202020204" charset="0"/>
                <a:sym typeface="Montserrat Thin"/>
              </a:rPr>
              <a:t> [2].</a:t>
            </a:r>
          </a:p>
          <a:p>
            <a:pPr algn="just"/>
            <a:r>
              <a:rPr lang="en-US" sz="3000" dirty="0">
                <a:solidFill>
                  <a:schemeClr val="bg1"/>
                </a:solidFill>
                <a:latin typeface="Lato Light" panose="020B0604020202020204" charset="0"/>
                <a:sym typeface="Montserrat Thin"/>
              </a:rPr>
              <a:t>    Satellites as simplified trusted nodes can enable long distance </a:t>
            </a:r>
            <a:r>
              <a:rPr lang="en-US" sz="3200" dirty="0">
                <a:solidFill>
                  <a:srgbClr val="FFD347"/>
                </a:solidFill>
                <a:latin typeface="Unica One" panose="020B0604020202020204" charset="0"/>
                <a:sym typeface="Montserrat Thin"/>
              </a:rPr>
              <a:t>QUANTUM KEY DISTRIBUTION </a:t>
            </a:r>
            <a:r>
              <a:rPr lang="en-US" sz="3000" dirty="0">
                <a:solidFill>
                  <a:schemeClr val="bg1"/>
                </a:solidFill>
                <a:latin typeface="Lato Light" panose="020B0604020202020204" charset="0"/>
                <a:sym typeface="Montserrat Thin"/>
              </a:rPr>
              <a:t>which can </a:t>
            </a:r>
            <a:r>
              <a:rPr lang="en-US" sz="3000" dirty="0"/>
              <a:t>make military communications more secure by using quantum encryption techniques to prevent any cyber attacks. In presence of any eavesdropper, the QKD process alerts the sender and the receiver of the intrusion. This intrusion is detected by the alteration of the state of photons which the eavesdropper causes by measuring the quantum photons.</a:t>
            </a:r>
          </a:p>
        </p:txBody>
      </p:sp>
      <p:sp>
        <p:nvSpPr>
          <p:cNvPr id="7" name="Subtitle 4">
            <a:extLst>
              <a:ext uri="{FF2B5EF4-FFF2-40B4-BE49-F238E27FC236}">
                <a16:creationId xmlns:a16="http://schemas.microsoft.com/office/drawing/2014/main" id="{208206FF-BD7E-46FE-B34E-335A019807BF}"/>
              </a:ext>
            </a:extLst>
          </p:cNvPr>
          <p:cNvSpPr txBox="1">
            <a:spLocks/>
          </p:cNvSpPr>
          <p:nvPr/>
        </p:nvSpPr>
        <p:spPr>
          <a:xfrm>
            <a:off x="12360793" y="3088728"/>
            <a:ext cx="10501372" cy="7582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1pPr>
            <a:lvl2pPr marL="914400" marR="0" lvl="1"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2pPr>
            <a:lvl3pPr marL="1371600" marR="0" lvl="2"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3pPr>
            <a:lvl4pPr marL="1828800" marR="0" lvl="3"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4pPr>
            <a:lvl5pPr marL="2286000" marR="0" lvl="4"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5pPr>
            <a:lvl6pPr marL="2743200" marR="0" lvl="5"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6pPr>
            <a:lvl7pPr marL="3200400" marR="0" lvl="6"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7pPr>
            <a:lvl8pPr marL="3657600" marR="0" lvl="7"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8pPr>
            <a:lvl9pPr marL="4114800" marR="0" lvl="8"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9pPr>
          </a:lstStyle>
          <a:p>
            <a:r>
              <a:rPr lang="en-US" sz="4000" dirty="0">
                <a:solidFill>
                  <a:schemeClr val="accent5">
                    <a:lumMod val="40000"/>
                    <a:lumOff val="60000"/>
                  </a:schemeClr>
                </a:solidFill>
                <a:latin typeface="Unica One"/>
                <a:sym typeface="Montserrat Thin"/>
              </a:rPr>
              <a:t>TRUSTED NODES FOR QKD (FUTURE SCOPE)</a:t>
            </a:r>
          </a:p>
        </p:txBody>
      </p:sp>
      <mc:AlternateContent xmlns:mc="http://schemas.openxmlformats.org/markup-compatibility/2006">
        <mc:Choice xmlns:a14="http://schemas.microsoft.com/office/drawing/2010/main" Requires="a14">
          <p:sp>
            <p:nvSpPr>
              <p:cNvPr id="2" name="Subtitle 4">
                <a:extLst>
                  <a:ext uri="{FF2B5EF4-FFF2-40B4-BE49-F238E27FC236}">
                    <a16:creationId xmlns:a16="http://schemas.microsoft.com/office/drawing/2014/main" id="{66C95028-E96A-4626-8751-B5600FF4E532}"/>
                  </a:ext>
                </a:extLst>
              </p:cNvPr>
              <p:cNvSpPr txBox="1">
                <a:spLocks/>
              </p:cNvSpPr>
              <p:nvPr/>
            </p:nvSpPr>
            <p:spPr>
              <a:xfrm>
                <a:off x="11716386" y="9326976"/>
                <a:ext cx="11390509" cy="6229946"/>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1pPr>
                <a:lvl2pPr marL="914400" marR="0" lvl="1"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2pPr>
                <a:lvl3pPr marL="1371600" marR="0" lvl="2"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3pPr>
                <a:lvl4pPr marL="1828800" marR="0" lvl="3"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4pPr>
                <a:lvl5pPr marL="2286000" marR="0" lvl="4"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5pPr>
                <a:lvl6pPr marL="2743200" marR="0" lvl="5"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6pPr>
                <a:lvl7pPr marL="3200400" marR="0" lvl="6"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7pPr>
                <a:lvl8pPr marL="3657600" marR="0" lvl="7"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8pPr>
                <a:lvl9pPr marL="4114800" marR="0" lvl="8" indent="-304800" algn="ctr" rtl="0">
                  <a:lnSpc>
                    <a:spcPct val="100000"/>
                  </a:lnSpc>
                  <a:spcBef>
                    <a:spcPts val="0"/>
                  </a:spcBef>
                  <a:spcAft>
                    <a:spcPts val="0"/>
                  </a:spcAft>
                  <a:buClr>
                    <a:schemeClr val="lt1"/>
                  </a:buClr>
                  <a:buSzPts val="1000"/>
                  <a:buFont typeface="Lato Light"/>
                  <a:buNone/>
                  <a:defRPr sz="3598" b="0" i="0" u="none" strike="noStrike" cap="none">
                    <a:solidFill>
                      <a:schemeClr val="lt1"/>
                    </a:solidFill>
                    <a:latin typeface="Lato Light"/>
                    <a:ea typeface="Lato Light"/>
                    <a:cs typeface="Lato Light"/>
                    <a:sym typeface="Lato Light"/>
                  </a:defRPr>
                </a:lvl9pPr>
              </a:lstStyle>
              <a:p>
                <a:pPr algn="just"/>
                <a:r>
                  <a:rPr lang="en-US" sz="3000" dirty="0">
                    <a:solidFill>
                      <a:schemeClr val="bg1"/>
                    </a:solidFill>
                    <a:latin typeface="Lato Light" panose="020B0604020202020204" charset="0"/>
                    <a:sym typeface="Montserrat Thin"/>
                  </a:rPr>
                  <a:t>   Therefore, these quantum satellites or trusted nodes can perform a key hopping process, where a key generated at the starting node is transferred securely to the end node by jumping over various intermediate nodes.</a:t>
                </a:r>
              </a:p>
              <a:p>
                <a:pPr algn="just"/>
                <a:endParaRPr lang="en-US" sz="3200" i="1" dirty="0">
                  <a:solidFill>
                    <a:schemeClr val="accent4"/>
                  </a:solidFill>
                  <a:latin typeface="Cambria Math" panose="02040503050406030204" pitchFamily="18" charset="0"/>
                  <a:sym typeface="Montserrat Thin"/>
                </a:endParaRPr>
              </a:p>
              <a:p>
                <a:pPr/>
                <a14:m>
                  <m:oMath xmlns:m="http://schemas.openxmlformats.org/officeDocument/2006/math">
                    <m:r>
                      <a:rPr lang="en-US" sz="3200" i="1">
                        <a:solidFill>
                          <a:schemeClr val="accent4"/>
                        </a:solidFill>
                        <a:latin typeface="Cambria Math" panose="02040503050406030204" pitchFamily="18" charset="0"/>
                        <a:sym typeface="Montserrat Thin"/>
                      </a:rPr>
                      <m:t>𝐴</m:t>
                    </m:r>
                    <m:groupChr>
                      <m:groupChrPr>
                        <m:chr m:val="→"/>
                        <m:vertJc m:val="bot"/>
                        <m:ctrlPr>
                          <a:rPr lang="en-US" sz="3200" i="1">
                            <a:solidFill>
                              <a:schemeClr val="accent4"/>
                            </a:solidFill>
                            <a:latin typeface="Cambria Math" panose="02040503050406030204" pitchFamily="18" charset="0"/>
                            <a:sym typeface="Montserrat Thin"/>
                          </a:rPr>
                        </m:ctrlPr>
                      </m:groupChrPr>
                      <m:e>
                        <m:r>
                          <m:rPr>
                            <m:brk m:alnAt="2"/>
                          </m:rPr>
                          <a:rPr lang="en-US" sz="3200" i="1">
                            <a:solidFill>
                              <a:schemeClr val="accent4"/>
                            </a:solidFill>
                            <a:latin typeface="Cambria Math" panose="02040503050406030204" pitchFamily="18" charset="0"/>
                            <a:sym typeface="Montserrat Thin"/>
                          </a:rPr>
                          <m:t>𝐾</m:t>
                        </m:r>
                        <m:r>
                          <a:rPr lang="en-US" sz="3200" i="1">
                            <a:solidFill>
                              <a:schemeClr val="accent4"/>
                            </a:solidFill>
                            <a:latin typeface="Cambria Math" panose="02040503050406030204" pitchFamily="18" charset="0"/>
                            <a:sym typeface="Montserrat Thin"/>
                          </a:rPr>
                          <m:t>𝑒𝑦</m:t>
                        </m:r>
                        <m:r>
                          <a:rPr lang="en-US" sz="3200" i="1">
                            <a:solidFill>
                              <a:schemeClr val="accent4"/>
                            </a:solidFill>
                            <a:latin typeface="Cambria Math" panose="02040503050406030204" pitchFamily="18" charset="0"/>
                            <a:sym typeface="Montserrat Thin"/>
                          </a:rPr>
                          <m:t> </m:t>
                        </m:r>
                        <m:r>
                          <a:rPr lang="en-US" sz="3200" i="1">
                            <a:solidFill>
                              <a:schemeClr val="accent4"/>
                            </a:solidFill>
                            <a:latin typeface="Cambria Math" panose="02040503050406030204" pitchFamily="18" charset="0"/>
                            <a:sym typeface="Montserrat Thin"/>
                          </a:rPr>
                          <m:t>𝐴𝐵</m:t>
                        </m:r>
                      </m:e>
                    </m:groupChr>
                    <m:r>
                      <a:rPr lang="en-US" sz="3200" i="1">
                        <a:solidFill>
                          <a:schemeClr val="accent4"/>
                        </a:solidFill>
                        <a:latin typeface="Cambria Math" panose="02040503050406030204" pitchFamily="18" charset="0"/>
                        <a:sym typeface="Montserrat Thin"/>
                      </a:rPr>
                      <m:t>𝐵</m:t>
                    </m:r>
                  </m:oMath>
                </a14:m>
                <a:r>
                  <a:rPr lang="en-US" sz="3200" i="1" dirty="0">
                    <a:solidFill>
                      <a:schemeClr val="accent4"/>
                    </a:solidFill>
                    <a:latin typeface="Cambria Math" panose="02040503050406030204" pitchFamily="18" charset="0"/>
                    <a:sym typeface="Montserrat Thin"/>
                  </a:rPr>
                  <a:t>       ⇒      </a:t>
                </a:r>
                <a14:m>
                  <m:oMath xmlns:m="http://schemas.openxmlformats.org/officeDocument/2006/math">
                    <m:r>
                      <a:rPr lang="en-US" sz="3200" i="1">
                        <a:solidFill>
                          <a:schemeClr val="accent4"/>
                        </a:solidFill>
                        <a:latin typeface="Cambria Math" panose="02040503050406030204" pitchFamily="18" charset="0"/>
                        <a:sym typeface="Montserrat Thin"/>
                      </a:rPr>
                      <m:t>𝐴</m:t>
                    </m:r>
                    <m:r>
                      <a:rPr lang="en-US" sz="3200" i="1">
                        <a:solidFill>
                          <a:schemeClr val="accent4"/>
                        </a:solidFill>
                        <a:latin typeface="Cambria Math" panose="02040503050406030204" pitchFamily="18" charset="0"/>
                        <a:sym typeface="Montserrat Thin"/>
                      </a:rPr>
                      <m:t> </m:t>
                    </m:r>
                    <m:groupChr>
                      <m:groupChrPr>
                        <m:chr m:val="→"/>
                        <m:vertJc m:val="bot"/>
                        <m:ctrlPr>
                          <a:rPr lang="en-US" sz="3200" i="1">
                            <a:solidFill>
                              <a:schemeClr val="accent4"/>
                            </a:solidFill>
                            <a:latin typeface="Cambria Math" panose="02040503050406030204" pitchFamily="18" charset="0"/>
                            <a:sym typeface="Montserrat Thin"/>
                          </a:rPr>
                        </m:ctrlPr>
                      </m:groupChrPr>
                      <m:e>
                        <m:r>
                          <m:rPr>
                            <m:brk m:alnAt="2"/>
                          </m:rPr>
                          <a:rPr lang="en-US" sz="3200" i="1">
                            <a:solidFill>
                              <a:schemeClr val="accent4"/>
                            </a:solidFill>
                            <a:latin typeface="Cambria Math" panose="02040503050406030204" pitchFamily="18" charset="0"/>
                            <a:sym typeface="Montserrat Thin"/>
                          </a:rPr>
                          <m:t>𝐾</m:t>
                        </m:r>
                        <m:r>
                          <a:rPr lang="en-US" sz="3200" i="1">
                            <a:solidFill>
                              <a:schemeClr val="accent4"/>
                            </a:solidFill>
                            <a:latin typeface="Cambria Math" panose="02040503050406030204" pitchFamily="18" charset="0"/>
                            <a:sym typeface="Montserrat Thin"/>
                          </a:rPr>
                          <m:t>𝑒𝑦</m:t>
                        </m:r>
                        <m:r>
                          <a:rPr lang="en-US" sz="3200" i="1">
                            <a:solidFill>
                              <a:schemeClr val="accent4"/>
                            </a:solidFill>
                            <a:latin typeface="Cambria Math" panose="02040503050406030204" pitchFamily="18" charset="0"/>
                            <a:sym typeface="Montserrat Thin"/>
                          </a:rPr>
                          <m:t> </m:t>
                        </m:r>
                        <m:r>
                          <a:rPr lang="en-US" sz="3200" i="1">
                            <a:solidFill>
                              <a:schemeClr val="accent4"/>
                            </a:solidFill>
                            <a:latin typeface="Cambria Math" panose="02040503050406030204" pitchFamily="18" charset="0"/>
                            <a:sym typeface="Montserrat Thin"/>
                          </a:rPr>
                          <m:t>𝐴𝑁</m:t>
                        </m:r>
                      </m:e>
                    </m:groupChr>
                    <m:r>
                      <a:rPr lang="en-US" sz="3200" i="1">
                        <a:solidFill>
                          <a:schemeClr val="accent4"/>
                        </a:solidFill>
                        <a:latin typeface="Cambria Math" panose="02040503050406030204" pitchFamily="18" charset="0"/>
                        <a:sym typeface="Montserrat Thin"/>
                      </a:rPr>
                      <m:t> </m:t>
                    </m:r>
                    <m:r>
                      <a:rPr lang="en-US" sz="3200" i="1">
                        <a:solidFill>
                          <a:schemeClr val="accent4"/>
                        </a:solidFill>
                        <a:latin typeface="Cambria Math" panose="02040503050406030204" pitchFamily="18" charset="0"/>
                        <a:sym typeface="Montserrat Thin"/>
                      </a:rPr>
                      <m:t>𝑁</m:t>
                    </m:r>
                    <m:r>
                      <a:rPr lang="en-US" sz="3200" i="1">
                        <a:solidFill>
                          <a:schemeClr val="accent4"/>
                        </a:solidFill>
                        <a:latin typeface="Cambria Math" panose="02040503050406030204" pitchFamily="18" charset="0"/>
                        <a:sym typeface="Montserrat Thin"/>
                      </a:rPr>
                      <m:t> </m:t>
                    </m:r>
                    <m:groupChr>
                      <m:groupChrPr>
                        <m:chr m:val="→"/>
                        <m:vertJc m:val="bot"/>
                        <m:ctrlPr>
                          <a:rPr lang="en-US" sz="3200" i="1">
                            <a:solidFill>
                              <a:schemeClr val="accent4"/>
                            </a:solidFill>
                            <a:latin typeface="Cambria Math" panose="02040503050406030204" pitchFamily="18" charset="0"/>
                            <a:sym typeface="Montserrat Thin"/>
                          </a:rPr>
                        </m:ctrlPr>
                      </m:groupChrPr>
                      <m:e>
                        <m:r>
                          <m:rPr>
                            <m:brk m:alnAt="2"/>
                          </m:rPr>
                          <a:rPr lang="en-US" sz="3200" i="1">
                            <a:solidFill>
                              <a:schemeClr val="accent4"/>
                            </a:solidFill>
                            <a:latin typeface="Cambria Math" panose="02040503050406030204" pitchFamily="18" charset="0"/>
                            <a:sym typeface="Montserrat Thin"/>
                          </a:rPr>
                          <m:t>𝐾</m:t>
                        </m:r>
                        <m:r>
                          <a:rPr lang="en-US" sz="3200" i="1">
                            <a:solidFill>
                              <a:schemeClr val="accent4"/>
                            </a:solidFill>
                            <a:latin typeface="Cambria Math" panose="02040503050406030204" pitchFamily="18" charset="0"/>
                            <a:sym typeface="Montserrat Thin"/>
                          </a:rPr>
                          <m:t>𝑒𝑦</m:t>
                        </m:r>
                        <m:r>
                          <a:rPr lang="en-US" sz="3200" i="1">
                            <a:solidFill>
                              <a:schemeClr val="accent4"/>
                            </a:solidFill>
                            <a:latin typeface="Cambria Math" panose="02040503050406030204" pitchFamily="18" charset="0"/>
                            <a:sym typeface="Montserrat Thin"/>
                          </a:rPr>
                          <m:t> </m:t>
                        </m:r>
                        <m:r>
                          <a:rPr lang="en-US" sz="3200" i="1">
                            <a:solidFill>
                              <a:schemeClr val="accent4"/>
                            </a:solidFill>
                            <a:latin typeface="Cambria Math" panose="02040503050406030204" pitchFamily="18" charset="0"/>
                            <a:sym typeface="Montserrat Thin"/>
                          </a:rPr>
                          <m:t>𝑁𝐵</m:t>
                        </m:r>
                      </m:e>
                    </m:groupChr>
                    <m:r>
                      <a:rPr lang="en-US" sz="3200" i="1">
                        <a:solidFill>
                          <a:schemeClr val="accent4"/>
                        </a:solidFill>
                        <a:latin typeface="Cambria Math" panose="02040503050406030204" pitchFamily="18" charset="0"/>
                        <a:sym typeface="Montserrat Thin"/>
                      </a:rPr>
                      <m:t> </m:t>
                    </m:r>
                    <m:r>
                      <a:rPr lang="en-US" sz="3200" i="1">
                        <a:solidFill>
                          <a:schemeClr val="accent4"/>
                        </a:solidFill>
                        <a:latin typeface="Cambria Math" panose="02040503050406030204" pitchFamily="18" charset="0"/>
                        <a:sym typeface="Montserrat Thin"/>
                      </a:rPr>
                      <m:t>𝐵</m:t>
                    </m:r>
                  </m:oMath>
                </a14:m>
                <a:endParaRPr lang="en-US" sz="3200" i="1" dirty="0">
                  <a:solidFill>
                    <a:schemeClr val="accent4"/>
                  </a:solidFill>
                  <a:latin typeface="Cambria Math" panose="02040503050406030204" pitchFamily="18" charset="0"/>
                  <a:sym typeface="Montserrat Thin"/>
                </a:endParaRPr>
              </a:p>
              <a:p>
                <a:pPr algn="just"/>
                <a:r>
                  <a:rPr lang="en-US" sz="3000" dirty="0">
                    <a:solidFill>
                      <a:schemeClr val="bg1"/>
                    </a:solidFill>
                    <a:latin typeface="Lato Light" panose="020B0604020202020204" charset="0"/>
                    <a:sym typeface="Montserrat Thin"/>
                  </a:rPr>
                  <a:t>   </a:t>
                </a:r>
              </a:p>
              <a:p>
                <a:pPr algn="just"/>
                <a:r>
                  <a:rPr lang="en-US" sz="3000" dirty="0">
                    <a:solidFill>
                      <a:schemeClr val="bg1"/>
                    </a:solidFill>
                    <a:latin typeface="Lato Light" panose="020B0604020202020204" charset="0"/>
                    <a:sym typeface="Montserrat Thin"/>
                  </a:rPr>
                  <a:t>   This key distribution between two nodes A and B occurs with the help of a trusted node N. In order to transfer the  </a:t>
                </a:r>
                <a14:m>
                  <m:oMath xmlns:m="http://schemas.openxmlformats.org/officeDocument/2006/math">
                    <m:r>
                      <m:rPr>
                        <m:brk m:alnAt="2"/>
                      </m:rPr>
                      <a:rPr lang="en-US" sz="3200" i="1">
                        <a:solidFill>
                          <a:schemeClr val="accent4"/>
                        </a:solidFill>
                        <a:latin typeface="Cambria Math" panose="02040503050406030204" pitchFamily="18" charset="0"/>
                        <a:sym typeface="Montserrat Thin"/>
                      </a:rPr>
                      <m:t>𝐾</m:t>
                    </m:r>
                    <m:r>
                      <a:rPr lang="en-US" sz="3200" i="1">
                        <a:solidFill>
                          <a:schemeClr val="accent4"/>
                        </a:solidFill>
                        <a:latin typeface="Cambria Math" panose="02040503050406030204" pitchFamily="18" charset="0"/>
                        <a:sym typeface="Montserrat Thin"/>
                      </a:rPr>
                      <m:t>𝑒𝑦</m:t>
                    </m:r>
                    <m:r>
                      <a:rPr lang="en-US" sz="3200" i="1">
                        <a:solidFill>
                          <a:schemeClr val="accent4"/>
                        </a:solidFill>
                        <a:latin typeface="Cambria Math" panose="02040503050406030204" pitchFamily="18" charset="0"/>
                        <a:sym typeface="Montserrat Thin"/>
                      </a:rPr>
                      <m:t> </m:t>
                    </m:r>
                    <m:r>
                      <a:rPr lang="en-US" sz="3200" i="1">
                        <a:solidFill>
                          <a:schemeClr val="accent4"/>
                        </a:solidFill>
                        <a:latin typeface="Cambria Math" panose="02040503050406030204" pitchFamily="18" charset="0"/>
                        <a:sym typeface="Montserrat Thin"/>
                      </a:rPr>
                      <m:t>𝐴𝐵</m:t>
                    </m:r>
                  </m:oMath>
                </a14:m>
                <a:r>
                  <a:rPr lang="en-US" sz="3200" i="1" dirty="0">
                    <a:solidFill>
                      <a:schemeClr val="accent4"/>
                    </a:solidFill>
                    <a:latin typeface="Cambria Math" panose="02040503050406030204" pitchFamily="18" charset="0"/>
                    <a:sym typeface="Montserrat Thin"/>
                  </a:rPr>
                  <a:t> </a:t>
                </a:r>
                <a:r>
                  <a:rPr lang="en-US" sz="3000" dirty="0">
                    <a:solidFill>
                      <a:schemeClr val="bg1"/>
                    </a:solidFill>
                    <a:latin typeface="Lato Light" panose="020B0604020202020204" charset="0"/>
                    <a:sym typeface="Montserrat Thin"/>
                  </a:rPr>
                  <a:t>from A to B,  A  sends N an encrypted </a:t>
                </a:r>
                <a14:m>
                  <m:oMath xmlns:m="http://schemas.openxmlformats.org/officeDocument/2006/math">
                    <m:r>
                      <m:rPr>
                        <m:brk m:alnAt="2"/>
                      </m:rPr>
                      <a:rPr lang="en-US" sz="3200" i="1">
                        <a:solidFill>
                          <a:schemeClr val="accent4"/>
                        </a:solidFill>
                        <a:latin typeface="Cambria Math" panose="02040503050406030204" pitchFamily="18" charset="0"/>
                        <a:sym typeface="Montserrat Thin"/>
                      </a:rPr>
                      <m:t>𝐾</m:t>
                    </m:r>
                    <m:r>
                      <a:rPr lang="en-US" sz="3200" i="1">
                        <a:solidFill>
                          <a:schemeClr val="accent4"/>
                        </a:solidFill>
                        <a:latin typeface="Cambria Math" panose="02040503050406030204" pitchFamily="18" charset="0"/>
                        <a:sym typeface="Montserrat Thin"/>
                      </a:rPr>
                      <m:t>𝑒𝑦</m:t>
                    </m:r>
                    <m:r>
                      <a:rPr lang="en-US" sz="3200" i="1">
                        <a:solidFill>
                          <a:schemeClr val="accent4"/>
                        </a:solidFill>
                        <a:latin typeface="Cambria Math" panose="02040503050406030204" pitchFamily="18" charset="0"/>
                        <a:sym typeface="Montserrat Thin"/>
                      </a:rPr>
                      <m:t> </m:t>
                    </m:r>
                    <m:r>
                      <a:rPr lang="en-US" sz="3200" i="1">
                        <a:solidFill>
                          <a:schemeClr val="accent4"/>
                        </a:solidFill>
                        <a:latin typeface="Cambria Math" panose="02040503050406030204" pitchFamily="18" charset="0"/>
                        <a:sym typeface="Montserrat Thin"/>
                      </a:rPr>
                      <m:t>𝐴</m:t>
                    </m:r>
                    <m:r>
                      <m:rPr>
                        <m:sty m:val="p"/>
                      </m:rPr>
                      <a:rPr lang="en-US" sz="3200" i="1">
                        <a:solidFill>
                          <a:schemeClr val="accent4"/>
                        </a:solidFill>
                        <a:latin typeface="Cambria Math" panose="02040503050406030204" pitchFamily="18" charset="0"/>
                        <a:sym typeface="Montserrat Thin"/>
                      </a:rPr>
                      <m:t>N</m:t>
                    </m:r>
                  </m:oMath>
                </a14:m>
                <a:r>
                  <a:rPr lang="en-US" sz="3000" dirty="0">
                    <a:solidFill>
                      <a:schemeClr val="bg1"/>
                    </a:solidFill>
                    <a:latin typeface="Lato Light" panose="020B0604020202020204" charset="0"/>
                    <a:sym typeface="Montserrat Thin"/>
                  </a:rPr>
                  <a:t>. N decrypts the key received from A and re-encrypts the original </a:t>
                </a:r>
                <a14:m>
                  <m:oMath xmlns:m="http://schemas.openxmlformats.org/officeDocument/2006/math">
                    <m:r>
                      <m:rPr>
                        <m:brk m:alnAt="2"/>
                      </m:rPr>
                      <a:rPr lang="en-US" sz="3200" i="1">
                        <a:solidFill>
                          <a:schemeClr val="accent4"/>
                        </a:solidFill>
                        <a:latin typeface="Cambria Math" panose="02040503050406030204" pitchFamily="18" charset="0"/>
                        <a:sym typeface="Montserrat Thin"/>
                      </a:rPr>
                      <m:t>𝐾</m:t>
                    </m:r>
                    <m:r>
                      <a:rPr lang="en-US" sz="3200" i="1">
                        <a:solidFill>
                          <a:schemeClr val="accent4"/>
                        </a:solidFill>
                        <a:latin typeface="Cambria Math" panose="02040503050406030204" pitchFamily="18" charset="0"/>
                        <a:sym typeface="Montserrat Thin"/>
                      </a:rPr>
                      <m:t>𝑒𝑦</m:t>
                    </m:r>
                    <m:r>
                      <a:rPr lang="en-US" sz="3200" i="1">
                        <a:solidFill>
                          <a:schemeClr val="accent4"/>
                        </a:solidFill>
                        <a:latin typeface="Cambria Math" panose="02040503050406030204" pitchFamily="18" charset="0"/>
                        <a:sym typeface="Montserrat Thin"/>
                      </a:rPr>
                      <m:t> </m:t>
                    </m:r>
                    <m:r>
                      <a:rPr lang="en-US" sz="3200" i="1">
                        <a:solidFill>
                          <a:schemeClr val="accent4"/>
                        </a:solidFill>
                        <a:latin typeface="Cambria Math" panose="02040503050406030204" pitchFamily="18" charset="0"/>
                        <a:sym typeface="Montserrat Thin"/>
                      </a:rPr>
                      <m:t>𝐴𝐵</m:t>
                    </m:r>
                  </m:oMath>
                </a14:m>
                <a:r>
                  <a:rPr lang="en-US" sz="3000" dirty="0">
                    <a:solidFill>
                      <a:schemeClr val="bg1"/>
                    </a:solidFill>
                    <a:latin typeface="Lato Light" panose="020B0604020202020204" charset="0"/>
                    <a:sym typeface="Montserrat Thin"/>
                  </a:rPr>
                  <a:t>  to </a:t>
                </a:r>
                <a14:m>
                  <m:oMath xmlns:m="http://schemas.openxmlformats.org/officeDocument/2006/math">
                    <m:r>
                      <m:rPr>
                        <m:brk m:alnAt="2"/>
                      </m:rPr>
                      <a:rPr lang="en-US" sz="3200" i="1">
                        <a:solidFill>
                          <a:schemeClr val="accent4"/>
                        </a:solidFill>
                        <a:latin typeface="Cambria Math" panose="02040503050406030204" pitchFamily="18" charset="0"/>
                        <a:sym typeface="Montserrat Thin"/>
                      </a:rPr>
                      <m:t>𝐾</m:t>
                    </m:r>
                    <m:r>
                      <a:rPr lang="en-US" sz="3200" i="1">
                        <a:solidFill>
                          <a:schemeClr val="accent4"/>
                        </a:solidFill>
                        <a:latin typeface="Cambria Math" panose="02040503050406030204" pitchFamily="18" charset="0"/>
                        <a:sym typeface="Montserrat Thin"/>
                      </a:rPr>
                      <m:t>𝑒𝑦</m:t>
                    </m:r>
                    <m:r>
                      <a:rPr lang="en-US" sz="3200" i="1">
                        <a:solidFill>
                          <a:schemeClr val="accent4"/>
                        </a:solidFill>
                        <a:latin typeface="Cambria Math" panose="02040503050406030204" pitchFamily="18" charset="0"/>
                        <a:sym typeface="Montserrat Thin"/>
                      </a:rPr>
                      <m:t> </m:t>
                    </m:r>
                    <m:r>
                      <a:rPr lang="en-US" sz="3200" i="1">
                        <a:solidFill>
                          <a:schemeClr val="accent4"/>
                        </a:solidFill>
                        <a:latin typeface="Cambria Math" panose="02040503050406030204" pitchFamily="18" charset="0"/>
                        <a:sym typeface="Montserrat Thin"/>
                      </a:rPr>
                      <m:t>𝑁𝐵</m:t>
                    </m:r>
                  </m:oMath>
                </a14:m>
                <a:r>
                  <a:rPr lang="en-US" sz="3200" i="1" dirty="0">
                    <a:solidFill>
                      <a:schemeClr val="accent4"/>
                    </a:solidFill>
                    <a:latin typeface="Cambria Math" panose="02040503050406030204" pitchFamily="18" charset="0"/>
                    <a:sym typeface="Montserrat Thin"/>
                  </a:rPr>
                  <a:t> </a:t>
                </a:r>
                <a:r>
                  <a:rPr lang="en-US" sz="3000" dirty="0">
                    <a:solidFill>
                      <a:schemeClr val="bg1"/>
                    </a:solidFill>
                    <a:latin typeface="Lato Light" panose="020B0604020202020204" charset="0"/>
                    <a:sym typeface="Montserrat Thin"/>
                  </a:rPr>
                  <a:t>to send it to B.</a:t>
                </a:r>
                <a:endParaRPr lang="en-IN" sz="3000" dirty="0">
                  <a:solidFill>
                    <a:schemeClr val="bg1"/>
                  </a:solidFill>
                  <a:latin typeface="Lato Light" panose="020B0604020202020204" charset="0"/>
                </a:endParaRPr>
              </a:p>
            </p:txBody>
          </p:sp>
        </mc:Choice>
        <mc:Fallback>
          <p:sp>
            <p:nvSpPr>
              <p:cNvPr id="2" name="Subtitle 4">
                <a:extLst>
                  <a:ext uri="{FF2B5EF4-FFF2-40B4-BE49-F238E27FC236}">
                    <a16:creationId xmlns:a16="http://schemas.microsoft.com/office/drawing/2014/main" id="{66C95028-E96A-4626-8751-B5600FF4E532}"/>
                  </a:ext>
                </a:extLst>
              </p:cNvPr>
              <p:cNvSpPr txBox="1">
                <a:spLocks noRot="1" noChangeAspect="1" noMove="1" noResize="1" noEditPoints="1" noAdjustHandles="1" noChangeArrowheads="1" noChangeShapeType="1" noTextEdit="1"/>
              </p:cNvSpPr>
              <p:nvPr/>
            </p:nvSpPr>
            <p:spPr>
              <a:xfrm>
                <a:off x="11716386" y="9326976"/>
                <a:ext cx="11390509" cy="6229946"/>
              </a:xfrm>
              <a:prstGeom prst="rect">
                <a:avLst/>
              </a:prstGeom>
              <a:blipFill>
                <a:blip r:embed="rId5"/>
                <a:stretch>
                  <a:fillRect t="-489" r="-1177"/>
                </a:stretch>
              </a:blipFill>
              <a:ln>
                <a:noFill/>
              </a:ln>
            </p:spPr>
            <p:txBody>
              <a:bodyPr/>
              <a:lstStyle/>
              <a:p>
                <a:r>
                  <a:rPr lang="en-IN">
                    <a:noFill/>
                  </a:rPr>
                  <a:t> </a:t>
                </a:r>
              </a:p>
            </p:txBody>
          </p:sp>
        </mc:Fallback>
      </mc:AlternateContent>
    </p:spTree>
  </p:cSld>
  <p:clrMapOvr>
    <a:masterClrMapping/>
  </p:clrMapOvr>
</p:sld>
</file>

<file path=ppt/theme/theme1.xml><?xml version="1.0" encoding="utf-8"?>
<a:theme xmlns:a="http://schemas.openxmlformats.org/drawingml/2006/main" name="Meeting Template">
  <a:themeElements>
    <a:clrScheme name="Simple Light">
      <a:dk1>
        <a:srgbClr val="000000"/>
      </a:dk1>
      <a:lt1>
        <a:srgbClr val="FFFFFF"/>
      </a:lt1>
      <a:dk2>
        <a:srgbClr val="22262D"/>
      </a:dk2>
      <a:lt2>
        <a:srgbClr val="3B424C"/>
      </a:lt2>
      <a:accent1>
        <a:srgbClr val="589EA5"/>
      </a:accent1>
      <a:accent2>
        <a:srgbClr val="77BE9C"/>
      </a:accent2>
      <a:accent3>
        <a:srgbClr val="A8DBA7"/>
      </a:accent3>
      <a:accent4>
        <a:srgbClr val="D0F09F"/>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5948</TotalTime>
  <Words>872</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Unica One</vt:lpstr>
      <vt:lpstr>Squada One</vt:lpstr>
      <vt:lpstr>Lato Light</vt:lpstr>
      <vt:lpstr>Arial</vt:lpstr>
      <vt:lpstr>Cambria Math</vt:lpstr>
      <vt:lpstr>Meeting Template</vt:lpstr>
      <vt:lpstr>DEFENCE APPLICATIONS OF QUANTUM COMPUTING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 meeting</dc:title>
  <dc:creator>Saasha Joshi</dc:creator>
  <cp:lastModifiedBy>Saasha Joshi</cp:lastModifiedBy>
  <cp:revision>82</cp:revision>
  <dcterms:modified xsi:type="dcterms:W3CDTF">2020-09-09T06:17:20Z</dcterms:modified>
</cp:coreProperties>
</file>