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90002d17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90002d17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90002d17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90002d17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use 32 qubit of QASM simulator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90002d17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90002d17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0002d17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90002d17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90002d17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90002d17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90002d175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90002d175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90002d175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90002d175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90002d175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90002d175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90002d17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90002d17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90002d17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90002d17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90002d17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90002d17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90002d175_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90002d175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90002d17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90002d17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90002d175_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90002d175_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To sum up, we successfully solved Sudoku with Grover’s algorithm.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But the size of problem is so small for now because of limitation of number of qubits.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We wait IBM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90002d17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90002d17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0002d17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0002d17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0002d175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90002d17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90002d175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90002d175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90002d175_1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90002d175_1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90002d175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90002d175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90002d17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90002d17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5" name="Google Shape;115;p1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4" name="Google Shape;134;p1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タイトルと本文 （section_nameつき）">
  <p:cSld name="TITLE_AND_BOD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6" name="Google Shape;66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2" name="Google Shape;72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9" name="Google Shape;79;p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5" name="Google Shape;105;p1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quantum-challenge/2019/blob/master/problems/final/answer_and_comment_by_judges_en.ipynb" TargetMode="External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3189775" y="1578400"/>
            <a:ext cx="5662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Solving Sudoku with Grover's Algorithm</a:t>
            </a:r>
            <a:endParaRPr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5063375" y="37397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#46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Kentaro Tamura, Keisuke Kato,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Hiroki </a:t>
            </a:r>
            <a:r>
              <a:rPr lang="ja"/>
              <a:t>Yamazaki, Yohei Ibe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(Coach: Ayumu Shiraishi)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Basic concept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2435700" y="1428775"/>
            <a:ext cx="670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Assign qubits to each blank.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Construct an oracle which flips a target </a:t>
            </a:r>
            <a:br>
              <a:rPr lang="ja" sz="2400"/>
            </a:br>
            <a:r>
              <a:rPr lang="ja" sz="2400"/>
              <a:t>qubit only if all the conditions are met.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To construct such an oracle, we integrate </a:t>
            </a:r>
            <a:br>
              <a:rPr lang="ja" sz="2400"/>
            </a:br>
            <a:r>
              <a:rPr lang="ja" sz="2400"/>
              <a:t>several parts to judge if each condition is met.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（図で説明する）</a:t>
            </a:r>
            <a:endParaRPr sz="2400"/>
          </a:p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Methods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5" y="1545876"/>
            <a:ext cx="1625826" cy="158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38" y="3294800"/>
            <a:ext cx="1625799" cy="15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3"/>
          <p:cNvSpPr/>
          <p:nvPr/>
        </p:nvSpPr>
        <p:spPr>
          <a:xfrm>
            <a:off x="3983750" y="3672675"/>
            <a:ext cx="9528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Procedure of Grover’s algorithm</a:t>
            </a:r>
            <a:endParaRPr/>
          </a:p>
        </p:txBody>
      </p:sp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2639650" y="1418625"/>
            <a:ext cx="70389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ja" sz="2400"/>
              <a:t>Qubits initialization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ja" sz="2400"/>
              <a:t>Grover iteration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Oracle </a:t>
            </a:r>
            <a:br>
              <a:rPr lang="ja" sz="2400"/>
            </a:br>
            <a:r>
              <a:rPr lang="ja" sz="1800"/>
              <a:t>(flip target qubit if all conditions are met)</a:t>
            </a:r>
            <a:endParaRPr sz="1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ja" sz="2400"/>
              <a:t>Diffusion</a:t>
            </a:r>
            <a:br>
              <a:rPr lang="ja" sz="2400"/>
            </a:br>
            <a:r>
              <a:rPr lang="ja" sz="1800"/>
              <a:t>(inversion about the average)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ja" sz="2400"/>
              <a:t>Measurement</a:t>
            </a:r>
            <a:endParaRPr sz="2400"/>
          </a:p>
        </p:txBody>
      </p:sp>
      <p:sp>
        <p:nvSpPr>
          <p:cNvPr id="264" name="Google Shape;264;p24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Methods</a:t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1682075"/>
            <a:ext cx="2034676" cy="189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4"/>
          <p:cNvCxnSpPr/>
          <p:nvPr/>
        </p:nvCxnSpPr>
        <p:spPr>
          <a:xfrm>
            <a:off x="1374584" y="1730999"/>
            <a:ext cx="0" cy="1793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4"/>
          <p:cNvCxnSpPr/>
          <p:nvPr/>
        </p:nvCxnSpPr>
        <p:spPr>
          <a:xfrm>
            <a:off x="416991" y="2627902"/>
            <a:ext cx="1925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101" y="1904049"/>
            <a:ext cx="416025" cy="1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401" y="1904026"/>
            <a:ext cx="416025" cy="16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14" y="2337986"/>
            <a:ext cx="416025" cy="16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8339" y="2337986"/>
            <a:ext cx="416025" cy="16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4089" y="2814614"/>
            <a:ext cx="416025" cy="16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403" y="2814650"/>
            <a:ext cx="416026" cy="1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924" y="3260725"/>
            <a:ext cx="416026" cy="1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28350" y="3260725"/>
            <a:ext cx="416026" cy="1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Preparation of initial states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2798025" y="1612650"/>
            <a:ext cx="626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Use 2 qubits to represent 1 blank </a:t>
            </a:r>
            <a:br>
              <a:rPr lang="ja" sz="2400"/>
            </a:br>
            <a:r>
              <a:rPr lang="ja" sz="2400"/>
              <a:t>e.g., 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600"/>
              </a:spcAft>
              <a:buSzPts val="2400"/>
              <a:buChar char="●"/>
            </a:pPr>
            <a:r>
              <a:rPr lang="ja" sz="2400"/>
              <a:t>Initialize each qubit according to other </a:t>
            </a:r>
            <a:br>
              <a:rPr lang="ja" sz="2400"/>
            </a:br>
            <a:r>
              <a:rPr lang="ja" sz="2400"/>
              <a:t>filled cells in the same {</a:t>
            </a:r>
            <a:r>
              <a:rPr lang="ja" sz="2400">
                <a:solidFill>
                  <a:schemeClr val="accent6"/>
                </a:solidFill>
              </a:rPr>
              <a:t>row</a:t>
            </a:r>
            <a:r>
              <a:rPr lang="ja" sz="2400"/>
              <a:t>, </a:t>
            </a:r>
            <a:r>
              <a:rPr lang="ja" sz="2400">
                <a:solidFill>
                  <a:schemeClr val="accent5"/>
                </a:solidFill>
              </a:rPr>
              <a:t>column</a:t>
            </a:r>
            <a:r>
              <a:rPr lang="ja" sz="2400"/>
              <a:t>, </a:t>
            </a:r>
            <a:r>
              <a:rPr lang="ja" sz="2400">
                <a:solidFill>
                  <a:schemeClr val="lt2"/>
                </a:solidFill>
              </a:rPr>
              <a:t>block</a:t>
            </a:r>
            <a:r>
              <a:rPr lang="ja" sz="2400"/>
              <a:t>}</a:t>
            </a:r>
            <a:endParaRPr sz="2400"/>
          </a:p>
        </p:txBody>
      </p:sp>
      <p:sp>
        <p:nvSpPr>
          <p:cNvPr id="282" name="Google Shape;282;p25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Methods</a:t>
            </a: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289445" y="1631714"/>
            <a:ext cx="2314038" cy="2179081"/>
            <a:chOff x="1691325" y="3215844"/>
            <a:chExt cx="1625826" cy="1596981"/>
          </a:xfrm>
        </p:grpSpPr>
        <p:pic>
          <p:nvPicPr>
            <p:cNvPr id="284" name="Google Shape;28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1325" y="3220126"/>
              <a:ext cx="1625826" cy="1584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5"/>
            <p:cNvSpPr/>
            <p:nvPr/>
          </p:nvSpPr>
          <p:spPr>
            <a:xfrm>
              <a:off x="1691375" y="3220125"/>
              <a:ext cx="1625700" cy="444000"/>
            </a:xfrm>
            <a:prstGeom prst="rect">
              <a:avLst/>
            </a:prstGeom>
            <a:solidFill>
              <a:srgbClr val="FF0000">
                <a:alpha val="290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 rot="5400000">
              <a:off x="2298725" y="3794475"/>
              <a:ext cx="1592700" cy="444000"/>
            </a:xfrm>
            <a:prstGeom prst="rect">
              <a:avLst/>
            </a:prstGeom>
            <a:solidFill>
              <a:srgbClr val="005DFF">
                <a:alpha val="290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 rot="5400000">
              <a:off x="2509325" y="3204294"/>
              <a:ext cx="796200" cy="819300"/>
            </a:xfrm>
            <a:prstGeom prst="rect">
              <a:avLst/>
            </a:prstGeom>
            <a:solidFill>
              <a:srgbClr val="82C7A5">
                <a:alpha val="428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" name="Google Shape;2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5703" y="1693254"/>
            <a:ext cx="568024" cy="487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5850" y="1851924"/>
            <a:ext cx="4662504" cy="180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4344" y="2136175"/>
            <a:ext cx="262550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Oracle</a:t>
            </a:r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1061775" y="1478975"/>
            <a:ext cx="519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 sz="2000"/>
              <a:t>1.　Compare blanks in a {column, row, block} </a:t>
            </a:r>
            <a:r>
              <a:rPr lang="ja" sz="2400"/>
              <a:t>                                                   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7" name="Google Shape;297;p26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Methods</a:t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325" y="2915326"/>
            <a:ext cx="1625826" cy="15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6"/>
          <p:cNvSpPr/>
          <p:nvPr/>
        </p:nvSpPr>
        <p:spPr>
          <a:xfrm>
            <a:off x="2873066" y="2940513"/>
            <a:ext cx="408900" cy="393600"/>
          </a:xfrm>
          <a:prstGeom prst="ellipse">
            <a:avLst/>
          </a:prstGeom>
          <a:solidFill>
            <a:srgbClr val="FF0000">
              <a:alpha val="2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873066" y="3686813"/>
            <a:ext cx="408900" cy="393600"/>
          </a:xfrm>
          <a:prstGeom prst="ellipse">
            <a:avLst/>
          </a:prstGeom>
          <a:solidFill>
            <a:srgbClr val="005DFF">
              <a:alpha val="29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 rotWithShape="1">
          <a:blip r:embed="rId4">
            <a:alphaModFix/>
          </a:blip>
          <a:srcRect b="0" l="0" r="60770" t="0"/>
          <a:stretch/>
        </p:blipFill>
        <p:spPr>
          <a:xfrm>
            <a:off x="3392825" y="2858869"/>
            <a:ext cx="876100" cy="55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4">
            <a:alphaModFix/>
          </a:blip>
          <a:srcRect b="0" l="0" r="60770" t="0"/>
          <a:stretch/>
        </p:blipFill>
        <p:spPr>
          <a:xfrm>
            <a:off x="3392825" y="3731219"/>
            <a:ext cx="876100" cy="55691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4325425" y="53087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8038" y="2994450"/>
            <a:ext cx="31897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8050" y="3731225"/>
            <a:ext cx="318975" cy="30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8824" y="475425"/>
            <a:ext cx="2226902" cy="13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6"/>
          <p:cNvSpPr txBox="1"/>
          <p:nvPr/>
        </p:nvSpPr>
        <p:spPr>
          <a:xfrm>
            <a:off x="4656075" y="2419350"/>
            <a:ext cx="382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 Flip ancilla qubits </a:t>
            </a:r>
            <a:r>
              <a:rPr b="1" lang="ja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only when</a:t>
            </a:r>
            <a:r>
              <a:rPr lang="ja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two blanks have different states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i.e.,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2925" y="3385365"/>
            <a:ext cx="1199202" cy="33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54600" y="3845427"/>
            <a:ext cx="1467445" cy="339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4600" y="4347052"/>
            <a:ext cx="1467445" cy="339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/>
        </p:nvSpPr>
        <p:spPr>
          <a:xfrm>
            <a:off x="6909828" y="3805476"/>
            <a:ext cx="5745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6260425" y="1835775"/>
            <a:ext cx="25992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FFFFFF"/>
                </a:solidFill>
              </a:rPr>
              <a:t>Circuit to check if two blanks are different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 u="sng">
                <a:solidFill>
                  <a:schemeClr val="hlink"/>
                </a:solidFill>
                <a:hlinkClick r:id="rId11"/>
              </a:rPr>
              <a:t>https://github.com/quantum-challenge/2019/blob/master/problems/final/answer_and_comment_by_judges_en.ipynb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Oracle</a:t>
            </a:r>
            <a:endParaRPr/>
          </a:p>
        </p:txBody>
      </p:sp>
      <p:sp>
        <p:nvSpPr>
          <p:cNvPr id="318" name="Google Shape;318;p27"/>
          <p:cNvSpPr txBox="1"/>
          <p:nvPr>
            <p:ph idx="1" type="body"/>
          </p:nvPr>
        </p:nvSpPr>
        <p:spPr>
          <a:xfrm>
            <a:off x="1145100" y="1415150"/>
            <a:ext cx="7038900" cy="29112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ja" sz="2400"/>
              <a:t>2.     Integrate the ancilla qubits 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9" name="Google Shape;319;p27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Methods</a:t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4325425" y="53087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1" name="Google Shape;321;p27"/>
          <p:cNvGrpSpPr/>
          <p:nvPr/>
        </p:nvGrpSpPr>
        <p:grpSpPr>
          <a:xfrm>
            <a:off x="2065550" y="2611975"/>
            <a:ext cx="1625826" cy="1592700"/>
            <a:chOff x="1247475" y="2728263"/>
            <a:chExt cx="1625826" cy="1592700"/>
          </a:xfrm>
        </p:grpSpPr>
        <p:pic>
          <p:nvPicPr>
            <p:cNvPr id="322" name="Google Shape;32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47475" y="2732551"/>
              <a:ext cx="1625826" cy="1584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27"/>
            <p:cNvSpPr/>
            <p:nvPr/>
          </p:nvSpPr>
          <p:spPr>
            <a:xfrm rot="5400000">
              <a:off x="1837325" y="3302613"/>
              <a:ext cx="1592700" cy="444000"/>
            </a:xfrm>
            <a:prstGeom prst="rect">
              <a:avLst/>
            </a:prstGeom>
            <a:solidFill>
              <a:srgbClr val="005DFF">
                <a:alpha val="29060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7"/>
          <p:cNvGrpSpPr/>
          <p:nvPr/>
        </p:nvGrpSpPr>
        <p:grpSpPr>
          <a:xfrm>
            <a:off x="5586494" y="1916869"/>
            <a:ext cx="421876" cy="2843649"/>
            <a:chOff x="5291194" y="1992969"/>
            <a:chExt cx="421876" cy="2843649"/>
          </a:xfrm>
        </p:grpSpPr>
        <p:grpSp>
          <p:nvGrpSpPr>
            <p:cNvPr id="325" name="Google Shape;325;p27"/>
            <p:cNvGrpSpPr/>
            <p:nvPr/>
          </p:nvGrpSpPr>
          <p:grpSpPr>
            <a:xfrm>
              <a:off x="5291194" y="1992969"/>
              <a:ext cx="421876" cy="2843649"/>
              <a:chOff x="5504513" y="1317888"/>
              <a:chExt cx="522188" cy="3224092"/>
            </a:xfrm>
          </p:grpSpPr>
          <p:pic>
            <p:nvPicPr>
              <p:cNvPr id="326" name="Google Shape;326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90548" t="10554"/>
              <a:stretch/>
            </p:blipFill>
            <p:spPr>
              <a:xfrm>
                <a:off x="5504513" y="1317888"/>
                <a:ext cx="522175" cy="2266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7" name="Google Shape;327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90548" t="37134"/>
              <a:stretch/>
            </p:blipFill>
            <p:spPr>
              <a:xfrm>
                <a:off x="5504525" y="2949279"/>
                <a:ext cx="522175" cy="159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28" name="Google Shape;328;p27"/>
            <p:cNvCxnSpPr/>
            <p:nvPr/>
          </p:nvCxnSpPr>
          <p:spPr>
            <a:xfrm>
              <a:off x="5395903" y="32497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7"/>
            <p:cNvCxnSpPr/>
            <p:nvPr/>
          </p:nvCxnSpPr>
          <p:spPr>
            <a:xfrm>
              <a:off x="5600525" y="3249775"/>
              <a:ext cx="0" cy="3171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330" name="Google Shape;330;p27"/>
          <p:cNvSpPr/>
          <p:nvPr/>
        </p:nvSpPr>
        <p:spPr>
          <a:xfrm rot="-505340">
            <a:off x="3794530" y="2428580"/>
            <a:ext cx="2312439" cy="957450"/>
          </a:xfrm>
          <a:prstGeom prst="arc">
            <a:avLst>
              <a:gd fmla="val 11651306" name="adj1"/>
              <a:gd fmla="val 19115839" name="adj2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5">
            <a:alphaModFix/>
          </a:blip>
          <a:srcRect b="58728" l="0" r="87078" t="0"/>
          <a:stretch/>
        </p:blipFill>
        <p:spPr>
          <a:xfrm>
            <a:off x="4437300" y="2778964"/>
            <a:ext cx="421800" cy="33596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7"/>
          <p:cNvSpPr txBox="1"/>
          <p:nvPr/>
        </p:nvSpPr>
        <p:spPr>
          <a:xfrm>
            <a:off x="3813213" y="2999650"/>
            <a:ext cx="176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stored </a:t>
            </a: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when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condition is met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6089138" y="1793425"/>
            <a:ext cx="176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Multi-control Toffoli gate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→Integrate from 12 parts (rows, columns, blocks)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2065613" y="3760675"/>
            <a:ext cx="1625700" cy="444000"/>
          </a:xfrm>
          <a:prstGeom prst="rect">
            <a:avLst/>
          </a:prstGeom>
          <a:solidFill>
            <a:srgbClr val="FF0000">
              <a:alpha val="290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 flipH="1" rot="10294835">
            <a:off x="3592233" y="3203647"/>
            <a:ext cx="2503784" cy="819775"/>
          </a:xfrm>
          <a:prstGeom prst="arc">
            <a:avLst>
              <a:gd fmla="val 11651306" name="adj1"/>
              <a:gd fmla="val 19115839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6089150" y="4416125"/>
            <a:ext cx="421800" cy="34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 txBox="1"/>
          <p:nvPr/>
        </p:nvSpPr>
        <p:spPr>
          <a:xfrm>
            <a:off x="6591722" y="4202265"/>
            <a:ext cx="5013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Gives |1&gt; for 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correct answer!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Our method  found  the answer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with high probability.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It is possible to get higher probability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400"/>
              <a:t>with more iterations of Grover’s algorithm.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/>
              <a:t>(But it’ll take some hours.)</a:t>
            </a:r>
            <a:endParaRPr sz="1400"/>
          </a:p>
        </p:txBody>
      </p:sp>
      <p:pic>
        <p:nvPicPr>
          <p:cNvPr id="349" name="Google Shape;3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268" y="1524025"/>
            <a:ext cx="3705157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9"/>
          <p:cNvSpPr/>
          <p:nvPr/>
        </p:nvSpPr>
        <p:spPr>
          <a:xfrm rot="-4101313">
            <a:off x="5127904" y="4047754"/>
            <a:ext cx="713296" cy="1827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  <p:sp>
        <p:nvSpPr>
          <p:cNvPr id="356" name="Google Shape;356;p30"/>
          <p:cNvSpPr txBox="1"/>
          <p:nvPr>
            <p:ph idx="1" type="body"/>
          </p:nvPr>
        </p:nvSpPr>
        <p:spPr>
          <a:xfrm>
            <a:off x="1303838" y="1450350"/>
            <a:ext cx="22935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Input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57" name="Google Shape;357;p30"/>
          <p:cNvGrpSpPr/>
          <p:nvPr/>
        </p:nvGrpSpPr>
        <p:grpSpPr>
          <a:xfrm>
            <a:off x="1511005" y="2102519"/>
            <a:ext cx="1750425" cy="1891358"/>
            <a:chOff x="5749400" y="1769550"/>
            <a:chExt cx="2384775" cy="2572925"/>
          </a:xfrm>
        </p:grpSpPr>
        <p:sp>
          <p:nvSpPr>
            <p:cNvPr id="358" name="Google Shape;358;p30"/>
            <p:cNvSpPr/>
            <p:nvPr/>
          </p:nvSpPr>
          <p:spPr>
            <a:xfrm>
              <a:off x="640847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84832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48467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7142425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749400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777212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777015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7170040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  <p:grpSp>
        <p:nvGrpSpPr>
          <p:cNvPr id="366" name="Google Shape;366;p30"/>
          <p:cNvGrpSpPr/>
          <p:nvPr/>
        </p:nvGrpSpPr>
        <p:grpSpPr>
          <a:xfrm>
            <a:off x="1348827" y="1968139"/>
            <a:ext cx="2480400" cy="2424239"/>
            <a:chOff x="5467162" y="1591399"/>
            <a:chExt cx="2938863" cy="2863499"/>
          </a:xfrm>
        </p:grpSpPr>
        <p:pic>
          <p:nvPicPr>
            <p:cNvPr id="367" name="Google Shape;36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7162" y="1591399"/>
              <a:ext cx="2938863" cy="286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0"/>
            <p:cNvSpPr/>
            <p:nvPr/>
          </p:nvSpPr>
          <p:spPr>
            <a:xfrm>
              <a:off x="640847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84832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48467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7142425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749400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777212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5777015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170040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1"/>
          <p:cNvSpPr txBox="1"/>
          <p:nvPr>
            <p:ph idx="1" type="body"/>
          </p:nvPr>
        </p:nvSpPr>
        <p:spPr>
          <a:xfrm>
            <a:off x="1417275" y="1558975"/>
            <a:ext cx="2157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/>
              <a:t>Input</a:t>
            </a:r>
            <a:endParaRPr sz="2400"/>
          </a:p>
        </p:txBody>
      </p:sp>
      <p:grpSp>
        <p:nvGrpSpPr>
          <p:cNvPr id="382" name="Google Shape;382;p31"/>
          <p:cNvGrpSpPr/>
          <p:nvPr/>
        </p:nvGrpSpPr>
        <p:grpSpPr>
          <a:xfrm>
            <a:off x="1496643" y="2171435"/>
            <a:ext cx="2157125" cy="2104958"/>
            <a:chOff x="5467162" y="1591399"/>
            <a:chExt cx="2938863" cy="2863499"/>
          </a:xfrm>
        </p:grpSpPr>
        <p:pic>
          <p:nvPicPr>
            <p:cNvPr id="383" name="Google Shape;38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67162" y="1591399"/>
              <a:ext cx="2938863" cy="286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1"/>
            <p:cNvSpPr/>
            <p:nvPr/>
          </p:nvSpPr>
          <p:spPr>
            <a:xfrm>
              <a:off x="640847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784832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484675" y="307167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7142425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5749400" y="2396325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772125" y="176955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5777015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7170040" y="3791900"/>
              <a:ext cx="285850" cy="55057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  <p:sp>
        <p:nvSpPr>
          <p:cNvPr id="392" name="Google Shape;392;p31"/>
          <p:cNvSpPr txBox="1"/>
          <p:nvPr/>
        </p:nvSpPr>
        <p:spPr>
          <a:xfrm>
            <a:off x="1733163" y="4274850"/>
            <a:ext cx="176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3811513" y="2997550"/>
            <a:ext cx="952800" cy="4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950" y="1971550"/>
            <a:ext cx="3228325" cy="25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>
            <p:ph idx="1" type="body"/>
          </p:nvPr>
        </p:nvSpPr>
        <p:spPr>
          <a:xfrm>
            <a:off x="4806600" y="1450350"/>
            <a:ext cx="27483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5"/>
                </a:solidFill>
              </a:rPr>
              <a:t>Correct!</a:t>
            </a:r>
            <a:r>
              <a:rPr lang="ja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31"/>
          <p:cNvSpPr txBox="1"/>
          <p:nvPr/>
        </p:nvSpPr>
        <p:spPr>
          <a:xfrm>
            <a:off x="4859952" y="4392375"/>
            <a:ext cx="347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iterations: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  <p:pic>
        <p:nvPicPr>
          <p:cNvPr id="402" name="Google Shape;4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950" y="1971550"/>
            <a:ext cx="3228325" cy="25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2"/>
          <p:cNvSpPr txBox="1"/>
          <p:nvPr/>
        </p:nvSpPr>
        <p:spPr>
          <a:xfrm>
            <a:off x="4859952" y="4392375"/>
            <a:ext cx="3479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iterations: 2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32"/>
          <p:cNvSpPr/>
          <p:nvPr/>
        </p:nvSpPr>
        <p:spPr>
          <a:xfrm rot="-4076115">
            <a:off x="5163666" y="4143065"/>
            <a:ext cx="545449" cy="182781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 txBox="1"/>
          <p:nvPr>
            <p:ph idx="1" type="body"/>
          </p:nvPr>
        </p:nvSpPr>
        <p:spPr>
          <a:xfrm>
            <a:off x="4806600" y="1450350"/>
            <a:ext cx="27483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5"/>
                </a:solidFill>
              </a:rPr>
              <a:t>C</a:t>
            </a:r>
            <a:r>
              <a:rPr lang="ja" sz="2400">
                <a:solidFill>
                  <a:schemeClr val="accent5"/>
                </a:solidFill>
              </a:rPr>
              <a:t>orrect!</a:t>
            </a:r>
            <a:r>
              <a:rPr lang="ja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1441125" y="1566925"/>
            <a:ext cx="2157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400"/>
              <a:t>output</a:t>
            </a:r>
            <a:endParaRPr sz="2400"/>
          </a:p>
        </p:txBody>
      </p:sp>
      <p:sp>
        <p:nvSpPr>
          <p:cNvPr id="407" name="Google Shape;407;p32"/>
          <p:cNvSpPr txBox="1"/>
          <p:nvPr/>
        </p:nvSpPr>
        <p:spPr>
          <a:xfrm>
            <a:off x="1391330" y="4274850"/>
            <a:ext cx="2490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Correct Answer (uniquely determined)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8" name="Google Shape;4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063" y="2237125"/>
            <a:ext cx="2157125" cy="210187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2"/>
          <p:cNvSpPr/>
          <p:nvPr/>
        </p:nvSpPr>
        <p:spPr>
          <a:xfrm>
            <a:off x="2045725" y="2297475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2569250" y="27981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3034200" y="32621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2045725" y="33302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1566200" y="382215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2569250" y="37829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/>
          <p:nvPr/>
        </p:nvSpPr>
        <p:spPr>
          <a:xfrm>
            <a:off x="3068725" y="23454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1566200" y="2809400"/>
            <a:ext cx="413400" cy="45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Contents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Introduction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Methods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Conclusion &amp; Future Work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Results</a:t>
            </a:r>
            <a:endParaRPr/>
          </a:p>
        </p:txBody>
      </p:sp>
      <p:sp>
        <p:nvSpPr>
          <p:cNvPr id="422" name="Google Shape;42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This is the most difficult Sudoku problem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our oracle can solve because of the lack of qubits.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37" y="1591399"/>
            <a:ext cx="2938863" cy="286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3"/>
          <p:cNvSpPr/>
          <p:nvPr/>
        </p:nvSpPr>
        <p:spPr>
          <a:xfrm>
            <a:off x="5673225" y="3774075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25" name="Google Shape;425;p33"/>
          <p:cNvSpPr/>
          <p:nvPr/>
        </p:nvSpPr>
        <p:spPr>
          <a:xfrm>
            <a:off x="7078025" y="3774075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26" name="Google Shape;426;p33"/>
          <p:cNvSpPr/>
          <p:nvPr/>
        </p:nvSpPr>
        <p:spPr>
          <a:xfrm>
            <a:off x="6408475" y="3086625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27" name="Google Shape;427;p33"/>
          <p:cNvSpPr/>
          <p:nvPr/>
        </p:nvSpPr>
        <p:spPr>
          <a:xfrm>
            <a:off x="7078025" y="2472525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28" name="Google Shape;428;p33"/>
          <p:cNvSpPr/>
          <p:nvPr/>
        </p:nvSpPr>
        <p:spPr>
          <a:xfrm>
            <a:off x="5673225" y="2472525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29" name="Google Shape;429;p33"/>
          <p:cNvSpPr/>
          <p:nvPr/>
        </p:nvSpPr>
        <p:spPr>
          <a:xfrm>
            <a:off x="7782975" y="3121400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30" name="Google Shape;430;p33"/>
          <p:cNvSpPr/>
          <p:nvPr/>
        </p:nvSpPr>
        <p:spPr>
          <a:xfrm>
            <a:off x="7782975" y="1769550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31" name="Google Shape;431;p33"/>
          <p:cNvSpPr/>
          <p:nvPr/>
        </p:nvSpPr>
        <p:spPr>
          <a:xfrm>
            <a:off x="6408475" y="1769550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  <p:sp>
        <p:nvSpPr>
          <p:cNvPr id="432" name="Google Shape;432;p33"/>
          <p:cNvSpPr/>
          <p:nvPr/>
        </p:nvSpPr>
        <p:spPr>
          <a:xfrm>
            <a:off x="7691650" y="3822225"/>
            <a:ext cx="471900" cy="4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sp>
        <p:nvSpPr>
          <p:cNvPr id="433" name="Google Shape;433;p33"/>
          <p:cNvSpPr/>
          <p:nvPr/>
        </p:nvSpPr>
        <p:spPr>
          <a:xfrm>
            <a:off x="7782975" y="3753338"/>
            <a:ext cx="285850" cy="550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/>
          <p:nvPr>
            <p:ph type="title"/>
          </p:nvPr>
        </p:nvSpPr>
        <p:spPr>
          <a:xfrm>
            <a:off x="823850" y="2053000"/>
            <a:ext cx="56424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Conclusion &amp; Future 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Conclusion</a:t>
            </a:r>
            <a:endParaRPr/>
          </a:p>
        </p:txBody>
      </p:sp>
      <p:sp>
        <p:nvSpPr>
          <p:cNvPr id="444" name="Google Shape;444;p35"/>
          <p:cNvSpPr txBox="1"/>
          <p:nvPr>
            <p:ph idx="4294967295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Conclusions &amp; Future Work</a:t>
            </a:r>
            <a:endParaRPr/>
          </a:p>
        </p:txBody>
      </p:sp>
      <p:sp>
        <p:nvSpPr>
          <p:cNvPr id="445" name="Google Shape;445;p35"/>
          <p:cNvSpPr txBox="1"/>
          <p:nvPr>
            <p:ph idx="1" type="body"/>
          </p:nvPr>
        </p:nvSpPr>
        <p:spPr>
          <a:xfrm>
            <a:off x="1297500" y="1176875"/>
            <a:ext cx="768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We successfully solved </a:t>
            </a:r>
            <a:r>
              <a:rPr lang="ja" sz="2400">
                <a:solidFill>
                  <a:schemeClr val="accent5"/>
                </a:solidFill>
              </a:rPr>
              <a:t>limited</a:t>
            </a:r>
            <a:r>
              <a:rPr lang="ja" sz="2400"/>
              <a:t> </a:t>
            </a:r>
            <a:r>
              <a:rPr lang="ja" sz="2400">
                <a:solidFill>
                  <a:schemeClr val="accent5"/>
                </a:solidFill>
              </a:rPr>
              <a:t>4*4 </a:t>
            </a:r>
            <a:r>
              <a:rPr lang="ja" sz="2400"/>
              <a:t>sudoku problems.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Our method needs</a:t>
            </a:r>
            <a:r>
              <a:rPr lang="ja" sz="2400">
                <a:solidFill>
                  <a:schemeClr val="accent1"/>
                </a:solidFill>
              </a:rPr>
              <a:t> </a:t>
            </a:r>
            <a:r>
              <a:rPr lang="ja" sz="2400">
                <a:solidFill>
                  <a:schemeClr val="accent5"/>
                </a:solidFill>
              </a:rPr>
              <a:t>less steps</a:t>
            </a:r>
            <a:r>
              <a:rPr lang="ja" sz="2400"/>
              <a:t> than brute-force  methods of classical computers to solve limited 4*4 sudoku problems. </a:t>
            </a:r>
            <a:endParaRPr sz="2400"/>
          </a:p>
        </p:txBody>
      </p:sp>
      <p:sp>
        <p:nvSpPr>
          <p:cNvPr id="446" name="Google Shape;446;p35"/>
          <p:cNvSpPr txBox="1"/>
          <p:nvPr>
            <p:ph type="title"/>
          </p:nvPr>
        </p:nvSpPr>
        <p:spPr>
          <a:xfrm>
            <a:off x="1297500" y="295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Future Work</a:t>
            </a:r>
            <a:endParaRPr/>
          </a:p>
        </p:txBody>
      </p:sp>
      <p:sp>
        <p:nvSpPr>
          <p:cNvPr id="447" name="Google Shape;447;p35"/>
          <p:cNvSpPr txBox="1"/>
          <p:nvPr>
            <p:ph idx="1" type="body"/>
          </p:nvPr>
        </p:nvSpPr>
        <p:spPr>
          <a:xfrm>
            <a:off x="1297500" y="3362600"/>
            <a:ext cx="7801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Reduction </a:t>
            </a:r>
            <a:r>
              <a:rPr lang="ja" sz="2400"/>
              <a:t>of </a:t>
            </a:r>
            <a:r>
              <a:rPr lang="ja" sz="2400">
                <a:solidFill>
                  <a:schemeClr val="accent6"/>
                </a:solidFill>
              </a:rPr>
              <a:t>circuit cost</a:t>
            </a:r>
            <a:r>
              <a:rPr lang="ja" sz="2400"/>
              <a:t> and </a:t>
            </a:r>
            <a:r>
              <a:rPr lang="ja" sz="2400"/>
              <a:t> </a:t>
            </a:r>
            <a:r>
              <a:rPr lang="ja" sz="2400">
                <a:solidFill>
                  <a:schemeClr val="accent6"/>
                </a:solidFill>
              </a:rPr>
              <a:t>number of </a:t>
            </a:r>
            <a:r>
              <a:rPr lang="ja" sz="2400">
                <a:solidFill>
                  <a:schemeClr val="accent6"/>
                </a:solidFill>
              </a:rPr>
              <a:t>qubits</a:t>
            </a:r>
            <a:r>
              <a:rPr lang="ja" sz="2400"/>
              <a:t> used.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/>
              <a:t>Solving </a:t>
            </a:r>
            <a:r>
              <a:rPr lang="ja" sz="2400">
                <a:solidFill>
                  <a:schemeClr val="accent6"/>
                </a:solidFill>
              </a:rPr>
              <a:t>arbitary 4*4</a:t>
            </a:r>
            <a:r>
              <a:rPr lang="ja" sz="2400"/>
              <a:t> sudoku problems.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ja" sz="2400">
                <a:solidFill>
                  <a:srgbClr val="FFFFFF"/>
                </a:solidFill>
              </a:rPr>
              <a:t>Solving </a:t>
            </a:r>
            <a:r>
              <a:rPr lang="ja" sz="2400">
                <a:solidFill>
                  <a:schemeClr val="accent6"/>
                </a:solidFill>
              </a:rPr>
              <a:t>9*9</a:t>
            </a:r>
            <a:r>
              <a:rPr lang="ja" sz="2400">
                <a:solidFill>
                  <a:srgbClr val="FFFFFF"/>
                </a:solidFill>
              </a:rPr>
              <a:t> sudoku problems</a:t>
            </a:r>
            <a:br>
              <a:rPr lang="ja" sz="2400">
                <a:solidFill>
                  <a:srgbClr val="FFFFFF"/>
                </a:solidFill>
              </a:rPr>
            </a:br>
            <a:r>
              <a:rPr lang="ja" sz="2400"/>
              <a:t> </a:t>
            </a:r>
            <a:r>
              <a:rPr lang="ja" sz="2400"/>
              <a:t>(</a:t>
            </a:r>
            <a:r>
              <a:rPr b="1" lang="ja" sz="2400"/>
              <a:t>We need more qubits!!</a:t>
            </a:r>
            <a:r>
              <a:rPr lang="ja" sz="2400"/>
              <a:t>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6277"/>
            <a:ext cx="3381451" cy="3298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Sudoku?</a:t>
            </a:r>
            <a:endParaRPr/>
          </a:p>
        </p:txBody>
      </p:sp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Introduction</a:t>
            </a:r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>
            <a:off x="2448900" y="1321250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/>
          <p:nvPr/>
        </p:nvCxnSpPr>
        <p:spPr>
          <a:xfrm>
            <a:off x="3520725" y="1321250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>
            <a:off x="1382000" y="2375100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1374825" y="3412225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7"/>
          <p:cNvSpPr txBox="1"/>
          <p:nvPr/>
        </p:nvSpPr>
        <p:spPr>
          <a:xfrm>
            <a:off x="5243900" y="2206825"/>
            <a:ext cx="3512700" cy="124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Each </a:t>
            </a:r>
            <a:r>
              <a:rPr lang="ja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row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ja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block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must contain all numbers 1, 2, … , 9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761725" y="1246375"/>
            <a:ext cx="545850" cy="3298500"/>
            <a:chOff x="761725" y="1246375"/>
            <a:chExt cx="545850" cy="3298500"/>
          </a:xfrm>
        </p:grpSpPr>
        <p:sp>
          <p:nvSpPr>
            <p:cNvPr id="168" name="Google Shape;168;p17"/>
            <p:cNvSpPr/>
            <p:nvPr/>
          </p:nvSpPr>
          <p:spPr>
            <a:xfrm>
              <a:off x="1108075" y="1246375"/>
              <a:ext cx="199500" cy="3298500"/>
            </a:xfrm>
            <a:prstGeom prst="leftBrace">
              <a:avLst>
                <a:gd fmla="val 42086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761725" y="2575375"/>
              <a:ext cx="417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3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endParaRPr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1299650" y="4544700"/>
            <a:ext cx="3391500" cy="733275"/>
            <a:chOff x="1299650" y="4544700"/>
            <a:chExt cx="3391500" cy="733275"/>
          </a:xfrm>
        </p:grpSpPr>
        <p:sp>
          <p:nvSpPr>
            <p:cNvPr id="171" name="Google Shape;171;p17"/>
            <p:cNvSpPr/>
            <p:nvPr/>
          </p:nvSpPr>
          <p:spPr>
            <a:xfrm rot="-5400000">
              <a:off x="2895650" y="2948700"/>
              <a:ext cx="199500" cy="33915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2779275" y="4637775"/>
              <a:ext cx="417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3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9</a:t>
              </a:r>
              <a:endParaRPr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73" name="Google Shape;173;p17"/>
          <p:cNvCxnSpPr/>
          <p:nvPr/>
        </p:nvCxnSpPr>
        <p:spPr>
          <a:xfrm rot="10800000">
            <a:off x="4452775" y="1497650"/>
            <a:ext cx="916200" cy="3585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7"/>
          <p:cNvSpPr txBox="1"/>
          <p:nvPr/>
        </p:nvSpPr>
        <p:spPr>
          <a:xfrm>
            <a:off x="5243900" y="1574500"/>
            <a:ext cx="3512700" cy="48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Fill in the blanks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381975" y="2717275"/>
            <a:ext cx="3226800" cy="3528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5400000">
            <a:off x="1371412" y="2758250"/>
            <a:ext cx="3226800" cy="352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520700" y="3412225"/>
            <a:ext cx="1080900" cy="1062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Sudoku?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1320625" y="1359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Introduction</a:t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375" y="1226487"/>
            <a:ext cx="3381451" cy="329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8"/>
          <p:cNvCxnSpPr/>
          <p:nvPr/>
        </p:nvCxnSpPr>
        <p:spPr>
          <a:xfrm>
            <a:off x="2425775" y="1309725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3497600" y="1309725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8"/>
          <p:cNvCxnSpPr/>
          <p:nvPr/>
        </p:nvCxnSpPr>
        <p:spPr>
          <a:xfrm>
            <a:off x="1358875" y="2363575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1351700" y="3400700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8"/>
          <p:cNvSpPr/>
          <p:nvPr/>
        </p:nvSpPr>
        <p:spPr>
          <a:xfrm>
            <a:off x="3497600" y="1309725"/>
            <a:ext cx="1080900" cy="1053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8"/>
          <p:cNvCxnSpPr>
            <a:stCxn id="190" idx="3"/>
          </p:cNvCxnSpPr>
          <p:nvPr/>
        </p:nvCxnSpPr>
        <p:spPr>
          <a:xfrm>
            <a:off x="4578500" y="1836675"/>
            <a:ext cx="1632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8"/>
          <p:cNvSpPr txBox="1"/>
          <p:nvPr/>
        </p:nvSpPr>
        <p:spPr>
          <a:xfrm>
            <a:off x="4709825" y="1409850"/>
            <a:ext cx="23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Box: 1 ~ 9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337125" y="2715400"/>
            <a:ext cx="3226800" cy="32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8"/>
          <p:cNvCxnSpPr/>
          <p:nvPr/>
        </p:nvCxnSpPr>
        <p:spPr>
          <a:xfrm>
            <a:off x="4569425" y="2875675"/>
            <a:ext cx="16668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8"/>
          <p:cNvSpPr/>
          <p:nvPr/>
        </p:nvSpPr>
        <p:spPr>
          <a:xfrm rot="5400000">
            <a:off x="1391800" y="2717475"/>
            <a:ext cx="3139800" cy="324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4709825" y="2438700"/>
            <a:ext cx="23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Row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1 ~ 9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8"/>
          <p:cNvCxnSpPr/>
          <p:nvPr/>
        </p:nvCxnSpPr>
        <p:spPr>
          <a:xfrm>
            <a:off x="3123850" y="4095325"/>
            <a:ext cx="36330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8"/>
          <p:cNvSpPr txBox="1"/>
          <p:nvPr/>
        </p:nvSpPr>
        <p:spPr>
          <a:xfrm>
            <a:off x="4746650" y="3658350"/>
            <a:ext cx="238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1 ~ 9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46277"/>
            <a:ext cx="3381451" cy="329843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Why use a Quantum Computer?</a:t>
            </a:r>
            <a:r>
              <a:rPr lang="ja"/>
              <a:t> </a:t>
            </a:r>
            <a:endParaRPr/>
          </a:p>
        </p:txBody>
      </p:sp>
      <p:sp>
        <p:nvSpPr>
          <p:cNvPr id="205" name="Google Shape;205;p19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Introduction</a:t>
            </a:r>
            <a:endParaRPr/>
          </a:p>
        </p:txBody>
      </p:sp>
      <p:cxnSp>
        <p:nvCxnSpPr>
          <p:cNvPr id="206" name="Google Shape;206;p19"/>
          <p:cNvCxnSpPr/>
          <p:nvPr/>
        </p:nvCxnSpPr>
        <p:spPr>
          <a:xfrm>
            <a:off x="2448900" y="1321250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3520725" y="1321250"/>
            <a:ext cx="0" cy="3148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1382000" y="2375100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1374825" y="3412225"/>
            <a:ext cx="3226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/>
          <p:nvPr/>
        </p:nvSpPr>
        <p:spPr>
          <a:xfrm>
            <a:off x="4257900" y="4116150"/>
            <a:ext cx="351000" cy="353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4822650" y="1978100"/>
            <a:ext cx="35139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Quantum computers can search all candidates for every blank cell,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simultaneously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250" y="3786575"/>
            <a:ext cx="1949470" cy="75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4823700" y="3762450"/>
            <a:ext cx="2228100" cy="81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19"/>
          <p:cNvCxnSpPr/>
          <p:nvPr/>
        </p:nvCxnSpPr>
        <p:spPr>
          <a:xfrm flipH="1" rot="10800000">
            <a:off x="4592550" y="3781775"/>
            <a:ext cx="230100" cy="34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4614400" y="4466950"/>
            <a:ext cx="234300" cy="112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What is Grover’s algorithm</a:t>
            </a:r>
            <a:r>
              <a:rPr lang="ja"/>
              <a:t>? </a:t>
            </a:r>
            <a:endParaRPr/>
          </a:p>
        </p:txBody>
      </p:sp>
      <p:sp>
        <p:nvSpPr>
          <p:cNvPr id="221" name="Google Shape;221;p20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Introduction</a:t>
            </a:r>
            <a:endParaRPr/>
          </a:p>
        </p:txBody>
      </p:sp>
      <p:pic>
        <p:nvPicPr>
          <p:cNvPr id="222" name="Google Shape;2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150" y="2945375"/>
            <a:ext cx="5403149" cy="1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1356150" y="1543275"/>
            <a:ext cx="69216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Given input </a:t>
            </a:r>
            <a:r>
              <a:rPr i="1"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, Grover’s algorithm </a:t>
            </a: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searches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finds the correct answer with </a:t>
            </a: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less steps</a:t>
            </a:r>
            <a:r>
              <a:rPr lang="ja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than classical algorithms. 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number of qubits required</a:t>
            </a:r>
            <a:endParaRPr/>
          </a:p>
        </p:txBody>
      </p:sp>
      <p:sp>
        <p:nvSpPr>
          <p:cNvPr id="229" name="Google Shape;229;p21"/>
          <p:cNvSpPr txBox="1"/>
          <p:nvPr>
            <p:ph idx="2" type="subTitle"/>
          </p:nvPr>
        </p:nvSpPr>
        <p:spPr>
          <a:xfrm>
            <a:off x="1297500" y="381000"/>
            <a:ext cx="4867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Introduction</a:t>
            </a:r>
            <a:endParaRPr/>
          </a:p>
        </p:txBody>
      </p:sp>
      <p:pic>
        <p:nvPicPr>
          <p:cNvPr descr="\begin{align*}&#10;\textcolor[rgb]{1,1,1}{&#10;4 \times \mathrm{Number\ of\ blanks} + \mathrm{Ancilla} &gt; 32}&#10;\end{align*}" id="230" name="Google Shape;2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813" y="2270050"/>
            <a:ext cx="6514574" cy="31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1"/>
          <p:cNvSpPr txBox="1"/>
          <p:nvPr/>
        </p:nvSpPr>
        <p:spPr>
          <a:xfrm>
            <a:off x="2152938" y="1857188"/>
            <a:ext cx="1622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2236113" y="1728475"/>
            <a:ext cx="404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Exceeds simulator capacity</a:t>
            </a:r>
            <a:r>
              <a:rPr lang="ja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236125" y="3534175"/>
            <a:ext cx="404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Within</a:t>
            </a:r>
            <a:r>
              <a:rPr lang="ja" sz="24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simulator capacity</a:t>
            </a:r>
            <a:r>
              <a:rPr lang="ja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208" y="4088875"/>
            <a:ext cx="6479806" cy="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50" y="1454450"/>
            <a:ext cx="1692299" cy="165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1"/>
          <p:cNvCxnSpPr/>
          <p:nvPr/>
        </p:nvCxnSpPr>
        <p:spPr>
          <a:xfrm>
            <a:off x="851186" y="1491971"/>
            <a:ext cx="0" cy="157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1387597" y="1491971"/>
            <a:ext cx="0" cy="1575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317239" y="2019386"/>
            <a:ext cx="1614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313648" y="2538431"/>
            <a:ext cx="1614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0" name="Google Shape;2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875" y="3235049"/>
            <a:ext cx="1692299" cy="165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1"/>
          <p:cNvCxnSpPr/>
          <p:nvPr/>
        </p:nvCxnSpPr>
        <p:spPr>
          <a:xfrm>
            <a:off x="1131800" y="3277742"/>
            <a:ext cx="0" cy="1565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1"/>
          <p:cNvCxnSpPr/>
          <p:nvPr/>
        </p:nvCxnSpPr>
        <p:spPr>
          <a:xfrm>
            <a:off x="335342" y="4060425"/>
            <a:ext cx="1601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Methods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