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302" r:id="rId4"/>
    <p:sldId id="303" r:id="rId5"/>
    <p:sldId id="292" r:id="rId6"/>
    <p:sldId id="293" r:id="rId7"/>
    <p:sldId id="296" r:id="rId8"/>
    <p:sldId id="297" r:id="rId9"/>
    <p:sldId id="298" r:id="rId10"/>
    <p:sldId id="299" r:id="rId11"/>
    <p:sldId id="300" r:id="rId12"/>
    <p:sldId id="301" r:id="rId13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763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Énfasi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Énfasis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5261" autoAdjust="0"/>
  </p:normalViewPr>
  <p:slideViewPr>
    <p:cSldViewPr>
      <p:cViewPr>
        <p:scale>
          <a:sx n="152" d="100"/>
          <a:sy n="152" d="100"/>
        </p:scale>
        <p:origin x="-1040" y="-6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6B62E-AB7E-E745-967B-AF32DA3FADFC}" type="doc">
      <dgm:prSet loTypeId="urn:microsoft.com/office/officeart/2005/8/layout/chevron2" loCatId="" qsTypeId="urn:microsoft.com/office/officeart/2005/8/quickstyle/simple2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BE0C43B9-9BDC-3649-85A9-41D019D2D14E}">
      <dgm:prSet phldrT="[Texto]" custT="1"/>
      <dgm:spPr/>
      <dgm:t>
        <a:bodyPr/>
        <a:lstStyle/>
        <a:p>
          <a:r>
            <a:rPr lang="es-ES" sz="2000" b="1">
              <a:latin typeface="Century Gothic"/>
              <a:cs typeface="Century Gothic"/>
            </a:rPr>
            <a:t>2015</a:t>
          </a:r>
        </a:p>
      </dgm:t>
    </dgm:pt>
    <dgm:pt modelId="{CF0D5918-E596-2B44-A8F4-6038F573C069}" type="parTrans" cxnId="{5C42A7F9-DB01-3C47-B396-9C751207C241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A7185F54-D77D-6747-8174-63D01C6993D4}" type="sibTrans" cxnId="{5C42A7F9-DB01-3C47-B396-9C751207C241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F9838B8F-10C5-3041-9A83-A64D26A5B6D6}">
      <dgm:prSet phldrT="[Texto]" custT="1"/>
      <dgm:spPr/>
      <dgm:t>
        <a:bodyPr/>
        <a:lstStyle/>
        <a:p>
          <a:r>
            <a:rPr lang="es-MX" sz="1600" b="1" dirty="0" err="1">
              <a:latin typeface="Century Gothic"/>
              <a:cs typeface="Century Gothic"/>
            </a:rPr>
            <a:t>Distritaciones</a:t>
          </a:r>
          <a:r>
            <a:rPr lang="es-MX" sz="1600" b="1" dirty="0">
              <a:latin typeface="Century Gothic"/>
              <a:cs typeface="Century Gothic"/>
            </a:rPr>
            <a:t> de entidades con </a:t>
          </a:r>
          <a:r>
            <a:rPr lang="es-MX" sz="1600" b="1" dirty="0">
              <a:solidFill>
                <a:srgbClr val="A52F6D"/>
              </a:solidFill>
              <a:latin typeface="Century Gothic"/>
              <a:cs typeface="Century Gothic"/>
            </a:rPr>
            <a:t>proceso electoral en </a:t>
          </a:r>
          <a:r>
            <a:rPr lang="es-MX" sz="1600" b="1" dirty="0">
              <a:solidFill>
                <a:schemeClr val="tx2"/>
              </a:solidFill>
              <a:latin typeface="Century Gothic"/>
              <a:cs typeface="Century Gothic"/>
            </a:rPr>
            <a:t>2016 y 2017</a:t>
          </a:r>
          <a:endParaRPr lang="es-ES" sz="1600" b="1">
            <a:solidFill>
              <a:schemeClr val="tx2"/>
            </a:solidFill>
            <a:latin typeface="Century Gothic"/>
            <a:cs typeface="Century Gothic"/>
          </a:endParaRPr>
        </a:p>
      </dgm:t>
    </dgm:pt>
    <dgm:pt modelId="{44FA6413-54A6-7347-A4D0-DFBAEA1BF457}" type="parTrans" cxnId="{D2D30F0B-2605-1847-8B18-8C626015E3AB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C96483B5-620B-314B-B295-B0F63E067736}" type="sibTrans" cxnId="{D2D30F0B-2605-1847-8B18-8C626015E3AB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E1828FF4-65E3-7745-9FD7-254AF41811DF}">
      <dgm:prSet phldrT="[Texto]" custT="1"/>
      <dgm:spPr/>
      <dgm:t>
        <a:bodyPr/>
        <a:lstStyle/>
        <a:p>
          <a:r>
            <a:rPr lang="es-ES" sz="2000" b="1">
              <a:latin typeface="Century Gothic"/>
              <a:cs typeface="Century Gothic"/>
            </a:rPr>
            <a:t>2016</a:t>
          </a:r>
        </a:p>
      </dgm:t>
    </dgm:pt>
    <dgm:pt modelId="{8F0FF600-46E3-DC41-9F53-52BA715D17F0}" type="parTrans" cxnId="{681BAA92-104E-7644-BE36-13FC047DD45D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76329A2A-783D-1D48-8C6E-716267BADF99}" type="sibTrans" cxnId="{681BAA92-104E-7644-BE36-13FC047DD45D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0D888455-448F-F74D-A159-62BF04F7BD11}">
      <dgm:prSet phldrT="[Texto]" custT="1"/>
      <dgm:spPr/>
      <dgm:t>
        <a:bodyPr/>
        <a:lstStyle/>
        <a:p>
          <a:r>
            <a:rPr lang="es-MX" sz="1600" b="1" dirty="0" err="1">
              <a:latin typeface="Century Gothic"/>
              <a:cs typeface="Century Gothic"/>
            </a:rPr>
            <a:t>Distritación</a:t>
          </a:r>
          <a:r>
            <a:rPr lang="es-MX" sz="1600" b="1" dirty="0">
              <a:latin typeface="Century Gothic"/>
              <a:cs typeface="Century Gothic"/>
            </a:rPr>
            <a:t> federal e inicio de las </a:t>
          </a:r>
          <a:r>
            <a:rPr lang="es-MX" sz="1600" b="1" dirty="0" err="1">
              <a:latin typeface="Century Gothic"/>
              <a:cs typeface="Century Gothic"/>
            </a:rPr>
            <a:t>distritaciones</a:t>
          </a:r>
          <a:r>
            <a:rPr lang="es-MX" sz="1600" b="1" dirty="0">
              <a:latin typeface="Century Gothic"/>
              <a:cs typeface="Century Gothic"/>
            </a:rPr>
            <a:t> de entidades con </a:t>
          </a:r>
          <a:r>
            <a:rPr lang="es-MX" sz="1600" b="1" dirty="0">
              <a:solidFill>
                <a:srgbClr val="A52F6D"/>
              </a:solidFill>
              <a:latin typeface="Century Gothic"/>
              <a:cs typeface="Century Gothic"/>
            </a:rPr>
            <a:t>proceso electoral en 2018</a:t>
          </a:r>
          <a:endParaRPr lang="es-ES" sz="1600" b="1">
            <a:solidFill>
              <a:srgbClr val="A52F6D"/>
            </a:solidFill>
            <a:latin typeface="Century Gothic"/>
            <a:cs typeface="Century Gothic"/>
          </a:endParaRPr>
        </a:p>
      </dgm:t>
    </dgm:pt>
    <dgm:pt modelId="{F1C65A84-1337-AD4D-B40F-5270F8C62D19}" type="parTrans" cxnId="{9093940E-F4CC-F346-9586-C8E10464349F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B7C3DD29-7125-804D-8D33-1D1522EFE861}" type="sibTrans" cxnId="{9093940E-F4CC-F346-9586-C8E10464349F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0BAC4B2E-7B99-A343-9F5E-32363F616554}">
      <dgm:prSet phldrT="[Texto]" custT="1"/>
      <dgm:spPr/>
      <dgm:t>
        <a:bodyPr/>
        <a:lstStyle/>
        <a:p>
          <a:r>
            <a:rPr lang="es-ES" sz="2000" b="1">
              <a:latin typeface="Century Gothic"/>
              <a:cs typeface="Century Gothic"/>
            </a:rPr>
            <a:t>2017</a:t>
          </a:r>
        </a:p>
      </dgm:t>
    </dgm:pt>
    <dgm:pt modelId="{4E0EB5C1-F865-4440-8AC5-CBBF23D267AC}" type="parTrans" cxnId="{E818649F-D6FE-8E4B-A672-ED7C03A71C3B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2F093C51-ACA1-6843-848F-D0B0A1A069DA}" type="sibTrans" cxnId="{E818649F-D6FE-8E4B-A672-ED7C03A71C3B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5DD5D3A7-BD7F-664D-B97F-B4A0B7ADBAE3}">
      <dgm:prSet phldrT="[Texto]" custT="1"/>
      <dgm:spPr/>
      <dgm:t>
        <a:bodyPr/>
        <a:lstStyle/>
        <a:p>
          <a:r>
            <a:rPr lang="es-MX" sz="1600" b="1" dirty="0" err="1">
              <a:latin typeface="Century Gothic"/>
              <a:cs typeface="Century Gothic"/>
            </a:rPr>
            <a:t>Distritaciones</a:t>
          </a:r>
          <a:r>
            <a:rPr lang="es-MX" sz="1600" b="1" dirty="0">
              <a:latin typeface="Century Gothic"/>
              <a:cs typeface="Century Gothic"/>
            </a:rPr>
            <a:t> de entidades con </a:t>
          </a:r>
          <a:r>
            <a:rPr lang="es-MX" sz="1600" b="1" dirty="0">
              <a:solidFill>
                <a:srgbClr val="A52F6D"/>
              </a:solidFill>
              <a:latin typeface="Century Gothic"/>
              <a:cs typeface="Century Gothic"/>
            </a:rPr>
            <a:t>proceso electoral en 2018</a:t>
          </a:r>
          <a:endParaRPr lang="es-ES" sz="1600" b="1">
            <a:solidFill>
              <a:srgbClr val="A52F6D"/>
            </a:solidFill>
            <a:latin typeface="Century Gothic"/>
            <a:cs typeface="Century Gothic"/>
          </a:endParaRPr>
        </a:p>
      </dgm:t>
    </dgm:pt>
    <dgm:pt modelId="{2507FE90-0F7F-7B47-AEE6-FE29A077262E}" type="parTrans" cxnId="{233D55C6-4058-E547-AF40-D57A7A6E6EE8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F6FC6683-AC70-A443-8BEE-AC30828C37D2}" type="sibTrans" cxnId="{233D55C6-4058-E547-AF40-D57A7A6E6EE8}">
      <dgm:prSet/>
      <dgm:spPr/>
      <dgm:t>
        <a:bodyPr/>
        <a:lstStyle/>
        <a:p>
          <a:endParaRPr lang="es-ES" sz="1600" b="1">
            <a:solidFill>
              <a:schemeClr val="bg1"/>
            </a:solidFill>
            <a:latin typeface="Century Gothic"/>
            <a:cs typeface="Century Gothic"/>
          </a:endParaRPr>
        </a:p>
      </dgm:t>
    </dgm:pt>
    <dgm:pt modelId="{908AEE6C-C9DB-3E4C-AD32-2A47292790F4}" type="pres">
      <dgm:prSet presAssocID="{9086B62E-AB7E-E745-967B-AF32DA3FAD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CE452E-4563-BD41-AF9C-1BEC64926A69}" type="pres">
      <dgm:prSet presAssocID="{BE0C43B9-9BDC-3649-85A9-41D019D2D14E}" presName="composite" presStyleCnt="0"/>
      <dgm:spPr/>
    </dgm:pt>
    <dgm:pt modelId="{BDA8AF07-8B92-5B4A-9861-632FF52D1571}" type="pres">
      <dgm:prSet presAssocID="{BE0C43B9-9BDC-3649-85A9-41D019D2D1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E33298-E7B1-0846-BCFB-2F4DB6F634A2}" type="pres">
      <dgm:prSet presAssocID="{BE0C43B9-9BDC-3649-85A9-41D019D2D14E}" presName="descendantText" presStyleLbl="alignAcc1" presStyleIdx="0" presStyleCnt="3" custLinFactNeighborX="5347" custLinFactNeighborY="-9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916471-6ADF-7245-A002-A94DB6167698}" type="pres">
      <dgm:prSet presAssocID="{A7185F54-D77D-6747-8174-63D01C6993D4}" presName="sp" presStyleCnt="0"/>
      <dgm:spPr/>
    </dgm:pt>
    <dgm:pt modelId="{EC96081B-216C-A842-BD53-A2235BC34CE0}" type="pres">
      <dgm:prSet presAssocID="{E1828FF4-65E3-7745-9FD7-254AF41811DF}" presName="composite" presStyleCnt="0"/>
      <dgm:spPr/>
    </dgm:pt>
    <dgm:pt modelId="{9C24D821-28A5-B643-B352-D39ACA008885}" type="pres">
      <dgm:prSet presAssocID="{E1828FF4-65E3-7745-9FD7-254AF41811D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808802-54EE-8543-8D35-A10D6FB4E445}" type="pres">
      <dgm:prSet presAssocID="{E1828FF4-65E3-7745-9FD7-254AF41811D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C74C21-BBFE-DA41-8A32-6EFF2E2D83A0}" type="pres">
      <dgm:prSet presAssocID="{76329A2A-783D-1D48-8C6E-716267BADF99}" presName="sp" presStyleCnt="0"/>
      <dgm:spPr/>
    </dgm:pt>
    <dgm:pt modelId="{B383485E-52C4-964C-B64C-6A81F9242B89}" type="pres">
      <dgm:prSet presAssocID="{0BAC4B2E-7B99-A343-9F5E-32363F616554}" presName="composite" presStyleCnt="0"/>
      <dgm:spPr/>
    </dgm:pt>
    <dgm:pt modelId="{4CB92B91-798B-D742-A521-382CF17B1127}" type="pres">
      <dgm:prSet presAssocID="{0BAC4B2E-7B99-A343-9F5E-32363F61655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36B97C-2671-0C40-9C97-3D1CA1169FFE}" type="pres">
      <dgm:prSet presAssocID="{0BAC4B2E-7B99-A343-9F5E-32363F61655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C42A7F9-DB01-3C47-B396-9C751207C241}" srcId="{9086B62E-AB7E-E745-967B-AF32DA3FADFC}" destId="{BE0C43B9-9BDC-3649-85A9-41D019D2D14E}" srcOrd="0" destOrd="0" parTransId="{CF0D5918-E596-2B44-A8F4-6038F573C069}" sibTransId="{A7185F54-D77D-6747-8174-63D01C6993D4}"/>
    <dgm:cxn modelId="{D2D30F0B-2605-1847-8B18-8C626015E3AB}" srcId="{BE0C43B9-9BDC-3649-85A9-41D019D2D14E}" destId="{F9838B8F-10C5-3041-9A83-A64D26A5B6D6}" srcOrd="0" destOrd="0" parTransId="{44FA6413-54A6-7347-A4D0-DFBAEA1BF457}" sibTransId="{C96483B5-620B-314B-B295-B0F63E067736}"/>
    <dgm:cxn modelId="{E818649F-D6FE-8E4B-A672-ED7C03A71C3B}" srcId="{9086B62E-AB7E-E745-967B-AF32DA3FADFC}" destId="{0BAC4B2E-7B99-A343-9F5E-32363F616554}" srcOrd="2" destOrd="0" parTransId="{4E0EB5C1-F865-4440-8AC5-CBBF23D267AC}" sibTransId="{2F093C51-ACA1-6843-848F-D0B0A1A069DA}"/>
    <dgm:cxn modelId="{92198131-405F-344E-ADF5-FC307438F473}" type="presOf" srcId="{E1828FF4-65E3-7745-9FD7-254AF41811DF}" destId="{9C24D821-28A5-B643-B352-D39ACA008885}" srcOrd="0" destOrd="0" presId="urn:microsoft.com/office/officeart/2005/8/layout/chevron2"/>
    <dgm:cxn modelId="{9093940E-F4CC-F346-9586-C8E10464349F}" srcId="{E1828FF4-65E3-7745-9FD7-254AF41811DF}" destId="{0D888455-448F-F74D-A159-62BF04F7BD11}" srcOrd="0" destOrd="0" parTransId="{F1C65A84-1337-AD4D-B40F-5270F8C62D19}" sibTransId="{B7C3DD29-7125-804D-8D33-1D1522EFE861}"/>
    <dgm:cxn modelId="{B121C841-C93C-9640-8D4A-6A8B631A32D8}" type="presOf" srcId="{0BAC4B2E-7B99-A343-9F5E-32363F616554}" destId="{4CB92B91-798B-D742-A521-382CF17B1127}" srcOrd="0" destOrd="0" presId="urn:microsoft.com/office/officeart/2005/8/layout/chevron2"/>
    <dgm:cxn modelId="{8D454EA5-8C7E-364C-A5F0-460CDFEA31D0}" type="presOf" srcId="{BE0C43B9-9BDC-3649-85A9-41D019D2D14E}" destId="{BDA8AF07-8B92-5B4A-9861-632FF52D1571}" srcOrd="0" destOrd="0" presId="urn:microsoft.com/office/officeart/2005/8/layout/chevron2"/>
    <dgm:cxn modelId="{681BAA92-104E-7644-BE36-13FC047DD45D}" srcId="{9086B62E-AB7E-E745-967B-AF32DA3FADFC}" destId="{E1828FF4-65E3-7745-9FD7-254AF41811DF}" srcOrd="1" destOrd="0" parTransId="{8F0FF600-46E3-DC41-9F53-52BA715D17F0}" sibTransId="{76329A2A-783D-1D48-8C6E-716267BADF99}"/>
    <dgm:cxn modelId="{D310D135-C4D4-D946-B97F-9FA2B4AAA36C}" type="presOf" srcId="{0D888455-448F-F74D-A159-62BF04F7BD11}" destId="{5D808802-54EE-8543-8D35-A10D6FB4E445}" srcOrd="0" destOrd="0" presId="urn:microsoft.com/office/officeart/2005/8/layout/chevron2"/>
    <dgm:cxn modelId="{233D55C6-4058-E547-AF40-D57A7A6E6EE8}" srcId="{0BAC4B2E-7B99-A343-9F5E-32363F616554}" destId="{5DD5D3A7-BD7F-664D-B97F-B4A0B7ADBAE3}" srcOrd="0" destOrd="0" parTransId="{2507FE90-0F7F-7B47-AEE6-FE29A077262E}" sibTransId="{F6FC6683-AC70-A443-8BEE-AC30828C37D2}"/>
    <dgm:cxn modelId="{F3D68814-DB94-EA47-9EDE-C22A1863D091}" type="presOf" srcId="{5DD5D3A7-BD7F-664D-B97F-B4A0B7ADBAE3}" destId="{1C36B97C-2671-0C40-9C97-3D1CA1169FFE}" srcOrd="0" destOrd="0" presId="urn:microsoft.com/office/officeart/2005/8/layout/chevron2"/>
    <dgm:cxn modelId="{3ED23005-C34F-964D-996A-8FE9783CC37E}" type="presOf" srcId="{F9838B8F-10C5-3041-9A83-A64D26A5B6D6}" destId="{81E33298-E7B1-0846-BCFB-2F4DB6F634A2}" srcOrd="0" destOrd="0" presId="urn:microsoft.com/office/officeart/2005/8/layout/chevron2"/>
    <dgm:cxn modelId="{46F2AC15-0CCA-0A40-8B9A-CFA62E310421}" type="presOf" srcId="{9086B62E-AB7E-E745-967B-AF32DA3FADFC}" destId="{908AEE6C-C9DB-3E4C-AD32-2A47292790F4}" srcOrd="0" destOrd="0" presId="urn:microsoft.com/office/officeart/2005/8/layout/chevron2"/>
    <dgm:cxn modelId="{7DBD6580-7E57-A642-B445-E71F99EFE36A}" type="presParOf" srcId="{908AEE6C-C9DB-3E4C-AD32-2A47292790F4}" destId="{D0CE452E-4563-BD41-AF9C-1BEC64926A69}" srcOrd="0" destOrd="0" presId="urn:microsoft.com/office/officeart/2005/8/layout/chevron2"/>
    <dgm:cxn modelId="{78171298-5DEA-B641-ADE6-6B075B6B663E}" type="presParOf" srcId="{D0CE452E-4563-BD41-AF9C-1BEC64926A69}" destId="{BDA8AF07-8B92-5B4A-9861-632FF52D1571}" srcOrd="0" destOrd="0" presId="urn:microsoft.com/office/officeart/2005/8/layout/chevron2"/>
    <dgm:cxn modelId="{082F03EE-0514-344A-B9F1-0AF16C753031}" type="presParOf" srcId="{D0CE452E-4563-BD41-AF9C-1BEC64926A69}" destId="{81E33298-E7B1-0846-BCFB-2F4DB6F634A2}" srcOrd="1" destOrd="0" presId="urn:microsoft.com/office/officeart/2005/8/layout/chevron2"/>
    <dgm:cxn modelId="{8C4A0ADA-C7A8-F841-BA9E-284231450A03}" type="presParOf" srcId="{908AEE6C-C9DB-3E4C-AD32-2A47292790F4}" destId="{E7916471-6ADF-7245-A002-A94DB6167698}" srcOrd="1" destOrd="0" presId="urn:microsoft.com/office/officeart/2005/8/layout/chevron2"/>
    <dgm:cxn modelId="{041543CA-F13F-5342-AE25-B8C04B4DE30C}" type="presParOf" srcId="{908AEE6C-C9DB-3E4C-AD32-2A47292790F4}" destId="{EC96081B-216C-A842-BD53-A2235BC34CE0}" srcOrd="2" destOrd="0" presId="urn:microsoft.com/office/officeart/2005/8/layout/chevron2"/>
    <dgm:cxn modelId="{8DE57C77-9760-7043-B78D-3B70C88C8940}" type="presParOf" srcId="{EC96081B-216C-A842-BD53-A2235BC34CE0}" destId="{9C24D821-28A5-B643-B352-D39ACA008885}" srcOrd="0" destOrd="0" presId="urn:microsoft.com/office/officeart/2005/8/layout/chevron2"/>
    <dgm:cxn modelId="{C82113B3-80A5-F74F-8457-0C59DE242B8C}" type="presParOf" srcId="{EC96081B-216C-A842-BD53-A2235BC34CE0}" destId="{5D808802-54EE-8543-8D35-A10D6FB4E445}" srcOrd="1" destOrd="0" presId="urn:microsoft.com/office/officeart/2005/8/layout/chevron2"/>
    <dgm:cxn modelId="{5DD6C02C-7696-A342-B0F5-AD92B07A89F2}" type="presParOf" srcId="{908AEE6C-C9DB-3E4C-AD32-2A47292790F4}" destId="{42C74C21-BBFE-DA41-8A32-6EFF2E2D83A0}" srcOrd="3" destOrd="0" presId="urn:microsoft.com/office/officeart/2005/8/layout/chevron2"/>
    <dgm:cxn modelId="{B560D945-77CE-3746-85CE-12AA390EBA96}" type="presParOf" srcId="{908AEE6C-C9DB-3E4C-AD32-2A47292790F4}" destId="{B383485E-52C4-964C-B64C-6A81F9242B89}" srcOrd="4" destOrd="0" presId="urn:microsoft.com/office/officeart/2005/8/layout/chevron2"/>
    <dgm:cxn modelId="{1456CF01-5FB5-704A-9F0E-9CFE277EEE90}" type="presParOf" srcId="{B383485E-52C4-964C-B64C-6A81F9242B89}" destId="{4CB92B91-798B-D742-A521-382CF17B1127}" srcOrd="0" destOrd="0" presId="urn:microsoft.com/office/officeart/2005/8/layout/chevron2"/>
    <dgm:cxn modelId="{46FB11E2-B0D2-CC46-8BDC-F56FF8955C5E}" type="presParOf" srcId="{B383485E-52C4-964C-B64C-6A81F9242B89}" destId="{1C36B97C-2671-0C40-9C97-3D1CA1169F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8AF07-8B92-5B4A-9861-632FF52D1571}">
      <dsp:nvSpPr>
        <dsp:cNvPr id="0" name=""/>
        <dsp:cNvSpPr/>
      </dsp:nvSpPr>
      <dsp:spPr>
        <a:xfrm rot="5400000">
          <a:off x="-160847" y="161073"/>
          <a:ext cx="1072314" cy="750620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>
              <a:latin typeface="Century Gothic"/>
              <a:cs typeface="Century Gothic"/>
            </a:rPr>
            <a:t>2015</a:t>
          </a:r>
        </a:p>
      </dsp:txBody>
      <dsp:txXfrm rot="-5400000">
        <a:off x="0" y="375536"/>
        <a:ext cx="750620" cy="321694"/>
      </dsp:txXfrm>
    </dsp:sp>
    <dsp:sp modelId="{81E33298-E7B1-0846-BCFB-2F4DB6F634A2}">
      <dsp:nvSpPr>
        <dsp:cNvPr id="0" name=""/>
        <dsp:cNvSpPr/>
      </dsp:nvSpPr>
      <dsp:spPr>
        <a:xfrm rot="5400000">
          <a:off x="3202297" y="-2451677"/>
          <a:ext cx="697004" cy="5600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dirty="0" err="1">
              <a:latin typeface="Century Gothic"/>
              <a:cs typeface="Century Gothic"/>
            </a:rPr>
            <a:t>Distritaciones</a:t>
          </a:r>
          <a:r>
            <a:rPr lang="es-MX" sz="1600" b="1" kern="1200" dirty="0">
              <a:latin typeface="Century Gothic"/>
              <a:cs typeface="Century Gothic"/>
            </a:rPr>
            <a:t> de entidades con </a:t>
          </a:r>
          <a:r>
            <a:rPr lang="es-MX" sz="1600" b="1" kern="1200" dirty="0">
              <a:solidFill>
                <a:srgbClr val="A52F6D"/>
              </a:solidFill>
              <a:latin typeface="Century Gothic"/>
              <a:cs typeface="Century Gothic"/>
            </a:rPr>
            <a:t>proceso electoral en </a:t>
          </a:r>
          <a:r>
            <a:rPr lang="es-MX" sz="1600" b="1" kern="1200" dirty="0">
              <a:solidFill>
                <a:schemeClr val="tx2"/>
              </a:solidFill>
              <a:latin typeface="Century Gothic"/>
              <a:cs typeface="Century Gothic"/>
            </a:rPr>
            <a:t>2016 y 2017</a:t>
          </a:r>
          <a:endParaRPr lang="es-ES" sz="1600" b="1" kern="1200">
            <a:solidFill>
              <a:schemeClr val="tx2"/>
            </a:solidFill>
            <a:latin typeface="Century Gothic"/>
            <a:cs typeface="Century Gothic"/>
          </a:endParaRPr>
        </a:p>
      </dsp:txBody>
      <dsp:txXfrm rot="-5400000">
        <a:off x="750621" y="34024"/>
        <a:ext cx="5566333" cy="628954"/>
      </dsp:txXfrm>
    </dsp:sp>
    <dsp:sp modelId="{9C24D821-28A5-B643-B352-D39ACA008885}">
      <dsp:nvSpPr>
        <dsp:cNvPr id="0" name=""/>
        <dsp:cNvSpPr/>
      </dsp:nvSpPr>
      <dsp:spPr>
        <a:xfrm rot="5400000">
          <a:off x="-160847" y="1028845"/>
          <a:ext cx="1072314" cy="750620"/>
        </a:xfrm>
        <a:prstGeom prst="chevron">
          <a:avLst/>
        </a:prstGeom>
        <a:solidFill>
          <a:schemeClr val="accent5">
            <a:shade val="80000"/>
            <a:hueOff val="290343"/>
            <a:satOff val="-30253"/>
            <a:lumOff val="20735"/>
            <a:alphaOff val="0"/>
          </a:schemeClr>
        </a:solidFill>
        <a:ln w="25400" cap="flat" cmpd="sng" algn="ctr">
          <a:solidFill>
            <a:schemeClr val="accent5">
              <a:shade val="80000"/>
              <a:hueOff val="290343"/>
              <a:satOff val="-30253"/>
              <a:lumOff val="2073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>
              <a:latin typeface="Century Gothic"/>
              <a:cs typeface="Century Gothic"/>
            </a:rPr>
            <a:t>2016</a:t>
          </a:r>
        </a:p>
      </dsp:txBody>
      <dsp:txXfrm rot="-5400000">
        <a:off x="0" y="1243308"/>
        <a:ext cx="750620" cy="321694"/>
      </dsp:txXfrm>
    </dsp:sp>
    <dsp:sp modelId="{5D808802-54EE-8543-8D35-A10D6FB4E445}">
      <dsp:nvSpPr>
        <dsp:cNvPr id="0" name=""/>
        <dsp:cNvSpPr/>
      </dsp:nvSpPr>
      <dsp:spPr>
        <a:xfrm rot="5400000">
          <a:off x="3202297" y="-1583678"/>
          <a:ext cx="697004" cy="5600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290343"/>
              <a:satOff val="-30253"/>
              <a:lumOff val="207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dirty="0" err="1">
              <a:latin typeface="Century Gothic"/>
              <a:cs typeface="Century Gothic"/>
            </a:rPr>
            <a:t>Distritación</a:t>
          </a:r>
          <a:r>
            <a:rPr lang="es-MX" sz="1600" b="1" kern="1200" dirty="0">
              <a:latin typeface="Century Gothic"/>
              <a:cs typeface="Century Gothic"/>
            </a:rPr>
            <a:t> federal e inicio de las </a:t>
          </a:r>
          <a:r>
            <a:rPr lang="es-MX" sz="1600" b="1" kern="1200" dirty="0" err="1">
              <a:latin typeface="Century Gothic"/>
              <a:cs typeface="Century Gothic"/>
            </a:rPr>
            <a:t>distritaciones</a:t>
          </a:r>
          <a:r>
            <a:rPr lang="es-MX" sz="1600" b="1" kern="1200" dirty="0">
              <a:latin typeface="Century Gothic"/>
              <a:cs typeface="Century Gothic"/>
            </a:rPr>
            <a:t> de entidades con </a:t>
          </a:r>
          <a:r>
            <a:rPr lang="es-MX" sz="1600" b="1" kern="1200" dirty="0">
              <a:solidFill>
                <a:srgbClr val="A52F6D"/>
              </a:solidFill>
              <a:latin typeface="Century Gothic"/>
              <a:cs typeface="Century Gothic"/>
            </a:rPr>
            <a:t>proceso electoral en 2018</a:t>
          </a:r>
          <a:endParaRPr lang="es-ES" sz="1600" b="1" kern="1200">
            <a:solidFill>
              <a:srgbClr val="A52F6D"/>
            </a:solidFill>
            <a:latin typeface="Century Gothic"/>
            <a:cs typeface="Century Gothic"/>
          </a:endParaRPr>
        </a:p>
      </dsp:txBody>
      <dsp:txXfrm rot="-5400000">
        <a:off x="750621" y="902023"/>
        <a:ext cx="5566333" cy="628954"/>
      </dsp:txXfrm>
    </dsp:sp>
    <dsp:sp modelId="{4CB92B91-798B-D742-A521-382CF17B1127}">
      <dsp:nvSpPr>
        <dsp:cNvPr id="0" name=""/>
        <dsp:cNvSpPr/>
      </dsp:nvSpPr>
      <dsp:spPr>
        <a:xfrm rot="5400000">
          <a:off x="-160847" y="1896618"/>
          <a:ext cx="1072314" cy="750620"/>
        </a:xfrm>
        <a:prstGeom prst="chevron">
          <a:avLst/>
        </a:prstGeom>
        <a:solidFill>
          <a:schemeClr val="accent5">
            <a:shade val="80000"/>
            <a:hueOff val="580686"/>
            <a:satOff val="-60506"/>
            <a:lumOff val="41470"/>
            <a:alphaOff val="0"/>
          </a:schemeClr>
        </a:solidFill>
        <a:ln w="25400" cap="flat" cmpd="sng" algn="ctr">
          <a:solidFill>
            <a:schemeClr val="accent5">
              <a:shade val="80000"/>
              <a:hueOff val="580686"/>
              <a:satOff val="-60506"/>
              <a:lumOff val="4147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>
              <a:latin typeface="Century Gothic"/>
              <a:cs typeface="Century Gothic"/>
            </a:rPr>
            <a:t>2017</a:t>
          </a:r>
        </a:p>
      </dsp:txBody>
      <dsp:txXfrm rot="-5400000">
        <a:off x="0" y="2111081"/>
        <a:ext cx="750620" cy="321694"/>
      </dsp:txXfrm>
    </dsp:sp>
    <dsp:sp modelId="{1C36B97C-2671-0C40-9C97-3D1CA1169FFE}">
      <dsp:nvSpPr>
        <dsp:cNvPr id="0" name=""/>
        <dsp:cNvSpPr/>
      </dsp:nvSpPr>
      <dsp:spPr>
        <a:xfrm rot="5400000">
          <a:off x="3202297" y="-715905"/>
          <a:ext cx="697004" cy="56003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580686"/>
              <a:satOff val="-60506"/>
              <a:lumOff val="4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dirty="0" err="1">
              <a:latin typeface="Century Gothic"/>
              <a:cs typeface="Century Gothic"/>
            </a:rPr>
            <a:t>Distritaciones</a:t>
          </a:r>
          <a:r>
            <a:rPr lang="es-MX" sz="1600" b="1" kern="1200" dirty="0">
              <a:latin typeface="Century Gothic"/>
              <a:cs typeface="Century Gothic"/>
            </a:rPr>
            <a:t> de entidades con </a:t>
          </a:r>
          <a:r>
            <a:rPr lang="es-MX" sz="1600" b="1" kern="1200" dirty="0">
              <a:solidFill>
                <a:srgbClr val="A52F6D"/>
              </a:solidFill>
              <a:latin typeface="Century Gothic"/>
              <a:cs typeface="Century Gothic"/>
            </a:rPr>
            <a:t>proceso electoral en 2018</a:t>
          </a:r>
          <a:endParaRPr lang="es-ES" sz="1600" b="1" kern="1200">
            <a:solidFill>
              <a:srgbClr val="A52F6D"/>
            </a:solidFill>
            <a:latin typeface="Century Gothic"/>
            <a:cs typeface="Century Gothic"/>
          </a:endParaRPr>
        </a:p>
      </dsp:txBody>
      <dsp:txXfrm rot="-5400000">
        <a:off x="750621" y="1769796"/>
        <a:ext cx="5566333" cy="628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4797152"/>
            <a:ext cx="9144000" cy="2060848"/>
          </a:xfrm>
          <a:prstGeom prst="rect">
            <a:avLst/>
          </a:prstGeom>
          <a:solidFill>
            <a:srgbClr val="BA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59832" y="4988024"/>
            <a:ext cx="5688632" cy="531490"/>
          </a:xfrm>
        </p:spPr>
        <p:txBody>
          <a:bodyPr/>
          <a:lstStyle>
            <a:lvl1pPr algn="l">
              <a:defRPr sz="2000"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smtClean="0"/>
              <a:t>Clic para editar título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59832" y="5661248"/>
            <a:ext cx="5688632" cy="36004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/>
              <a:pPr/>
              <a:t>‹Nr.›</a:t>
            </a:fld>
            <a:endParaRPr lang="es-MX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3059832" y="6021288"/>
            <a:ext cx="5688632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Century Gothic"/>
                <a:ea typeface="+mn-ea"/>
                <a:cs typeface="Century Gothic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pic>
        <p:nvPicPr>
          <p:cNvPr id="12" name="Imagen 11" descr="LOGO INE col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4664"/>
            <a:ext cx="1563856" cy="481140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4797152"/>
            <a:ext cx="9144000" cy="2060848"/>
          </a:xfrm>
          <a:prstGeom prst="rect">
            <a:avLst/>
          </a:prstGeom>
          <a:solidFill>
            <a:srgbClr val="BA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5" name="Imagen 14" descr="LOGO INE colo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4664"/>
            <a:ext cx="1563856" cy="4811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3" y="908720"/>
            <a:ext cx="7846172" cy="35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8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20"/>
          <p:cNvSpPr>
            <a:spLocks noGrp="1"/>
          </p:cNvSpPr>
          <p:nvPr>
            <p:ph type="body" sz="quarter" idx="10"/>
          </p:nvPr>
        </p:nvSpPr>
        <p:spPr>
          <a:xfrm>
            <a:off x="710082" y="3824770"/>
            <a:ext cx="7728958" cy="991373"/>
          </a:xfrm>
        </p:spPr>
        <p:txBody>
          <a:bodyPr/>
          <a:lstStyle>
            <a:lvl1pPr marL="0" indent="0" algn="ctr">
              <a:buNone/>
              <a:defRPr sz="2000">
                <a:latin typeface="Century Gothic"/>
                <a:cs typeface="Century Gothic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1"/>
          </p:nvPr>
        </p:nvSpPr>
        <p:spPr>
          <a:xfrm>
            <a:off x="1773535" y="5355460"/>
            <a:ext cx="5655055" cy="488689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defRPr>
            </a:lvl1pPr>
            <a:lvl2pPr marL="45720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4" name="Marcador de texto 22"/>
          <p:cNvSpPr>
            <a:spLocks noGrp="1"/>
          </p:cNvSpPr>
          <p:nvPr>
            <p:ph type="body" sz="quarter" idx="12"/>
          </p:nvPr>
        </p:nvSpPr>
        <p:spPr>
          <a:xfrm>
            <a:off x="1773534" y="5856052"/>
            <a:ext cx="5655055" cy="40640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defRPr>
            </a:lvl1pPr>
            <a:lvl2pPr marL="45720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3" hasCustomPrompt="1"/>
          </p:nvPr>
        </p:nvSpPr>
        <p:spPr>
          <a:xfrm>
            <a:off x="710082" y="2416855"/>
            <a:ext cx="7728958" cy="166736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980728"/>
            <a:ext cx="8676456" cy="216024"/>
          </a:xfrm>
          <a:prstGeom prst="rect">
            <a:avLst/>
          </a:prstGeom>
          <a:solidFill>
            <a:srgbClr val="BA006B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7944" y="274638"/>
            <a:ext cx="4618856" cy="706090"/>
          </a:xfrm>
        </p:spPr>
        <p:txBody>
          <a:bodyPr/>
          <a:lstStyle>
            <a:lvl1pPr>
              <a:defRPr sz="1800" b="1">
                <a:solidFill>
                  <a:srgbClr val="BA006B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agen 12" descr="LOGO INE col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4893"/>
            <a:ext cx="1152128" cy="354467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980728"/>
            <a:ext cx="8676456" cy="216024"/>
          </a:xfrm>
          <a:prstGeom prst="rect">
            <a:avLst/>
          </a:prstGeom>
          <a:solidFill>
            <a:srgbClr val="BA006B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 descr="LOGO INE colo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4893"/>
            <a:ext cx="1152128" cy="354467"/>
          </a:xfrm>
          <a:prstGeom prst="rect">
            <a:avLst/>
          </a:prstGeom>
        </p:spPr>
      </p:pic>
      <p:pic>
        <p:nvPicPr>
          <p:cNvPr id="4" name="Imagen 3" descr="LOGO-REUNIONOPL-0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2736304" cy="12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4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3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3/11/15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067944" y="274638"/>
            <a:ext cx="461885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1600200"/>
            <a:ext cx="75608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Imagen 9" descr="LOGO INE color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4893"/>
            <a:ext cx="1152128" cy="354467"/>
          </a:xfrm>
          <a:prstGeom prst="rect">
            <a:avLst/>
          </a:prstGeom>
        </p:spPr>
      </p:pic>
      <p:pic>
        <p:nvPicPr>
          <p:cNvPr id="7" name="Imagen 6" descr="LOGO INE color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4893"/>
            <a:ext cx="1152128" cy="354467"/>
          </a:xfrm>
          <a:prstGeom prst="rect">
            <a:avLst/>
          </a:prstGeom>
        </p:spPr>
      </p:pic>
      <p:cxnSp>
        <p:nvCxnSpPr>
          <p:cNvPr id="5" name="Conector recto 4"/>
          <p:cNvCxnSpPr/>
          <p:nvPr userDrawn="1"/>
        </p:nvCxnSpPr>
        <p:spPr>
          <a:xfrm>
            <a:off x="8244408" y="6478311"/>
            <a:ext cx="0" cy="165306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9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3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ctrTitle"/>
          </p:nvPr>
        </p:nvSpPr>
        <p:spPr>
          <a:xfrm>
            <a:off x="611560" y="5373216"/>
            <a:ext cx="7931396" cy="531490"/>
          </a:xfrm>
        </p:spPr>
        <p:txBody>
          <a:bodyPr/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Proyecto de Distritación 2015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>
          <a:xfrm>
            <a:off x="1732942" y="6262464"/>
            <a:ext cx="5688632" cy="360040"/>
          </a:xfrm>
        </p:spPr>
        <p:txBody>
          <a:bodyPr/>
          <a:lstStyle/>
          <a:p>
            <a:pPr algn="ctr"/>
            <a:r>
              <a:rPr lang="es-MX" sz="1200" dirty="0" smtClean="0"/>
              <a:t>12 </a:t>
            </a:r>
            <a:r>
              <a:rPr lang="es-MX" sz="1200" dirty="0"/>
              <a:t>de marzo de 2015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1554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7560840" cy="4525963"/>
          </a:xfrm>
        </p:spPr>
        <p:txBody>
          <a:bodyPr>
            <a:normAutofit/>
          </a:bodyPr>
          <a:lstStyle/>
          <a:p>
            <a:pPr marL="341313" indent="-341313" algn="just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Construcción de los </a:t>
            </a:r>
            <a:r>
              <a:rPr lang="es-MX" b="1" dirty="0">
                <a:solidFill>
                  <a:srgbClr val="A52F6D"/>
                </a:solidFill>
              </a:rPr>
              <a:t>criterios</a:t>
            </a:r>
            <a:r>
              <a:rPr lang="es-MX" dirty="0">
                <a:solidFill>
                  <a:srgbClr val="000000"/>
                </a:solidFill>
              </a:rPr>
              <a:t>.</a:t>
            </a:r>
          </a:p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Definición del </a:t>
            </a:r>
            <a:r>
              <a:rPr lang="es-MX" b="1" dirty="0">
                <a:solidFill>
                  <a:srgbClr val="A52F6D"/>
                </a:solidFill>
              </a:rPr>
              <a:t>Modelo Matemático</a:t>
            </a:r>
            <a:r>
              <a:rPr lang="es-MX" dirty="0">
                <a:solidFill>
                  <a:srgbClr val="000000"/>
                </a:solidFill>
              </a:rPr>
              <a:t>. </a:t>
            </a:r>
          </a:p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Foros estatales </a:t>
            </a:r>
            <a:r>
              <a:rPr lang="es-MX" dirty="0">
                <a:solidFill>
                  <a:srgbClr val="000000"/>
                </a:solidFill>
              </a:rPr>
              <a:t>de presentación </a:t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del proyecto de distritación.</a:t>
            </a:r>
          </a:p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Observaciones al Primer Escenario </a:t>
            </a:r>
            <a:r>
              <a:rPr lang="es-MX" dirty="0">
                <a:solidFill>
                  <a:srgbClr val="000000"/>
                </a:solidFill>
              </a:rPr>
              <a:t>de Distritación.</a:t>
            </a:r>
          </a:p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Comentarios a la propuesta de </a:t>
            </a:r>
            <a:r>
              <a:rPr lang="es-MX" b="1" dirty="0">
                <a:solidFill>
                  <a:srgbClr val="A52F6D"/>
                </a:solidFill>
              </a:rPr>
              <a:t>cabeceras distritales.</a:t>
            </a:r>
          </a:p>
          <a:p>
            <a:pPr marL="341313" indent="-341313" algn="just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Presentación del </a:t>
            </a:r>
            <a:r>
              <a:rPr lang="es-MX" b="1" dirty="0">
                <a:solidFill>
                  <a:srgbClr val="A52F6D"/>
                </a:solidFill>
              </a:rPr>
              <a:t>escenario final.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Participación de las OPL</a:t>
            </a:r>
            <a:endParaRPr lang="es-MX" sz="2400" dirty="0">
              <a:solidFill>
                <a:srgbClr val="A52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9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1844824"/>
            <a:ext cx="7560840" cy="4525963"/>
          </a:xfrm>
        </p:spPr>
        <p:txBody>
          <a:bodyPr>
            <a:normAutofit/>
          </a:bodyPr>
          <a:lstStyle/>
          <a:p>
            <a:pPr marL="341313" indent="-341313" algn="just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Varias entidades iniciaron su </a:t>
            </a:r>
            <a:r>
              <a:rPr lang="es-MX" b="1" dirty="0">
                <a:solidFill>
                  <a:srgbClr val="A52F6D"/>
                </a:solidFill>
              </a:rPr>
              <a:t>reforma político – electoral.</a:t>
            </a:r>
          </a:p>
          <a:p>
            <a:pPr marL="341313" indent="-341313" algn="just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Este proceso es </a:t>
            </a:r>
            <a:r>
              <a:rPr lang="es-MX" b="1" dirty="0">
                <a:solidFill>
                  <a:srgbClr val="A52F6D"/>
                </a:solidFill>
              </a:rPr>
              <a:t>facultad de los congresos locales.</a:t>
            </a:r>
          </a:p>
          <a:p>
            <a:pPr marL="341313" indent="-341313" algn="just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Los </a:t>
            </a:r>
            <a:r>
              <a:rPr lang="es-MX" b="1" dirty="0">
                <a:solidFill>
                  <a:srgbClr val="A52F6D"/>
                </a:solidFill>
              </a:rPr>
              <a:t>cambios legislativos </a:t>
            </a:r>
            <a:r>
              <a:rPr lang="es-MX" dirty="0">
                <a:solidFill>
                  <a:srgbClr val="000000"/>
                </a:solidFill>
              </a:rPr>
              <a:t>pueden afectar el proceso de distritación:</a:t>
            </a:r>
          </a:p>
          <a:p>
            <a:pPr marL="798513" lvl="3" indent="-341313" algn="just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2000" dirty="0">
                <a:solidFill>
                  <a:srgbClr val="000000"/>
                </a:solidFill>
              </a:rPr>
              <a:t>por modificaciones en la </a:t>
            </a:r>
            <a:r>
              <a:rPr lang="es-MX" sz="2000" b="1" dirty="0">
                <a:solidFill>
                  <a:srgbClr val="A52F6D"/>
                </a:solidFill>
              </a:rPr>
              <a:t>fecha de inicio </a:t>
            </a:r>
            <a:r>
              <a:rPr lang="es-MX" sz="2000" dirty="0">
                <a:solidFill>
                  <a:srgbClr val="000000"/>
                </a:solidFill>
              </a:rPr>
              <a:t>de proceso electoral y/o </a:t>
            </a:r>
          </a:p>
          <a:p>
            <a:pPr marL="798513" lvl="3" indent="-341313" algn="just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2000" dirty="0">
                <a:solidFill>
                  <a:srgbClr val="000000"/>
                </a:solidFill>
              </a:rPr>
              <a:t>por incremento o decremento en el </a:t>
            </a:r>
            <a:r>
              <a:rPr lang="es-MX" sz="2000" b="1" dirty="0">
                <a:solidFill>
                  <a:srgbClr val="A52F6D"/>
                </a:solidFill>
              </a:rPr>
              <a:t>número de diputaciones</a:t>
            </a:r>
            <a:r>
              <a:rPr lang="es-MX" sz="2000" dirty="0">
                <a:solidFill>
                  <a:srgbClr val="000000"/>
                </a:solidFill>
              </a:rPr>
              <a:t> de mayoría relativa.</a:t>
            </a:r>
          </a:p>
          <a:p>
            <a:pPr algn="just"/>
            <a:endParaRPr lang="es-MX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Cambios legislativos</a:t>
            </a:r>
            <a:endParaRPr lang="es-MX" sz="2400" dirty="0">
              <a:solidFill>
                <a:srgbClr val="A52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9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1988841"/>
            <a:ext cx="7560840" cy="2088232"/>
          </a:xfrm>
        </p:spPr>
        <p:txBody>
          <a:bodyPr>
            <a:normAutofit/>
          </a:bodyPr>
          <a:lstStyle/>
          <a:p>
            <a:pPr marL="984250" indent="-341313" algn="just" defTabSz="455613" fontAlgn="base">
              <a:lnSpc>
                <a:spcPct val="110000"/>
              </a:lnSpc>
              <a:spcAft>
                <a:spcPts val="18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Baja California cambió el inicio de su proceso electoral </a:t>
            </a:r>
            <a:r>
              <a:rPr lang="es-MX" dirty="0">
                <a:solidFill>
                  <a:srgbClr val="000000"/>
                </a:solidFill>
              </a:rPr>
              <a:t>de febrero a septiembre, esto obliga a tener aprobada la distritación para </a:t>
            </a:r>
            <a:r>
              <a:rPr lang="es-MX" b="1" dirty="0">
                <a:solidFill>
                  <a:srgbClr val="A52F6D"/>
                </a:solidFill>
              </a:rPr>
              <a:t>finales de junio</a:t>
            </a:r>
            <a:r>
              <a:rPr lang="es-MX" dirty="0">
                <a:solidFill>
                  <a:srgbClr val="A52F6D"/>
                </a:solidFill>
              </a:rPr>
              <a:t>.</a:t>
            </a:r>
          </a:p>
          <a:p>
            <a:pPr marL="341313" indent="-341313" algn="just" defTabSz="455613" fontAlgn="base">
              <a:lnSpc>
                <a:spcPct val="110000"/>
              </a:lnSpc>
              <a:spcAft>
                <a:spcPts val="66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Mientras que </a:t>
            </a:r>
            <a:r>
              <a:rPr lang="es-MX" b="1" dirty="0">
                <a:solidFill>
                  <a:srgbClr val="A52F6D"/>
                </a:solidFill>
              </a:rPr>
              <a:t>Hidalgo</a:t>
            </a:r>
            <a:r>
              <a:rPr lang="es-MX" dirty="0">
                <a:solidFill>
                  <a:srgbClr val="A52F6D"/>
                </a:solidFill>
              </a:rPr>
              <a:t> </a:t>
            </a:r>
            <a:r>
              <a:rPr lang="es-MX" dirty="0">
                <a:solidFill>
                  <a:srgbClr val="000000"/>
                </a:solidFill>
              </a:rPr>
              <a:t>fijó el inicio del proceso </a:t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electoral en diciembre, </a:t>
            </a:r>
            <a:r>
              <a:rPr lang="es-MX" b="1" dirty="0">
                <a:solidFill>
                  <a:srgbClr val="A52F6D"/>
                </a:solidFill>
              </a:rPr>
              <a:t>adelantándolo un mes</a:t>
            </a:r>
            <a:r>
              <a:rPr lang="es-MX" dirty="0">
                <a:solidFill>
                  <a:srgbClr val="A52F6D"/>
                </a:solidFill>
              </a:rPr>
              <a:t>.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Cambios legislativos</a:t>
            </a:r>
            <a:endParaRPr lang="es-MX" sz="2400" dirty="0">
              <a:solidFill>
                <a:srgbClr val="A52F6D"/>
              </a:solidFill>
            </a:endParaRPr>
          </a:p>
        </p:txBody>
      </p:sp>
      <p:pic>
        <p:nvPicPr>
          <p:cNvPr id="5" name="Imagen 4" descr="b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1365253" cy="17693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140968"/>
            <a:ext cx="1365253" cy="1381636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971600" y="4797152"/>
            <a:ext cx="7048429" cy="1008112"/>
            <a:chOff x="691923" y="4750212"/>
            <a:chExt cx="7048429" cy="1008112"/>
          </a:xfrm>
        </p:grpSpPr>
        <p:sp>
          <p:nvSpPr>
            <p:cNvPr id="8" name="Rectángulo redondeado 7"/>
            <p:cNvSpPr/>
            <p:nvPr/>
          </p:nvSpPr>
          <p:spPr>
            <a:xfrm>
              <a:off x="691923" y="4750212"/>
              <a:ext cx="7048429" cy="1008112"/>
            </a:xfrm>
            <a:prstGeom prst="roundRect">
              <a:avLst/>
            </a:prstGeom>
            <a:solidFill>
              <a:schemeClr val="tx2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99592" y="4824928"/>
              <a:ext cx="6336704" cy="764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lvl="0" indent="-341313" algn="just" defTabSz="455613" fontAlgn="base">
                <a:lnSpc>
                  <a:spcPct val="110000"/>
                </a:lnSpc>
                <a:spcBef>
                  <a:spcPct val="20000"/>
                </a:spcBef>
                <a:spcAft>
                  <a:spcPts val="1800"/>
                </a:spcAft>
                <a:buClr>
                  <a:srgbClr val="A52F6D"/>
                </a:buClr>
                <a:buSzPct val="100000"/>
                <a:buFont typeface="Webdings" pitchFamily="18" charset="2"/>
                <a:buChar char=""/>
              </a:pPr>
              <a:r>
                <a:rPr lang="es-MX" sz="2000" b="1" dirty="0">
                  <a:solidFill>
                    <a:srgbClr val="FFFFFF"/>
                  </a:solidFill>
                  <a:latin typeface="Century Gothic"/>
                  <a:cs typeface="Century Gothic"/>
                </a:rPr>
                <a:t>El INE requiere de 6 meses </a:t>
              </a:r>
              <a:r>
                <a:rPr lang="es-MX" sz="2000" dirty="0">
                  <a:solidFill>
                    <a:srgbClr val="FFFFFF"/>
                  </a:solidFill>
                  <a:latin typeface="Century Gothic"/>
                  <a:cs typeface="Century Gothic"/>
                </a:rPr>
                <a:t>para poder realizar un proceso de distritación.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21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59832" y="274638"/>
            <a:ext cx="5626968" cy="70609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rgbClr val="A52F6D"/>
                </a:solidFill>
              </a:rPr>
              <a:t>¿Por qué es necesario </a:t>
            </a:r>
            <a:r>
              <a:rPr lang="es-MX" sz="2400" dirty="0" err="1" smtClean="0">
                <a:solidFill>
                  <a:srgbClr val="A52F6D"/>
                </a:solidFill>
              </a:rPr>
              <a:t>distritar</a:t>
            </a:r>
            <a:r>
              <a:rPr lang="es-MX" sz="2400" dirty="0" smtClean="0">
                <a:solidFill>
                  <a:srgbClr val="A52F6D"/>
                </a:solidFill>
              </a:rPr>
              <a:t>?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915816" y="1340768"/>
            <a:ext cx="5688632" cy="1656183"/>
          </a:xfrm>
        </p:spPr>
        <p:txBody>
          <a:bodyPr>
            <a:normAutofit/>
          </a:bodyPr>
          <a:lstStyle/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Es necesario </a:t>
            </a:r>
            <a:r>
              <a:rPr lang="es-MX" b="1" dirty="0">
                <a:solidFill>
                  <a:srgbClr val="A52F6D"/>
                </a:solidFill>
              </a:rPr>
              <a:t>equilibrar la población de los distritos</a:t>
            </a:r>
            <a:r>
              <a:rPr lang="es-MX" dirty="0">
                <a:solidFill>
                  <a:srgbClr val="000000"/>
                </a:solidFill>
              </a:rPr>
              <a:t> para que cada diputado de mayoría relativa </a:t>
            </a:r>
            <a:r>
              <a:rPr lang="es-MX" b="1" dirty="0">
                <a:solidFill>
                  <a:srgbClr val="A52F6D"/>
                </a:solidFill>
              </a:rPr>
              <a:t>represente un número similar de pobladores</a:t>
            </a:r>
            <a:r>
              <a:rPr lang="es-MX" dirty="0">
                <a:solidFill>
                  <a:srgbClr val="000000"/>
                </a:solidFill>
              </a:rPr>
              <a:t>. 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endParaRPr lang="es-MX" dirty="0">
              <a:solidFill>
                <a:srgbClr val="000000"/>
              </a:solidFill>
            </a:endParaRPr>
          </a:p>
        </p:txBody>
      </p:sp>
      <p:pic>
        <p:nvPicPr>
          <p:cNvPr id="15" name="droppedImage.pdf"/>
          <p:cNvPicPr/>
          <p:nvPr/>
        </p:nvPicPr>
        <p:blipFill>
          <a:blip r:embed="rId2">
            <a:alphaModFix amt="60000"/>
            <a:extLst/>
          </a:blip>
          <a:stretch>
            <a:fillRect/>
          </a:stretch>
        </p:blipFill>
        <p:spPr>
          <a:xfrm>
            <a:off x="716064" y="2965423"/>
            <a:ext cx="7598282" cy="347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247" y="2449567"/>
            <a:ext cx="5428504" cy="3733632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7" name="mapa-rosa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2609" y="2365815"/>
            <a:ext cx="5679427" cy="386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8853" y="2318652"/>
            <a:ext cx="5664225" cy="39290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0940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dvAuto="0"/>
      <p:bldP spid="16" grpId="0" animBg="1" advAuto="0"/>
      <p:bldP spid="17" grpId="0" animBg="1" advAuto="0"/>
      <p:bldP spid="18" grpId="0" animBg="1" advAuto="0"/>
      <p:bldP spid="18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70609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rgbClr val="A52F6D"/>
                </a:solidFill>
              </a:rPr>
              <a:t>¿Por qué es necesario </a:t>
            </a:r>
            <a:r>
              <a:rPr lang="es-MX" sz="2400" dirty="0" err="1" smtClean="0">
                <a:solidFill>
                  <a:srgbClr val="A52F6D"/>
                </a:solidFill>
              </a:rPr>
              <a:t>distritar</a:t>
            </a:r>
            <a:r>
              <a:rPr lang="es-MX" sz="2400" dirty="0" smtClean="0">
                <a:solidFill>
                  <a:srgbClr val="A52F6D"/>
                </a:solidFill>
              </a:rPr>
              <a:t>?</a:t>
            </a:r>
            <a:endParaRPr lang="es-MX" sz="2400" dirty="0">
              <a:solidFill>
                <a:srgbClr val="A52F6D"/>
              </a:solidFill>
            </a:endParaRPr>
          </a:p>
        </p:txBody>
      </p:sp>
      <p:pic>
        <p:nvPicPr>
          <p:cNvPr id="6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383" y="3012355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6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624" y="52292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6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383" y="6851253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1417" y="5282417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12" y="378904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4810" y="1778805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716" y="1398481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4700" y="2275477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0620" y="5959869"/>
            <a:ext cx="677454" cy="88274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7761" y="6256997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3709" y="4664917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8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0450" y="432769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2" y="4005064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882" y="4156426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2871" y="31235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9100" y="3933032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3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6248" y="4664917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0254" y="4320248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9424" y="61611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9024" y="6363148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0312" y="2276872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8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5856" y="364502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9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8423" y="531807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8517" y="4649468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0575" y="61611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8330" y="4844070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7401" y="5229200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8384" y="328498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5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2680" y="601316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1017" y="5484465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7504" y="1556792"/>
            <a:ext cx="4968552" cy="2592288"/>
          </a:xfrm>
        </p:spPr>
        <p:txBody>
          <a:bodyPr>
            <a:normAutofit/>
          </a:bodyPr>
          <a:lstStyle/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La dinámica demográfica, principalmente por </a:t>
            </a:r>
            <a:r>
              <a:rPr lang="es-MX" b="1" dirty="0">
                <a:solidFill>
                  <a:srgbClr val="A52F6D"/>
                </a:solidFill>
              </a:rPr>
              <a:t>la natalidad, </a:t>
            </a:r>
            <a:br>
              <a:rPr lang="es-MX" b="1" dirty="0">
                <a:solidFill>
                  <a:srgbClr val="A52F6D"/>
                </a:solidFill>
              </a:rPr>
            </a:br>
            <a:r>
              <a:rPr lang="es-MX" b="1" dirty="0">
                <a:solidFill>
                  <a:srgbClr val="A52F6D"/>
                </a:solidFill>
              </a:rPr>
              <a:t>la mortalidad y la </a:t>
            </a:r>
            <a:r>
              <a:rPr lang="es-MX" b="1" dirty="0">
                <a:solidFill>
                  <a:schemeClr val="tx2"/>
                </a:solidFill>
              </a:rPr>
              <a:t>migración</a:t>
            </a:r>
            <a:r>
              <a:rPr lang="es-MX" dirty="0">
                <a:solidFill>
                  <a:schemeClr val="tx2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9976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356E-6 4.62856E-8 C 0.01354 -0.01759 0.02952 -0.028 0.04584 -0.04027 C 0.08266 -0.0685 0.11618 -0.08656 0.15908 -0.09257 C 0.17731 -0.09859 0.19815 -0.09697 0.21673 -0.09743 C 0.24713 -0.09697 0.27769 -0.09905 0.30809 -0.09489 C 0.32181 -0.09327 0.33483 -0.08609 0.34838 -0.08285 C 0.38711 -0.07383 0.42583 -0.06341 0.46439 -0.05346 C 0.4762 -0.04652 0.48766 -0.03888 0.49912 -0.03032 C 0.50468 -0.02615 0.51736 -0.0206 0.51736 -0.0206 C 0.5184 -0.01921 0.52517 -0.01227 0.52656 -0.01227 " pathEditMode="relative" ptsTypes="fffffffffA">
                                      <p:cBhvr>
                                        <p:cTn id="2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717E-6 -5.74867E-6 C 0.00834 -0.00093 0.01442 -0.00093 0.02206 -0.00487 C 0.02779 -0.01158 0.03421 -0.01436 0.04029 -0.0206 C 0.05297 -0.03426 0.05853 -0.03958 0.0686 -0.05347 C 0.08614 -0.078 0.09865 -0.10646 0.11428 -0.13261 C 0.1273 -0.15483 0.14085 -0.17635 0.14814 -0.20343 C 0.16186 -0.25504 0.16898 -0.30919 0.18201 -0.36057 C 0.18218 -0.36381 0.18236 -0.36728 0.18288 -0.37029 C 0.18375 -0.37654 0.18652 -0.38857 0.18652 -0.38857 C 0.18843 -0.41334 0.1966 -0.43625 0.20302 -0.45916 C 0.20476 -0.4661 0.20545 -0.47351 0.20754 -0.47999 C 0.21136 -0.49272 0.21674 -0.50475 0.22039 -0.51771 C 0.22491 -0.53507 0.22768 -0.55381 0.23411 -0.57001 C 0.23637 -0.58691 0.24227 -0.60427 0.24227 -0.62116 " pathEditMode="relative" ptsTypes="fffffffffffffA">
                                      <p:cBhvr>
                                        <p:cTn id="3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2476 C -0.01094 -0.03148 -0.01545 -0.0368 -0.01875 -0.0405 C -0.03317 -0.05763 -0.04741 -0.06943 -0.06373 -0.07221 C -0.07936 -0.07915 -0.09308 -0.07915 -0.10924 -0.07822 C -0.12469 -0.07244 -0.13702 -0.05439 -0.15144 -0.04305 C -0.15647 -0.03934 -0.16168 -0.03772 -0.16655 -0.03448 C -0.17558 -0.02893 -0.18478 -0.02222 -0.19399 -0.0162 C -0.20667 -0.0081 -0.22073 -0.00463 -0.23411 0.00092 C -0.24539 0.01041 -0.25634 0.01689 -0.26849 0.02152 C -0.31313 0.0199 -0.35845 0.01481 -0.40291 0.00833 C -0.40639 0.00231 -0.40465 0.00602 -0.4083 -0.00278 C -0.40899 -0.00417 -0.40986 -0.00648 -0.40986 -0.00625 " pathEditMode="relative" rAng="0" ptsTypes="fffffffffffA">
                                      <p:cBhvr>
                                        <p:cTn id="4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6" y="-41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703E-6 4.79519E-6 L 0.27579 0.2700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90" y="134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70609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rgbClr val="A52F6D"/>
                </a:solidFill>
              </a:rPr>
              <a:t>¿Por qué es necesario </a:t>
            </a:r>
            <a:r>
              <a:rPr lang="es-MX" sz="2400" dirty="0" err="1" smtClean="0">
                <a:solidFill>
                  <a:srgbClr val="A52F6D"/>
                </a:solidFill>
              </a:rPr>
              <a:t>distritar</a:t>
            </a:r>
            <a:r>
              <a:rPr lang="es-MX" sz="2400" dirty="0" smtClean="0">
                <a:solidFill>
                  <a:srgbClr val="A52F6D"/>
                </a:solidFill>
              </a:rPr>
              <a:t>?</a:t>
            </a:r>
            <a:endParaRPr lang="es-MX" sz="2400" dirty="0">
              <a:solidFill>
                <a:srgbClr val="A52F6D"/>
              </a:solidFill>
            </a:endParaRPr>
          </a:p>
        </p:txBody>
      </p:sp>
      <p:pic>
        <p:nvPicPr>
          <p:cNvPr id="6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383" y="3012355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68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624" y="52292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6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383" y="6851253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1417" y="5282417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12" y="378904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8064" y="184482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716" y="1398481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4700" y="2275477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0620" y="5959869"/>
            <a:ext cx="677454" cy="88274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3709" y="4664917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8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0450" y="432769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7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2" y="4005064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0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608" y="4149080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2871" y="31235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9100" y="3933032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3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6248" y="4664917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0254" y="4320248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9424" y="61611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9024" y="6363148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7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0312" y="2276872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8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5856" y="364502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89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8423" y="531807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2040" y="4653136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0575" y="6161100"/>
            <a:ext cx="784420" cy="102212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8330" y="4844070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7401" y="5229200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4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8384" y="328498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5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2680" y="6013164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9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1017" y="5484465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7504" y="1556792"/>
            <a:ext cx="4968552" cy="2592288"/>
          </a:xfrm>
        </p:spPr>
        <p:txBody>
          <a:bodyPr>
            <a:normAutofit/>
          </a:bodyPr>
          <a:lstStyle/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La dinámica demográfica, principalmente por </a:t>
            </a:r>
            <a:r>
              <a:rPr lang="es-MX" b="1" dirty="0">
                <a:solidFill>
                  <a:srgbClr val="A52F6D"/>
                </a:solidFill>
              </a:rPr>
              <a:t>la natalidad, </a:t>
            </a:r>
            <a:br>
              <a:rPr lang="es-MX" b="1" dirty="0">
                <a:solidFill>
                  <a:srgbClr val="A52F6D"/>
                </a:solidFill>
              </a:rPr>
            </a:br>
            <a:r>
              <a:rPr lang="es-MX" b="1" dirty="0">
                <a:solidFill>
                  <a:srgbClr val="A52F6D"/>
                </a:solidFill>
              </a:rPr>
              <a:t>la mortalidad y la migración</a:t>
            </a:r>
            <a:r>
              <a:rPr lang="es-MX" dirty="0">
                <a:solidFill>
                  <a:srgbClr val="000000"/>
                </a:solidFill>
              </a:rPr>
              <a:t>, </a:t>
            </a:r>
          </a:p>
        </p:txBody>
      </p:sp>
      <p:pic>
        <p:nvPicPr>
          <p:cNvPr id="76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7761" y="6256997"/>
            <a:ext cx="724995" cy="944689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3" name="Rectángulo 2"/>
          <p:cNvSpPr/>
          <p:nvPr/>
        </p:nvSpPr>
        <p:spPr>
          <a:xfrm>
            <a:off x="112672" y="268704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lvl="0" defTabSz="455613" fontAlgn="base">
              <a:spcBef>
                <a:spcPct val="20000"/>
              </a:spcBef>
              <a:spcAft>
                <a:spcPts val="1200"/>
              </a:spcAft>
              <a:buClr>
                <a:srgbClr val="A52F6D"/>
              </a:buClr>
              <a:buSzPct val="100000"/>
            </a:pPr>
            <a:r>
              <a:rPr lang="es-MX" sz="2000" dirty="0">
                <a:solidFill>
                  <a:srgbClr val="000000"/>
                </a:solidFill>
                <a:latin typeface="Century Gothic"/>
                <a:cs typeface="Century Gothic"/>
              </a:rPr>
              <a:t>obliga a que </a:t>
            </a:r>
            <a:r>
              <a:rPr lang="es-MX" sz="2000" b="1" dirty="0">
                <a:solidFill>
                  <a:srgbClr val="A52F6D"/>
                </a:solidFill>
                <a:latin typeface="Century Gothic"/>
                <a:cs typeface="Century Gothic"/>
              </a:rPr>
              <a:t>periódicamente</a:t>
            </a:r>
            <a:r>
              <a:rPr lang="es-MX" sz="2000" dirty="0">
                <a:solidFill>
                  <a:srgbClr val="000000"/>
                </a:solidFill>
                <a:latin typeface="Century Gothic"/>
                <a:cs typeface="Century Gothic"/>
              </a:rPr>
              <a:t> sea necesario realizar un </a:t>
            </a:r>
            <a:r>
              <a:rPr lang="es-MX" sz="2000" b="1" dirty="0">
                <a:solidFill>
                  <a:srgbClr val="A52F6D"/>
                </a:solidFill>
                <a:latin typeface="Century Gothic"/>
                <a:cs typeface="Century Gothic"/>
              </a:rPr>
              <a:t>nuevo equilibrio</a:t>
            </a:r>
            <a:r>
              <a:rPr lang="es-MX" sz="2000" dirty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69E-6 -3.32099E-6 L -3.4769E-6 -0.059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343E-6 -2.84656E-7 C 0.04046 -0.00093 0.07415 -0.00139 0.11271 -0.00764 C 0.11601 -0.00903 0.11914 -0.01157 0.12296 -0.0125 C 0.12782 -0.01458 0.13824 -0.01643 0.13824 -0.0162 C 0.14692 -0.02291 0.15786 -0.028 0.16811 -0.02985 C 0.17679 -0.03749 0.1853 -0.04791 0.19486 -0.05346 C 0.19746 -0.05809 0.20059 -0.0604 0.20302 -0.06457 C 0.20441 -0.07059 0.20597 -0.07221 0.21031 -0.07568 C 0.21135 -0.08193 0.21153 -0.08401 0.21535 -0.08817 C 0.21969 -0.10461 0.21848 -0.11085 0.21848 -0.13145 " pathEditMode="relative" rAng="0" ptsTypes="fffffffffA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6" y="-65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4.62856E-9 L -0.08666 -0.11548 " pathEditMode="relative" ptsTypes="AA">
                                      <p:cBhvr>
                                        <p:cTn id="1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01E-6 -9.25712E-9 L -4.3001E-6 -0.10484 " pathEditMode="relative" ptsTypes="AA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7121E-6 7.13492E-6 C 0.01078 0.00116 0.02467 0.00348 0.03474 -0.00485 C 0.037 -0.00694 0.03908 -0.00833 0.04117 -0.01087 C 0.04291 -0.01342 0.04655 -0.01828 0.04655 -0.01828 C 0.04864 -0.02545 0.04603 -0.01805 0.05037 -0.02545 C 0.05159 -0.028 0.05402 -0.03286 0.05402 -0.03286 C 0.05472 -0.03749 0.05663 -0.04049 0.05767 -0.04489 C 0.05923 -0.05207 0.06027 -0.05855 0.06131 -0.06572 C 0.06218 -0.08076 0.06218 -0.07544 0.06218 -0.08146 " pathEditMode="relative" ptsTypes="ffffffffA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17E-6 -2.57116E-6 L 0.1966 -0.0372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0" y="-18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4106E-6 3.42745E-6 L -0.08388 -0.1367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3" y="-68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4283E-6 -2.77713E-8 L 0.07884 -2.77713E-8 " pathEditMode="relative" ptsTypes="AA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0261E-7 -4.44342E-7 L -0.0323 -0.092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46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0413E-6 2.48091E-6 L 0.14172 0.0094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6" y="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343E-9 -3.01319E-6 L -0.01007 0.1527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4" y="7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5992E-6 2.84656E-6 L 0.12452 -0.1184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7" y="-5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4304E-6 2.85582E-6 L 0.08666 0.13654 " pathEditMode="relative" ptsTypes="AA">
                                      <p:cBhvr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6905E-6 -1.48345E-6 C 0.00104 -0.00185 0.00261 -0.00324 0.004 -0.0044 C 0.00539 -0.00671 0.00626 -0.01018 0.00799 -0.01203 C 0.01998 -0.02661 0.03769 -0.02661 0.05245 -0.0287 C 0.08458 -0.03957 0.11671 -0.04976 0.15005 -0.05114 C 0.1603 -0.05253 0.17611 -0.0486 0.18479 -0.05554 C 0.18878 -0.05924 0.19069 -0.06457 0.19469 -0.06804 C 0.19834 -0.07591 0.20181 -0.08354 0.20563 -0.09049 C 0.20737 -0.09465 0.20754 -0.09512 0.20876 -0.09928 C 0.20893 -0.10044 0.2098 -0.10298 0.2098 -0.10275 " pathEditMode="relative" rAng="0" ptsTypes="fffffffffA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0" y="-51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7141E-6 -7.12104E-6 L -0.08666 0.15737 " pathEditMode="relative" ptsTypes="AA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8534E-6 1.39551E-6 L -0.11028 -0.17843 " pathEditMode="relative" ptsTypes="AA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999E-6 -4.62856E-8 L -0.08665 0.13631 " pathEditMode="relative" ptsTypes="AA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8586E-6 -1.46031E-6 C -0.01616 0.00046 -0.03248 0.00046 -0.04846 0.00139 C -0.05332 0.00162 -0.04933 0.00324 -0.05402 0.00486 C -0.05853 0.00602 -0.06895 0.00764 -0.07434 0.00856 C -0.09136 0.01481 -0.10872 0.02314 -0.12626 0.02684 C -0.13668 0.03356 -0.14589 0.04328 -0.15613 0.04999 C -0.16412 0.05485 -0.17767 0.0611 -0.18375 0.07082 C -0.19591 0.09002 -0.20719 0.10946 -0.21761 0.13052 C -0.21779 0.13214 -0.21796 0.13376 -0.21848 0.13538 C -0.21883 0.137 -0.21987 0.13839 -0.22039 0.14024 C -0.22144 0.14487 -0.22126 0.15019 -0.223 0.15482 C -0.22595 0.16223 -0.22942 0.16894 -0.22942 0.17797 " pathEditMode="relative" ptsTypes="fffffffffffA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4293E-6 -2.88822E-6 L -0.11827 0.1259 " pathEditMode="relative" ptsTypes="AA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877E-6 -6.4337E-7 L -0.02535 0.1029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" y="513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3314E-7 -4.98727E-6 L 0.08267 -0.0131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3" y="-67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551E-7 -4.33927E-6 L -0.05506 0.04212 " pathEditMode="relative" ptsTypes="AA">
                                      <p:cBhvr>
                                        <p:cTn id="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2827E-6 5.65147E-6 L -0.19694 0.26245 " pathEditMode="relative" ptsTypes="AA">
                                      <p:cBhvr>
                                        <p:cTn id="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8534E-6 -2.86045E-6 L 0.02362 0.09466 " pathEditMode="relative" ptsTypes="AA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812" y="2164386"/>
            <a:ext cx="5945047" cy="4088902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8" name="mapa-ros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9" y="2060848"/>
            <a:ext cx="6219847" cy="423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474" y="2996952"/>
            <a:ext cx="506302" cy="4716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86" y="4581128"/>
            <a:ext cx="506302" cy="4716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30" y="4830576"/>
            <a:ext cx="506302" cy="4716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339752" y="1412776"/>
            <a:ext cx="6624736" cy="4525963"/>
          </a:xfrm>
        </p:spPr>
        <p:txBody>
          <a:bodyPr>
            <a:normAutofit/>
          </a:bodyPr>
          <a:lstStyle/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Con ello se </a:t>
            </a:r>
            <a:r>
              <a:rPr lang="es-MX" b="1" dirty="0">
                <a:solidFill>
                  <a:srgbClr val="A52F6D"/>
                </a:solidFill>
              </a:rPr>
              <a:t>preserva el </a:t>
            </a:r>
            <a:br>
              <a:rPr lang="es-MX" b="1" dirty="0">
                <a:solidFill>
                  <a:srgbClr val="A52F6D"/>
                </a:solidFill>
              </a:rPr>
            </a:br>
            <a:r>
              <a:rPr lang="es-MX" b="1" dirty="0">
                <a:solidFill>
                  <a:srgbClr val="A52F6D"/>
                </a:solidFill>
              </a:rPr>
              <a:t>valor del voto </a:t>
            </a:r>
            <a:r>
              <a:rPr lang="es-MX" dirty="0">
                <a:solidFill>
                  <a:srgbClr val="000000"/>
                </a:solidFill>
              </a:rPr>
              <a:t>ciudadano.</a:t>
            </a:r>
          </a:p>
          <a:p>
            <a:pPr marL="1435100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Los </a:t>
            </a:r>
            <a:r>
              <a:rPr lang="es-MX" b="1" dirty="0">
                <a:solidFill>
                  <a:schemeClr val="tx2"/>
                </a:solidFill>
              </a:rPr>
              <a:t>distritos equilibrados </a:t>
            </a:r>
            <a:r>
              <a:rPr lang="es-MX" dirty="0">
                <a:solidFill>
                  <a:srgbClr val="000000"/>
                </a:solidFill>
              </a:rPr>
              <a:t>contribuyen a </a:t>
            </a:r>
            <a:r>
              <a:rPr lang="es-MX" b="1" dirty="0">
                <a:solidFill>
                  <a:srgbClr val="A52F6D"/>
                </a:solidFill>
              </a:rPr>
              <a:t>mejorar la calidad</a:t>
            </a:r>
            <a:r>
              <a:rPr lang="es-MX" dirty="0">
                <a:solidFill>
                  <a:srgbClr val="000000"/>
                </a:solidFill>
              </a:rPr>
              <a:t> de nuestra democracia representativa.</a:t>
            </a:r>
          </a:p>
          <a:p>
            <a:pPr marL="232886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Porque es un </a:t>
            </a:r>
            <a:r>
              <a:rPr lang="es-MX" b="1" dirty="0">
                <a:solidFill>
                  <a:srgbClr val="A52F6D"/>
                </a:solidFill>
              </a:rPr>
              <a:t>mandato</a:t>
            </a:r>
            <a:r>
              <a:rPr lang="es-MX" dirty="0">
                <a:solidFill>
                  <a:srgbClr val="A52F6D"/>
                </a:solidFill>
              </a:rPr>
              <a:t> </a:t>
            </a:r>
            <a:r>
              <a:rPr lang="es-MX" b="1" dirty="0">
                <a:solidFill>
                  <a:srgbClr val="A52F6D"/>
                </a:solidFill>
              </a:rPr>
              <a:t>constitucional y legal</a:t>
            </a:r>
            <a:r>
              <a:rPr lang="es-MX" dirty="0">
                <a:solidFill>
                  <a:srgbClr val="000000"/>
                </a:solidFill>
              </a:rPr>
              <a:t>.</a:t>
            </a:r>
          </a:p>
          <a:p>
            <a:pPr marL="341313" indent="-341313" defTabSz="455613" fontAlgn="base"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47864" y="274638"/>
            <a:ext cx="5338936" cy="70609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rgbClr val="A52F6D"/>
                </a:solidFill>
              </a:rPr>
              <a:t>¿Por qué es necesario </a:t>
            </a:r>
            <a:r>
              <a:rPr lang="es-MX" sz="2400" dirty="0" err="1" smtClean="0">
                <a:solidFill>
                  <a:srgbClr val="A52F6D"/>
                </a:solidFill>
              </a:rPr>
              <a:t>distritar</a:t>
            </a:r>
            <a:r>
              <a:rPr lang="es-MX" sz="2400" dirty="0" smtClean="0">
                <a:solidFill>
                  <a:srgbClr val="A52F6D"/>
                </a:solidFill>
              </a:rPr>
              <a:t>?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29" name="Shape 121"/>
          <p:cNvSpPr/>
          <p:nvPr/>
        </p:nvSpPr>
        <p:spPr>
          <a:xfrm>
            <a:off x="2785035" y="4587660"/>
            <a:ext cx="1032173" cy="455764"/>
          </a:xfrm>
          <a:prstGeom prst="wedgeEllipseCallout">
            <a:avLst>
              <a:gd name="adj1" fmla="val 28122"/>
              <a:gd name="adj2" fmla="val 89292"/>
            </a:avLst>
          </a:prstGeom>
          <a:solidFill>
            <a:srgbClr val="FFFFFF"/>
          </a:solidFill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63500" tIns="63500" rIns="63500" bIns="6350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122"/>
          <p:cNvSpPr/>
          <p:nvPr/>
        </p:nvSpPr>
        <p:spPr>
          <a:xfrm>
            <a:off x="5305144" y="4802138"/>
            <a:ext cx="717159" cy="489277"/>
          </a:xfrm>
          <a:prstGeom prst="wedgeEllipseCallout">
            <a:avLst>
              <a:gd name="adj1" fmla="val -24221"/>
              <a:gd name="adj2" fmla="val 78004"/>
            </a:avLst>
          </a:prstGeom>
          <a:solidFill>
            <a:srgbClr val="FFFFFF"/>
          </a:solidFill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63500" tIns="63500" rIns="63500" bIns="6350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123"/>
          <p:cNvSpPr/>
          <p:nvPr/>
        </p:nvSpPr>
        <p:spPr>
          <a:xfrm>
            <a:off x="2784937" y="4542013"/>
            <a:ext cx="1380699" cy="480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spAutoFit/>
          </a:bodyPr>
          <a:lstStyle>
            <a:lvl1pPr marR="331470" defTabSz="457200">
              <a:lnSpc>
                <a:spcPct val="115000"/>
              </a:lnSpc>
              <a:spcBef>
                <a:spcPts val="1000"/>
              </a:spcBef>
              <a:defRPr sz="300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/>
                <a:cs typeface="Century Gothic"/>
              </a:rPr>
              <a:t>Centro</a:t>
            </a:r>
          </a:p>
        </p:txBody>
      </p:sp>
      <p:sp>
        <p:nvSpPr>
          <p:cNvPr id="32" name="Shape 124"/>
          <p:cNvSpPr/>
          <p:nvPr/>
        </p:nvSpPr>
        <p:spPr>
          <a:xfrm>
            <a:off x="5390333" y="4755904"/>
            <a:ext cx="965148" cy="480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spAutoFit/>
          </a:bodyPr>
          <a:lstStyle>
            <a:lvl1pPr marR="331470" defTabSz="457200">
              <a:lnSpc>
                <a:spcPct val="115000"/>
              </a:lnSpc>
              <a:spcBef>
                <a:spcPts val="1000"/>
              </a:spcBef>
              <a:defRPr sz="300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/>
                <a:cs typeface="Century Gothic"/>
              </a:rPr>
              <a:t>Sur</a:t>
            </a:r>
          </a:p>
        </p:txBody>
      </p:sp>
      <p:sp>
        <p:nvSpPr>
          <p:cNvPr id="33" name="Shape 125"/>
          <p:cNvSpPr/>
          <p:nvPr/>
        </p:nvSpPr>
        <p:spPr>
          <a:xfrm>
            <a:off x="1826588" y="2979080"/>
            <a:ext cx="1032173" cy="502682"/>
          </a:xfrm>
          <a:prstGeom prst="wedgeEllipseCallout">
            <a:avLst>
              <a:gd name="adj1" fmla="val -44592"/>
              <a:gd name="adj2" fmla="val -57486"/>
            </a:avLst>
          </a:prstGeom>
          <a:solidFill>
            <a:srgbClr val="FFFFFF"/>
          </a:solidFill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63500" tIns="63500" rIns="63500" bIns="6350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126"/>
          <p:cNvSpPr/>
          <p:nvPr/>
        </p:nvSpPr>
        <p:spPr>
          <a:xfrm>
            <a:off x="1907096" y="2941358"/>
            <a:ext cx="1166222" cy="480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spAutoFit/>
          </a:bodyPr>
          <a:lstStyle>
            <a:lvl1pPr marR="331470" defTabSz="457200">
              <a:lnSpc>
                <a:spcPct val="115000"/>
              </a:lnSpc>
              <a:spcBef>
                <a:spcPts val="1000"/>
              </a:spcBef>
              <a:defRPr sz="300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/>
                <a:cs typeface="Century Gothic"/>
              </a:rPr>
              <a:t>Norte</a:t>
            </a:r>
          </a:p>
        </p:txBody>
      </p:sp>
      <p:pic>
        <p:nvPicPr>
          <p:cNvPr id="35" name="Mismo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1904" y="4636105"/>
            <a:ext cx="1273460" cy="1099197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40" name="Constitución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64288" y="4149080"/>
            <a:ext cx="1512168" cy="19923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080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2754 C 0.00972 -0.03495 0.01024 -0.04305 0.00694 -0.04953 C 0.00486 -0.05832 0.00694 -0.05624 0.00243 -0.05809 C -0.00209 -0.06665 -0.00869 -0.06897 -0.01581 -0.07035 C -0.02987 -0.06966 -0.04412 -0.06897 -0.05801 -0.06781 C -0.06496 -0.06735 -0.07156 -0.05878 -0.07798 -0.05577 C -0.08146 -0.05277 -0.08389 -0.04883 -0.08719 -0.04582 C -0.09118 -0.04258 -0.09413 -0.0405 -0.09726 -0.0361 C -0.099 -0.02985 -0.10716 -0.0199 -0.11011 -0.0118 C -0.11237 -0.00602 -0.11549 0.00093 -0.11636 0.00764 C -0.11758 0.01551 -0.11879 0.02314 -0.12105 0.03078 C -0.12227 0.04698 -0.12435 0.06318 -0.12557 0.07961 C -0.12748 0.13677 -0.13008 0.19371 -0.13008 0.25133 " pathEditMode="relative" rAng="0" ptsTypes="ffffffffffff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8" y="118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3314E-7 4.90627E-6 C -0.00434 -0.00232 -0.00347 -0.0051 -0.00851 -0.00718 C -0.01164 -0.00996 -0.00851 -0.00926 -0.01528 -0.00996 C -0.02206 -0.01273 -0.03196 -0.01366 -0.04255 -0.01389 C -0.05679 -0.01898 -0.07746 -0.04328 -0.10108 -0.04004 C -0.1247 -0.0368 -0.16898 -0.00324 -0.18444 0.00532 C -0.18774 0.00717 -0.19243 0.00948 -0.19382 0.01157 C -0.19555 0.01411 -0.19747 0.01666 -0.20076 0.0192 C -0.20268 0.02453 -0.2058 0.02985 -0.20754 0.0354 C -0.21049 0.05415 -0.21431 0.07289 -0.21431 0.09187 " pathEditMode="relative" rAng="0" ptsTypes="ffffffffff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6" y="2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0413E-6 -0.01435 C -0.01007 -0.01551 -0.00798 -0.01713 -0.01962 -0.01829 C -0.02657 -0.01967 -0.01962 -0.01921 -0.0349 -0.01967 C -0.04393 -0.02384 -0.04185 -0.02801 -0.07381 -0.04328 C -0.10576 -0.05832 -0.18756 -0.10044 -0.22646 -0.1097 C -0.25026 -0.1097 -0.28516 -0.09998 -0.30722 -0.09929 C -0.33379 -0.08748 -0.36419 -0.05416 -0.38676 -0.03888 C -0.40917 -0.02384 -0.43018 -0.01412 -0.44216 -0.00833 C -0.44598 -0.00695 -0.4505 -0.00579 -0.45779 -0.0044 C -0.46231 -0.00162 -0.46943 0.00139 -0.47325 0.00416 C -0.4802 0.01388 -0.48853 0.02383 -0.48853 0.03402 " pathEditMode="relative" rAng="0" ptsTypes="fffaffaffff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36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87624" y="1698303"/>
            <a:ext cx="7253486" cy="26668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dirty="0" smtClean="0"/>
              <a:t>Determinar el </a:t>
            </a:r>
            <a:r>
              <a:rPr lang="es-MX" b="1" dirty="0" smtClean="0">
                <a:solidFill>
                  <a:srgbClr val="A52F6D"/>
                </a:solidFill>
              </a:rPr>
              <a:t>trazo de los distritos electorales </a:t>
            </a:r>
            <a:r>
              <a:rPr lang="es-MX" dirty="0" smtClean="0"/>
              <a:t>tanto a </a:t>
            </a:r>
            <a:r>
              <a:rPr lang="es-MX" b="1" dirty="0" smtClean="0">
                <a:solidFill>
                  <a:srgbClr val="A52F6D"/>
                </a:solidFill>
              </a:rPr>
              <a:t>nivel federal </a:t>
            </a:r>
            <a:r>
              <a:rPr lang="es-MX" dirty="0" smtClean="0"/>
              <a:t>como en cada una de las </a:t>
            </a:r>
            <a:r>
              <a:rPr lang="es-MX" b="1" dirty="0" smtClean="0">
                <a:solidFill>
                  <a:srgbClr val="A52F6D"/>
                </a:solidFill>
              </a:rPr>
              <a:t>entidades federativas,</a:t>
            </a:r>
            <a:r>
              <a:rPr lang="es-MX" b="1" dirty="0" smtClean="0">
                <a:solidFill>
                  <a:srgbClr val="641345"/>
                </a:solidFill>
              </a:rPr>
              <a:t> </a:t>
            </a:r>
            <a:r>
              <a:rPr lang="es-MX" dirty="0" smtClean="0"/>
              <a:t>de conformidad al marco legal vigente.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Objetivo general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44408" y="6356350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8244408" y="6478311"/>
            <a:ext cx="0" cy="165306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966698937"/>
              </p:ext>
            </p:extLst>
          </p:nvPr>
        </p:nvGraphicFramePr>
        <p:xfrm>
          <a:off x="1619672" y="3068960"/>
          <a:ext cx="635097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15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A8AF07-8B92-5B4A-9861-632FF52D1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DA8AF07-8B92-5B4A-9861-632FF52D1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E33298-E7B1-0846-BCFB-2F4DB6F63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81E33298-E7B1-0846-BCFB-2F4DB6F634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24D821-28A5-B643-B352-D39ACA008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9C24D821-28A5-B643-B352-D39ACA008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808802-54EE-8543-8D35-A10D6FB4E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5D808802-54EE-8543-8D35-A10D6FB4E4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B92B91-798B-D742-A521-382CF17B1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4CB92B91-798B-D742-A521-382CF17B11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36B97C-2671-0C40-9C97-3D1CA1169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1C36B97C-2671-0C40-9C97-3D1CA1169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1377404"/>
            <a:ext cx="7992888" cy="50039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s-MX" sz="1800" b="1" dirty="0"/>
              <a:t>Diseñar y determinar la conformación de los </a:t>
            </a:r>
            <a:r>
              <a:rPr lang="es-MX" sz="1800" b="1" dirty="0">
                <a:solidFill>
                  <a:srgbClr val="A52F6D"/>
                </a:solidFill>
              </a:rPr>
              <a:t>distritos electorales </a:t>
            </a:r>
            <a:r>
              <a:rPr lang="es-MX" sz="1800" b="1" dirty="0"/>
              <a:t>y generar </a:t>
            </a:r>
            <a:r>
              <a:rPr lang="es-ES" sz="1800" b="1" dirty="0" smtClean="0"/>
              <a:t>las </a:t>
            </a:r>
            <a:r>
              <a:rPr lang="es-ES" sz="1800" b="1" dirty="0" err="1" smtClean="0">
                <a:solidFill>
                  <a:schemeClr val="tx2"/>
                </a:solidFill>
              </a:rPr>
              <a:t>distritaciones</a:t>
            </a:r>
            <a:r>
              <a:rPr lang="es-ES" sz="1800" b="1" dirty="0" smtClean="0">
                <a:solidFill>
                  <a:schemeClr val="tx2"/>
                </a:solidFill>
              </a:rPr>
              <a:t> locales</a:t>
            </a:r>
            <a:r>
              <a:rPr lang="es-ES" sz="1800" b="1" dirty="0">
                <a:solidFill>
                  <a:schemeClr val="tx2"/>
                </a:solidFill>
              </a:rPr>
              <a:t>:</a:t>
            </a:r>
            <a:endParaRPr lang="es-ES" sz="1800" b="1" dirty="0" smtClean="0">
              <a:solidFill>
                <a:schemeClr val="tx2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tabLst>
                <a:tab pos="811213" algn="l"/>
              </a:tabLst>
            </a:pPr>
            <a:r>
              <a:rPr lang="es-ES" sz="1800" dirty="0" smtClean="0"/>
              <a:t>De las </a:t>
            </a:r>
            <a:r>
              <a:rPr lang="es-ES" sz="1800" b="1" dirty="0" smtClean="0">
                <a:solidFill>
                  <a:srgbClr val="A52F6D"/>
                </a:solidFill>
              </a:rPr>
              <a:t>13 entidades</a:t>
            </a:r>
            <a:r>
              <a:rPr lang="es-ES" sz="1800" b="1" dirty="0" smtClean="0">
                <a:solidFill>
                  <a:srgbClr val="641345"/>
                </a:solidFill>
              </a:rPr>
              <a:t> </a:t>
            </a:r>
            <a:r>
              <a:rPr lang="es-ES" sz="1800" dirty="0" smtClean="0"/>
              <a:t>con proceso electoral en </a:t>
            </a:r>
            <a:r>
              <a:rPr lang="es-ES" sz="1800" b="1" dirty="0" smtClean="0">
                <a:solidFill>
                  <a:srgbClr val="A52F6D"/>
                </a:solidFill>
              </a:rPr>
              <a:t>2016</a:t>
            </a:r>
            <a:r>
              <a:rPr lang="es-ES" sz="1800" dirty="0" smtClean="0"/>
              <a:t>: </a:t>
            </a:r>
            <a:br>
              <a:rPr lang="es-ES" sz="1800" dirty="0" smtClean="0"/>
            </a:br>
            <a:r>
              <a:rPr lang="es-ES" sz="1800" dirty="0" smtClean="0"/>
              <a:t>	</a:t>
            </a:r>
            <a:r>
              <a:rPr lang="es-ES" sz="1500" dirty="0" smtClean="0"/>
              <a:t>Aguascalientes</a:t>
            </a:r>
            <a:r>
              <a:rPr lang="es-ES" sz="1500" dirty="0"/>
              <a:t>, Baja California, </a:t>
            </a:r>
            <a:br>
              <a:rPr lang="es-ES" sz="1500" dirty="0"/>
            </a:br>
            <a:r>
              <a:rPr lang="es-ES" sz="1500" dirty="0"/>
              <a:t>	Chihuahua, Durango, </a:t>
            </a:r>
            <a:br>
              <a:rPr lang="es-ES" sz="1500" dirty="0"/>
            </a:br>
            <a:r>
              <a:rPr lang="es-ES" sz="1500" dirty="0"/>
              <a:t>	Hidalgo, Oaxaca, Puebla, </a:t>
            </a:r>
            <a:br>
              <a:rPr lang="es-ES" sz="1500" dirty="0"/>
            </a:br>
            <a:r>
              <a:rPr lang="es-ES" sz="1500" dirty="0"/>
              <a:t>	Quintana Roo, Sinaloa, </a:t>
            </a:r>
            <a:br>
              <a:rPr lang="es-ES" sz="1500" dirty="0"/>
            </a:br>
            <a:r>
              <a:rPr lang="es-ES" sz="1500" dirty="0"/>
              <a:t>	Tamaulipas, Tlaxcala, </a:t>
            </a:r>
            <a:br>
              <a:rPr lang="es-ES" sz="1500" dirty="0"/>
            </a:br>
            <a:r>
              <a:rPr lang="es-ES" sz="1500" dirty="0"/>
              <a:t>	Veracruz y Zacatecas</a:t>
            </a:r>
            <a:r>
              <a:rPr lang="es-ES" sz="1500" dirty="0" smtClean="0"/>
              <a:t>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ES" sz="1800" dirty="0" smtClean="0"/>
              <a:t>De las </a:t>
            </a:r>
            <a:r>
              <a:rPr lang="es-ES" sz="1800" b="1" dirty="0" smtClean="0">
                <a:solidFill>
                  <a:srgbClr val="A52F6D"/>
                </a:solidFill>
              </a:rPr>
              <a:t>dos entidades </a:t>
            </a:r>
            <a:r>
              <a:rPr lang="es-ES" sz="1800" dirty="0" smtClean="0"/>
              <a:t>con </a:t>
            </a:r>
            <a:br>
              <a:rPr lang="es-ES" sz="1800" dirty="0" smtClean="0"/>
            </a:br>
            <a:r>
              <a:rPr lang="es-ES" sz="1800" dirty="0" smtClean="0"/>
              <a:t>proceso electoral en </a:t>
            </a:r>
            <a:r>
              <a:rPr lang="es-ES" sz="1800" b="1" dirty="0" smtClean="0">
                <a:solidFill>
                  <a:srgbClr val="A52F6D"/>
                </a:solidFill>
              </a:rPr>
              <a:t>2017</a:t>
            </a:r>
            <a:r>
              <a:rPr lang="es-ES" sz="1800" dirty="0" smtClean="0"/>
              <a:t>: </a:t>
            </a:r>
            <a:br>
              <a:rPr lang="es-ES" sz="1800" dirty="0" smtClean="0"/>
            </a:br>
            <a:r>
              <a:rPr lang="es-ES" sz="1800" dirty="0" smtClean="0"/>
              <a:t>	</a:t>
            </a:r>
            <a:r>
              <a:rPr lang="es-ES" sz="1500" dirty="0" smtClean="0"/>
              <a:t>Coahuila y Nayarit.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rgbClr val="000000"/>
                </a:solidFill>
              </a:rPr>
              <a:t>Ser </a:t>
            </a:r>
            <a:r>
              <a:rPr lang="es-MX" sz="1800" b="1" dirty="0">
                <a:solidFill>
                  <a:srgbClr val="A52F6D"/>
                </a:solidFill>
              </a:rPr>
              <a:t>aprobado</a:t>
            </a:r>
            <a:r>
              <a:rPr lang="es-MX" sz="1800" dirty="0">
                <a:solidFill>
                  <a:srgbClr val="000000"/>
                </a:solidFill>
              </a:rPr>
              <a:t> </a:t>
            </a:r>
            <a:r>
              <a:rPr lang="es-MX" sz="1800" b="1" dirty="0">
                <a:solidFill>
                  <a:srgbClr val="A52F6D"/>
                </a:solidFill>
              </a:rPr>
              <a:t>90 días antes</a:t>
            </a:r>
            <a:r>
              <a:rPr lang="es-MX" sz="1800" dirty="0">
                <a:solidFill>
                  <a:srgbClr val="000000"/>
                </a:solidFill>
              </a:rPr>
              <a:t> </a:t>
            </a:r>
            <a:br>
              <a:rPr lang="es-MX" sz="1800" dirty="0">
                <a:solidFill>
                  <a:srgbClr val="000000"/>
                </a:solidFill>
              </a:rPr>
            </a:br>
            <a:r>
              <a:rPr lang="es-MX" sz="1800" dirty="0">
                <a:solidFill>
                  <a:srgbClr val="000000"/>
                </a:solidFill>
              </a:rPr>
              <a:t>de que inicie el año </a:t>
            </a:r>
            <a:br>
              <a:rPr lang="es-MX" sz="1800" dirty="0">
                <a:solidFill>
                  <a:srgbClr val="000000"/>
                </a:solidFill>
              </a:rPr>
            </a:br>
            <a:r>
              <a:rPr lang="es-MX" sz="1800" dirty="0">
                <a:solidFill>
                  <a:srgbClr val="000000"/>
                </a:solidFill>
              </a:rPr>
              <a:t>electoral respectivo.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endParaRPr lang="es-ES" sz="1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75857" y="332656"/>
            <a:ext cx="5400600" cy="551950"/>
          </a:xfrm>
        </p:spPr>
        <p:txBody>
          <a:bodyPr>
            <a:noAutofit/>
          </a:bodyPr>
          <a:lstStyle/>
          <a:p>
            <a:r>
              <a:rPr lang="es-ES" sz="2400" dirty="0" smtClean="0">
                <a:solidFill>
                  <a:srgbClr val="A52F6D"/>
                </a:solidFill>
              </a:rPr>
              <a:t>Alcance</a:t>
            </a:r>
            <a:endParaRPr lang="es-ES" sz="2400" dirty="0">
              <a:solidFill>
                <a:srgbClr val="A52F6D"/>
              </a:solidFill>
            </a:endParaRPr>
          </a:p>
        </p:txBody>
      </p:sp>
      <p:pic>
        <p:nvPicPr>
          <p:cNvPr id="4" name="Imagen 3" descr="distritacion 2016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05" y="2661000"/>
            <a:ext cx="4804899" cy="3936352"/>
          </a:xfrm>
          <a:prstGeom prst="rect">
            <a:avLst/>
          </a:prstGeom>
        </p:spPr>
      </p:pic>
      <p:sp>
        <p:nvSpPr>
          <p:cNvPr id="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44408" y="6356350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8244408" y="6478311"/>
            <a:ext cx="0" cy="165306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2 Título"/>
          <p:cNvSpPr txBox="1">
            <a:spLocks/>
          </p:cNvSpPr>
          <p:nvPr/>
        </p:nvSpPr>
        <p:spPr>
          <a:xfrm>
            <a:off x="4067944" y="116632"/>
            <a:ext cx="461885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BA006B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s-MX" sz="2000" dirty="0" smtClean="0">
                <a:solidFill>
                  <a:schemeClr val="accent5"/>
                </a:solidFill>
              </a:rPr>
              <a:t>Proyecto distritación en 2015</a:t>
            </a:r>
            <a:endParaRPr lang="es-MX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3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 flipH="1">
            <a:off x="3203848" y="4149080"/>
            <a:ext cx="1584176" cy="2708920"/>
          </a:xfrm>
          <a:prstGeom prst="rect">
            <a:avLst/>
          </a:prstGeom>
          <a:solidFill>
            <a:schemeClr val="accent5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 flipH="1">
            <a:off x="4788024" y="4149080"/>
            <a:ext cx="1584176" cy="2708920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60" y="2094964"/>
            <a:ext cx="2756916" cy="1869948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 flipH="1">
            <a:off x="-16210" y="1916832"/>
            <a:ext cx="3220058" cy="2232248"/>
          </a:xfrm>
          <a:prstGeom prst="rect">
            <a:avLst/>
          </a:prstGeom>
          <a:solidFill>
            <a:schemeClr val="accent5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40269"/>
            <a:ext cx="2500884" cy="1547282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 flipH="1">
            <a:off x="0" y="4149080"/>
            <a:ext cx="3203848" cy="2708920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0" y="4410690"/>
            <a:ext cx="2281428" cy="1865376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1221820"/>
            <a:ext cx="8424936" cy="478988"/>
          </a:xfrm>
        </p:spPr>
        <p:txBody>
          <a:bodyPr>
            <a:noAutofit/>
          </a:bodyPr>
          <a:lstStyle/>
          <a:p>
            <a:pPr marL="0" indent="0" algn="ctr">
              <a:spcBef>
                <a:spcPts val="2400"/>
              </a:spcBef>
              <a:buNone/>
            </a:pPr>
            <a:r>
              <a:rPr lang="es-ES" sz="1400" dirty="0" smtClean="0"/>
              <a:t>Estas son las fechas límite de aprobación de las distritaciones,</a:t>
            </a:r>
            <a:r>
              <a:rPr lang="es-ES" sz="1400" dirty="0"/>
              <a:t> </a:t>
            </a:r>
            <a:br>
              <a:rPr lang="es-ES" sz="1400" dirty="0"/>
            </a:br>
            <a:r>
              <a:rPr lang="es-ES" sz="1400" dirty="0" smtClean="0"/>
              <a:t>de acuerdo con la </a:t>
            </a:r>
            <a:r>
              <a:rPr lang="es-ES" sz="1400" b="1" dirty="0" smtClean="0">
                <a:solidFill>
                  <a:srgbClr val="A52F6D"/>
                </a:solidFill>
              </a:rPr>
              <a:t>fecha de inicio </a:t>
            </a:r>
            <a:r>
              <a:rPr lang="es-ES" sz="1400" b="1" dirty="0">
                <a:solidFill>
                  <a:srgbClr val="A52F6D"/>
                </a:solidFill>
              </a:rPr>
              <a:t>d</a:t>
            </a:r>
            <a:r>
              <a:rPr lang="es-ES" sz="1400" b="1" dirty="0" smtClean="0">
                <a:solidFill>
                  <a:srgbClr val="A52F6D"/>
                </a:solidFill>
              </a:rPr>
              <a:t>el proceso electoral:</a:t>
            </a:r>
            <a:endParaRPr lang="es-ES" sz="1600" dirty="0" smtClean="0">
              <a:solidFill>
                <a:srgbClr val="A52F6D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707905" y="332656"/>
            <a:ext cx="4968552" cy="551950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rgbClr val="A52F6D"/>
                </a:solidFill>
              </a:rPr>
              <a:t>Fecha límite de aprobación en 2015</a:t>
            </a:r>
            <a:endParaRPr lang="es-ES" sz="2000" dirty="0">
              <a:solidFill>
                <a:srgbClr val="A52F6D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1520" y="209496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26 de junio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07704" y="209496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15 de julio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18364" y="4365104"/>
            <a:ext cx="132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1º de octubre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860032" y="5887584"/>
            <a:ext cx="1365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1º de noviembre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3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44408" y="6356350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6" name="Conector recto 35"/>
          <p:cNvCxnSpPr/>
          <p:nvPr/>
        </p:nvCxnSpPr>
        <p:spPr>
          <a:xfrm>
            <a:off x="8244408" y="6478311"/>
            <a:ext cx="0" cy="165306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994428" y="5953451"/>
            <a:ext cx="1506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1º de octubre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pic>
        <p:nvPicPr>
          <p:cNvPr id="22" name="Imagen 21" descr="distritacion 2016a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653136"/>
            <a:ext cx="2619756" cy="1892808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 flipH="1">
            <a:off x="6372200" y="1916832"/>
            <a:ext cx="2771800" cy="2232248"/>
          </a:xfrm>
          <a:prstGeom prst="rect">
            <a:avLst/>
          </a:prstGeom>
          <a:solidFill>
            <a:schemeClr val="bg1">
              <a:lumMod val="65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04864"/>
            <a:ext cx="964692" cy="1229868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6705948" y="3229688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31 de agosto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7092280" y="4509120"/>
            <a:ext cx="1365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15 de diciembre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509120"/>
            <a:ext cx="1417320" cy="181051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869160"/>
            <a:ext cx="790670" cy="1090432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1145849" y="362519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1º de julio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403648" y="4365104"/>
            <a:ext cx="1506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1º de octubre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139952" y="2022956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1º de agosto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419872" y="6165304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  <a:tabLst>
                <a:tab pos="923925" algn="l"/>
              </a:tabLst>
            </a:pPr>
            <a:r>
              <a:rPr lang="es-MX" sz="1050" b="1" dirty="0">
                <a:solidFill>
                  <a:srgbClr val="641345"/>
                </a:solidFill>
                <a:latin typeface="Century Gothic"/>
                <a:ea typeface="Arial"/>
                <a:cs typeface="Century Gothic"/>
              </a:rPr>
              <a:t>15 de octubre</a:t>
            </a:r>
            <a:endParaRPr lang="es-MX" sz="1000" b="1" dirty="0">
              <a:solidFill>
                <a:srgbClr val="641345"/>
              </a:solidFill>
              <a:latin typeface="Century Gothic"/>
              <a:ea typeface="Calibri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323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22556"/>
              </p:ext>
            </p:extLst>
          </p:nvPr>
        </p:nvGraphicFramePr>
        <p:xfrm>
          <a:off x="899592" y="1340766"/>
          <a:ext cx="7456835" cy="4834881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581753"/>
                <a:gridCol w="1599135"/>
                <a:gridCol w="2003688"/>
                <a:gridCol w="2272259"/>
              </a:tblGrid>
              <a:tr h="72008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  <a:latin typeface="Century Gothic"/>
                          <a:cs typeface="Century Gothic"/>
                        </a:rPr>
                        <a:t>Entidad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Número de distritos locales</a:t>
                      </a:r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  <a:latin typeface="Century Gothic"/>
                          <a:cs typeface="Century Gothic"/>
                        </a:rPr>
                        <a:t>Número de distritos con desviación poblacional </a:t>
                      </a:r>
                      <a:r>
                        <a:rPr lang="es-MX" sz="1200" u="none" strike="noStrike" dirty="0" smtClean="0">
                          <a:effectLst/>
                          <a:latin typeface="Century Gothic"/>
                          <a:cs typeface="Century Gothic"/>
                        </a:rPr>
                        <a:t>mayor</a:t>
                      </a:r>
                      <a:r>
                        <a:rPr lang="es-MX" sz="1200" u="none" strike="noStrike" baseline="0" dirty="0" smtClean="0">
                          <a:effectLst/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s-MX" sz="1200" u="none" strike="noStrike" dirty="0">
                          <a:effectLst/>
                          <a:latin typeface="Century Gothic"/>
                          <a:cs typeface="Century Gothic"/>
                        </a:rPr>
                        <a:t>al </a:t>
                      </a:r>
                      <a:r>
                        <a:rPr lang="es-MX" sz="1200" u="none" strike="noStrike" dirty="0" smtClean="0">
                          <a:effectLst/>
                          <a:latin typeface="Century Gothic"/>
                          <a:cs typeface="Century Gothic"/>
                        </a:rPr>
                        <a:t>±15</a:t>
                      </a:r>
                      <a:r>
                        <a:rPr lang="es-MX" sz="1200" u="none" strike="noStrike" dirty="0">
                          <a:effectLst/>
                          <a:latin typeface="Century Gothic"/>
                          <a:cs typeface="Century Gothic"/>
                        </a:rPr>
                        <a:t>%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 dirty="0">
                          <a:effectLst/>
                          <a:latin typeface="Century Gothic"/>
                          <a:cs typeface="Century Gothic"/>
                        </a:rPr>
                        <a:t>Porcentaje de distritos con desviación poblacional mayor</a:t>
                      </a:r>
                      <a:r>
                        <a:rPr lang="es-MX" sz="1200" u="none" strike="noStrike" baseline="0" dirty="0">
                          <a:effectLst/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lang="es-MX" sz="1200" u="none" strike="noStrike" dirty="0">
                          <a:effectLst/>
                          <a:latin typeface="Century Gothic"/>
                          <a:cs typeface="Century Gothic"/>
                        </a:rPr>
                        <a:t>al </a:t>
                      </a:r>
                      <a:r>
                        <a:rPr lang="es-MX" sz="1200" u="none" strike="noStrike" dirty="0" smtClean="0">
                          <a:effectLst/>
                          <a:latin typeface="Century Gothic"/>
                          <a:cs typeface="Century Gothic"/>
                        </a:rPr>
                        <a:t>±15</a:t>
                      </a:r>
                      <a:r>
                        <a:rPr lang="es-MX" sz="1200" u="none" strike="noStrike" dirty="0">
                          <a:effectLst/>
                          <a:latin typeface="Century Gothic"/>
                          <a:cs typeface="Century Gothic"/>
                        </a:rPr>
                        <a:t>%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Aguascalientes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18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5.6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Baja California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17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76.5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Coahuila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8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50.0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Chihuahua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22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0.0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Durango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15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8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53.3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Hidalgo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18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88.9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Nayarit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18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15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83.3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Oaxaca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25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19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76.0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Puebla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26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0.0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Quintana Roo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15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13.3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Sinaloa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24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21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87.5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rgbClr val="F3BDDE"/>
                    </a:solidFill>
                  </a:tcPr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Tamaulipas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22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27.3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Tlaxcala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19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5.3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Veracruz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30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  <a:latin typeface="Century Gothic"/>
                          <a:cs typeface="Century Gothic"/>
                        </a:rPr>
                        <a:t>23.3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/>
                </a:tc>
              </a:tr>
              <a:tr h="2667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Zacatecas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18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u="none" strike="noStrike" dirty="0">
                          <a:effectLst/>
                          <a:latin typeface="Century Gothic"/>
                          <a:cs typeface="Century Gothic"/>
                        </a:rPr>
                        <a:t>50.0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042000" y="340445"/>
            <a:ext cx="4850480" cy="551950"/>
          </a:xfrm>
        </p:spPr>
        <p:txBody>
          <a:bodyPr>
            <a:normAutofit/>
          </a:bodyPr>
          <a:lstStyle/>
          <a:p>
            <a:r>
              <a:rPr lang="es-ES" dirty="0" smtClean="0"/>
              <a:t>Desviación poblacional distrital  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244408" y="6356350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8244408" y="6478311"/>
            <a:ext cx="0" cy="165306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TSETD_2014">
  <a:themeElements>
    <a:clrScheme name="Personalizar 8">
      <a:dk1>
        <a:srgbClr val="000000"/>
      </a:dk1>
      <a:lt1>
        <a:srgbClr val="FFFFFF"/>
      </a:lt1>
      <a:dk2>
        <a:srgbClr val="A52F6D"/>
      </a:dk2>
      <a:lt2>
        <a:srgbClr val="F2E2AB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3552</TotalTime>
  <Words>460</Words>
  <Application>Microsoft Macintosh PowerPoint</Application>
  <PresentationFormat>Presentación en pantalla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CTSETD_2014</vt:lpstr>
      <vt:lpstr>Proyecto de Distritación 2015</vt:lpstr>
      <vt:lpstr>¿Por qué es necesario distritar?</vt:lpstr>
      <vt:lpstr>¿Por qué es necesario distritar?</vt:lpstr>
      <vt:lpstr>¿Por qué es necesario distritar?</vt:lpstr>
      <vt:lpstr>¿Por qué es necesario distritar?</vt:lpstr>
      <vt:lpstr>Objetivo general</vt:lpstr>
      <vt:lpstr>Alcance</vt:lpstr>
      <vt:lpstr>Fecha límite de aprobación en 2015</vt:lpstr>
      <vt:lpstr>Desviación poblacional distrital  </vt:lpstr>
      <vt:lpstr>Participación de las OPL</vt:lpstr>
      <vt:lpstr>Cambios legislativos</vt:lpstr>
      <vt:lpstr>Cambios legislativos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Alcances del proyecto de distritación</dc:title>
  <dc:creator>Martha Zertuche</dc:creator>
  <cp:lastModifiedBy>Mónica Méndez Padilla</cp:lastModifiedBy>
  <cp:revision>154</cp:revision>
  <cp:lastPrinted>2015-01-23T17:57:08Z</cp:lastPrinted>
  <dcterms:created xsi:type="dcterms:W3CDTF">2015-01-21T18:58:31Z</dcterms:created>
  <dcterms:modified xsi:type="dcterms:W3CDTF">2015-03-12T02:05:48Z</dcterms:modified>
</cp:coreProperties>
</file>