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84" r:id="rId2"/>
  </p:sldMasterIdLst>
  <p:sldIdLst>
    <p:sldId id="256" r:id="rId3"/>
    <p:sldId id="304" r:id="rId4"/>
    <p:sldId id="305" r:id="rId5"/>
    <p:sldId id="306" r:id="rId6"/>
    <p:sldId id="307" r:id="rId7"/>
    <p:sldId id="308" r:id="rId8"/>
    <p:sldId id="309" r:id="rId9"/>
    <p:sldId id="312" r:id="rId10"/>
    <p:sldId id="310" r:id="rId11"/>
    <p:sldId id="321" r:id="rId12"/>
    <p:sldId id="323" r:id="rId13"/>
    <p:sldId id="313" r:id="rId14"/>
    <p:sldId id="314" r:id="rId15"/>
    <p:sldId id="324" r:id="rId16"/>
    <p:sldId id="315" r:id="rId17"/>
    <p:sldId id="325" r:id="rId18"/>
    <p:sldId id="327" r:id="rId19"/>
    <p:sldId id="328" r:id="rId20"/>
    <p:sldId id="329" r:id="rId21"/>
    <p:sldId id="330" r:id="rId22"/>
    <p:sldId id="326" r:id="rId23"/>
    <p:sldId id="331" r:id="rId24"/>
  </p:sldIdLst>
  <p:sldSz cx="9144000" cy="5143500" type="screen16x9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B3763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Énfasi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Énfasis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5" autoAdjust="0"/>
    <p:restoredTop sz="95261" autoAdjust="0"/>
  </p:normalViewPr>
  <p:slideViewPr>
    <p:cSldViewPr>
      <p:cViewPr varScale="1">
        <p:scale>
          <a:sx n="112" d="100"/>
          <a:sy n="112" d="100"/>
        </p:scale>
        <p:origin x="99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3597864"/>
            <a:ext cx="9144000" cy="1545636"/>
          </a:xfrm>
          <a:prstGeom prst="rect">
            <a:avLst/>
          </a:prstGeom>
          <a:solidFill>
            <a:srgbClr val="BA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59832" y="3741018"/>
            <a:ext cx="5688632" cy="398618"/>
          </a:xfrm>
        </p:spPr>
        <p:txBody>
          <a:bodyPr/>
          <a:lstStyle>
            <a:lvl1pPr algn="l">
              <a:defRPr sz="2000" b="1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r>
              <a:rPr lang="es-ES_tradnl" smtClean="0"/>
              <a:t>Clic para editar título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59832" y="4245936"/>
            <a:ext cx="5688632" cy="27003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Century Gothic"/>
                <a:cs typeface="Century Gothic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fld id="{55472D21-FA0B-425D-95BA-ABA5553C75F9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3059832" y="4515966"/>
            <a:ext cx="5688632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Century Gothic"/>
                <a:ea typeface="+mn-ea"/>
                <a:cs typeface="Century Gothic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0" y="3597864"/>
            <a:ext cx="9144000" cy="1545636"/>
          </a:xfrm>
          <a:prstGeom prst="rect">
            <a:avLst/>
          </a:prstGeom>
          <a:solidFill>
            <a:srgbClr val="BA00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5" name="Imagen 14" descr="LOGO INE colo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61" y="303498"/>
            <a:ext cx="1172095" cy="36160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7494"/>
            <a:ext cx="7842443" cy="356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3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29/10/2015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29/10/2015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8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20"/>
          <p:cNvSpPr>
            <a:spLocks noGrp="1"/>
          </p:cNvSpPr>
          <p:nvPr>
            <p:ph type="body" sz="quarter" idx="10"/>
          </p:nvPr>
        </p:nvSpPr>
        <p:spPr>
          <a:xfrm>
            <a:off x="710082" y="2868578"/>
            <a:ext cx="7728958" cy="743530"/>
          </a:xfrm>
        </p:spPr>
        <p:txBody>
          <a:bodyPr/>
          <a:lstStyle>
            <a:lvl1pPr marL="0" indent="0" algn="ctr">
              <a:buNone/>
              <a:defRPr sz="2000">
                <a:latin typeface="Century Gothic"/>
                <a:cs typeface="Century Gothic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11"/>
          </p:nvPr>
        </p:nvSpPr>
        <p:spPr>
          <a:xfrm>
            <a:off x="1773536" y="4016595"/>
            <a:ext cx="5655055" cy="366517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defRPr>
            </a:lvl1pPr>
            <a:lvl2pPr marL="45720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 algn="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 algn="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4" name="Marcador de texto 22"/>
          <p:cNvSpPr>
            <a:spLocks noGrp="1"/>
          </p:cNvSpPr>
          <p:nvPr>
            <p:ph type="body" sz="quarter" idx="12"/>
          </p:nvPr>
        </p:nvSpPr>
        <p:spPr>
          <a:xfrm>
            <a:off x="1773535" y="4392039"/>
            <a:ext cx="5655055" cy="30480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defRPr>
            </a:lvl1pPr>
            <a:lvl2pPr marL="45720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 algn="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 algn="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6" name="Marcador de texto 25"/>
          <p:cNvSpPr>
            <a:spLocks noGrp="1"/>
          </p:cNvSpPr>
          <p:nvPr>
            <p:ph type="body" sz="quarter" idx="13" hasCustomPrompt="1"/>
          </p:nvPr>
        </p:nvSpPr>
        <p:spPr>
          <a:xfrm>
            <a:off x="710082" y="1812641"/>
            <a:ext cx="7728958" cy="125052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50032" y="1078708"/>
            <a:ext cx="8643938" cy="1707356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250032" y="2778920"/>
            <a:ext cx="8643938" cy="67865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16886990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250032" y="3607595"/>
            <a:ext cx="8643938" cy="664369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50032" y="4264820"/>
            <a:ext cx="8643938" cy="63579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55751325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50032" y="3607595"/>
            <a:ext cx="8643938" cy="664369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250032" y="4264820"/>
            <a:ext cx="8643938" cy="63579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81974786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02347638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484061"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13963396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250032" y="135732"/>
            <a:ext cx="8643938" cy="486489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600">
                <a:solidFill>
                  <a:srgbClr val="525252"/>
                </a:solidFill>
              </a:defRPr>
            </a:lvl1pPr>
            <a:lvl2pPr>
              <a:lnSpc>
                <a:spcPct val="120000"/>
              </a:lnSpc>
              <a:defRPr sz="2600">
                <a:solidFill>
                  <a:srgbClr val="525252"/>
                </a:solidFill>
              </a:defRPr>
            </a:lvl2pPr>
            <a:lvl3pPr>
              <a:lnSpc>
                <a:spcPct val="120000"/>
              </a:lnSpc>
              <a:defRPr sz="2600">
                <a:solidFill>
                  <a:srgbClr val="525252"/>
                </a:solidFill>
              </a:defRPr>
            </a:lvl3pPr>
            <a:lvl4pPr>
              <a:lnSpc>
                <a:spcPct val="120000"/>
              </a:lnSpc>
              <a:defRPr sz="2600">
                <a:solidFill>
                  <a:srgbClr val="525252"/>
                </a:solidFill>
              </a:defRPr>
            </a:lvl4pPr>
            <a:lvl5pPr>
              <a:lnSpc>
                <a:spcPct val="120000"/>
              </a:lnSpc>
              <a:defRPr sz="2600">
                <a:solidFill>
                  <a:srgbClr val="52525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2525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2525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2525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2525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525252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51685625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9568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735546"/>
            <a:ext cx="8676456" cy="162018"/>
          </a:xfrm>
          <a:prstGeom prst="rect">
            <a:avLst/>
          </a:prstGeom>
          <a:solidFill>
            <a:srgbClr val="BA006B">
              <a:alpha val="2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67944" y="205978"/>
            <a:ext cx="4618856" cy="529568"/>
          </a:xfrm>
        </p:spPr>
        <p:txBody>
          <a:bodyPr/>
          <a:lstStyle>
            <a:lvl1pPr>
              <a:defRPr sz="1800" b="1">
                <a:solidFill>
                  <a:srgbClr val="BA006B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ángulo 7"/>
          <p:cNvSpPr/>
          <p:nvPr userDrawn="1"/>
        </p:nvSpPr>
        <p:spPr>
          <a:xfrm>
            <a:off x="0" y="735546"/>
            <a:ext cx="8676456" cy="162018"/>
          </a:xfrm>
          <a:prstGeom prst="rect">
            <a:avLst/>
          </a:prstGeom>
          <a:solidFill>
            <a:srgbClr val="BA006B">
              <a:alpha val="2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4" name="Imagen 3" descr="LOGO-REUNIONOPL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7474"/>
            <a:ext cx="2016224" cy="9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08544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535353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1539331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535353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56601682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250032" y="1700213"/>
            <a:ext cx="8643938" cy="1743075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535353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46183757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50032" y="3907633"/>
            <a:ext cx="8643938" cy="678656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535353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48383431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250032" y="3907633"/>
            <a:ext cx="8643938" cy="678656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535353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5650946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250032" y="728664"/>
            <a:ext cx="4143375" cy="1850231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250032" y="2571751"/>
            <a:ext cx="4143375" cy="67865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316882390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250032" y="728664"/>
            <a:ext cx="4143375" cy="1850231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250032" y="2571751"/>
            <a:ext cx="4143375" cy="67865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25252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61469117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50032" y="1678783"/>
            <a:ext cx="4143375" cy="30789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274574975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250032" y="1678783"/>
            <a:ext cx="4143375" cy="30789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0595262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29/10/2015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486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4750595" y="1678783"/>
            <a:ext cx="4143375" cy="30789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50399256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29/10/2015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1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29/10/2015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8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29/10/2015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6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29/10/2015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3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29/10/2015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5AB6F76-9634-4E98-9493-795392527424}" type="datetimeFigureOut">
              <a:rPr lang="es-MX">
                <a:solidFill>
                  <a:prstClr val="black"/>
                </a:solidFill>
              </a:rPr>
              <a:pPr/>
              <a:t>29/10/2015</a:t>
            </a:fld>
            <a:endParaRPr lang="es-MX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MX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8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067944" y="205978"/>
            <a:ext cx="4618856" cy="529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27584" y="1200151"/>
            <a:ext cx="756084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44408" y="4767263"/>
            <a:ext cx="44239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55472D21-FA0B-425D-95BA-ABA5553C75F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6" descr="LOGO INE color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4736170"/>
            <a:ext cx="863485" cy="264968"/>
          </a:xfrm>
          <a:prstGeom prst="rect">
            <a:avLst/>
          </a:prstGeom>
        </p:spPr>
      </p:pic>
      <p:cxnSp>
        <p:nvCxnSpPr>
          <p:cNvPr id="5" name="Conector recto 4"/>
          <p:cNvCxnSpPr/>
          <p:nvPr userDrawn="1"/>
        </p:nvCxnSpPr>
        <p:spPr>
          <a:xfrm>
            <a:off x="8244408" y="4858733"/>
            <a:ext cx="0" cy="123980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79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83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0032" y="135731"/>
            <a:ext cx="8643938" cy="1285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05" tIns="40005" rIns="40005" bIns="40005" anchor="ctr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0032" y="1678783"/>
            <a:ext cx="8643938" cy="3078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05" tIns="40005" rIns="40005" bIns="40005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535353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8401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</p:sldLayoutIdLst>
  <p:transition spd="med"/>
  <p:txStyles>
    <p:titleStyle>
      <a:lvl1pPr algn="ctr" defTabSz="344042">
        <a:defRPr sz="4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144018" algn="ctr" defTabSz="344042">
        <a:defRPr sz="4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288036" algn="ctr" defTabSz="344042">
        <a:defRPr sz="4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432053" algn="ctr" defTabSz="344042">
        <a:defRPr sz="4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576071" algn="ctr" defTabSz="344042">
        <a:defRPr sz="4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720089" algn="ctr" defTabSz="344042">
        <a:defRPr sz="4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864107" algn="ctr" defTabSz="344042">
        <a:defRPr sz="4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008125" algn="ctr" defTabSz="344042">
        <a:defRPr sz="4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152143" algn="ctr" defTabSz="344042">
        <a:defRPr sz="4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256032" indent="-256032" defTabSz="344042">
        <a:spcBef>
          <a:spcPts val="2205"/>
        </a:spcBef>
        <a:buClr>
          <a:srgbClr val="535353"/>
        </a:buClr>
        <a:buSzPct val="82000"/>
        <a:buChar char="•"/>
        <a:defRPr sz="21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576071" indent="-256032" defTabSz="344042">
        <a:spcBef>
          <a:spcPts val="2205"/>
        </a:spcBef>
        <a:buClr>
          <a:srgbClr val="535353"/>
        </a:buClr>
        <a:buSzPct val="82000"/>
        <a:buChar char="•"/>
        <a:defRPr sz="21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896111" indent="-256032" defTabSz="344042">
        <a:spcBef>
          <a:spcPts val="2205"/>
        </a:spcBef>
        <a:buClr>
          <a:srgbClr val="535353"/>
        </a:buClr>
        <a:buSzPct val="82000"/>
        <a:buChar char="•"/>
        <a:defRPr sz="21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1216151" indent="-256032" defTabSz="344042">
        <a:spcBef>
          <a:spcPts val="2205"/>
        </a:spcBef>
        <a:buClr>
          <a:srgbClr val="535353"/>
        </a:buClr>
        <a:buSzPct val="82000"/>
        <a:buChar char="•"/>
        <a:defRPr sz="21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1536191" indent="-256032" defTabSz="344042">
        <a:spcBef>
          <a:spcPts val="2205"/>
        </a:spcBef>
        <a:buClr>
          <a:srgbClr val="535353"/>
        </a:buClr>
        <a:buSzPct val="82000"/>
        <a:buChar char="•"/>
        <a:defRPr sz="21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1856230" indent="-256032" defTabSz="344042">
        <a:spcBef>
          <a:spcPts val="2205"/>
        </a:spcBef>
        <a:buClr>
          <a:srgbClr val="535353"/>
        </a:buClr>
        <a:buSzPct val="82000"/>
        <a:buChar char="•"/>
        <a:defRPr sz="21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2176270" indent="-256032" defTabSz="344042">
        <a:spcBef>
          <a:spcPts val="2205"/>
        </a:spcBef>
        <a:buClr>
          <a:srgbClr val="535353"/>
        </a:buClr>
        <a:buSzPct val="82000"/>
        <a:buChar char="•"/>
        <a:defRPr sz="21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2496309" indent="-256032" defTabSz="344042">
        <a:spcBef>
          <a:spcPts val="2205"/>
        </a:spcBef>
        <a:buClr>
          <a:srgbClr val="535353"/>
        </a:buClr>
        <a:buSzPct val="82000"/>
        <a:buChar char="•"/>
        <a:defRPr sz="21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2816349" indent="-256032" defTabSz="344042">
        <a:spcBef>
          <a:spcPts val="2205"/>
        </a:spcBef>
        <a:buClr>
          <a:srgbClr val="535353"/>
        </a:buClr>
        <a:buSzPct val="82000"/>
        <a:buChar char="•"/>
        <a:defRPr sz="21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344042">
        <a:defRPr sz="10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144018" algn="ctr" defTabSz="344042">
        <a:defRPr sz="10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288036" algn="ctr" defTabSz="344042">
        <a:defRPr sz="10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432053" algn="ctr" defTabSz="344042">
        <a:defRPr sz="10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576071" algn="ctr" defTabSz="344042">
        <a:defRPr sz="10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720089" algn="ctr" defTabSz="344042">
        <a:defRPr sz="10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864107" algn="ctr" defTabSz="344042">
        <a:defRPr sz="10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008125" algn="ctr" defTabSz="344042">
        <a:defRPr sz="10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152143" algn="ctr" defTabSz="344042">
        <a:defRPr sz="10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8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0.png"/><Relationship Id="rId5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1.png"/><Relationship Id="rId17" Type="http://schemas.openxmlformats.org/officeDocument/2006/relationships/image" Target="../media/image64.png"/><Relationship Id="rId2" Type="http://schemas.openxmlformats.org/officeDocument/2006/relationships/image" Target="../media/image52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8.png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10" Type="http://schemas.openxmlformats.org/officeDocument/2006/relationships/image" Target="../media/image53.png"/><Relationship Id="rId4" Type="http://schemas.openxmlformats.org/officeDocument/2006/relationships/image" Target="../media/image56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image" Target="../media/image64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5.png"/><Relationship Id="rId17" Type="http://schemas.openxmlformats.org/officeDocument/2006/relationships/image" Target="../media/image63.png"/><Relationship Id="rId2" Type="http://schemas.openxmlformats.org/officeDocument/2006/relationships/image" Target="../media/image52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8.png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5" Type="http://schemas.openxmlformats.org/officeDocument/2006/relationships/image" Target="../media/image61.png"/><Relationship Id="rId10" Type="http://schemas.openxmlformats.org/officeDocument/2006/relationships/image" Target="../media/image53.png"/><Relationship Id="rId4" Type="http://schemas.openxmlformats.org/officeDocument/2006/relationships/image" Target="../media/image56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ctrTitle"/>
          </p:nvPr>
        </p:nvSpPr>
        <p:spPr>
          <a:xfrm>
            <a:off x="611560" y="4029912"/>
            <a:ext cx="7931396" cy="398618"/>
          </a:xfrm>
        </p:spPr>
        <p:txBody>
          <a:bodyPr/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Criterios para la Distritación 2015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>
          <a:xfrm>
            <a:off x="1732942" y="4696848"/>
            <a:ext cx="5688632" cy="270030"/>
          </a:xfrm>
        </p:spPr>
        <p:txBody>
          <a:bodyPr>
            <a:normAutofit lnSpcReduction="10000"/>
          </a:bodyPr>
          <a:lstStyle/>
          <a:p>
            <a:pPr algn="ctr"/>
            <a:r>
              <a:rPr lang="es-MX" sz="1200" dirty="0" smtClean="0"/>
              <a:t>12 </a:t>
            </a:r>
            <a:r>
              <a:rPr lang="es-MX" sz="1200" dirty="0"/>
              <a:t>de marzo de 2015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8155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-35717" y="-21431"/>
            <a:ext cx="9186863" cy="4714875"/>
          </a:xfrm>
          <a:prstGeom prst="rect">
            <a:avLst/>
          </a:prstGeom>
          <a:solidFill>
            <a:srgbClr val="AB4979"/>
          </a:solidFill>
          <a:ln w="12700">
            <a:miter lim="400000"/>
          </a:ln>
        </p:spPr>
        <p:txBody>
          <a:bodyPr lIns="40005" tIns="40005" rIns="40005" bIns="40005" anchor="ctr"/>
          <a:lstStyle/>
          <a:p>
            <a:pPr algn="ctr" defTabSz="344042">
              <a:defRPr sz="3200">
                <a:solidFill>
                  <a:srgbClr val="FFFFFF"/>
                </a:solidFill>
              </a:defRPr>
            </a:pPr>
            <a:endParaRPr sz="2000" kern="0">
              <a:solidFill>
                <a:srgbClr val="FFFFFF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pic>
        <p:nvPicPr>
          <p:cNvPr id="346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1978" y="3521869"/>
            <a:ext cx="200025" cy="200025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sp>
        <p:nvSpPr>
          <p:cNvPr id="348" name="Shape 348"/>
          <p:cNvSpPr/>
          <p:nvPr/>
        </p:nvSpPr>
        <p:spPr>
          <a:xfrm>
            <a:off x="4386264" y="854386"/>
            <a:ext cx="4536281" cy="1004121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05" tIns="40005" rIns="40005" bIns="40005" anchor="ctr">
            <a:spAutoFit/>
          </a:bodyPr>
          <a:lstStyle>
            <a:lvl1pPr>
              <a:defRPr sz="9600" spc="-4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44042">
              <a:defRPr sz="1800" spc="0">
                <a:solidFill>
                  <a:srgbClr val="000000"/>
                </a:solidFill>
              </a:defRPr>
            </a:pPr>
            <a:r>
              <a:rPr sz="60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Criterios</a:t>
            </a:r>
          </a:p>
        </p:txBody>
      </p:sp>
      <p:pic>
        <p:nvPicPr>
          <p:cNvPr id="349" name="droppedImage.pdf"/>
          <p:cNvPicPr/>
          <p:nvPr/>
        </p:nvPicPr>
        <p:blipFill>
          <a:blip r:embed="rId3">
            <a:alphaModFix amt="80000"/>
            <a:extLst/>
          </a:blip>
          <a:stretch>
            <a:fillRect/>
          </a:stretch>
        </p:blipFill>
        <p:spPr>
          <a:xfrm>
            <a:off x="1121571" y="1357312"/>
            <a:ext cx="1121569" cy="1300163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50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3153" y="521496"/>
            <a:ext cx="1228725" cy="1493044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51" name="droppedImage.pdf"/>
          <p:cNvPicPr/>
          <p:nvPr/>
        </p:nvPicPr>
        <p:blipFill>
          <a:blip r:embed="rId5">
            <a:alphaModFix amt="80000"/>
            <a:extLst/>
          </a:blip>
          <a:stretch>
            <a:fillRect/>
          </a:stretch>
        </p:blipFill>
        <p:spPr>
          <a:xfrm>
            <a:off x="2235994" y="1650208"/>
            <a:ext cx="857250" cy="1107281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52" name="droppedImage.pdf"/>
          <p:cNvPicPr/>
          <p:nvPr/>
        </p:nvPicPr>
        <p:blipFill>
          <a:blip r:embed="rId6">
            <a:alphaModFix amt="60000"/>
            <a:extLst/>
          </a:blip>
          <a:stretch>
            <a:fillRect/>
          </a:stretch>
        </p:blipFill>
        <p:spPr>
          <a:xfrm>
            <a:off x="2728916" y="1707356"/>
            <a:ext cx="1000125" cy="108585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53" name="droppedImage.pdf"/>
          <p:cNvPicPr/>
          <p:nvPr/>
        </p:nvPicPr>
        <p:blipFill>
          <a:blip r:embed="rId7">
            <a:alphaModFix amt="80000"/>
            <a:extLst/>
          </a:blip>
          <a:stretch>
            <a:fillRect/>
          </a:stretch>
        </p:blipFill>
        <p:spPr>
          <a:xfrm>
            <a:off x="3421857" y="1007268"/>
            <a:ext cx="878681" cy="1271588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54" name="droppedImage.pdf"/>
          <p:cNvPicPr/>
          <p:nvPr/>
        </p:nvPicPr>
        <p:blipFill>
          <a:blip r:embed="rId8">
            <a:alphaModFix amt="60000"/>
            <a:extLst/>
          </a:blip>
          <a:stretch>
            <a:fillRect/>
          </a:stretch>
        </p:blipFill>
        <p:spPr>
          <a:xfrm>
            <a:off x="3986216" y="1507331"/>
            <a:ext cx="600075" cy="1114425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55" name="dropped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200525" y="1514477"/>
            <a:ext cx="628650" cy="1278731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56" name="droppedImage.pdf"/>
          <p:cNvPicPr/>
          <p:nvPr/>
        </p:nvPicPr>
        <p:blipFill>
          <a:blip r:embed="rId10">
            <a:alphaModFix amt="70000"/>
            <a:extLst/>
          </a:blip>
          <a:stretch>
            <a:fillRect/>
          </a:stretch>
        </p:blipFill>
        <p:spPr>
          <a:xfrm>
            <a:off x="1221582" y="257177"/>
            <a:ext cx="1285875" cy="1564481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57" name="droppedImage.pdf"/>
          <p:cNvPicPr/>
          <p:nvPr/>
        </p:nvPicPr>
        <p:blipFill>
          <a:blip r:embed="rId11">
            <a:alphaModFix amt="90000"/>
            <a:extLst/>
          </a:blip>
          <a:stretch>
            <a:fillRect/>
          </a:stretch>
        </p:blipFill>
        <p:spPr>
          <a:xfrm>
            <a:off x="3721894" y="2250281"/>
            <a:ext cx="871538" cy="828675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58" name="droppedImage.pd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321845" y="2114550"/>
            <a:ext cx="764381" cy="97155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59" name="droppedImage.pdf"/>
          <p:cNvPicPr/>
          <p:nvPr/>
        </p:nvPicPr>
        <p:blipFill>
          <a:blip r:embed="rId13">
            <a:alphaModFix amt="60000"/>
            <a:extLst/>
          </a:blip>
          <a:stretch>
            <a:fillRect/>
          </a:stretch>
        </p:blipFill>
        <p:spPr>
          <a:xfrm>
            <a:off x="3014662" y="2686052"/>
            <a:ext cx="928688" cy="921544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60" name="droppedImage.pdf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028953" y="2607471"/>
            <a:ext cx="385763" cy="592931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61" name="droppedImage.pdf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686175" y="2750344"/>
            <a:ext cx="178594" cy="214313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62" name="droppedImage.pdf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779045" y="2900363"/>
            <a:ext cx="535781" cy="485775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63" name="droppedImage.pdf"/>
          <p:cNvPicPr/>
          <p:nvPr/>
        </p:nvPicPr>
        <p:blipFill>
          <a:blip r:embed="rId17">
            <a:alphaModFix amt="80000"/>
            <a:extLst/>
          </a:blip>
          <a:stretch>
            <a:fillRect/>
          </a:stretch>
        </p:blipFill>
        <p:spPr>
          <a:xfrm>
            <a:off x="3414713" y="3250406"/>
            <a:ext cx="835819" cy="600075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64" name="droppedImage.pdf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236121" y="3450433"/>
            <a:ext cx="264319" cy="221456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65" name="droppedImage.pdf"/>
          <p:cNvPicPr/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3779045" y="3593308"/>
            <a:ext cx="935831" cy="621506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66" name="droppedImage.pdf"/>
          <p:cNvPicPr/>
          <p:nvPr/>
        </p:nvPicPr>
        <p:blipFill>
          <a:blip r:embed="rId20">
            <a:alphaModFix amt="70000"/>
            <a:extLst/>
          </a:blip>
          <a:stretch>
            <a:fillRect/>
          </a:stretch>
        </p:blipFill>
        <p:spPr>
          <a:xfrm>
            <a:off x="4121944" y="3257550"/>
            <a:ext cx="457200" cy="45720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67" name="droppedImage.pdf"/>
          <p:cNvPicPr/>
          <p:nvPr/>
        </p:nvPicPr>
        <p:blipFill>
          <a:blip r:embed="rId21">
            <a:alphaModFix amt="60000"/>
            <a:extLst/>
          </a:blip>
          <a:stretch>
            <a:fillRect/>
          </a:stretch>
        </p:blipFill>
        <p:spPr>
          <a:xfrm>
            <a:off x="4114800" y="2950371"/>
            <a:ext cx="350044" cy="407194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68" name="droppedImage.pdf"/>
          <p:cNvPicPr/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4264820" y="2978946"/>
            <a:ext cx="421481" cy="435769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69" name="droppedImage.pdf"/>
          <p:cNvPicPr/>
          <p:nvPr/>
        </p:nvPicPr>
        <p:blipFill>
          <a:blip r:embed="rId23">
            <a:alphaModFix amt="60000"/>
            <a:extLst/>
          </a:blip>
          <a:stretch>
            <a:fillRect/>
          </a:stretch>
        </p:blipFill>
        <p:spPr>
          <a:xfrm>
            <a:off x="4521995" y="2743200"/>
            <a:ext cx="1164431" cy="1228725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70" name="droppedImage.pdf"/>
          <p:cNvPicPr/>
          <p:nvPr/>
        </p:nvPicPr>
        <p:blipFill>
          <a:blip r:embed="rId24">
            <a:alphaModFix amt="80000"/>
            <a:extLst/>
          </a:blip>
          <a:stretch>
            <a:fillRect/>
          </a:stretch>
        </p:blipFill>
        <p:spPr>
          <a:xfrm>
            <a:off x="4450557" y="3121819"/>
            <a:ext cx="528638" cy="714375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71" name="droppedImage.pdf"/>
          <p:cNvPicPr/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4400553" y="3421856"/>
            <a:ext cx="100013" cy="128588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72" name="droppedImage.pdf"/>
          <p:cNvPicPr/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4529141" y="3378996"/>
            <a:ext cx="257175" cy="164306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73" name="droppedImage.pdf"/>
          <p:cNvPicPr/>
          <p:nvPr/>
        </p:nvPicPr>
        <p:blipFill>
          <a:blip r:embed="rId27">
            <a:alphaModFix amt="90000"/>
            <a:extLst/>
          </a:blip>
          <a:stretch>
            <a:fillRect/>
          </a:stretch>
        </p:blipFill>
        <p:spPr>
          <a:xfrm>
            <a:off x="4572003" y="3629027"/>
            <a:ext cx="1071563" cy="721519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74" name="droppedImage.pdf"/>
          <p:cNvPicPr/>
          <p:nvPr/>
        </p:nvPicPr>
        <p:blipFill>
          <a:blip r:embed="rId28">
            <a:alphaModFix amt="70000"/>
            <a:extLst/>
          </a:blip>
          <a:stretch>
            <a:fillRect/>
          </a:stretch>
        </p:blipFill>
        <p:spPr>
          <a:xfrm>
            <a:off x="5572125" y="3736181"/>
            <a:ext cx="857250" cy="828675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75" name="droppedImage.pdf"/>
          <p:cNvPicPr/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5543550" y="3564731"/>
            <a:ext cx="735806" cy="34290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76" name="droppedImage.pdf"/>
          <p:cNvPicPr/>
          <p:nvPr/>
        </p:nvPicPr>
        <p:blipFill>
          <a:blip r:embed="rId30">
            <a:alphaModFix amt="90000"/>
            <a:extLst/>
          </a:blip>
          <a:stretch>
            <a:fillRect/>
          </a:stretch>
        </p:blipFill>
        <p:spPr>
          <a:xfrm>
            <a:off x="5900737" y="3021808"/>
            <a:ext cx="757238" cy="735806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77" name="droppedImage.pdf"/>
          <p:cNvPicPr/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6622256" y="2786064"/>
            <a:ext cx="507206" cy="950119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78" name="droppedImage.pdf"/>
          <p:cNvPicPr/>
          <p:nvPr/>
        </p:nvPicPr>
        <p:blipFill>
          <a:blip r:embed="rId32">
            <a:alphaModFix amt="60000"/>
            <a:extLst/>
          </a:blip>
          <a:stretch>
            <a:fillRect/>
          </a:stretch>
        </p:blipFill>
        <p:spPr>
          <a:xfrm>
            <a:off x="6307931" y="2807496"/>
            <a:ext cx="650081" cy="450056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79" name="droppedImage.pdf"/>
          <p:cNvPicPr/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785812" y="207169"/>
            <a:ext cx="807244" cy="1171575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sp>
        <p:nvSpPr>
          <p:cNvPr id="380" name="Shape 380"/>
          <p:cNvSpPr/>
          <p:nvPr/>
        </p:nvSpPr>
        <p:spPr>
          <a:xfrm>
            <a:off x="4607719" y="1635646"/>
            <a:ext cx="4536281" cy="327013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05" tIns="40005" rIns="40005" bIns="40005" anchor="ctr">
            <a:spAutoFit/>
          </a:bodyPr>
          <a:lstStyle>
            <a:lvl1pPr>
              <a:defRPr sz="4800" spc="-24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44042">
              <a:defRPr sz="1800" spc="0">
                <a:solidFill>
                  <a:srgbClr val="000000"/>
                </a:solidFill>
              </a:defRPr>
            </a:pPr>
            <a:r>
              <a:rPr sz="16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para la </a:t>
            </a:r>
            <a:r>
              <a:rPr lang="es-ES_tradnl" sz="16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D</a:t>
            </a:r>
            <a:r>
              <a:rPr sz="16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istritación</a:t>
            </a:r>
          </a:p>
        </p:txBody>
      </p:sp>
    </p:spTree>
    <p:extLst>
      <p:ext uri="{BB962C8B-B14F-4D97-AF65-F5344CB8AC3E}">
        <p14:creationId xmlns:p14="http://schemas.microsoft.com/office/powerpoint/2010/main" val="13645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 animBg="1" advAuto="0"/>
      <p:bldP spid="380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-35717" y="-21431"/>
            <a:ext cx="9186863" cy="4714875"/>
          </a:xfrm>
          <a:prstGeom prst="rect">
            <a:avLst/>
          </a:prstGeom>
          <a:solidFill>
            <a:srgbClr val="AB4979"/>
          </a:solidFill>
          <a:ln w="12700">
            <a:miter lim="400000"/>
          </a:ln>
        </p:spPr>
        <p:txBody>
          <a:bodyPr lIns="40005" tIns="40005" rIns="40005" bIns="40005" anchor="ctr"/>
          <a:lstStyle/>
          <a:p>
            <a:pPr algn="ctr" defTabSz="344042">
              <a:defRPr sz="3200">
                <a:solidFill>
                  <a:srgbClr val="FFFFFF"/>
                </a:solidFill>
              </a:defRPr>
            </a:pPr>
            <a:endParaRPr sz="2000" kern="0">
              <a:solidFill>
                <a:srgbClr val="FFFFFF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pic>
        <p:nvPicPr>
          <p:cNvPr id="395" name="droppedImage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2" y="224957"/>
            <a:ext cx="4686301" cy="4336402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sp>
        <p:nvSpPr>
          <p:cNvPr id="396" name="Shape 396"/>
          <p:cNvSpPr/>
          <p:nvPr/>
        </p:nvSpPr>
        <p:spPr>
          <a:xfrm flipH="1">
            <a:off x="2914653" y="-50005"/>
            <a:ext cx="1" cy="4585555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defTabSz="288036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398" name="droppedImage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49" y="1492022"/>
            <a:ext cx="1143210" cy="1493045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  <a:reflection stA="50000" endPos="40000" dir="5400000" sy="-100000" algn="bl" rotWithShape="0"/>
          </a:effectLst>
        </p:spPr>
      </p:pic>
      <p:pic>
        <p:nvPicPr>
          <p:cNvPr id="399" name="droppedImage.pd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71" y="1492860"/>
            <a:ext cx="1140391" cy="1489364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  <a:reflection stA="50000" endPos="40000" dir="5400000" sy="-100000" algn="bl" rotWithShape="0"/>
          </a:effectLst>
        </p:spPr>
      </p:pic>
      <p:sp>
        <p:nvSpPr>
          <p:cNvPr id="18" name="Shape 348"/>
          <p:cNvSpPr/>
          <p:nvPr/>
        </p:nvSpPr>
        <p:spPr>
          <a:xfrm>
            <a:off x="4422776" y="-92546"/>
            <a:ext cx="4536281" cy="1004121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05" tIns="40005" rIns="40005" bIns="40005" anchor="ctr">
            <a:spAutoFit/>
          </a:bodyPr>
          <a:lstStyle>
            <a:lvl1pPr>
              <a:defRPr sz="9600" spc="-4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44042">
              <a:defRPr sz="1800" spc="0">
                <a:solidFill>
                  <a:srgbClr val="000000"/>
                </a:solidFill>
              </a:defRPr>
            </a:pPr>
            <a:r>
              <a:rPr sz="60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Criterios</a:t>
            </a:r>
          </a:p>
        </p:txBody>
      </p:sp>
      <p:sp>
        <p:nvSpPr>
          <p:cNvPr id="19" name="Shape 380"/>
          <p:cNvSpPr/>
          <p:nvPr/>
        </p:nvSpPr>
        <p:spPr>
          <a:xfrm>
            <a:off x="4644231" y="688714"/>
            <a:ext cx="4536281" cy="327013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05" tIns="40005" rIns="40005" bIns="40005" anchor="ctr">
            <a:spAutoFit/>
          </a:bodyPr>
          <a:lstStyle>
            <a:lvl1pPr>
              <a:defRPr sz="4800" spc="-24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44042">
              <a:defRPr sz="1800" spc="0">
                <a:solidFill>
                  <a:srgbClr val="000000"/>
                </a:solidFill>
              </a:defRPr>
            </a:pPr>
            <a:r>
              <a:rPr sz="16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para la </a:t>
            </a:r>
            <a:r>
              <a:rPr lang="es-ES_tradnl" sz="16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D</a:t>
            </a:r>
            <a:r>
              <a:rPr sz="16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istritación</a:t>
            </a:r>
          </a:p>
        </p:txBody>
      </p:sp>
      <p:pic>
        <p:nvPicPr>
          <p:cNvPr id="12" name="› Equidad poblacional.pdf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059582"/>
            <a:ext cx="3998976" cy="54864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8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animBg="1" advAuto="0"/>
      <p:bldP spid="399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3147814"/>
            <a:ext cx="9180512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-1" y="1275606"/>
            <a:ext cx="1043609" cy="1093354"/>
          </a:xfrm>
          <a:custGeom>
            <a:avLst/>
            <a:gdLst>
              <a:gd name="connsiteX0" fmla="*/ 0 w 1077854"/>
              <a:gd name="connsiteY0" fmla="*/ 0 h 1165362"/>
              <a:gd name="connsiteX1" fmla="*/ 1077854 w 1077854"/>
              <a:gd name="connsiteY1" fmla="*/ 0 h 1165362"/>
              <a:gd name="connsiteX2" fmla="*/ 1077854 w 1077854"/>
              <a:gd name="connsiteY2" fmla="*/ 1165362 h 1165362"/>
              <a:gd name="connsiteX3" fmla="*/ 0 w 1077854"/>
              <a:gd name="connsiteY3" fmla="*/ 1165362 h 1165362"/>
              <a:gd name="connsiteX4" fmla="*/ 0 w 1077854"/>
              <a:gd name="connsiteY4" fmla="*/ 0 h 1165362"/>
              <a:gd name="connsiteX0" fmla="*/ 0 w 1122416"/>
              <a:gd name="connsiteY0" fmla="*/ 0 h 1215469"/>
              <a:gd name="connsiteX1" fmla="*/ 1077854 w 1122416"/>
              <a:gd name="connsiteY1" fmla="*/ 0 h 1215469"/>
              <a:gd name="connsiteX2" fmla="*/ 1077854 w 1122416"/>
              <a:gd name="connsiteY2" fmla="*/ 1165362 h 1215469"/>
              <a:gd name="connsiteX3" fmla="*/ 0 w 1122416"/>
              <a:gd name="connsiteY3" fmla="*/ 1165362 h 1215469"/>
              <a:gd name="connsiteX4" fmla="*/ 0 w 1122416"/>
              <a:gd name="connsiteY4" fmla="*/ 0 h 1215469"/>
              <a:gd name="connsiteX0" fmla="*/ 0 w 1157694"/>
              <a:gd name="connsiteY0" fmla="*/ 0 h 1267061"/>
              <a:gd name="connsiteX1" fmla="*/ 1077854 w 1157694"/>
              <a:gd name="connsiteY1" fmla="*/ 0 h 1267061"/>
              <a:gd name="connsiteX2" fmla="*/ 1077854 w 1157694"/>
              <a:gd name="connsiteY2" fmla="*/ 1165362 h 1267061"/>
              <a:gd name="connsiteX3" fmla="*/ 0 w 1157694"/>
              <a:gd name="connsiteY3" fmla="*/ 1207137 h 1267061"/>
              <a:gd name="connsiteX4" fmla="*/ 0 w 1157694"/>
              <a:gd name="connsiteY4" fmla="*/ 0 h 1267061"/>
              <a:gd name="connsiteX0" fmla="*/ 0 w 1112811"/>
              <a:gd name="connsiteY0" fmla="*/ 0 h 1221160"/>
              <a:gd name="connsiteX1" fmla="*/ 1077854 w 1112811"/>
              <a:gd name="connsiteY1" fmla="*/ 0 h 1221160"/>
              <a:gd name="connsiteX2" fmla="*/ 1011010 w 1112811"/>
              <a:gd name="connsiteY2" fmla="*/ 1081813 h 1221160"/>
              <a:gd name="connsiteX3" fmla="*/ 0 w 1112811"/>
              <a:gd name="connsiteY3" fmla="*/ 1207137 h 1221160"/>
              <a:gd name="connsiteX4" fmla="*/ 0 w 1112811"/>
              <a:gd name="connsiteY4" fmla="*/ 0 h 122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811" h="1221160">
                <a:moveTo>
                  <a:pt x="0" y="0"/>
                </a:moveTo>
                <a:lnTo>
                  <a:pt x="1077854" y="0"/>
                </a:lnTo>
                <a:cubicBezTo>
                  <a:pt x="1077854" y="388454"/>
                  <a:pt x="1190652" y="880623"/>
                  <a:pt x="1011010" y="1081813"/>
                </a:cubicBezTo>
                <a:cubicBezTo>
                  <a:pt x="831368" y="1283003"/>
                  <a:pt x="359285" y="1207137"/>
                  <a:pt x="0" y="12071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75856" y="205978"/>
            <a:ext cx="5410944" cy="529568"/>
          </a:xfrm>
        </p:spPr>
        <p:txBody>
          <a:bodyPr/>
          <a:lstStyle/>
          <a:p>
            <a:r>
              <a:rPr lang="es-MX" sz="2400" dirty="0" smtClean="0">
                <a:solidFill>
                  <a:srgbClr val="A52F6D"/>
                </a:solidFill>
              </a:rPr>
              <a:t>Criterios y sus reglas operativas</a:t>
            </a:r>
            <a:endParaRPr lang="es-MX" sz="2400" dirty="0">
              <a:solidFill>
                <a:srgbClr val="A52F6D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2932" y="1637338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>
                <a:latin typeface="Century Gothic"/>
                <a:cs typeface="Century Gothic"/>
              </a:rPr>
              <a:t>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624" y="1491630"/>
            <a:ext cx="4248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dirty="0">
                <a:latin typeface="Century Gothic"/>
                <a:cs typeface="Century Gothic"/>
              </a:rPr>
              <a:t>Para la </a:t>
            </a:r>
            <a:r>
              <a:rPr lang="es-MX" b="1" dirty="0">
                <a:solidFill>
                  <a:schemeClr val="tx2"/>
                </a:solidFill>
                <a:latin typeface="Century Gothic"/>
                <a:cs typeface="Century Gothic"/>
              </a:rPr>
              <a:t>determinación del número de distritos </a:t>
            </a:r>
            <a:r>
              <a:rPr lang="es-MX" dirty="0">
                <a:latin typeface="Century Gothic"/>
                <a:cs typeface="Century Gothic"/>
              </a:rPr>
              <a:t>que tendrá la entidad federativa en cuestión, se observará lo dispuesto en la </a:t>
            </a:r>
            <a:r>
              <a:rPr lang="es-MX" b="1" dirty="0">
                <a:solidFill>
                  <a:srgbClr val="A52F6D"/>
                </a:solidFill>
                <a:latin typeface="Century Gothic"/>
                <a:cs typeface="Century Gothic"/>
              </a:rPr>
              <a:t>Constitución Estatal respectiva.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87624" y="329183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5"/>
                </a:solidFill>
                <a:latin typeface="Century Gothic"/>
                <a:cs typeface="Century Gothic"/>
              </a:rPr>
              <a:t>› Regla operativa</a:t>
            </a:r>
          </a:p>
          <a:p>
            <a:pPr>
              <a:defRPr/>
            </a:pPr>
            <a:r>
              <a:rPr lang="es-MX" dirty="0">
                <a:latin typeface="Century Gothic"/>
                <a:cs typeface="Century Gothic"/>
              </a:rPr>
              <a:t>Se tomará como referencia el </a:t>
            </a:r>
            <a:r>
              <a:rPr lang="es-MX" b="1" dirty="0">
                <a:solidFill>
                  <a:srgbClr val="A52F6D"/>
                </a:solidFill>
                <a:latin typeface="Century Gothic"/>
                <a:cs typeface="Century Gothic"/>
              </a:rPr>
              <a:t>texto </a:t>
            </a:r>
            <a:br>
              <a:rPr lang="es-MX" b="1" dirty="0">
                <a:solidFill>
                  <a:srgbClr val="A52F6D"/>
                </a:solidFill>
                <a:latin typeface="Century Gothic"/>
                <a:cs typeface="Century Gothic"/>
              </a:rPr>
            </a:br>
            <a:r>
              <a:rPr lang="es-MX" b="1" dirty="0">
                <a:solidFill>
                  <a:srgbClr val="A52F6D"/>
                </a:solidFill>
                <a:latin typeface="Century Gothic"/>
                <a:cs typeface="Century Gothic"/>
              </a:rPr>
              <a:t>de la Constitución Estatal</a:t>
            </a:r>
            <a:r>
              <a:rPr lang="es-MX" dirty="0">
                <a:latin typeface="Century Gothic"/>
                <a:cs typeface="Century Gothic"/>
              </a:rPr>
              <a:t> relativo al número de distritos a conformar.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3092" y="1277298"/>
            <a:ext cx="98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entury Gothic"/>
                <a:cs typeface="Century Gothic"/>
              </a:rPr>
              <a:t>Criterio </a:t>
            </a:r>
            <a:endParaRPr lang="es-ES">
              <a:solidFill>
                <a:schemeClr val="bg1"/>
              </a:solidFill>
            </a:endParaRPr>
          </a:p>
        </p:txBody>
      </p:sp>
      <p:pic>
        <p:nvPicPr>
          <p:cNvPr id="10" name="Imagen 9" descr="contEstatal-2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491630"/>
            <a:ext cx="2125262" cy="26005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0" y="893977"/>
            <a:ext cx="2987824" cy="381629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89189" y="868623"/>
            <a:ext cx="2857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sz="2000" b="1" dirty="0">
                <a:solidFill>
                  <a:srgbClr val="FFFFFF"/>
                </a:solidFill>
                <a:latin typeface="Century Gothic"/>
                <a:cs typeface="Century Gothic"/>
              </a:rPr>
              <a:t>Equilibrio Poblacional</a:t>
            </a:r>
          </a:p>
        </p:txBody>
      </p:sp>
    </p:spTree>
    <p:extLst>
      <p:ext uri="{BB962C8B-B14F-4D97-AF65-F5344CB8AC3E}">
        <p14:creationId xmlns:p14="http://schemas.microsoft.com/office/powerpoint/2010/main" val="2931379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/>
          <p:cNvSpPr/>
          <p:nvPr/>
        </p:nvSpPr>
        <p:spPr>
          <a:xfrm>
            <a:off x="0" y="3795886"/>
            <a:ext cx="9180512" cy="13476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Criterios y sus reglas operativas</a:t>
            </a:r>
            <a:endParaRPr lang="es-MX" dirty="0"/>
          </a:p>
        </p:txBody>
      </p:sp>
      <p:sp>
        <p:nvSpPr>
          <p:cNvPr id="13" name="Rectángulo 8"/>
          <p:cNvSpPr/>
          <p:nvPr/>
        </p:nvSpPr>
        <p:spPr>
          <a:xfrm>
            <a:off x="-1" y="1275606"/>
            <a:ext cx="1043609" cy="1093354"/>
          </a:xfrm>
          <a:custGeom>
            <a:avLst/>
            <a:gdLst>
              <a:gd name="connsiteX0" fmla="*/ 0 w 1077854"/>
              <a:gd name="connsiteY0" fmla="*/ 0 h 1165362"/>
              <a:gd name="connsiteX1" fmla="*/ 1077854 w 1077854"/>
              <a:gd name="connsiteY1" fmla="*/ 0 h 1165362"/>
              <a:gd name="connsiteX2" fmla="*/ 1077854 w 1077854"/>
              <a:gd name="connsiteY2" fmla="*/ 1165362 h 1165362"/>
              <a:gd name="connsiteX3" fmla="*/ 0 w 1077854"/>
              <a:gd name="connsiteY3" fmla="*/ 1165362 h 1165362"/>
              <a:gd name="connsiteX4" fmla="*/ 0 w 1077854"/>
              <a:gd name="connsiteY4" fmla="*/ 0 h 1165362"/>
              <a:gd name="connsiteX0" fmla="*/ 0 w 1122416"/>
              <a:gd name="connsiteY0" fmla="*/ 0 h 1215469"/>
              <a:gd name="connsiteX1" fmla="*/ 1077854 w 1122416"/>
              <a:gd name="connsiteY1" fmla="*/ 0 h 1215469"/>
              <a:gd name="connsiteX2" fmla="*/ 1077854 w 1122416"/>
              <a:gd name="connsiteY2" fmla="*/ 1165362 h 1215469"/>
              <a:gd name="connsiteX3" fmla="*/ 0 w 1122416"/>
              <a:gd name="connsiteY3" fmla="*/ 1165362 h 1215469"/>
              <a:gd name="connsiteX4" fmla="*/ 0 w 1122416"/>
              <a:gd name="connsiteY4" fmla="*/ 0 h 1215469"/>
              <a:gd name="connsiteX0" fmla="*/ 0 w 1157694"/>
              <a:gd name="connsiteY0" fmla="*/ 0 h 1267061"/>
              <a:gd name="connsiteX1" fmla="*/ 1077854 w 1157694"/>
              <a:gd name="connsiteY1" fmla="*/ 0 h 1267061"/>
              <a:gd name="connsiteX2" fmla="*/ 1077854 w 1157694"/>
              <a:gd name="connsiteY2" fmla="*/ 1165362 h 1267061"/>
              <a:gd name="connsiteX3" fmla="*/ 0 w 1157694"/>
              <a:gd name="connsiteY3" fmla="*/ 1207137 h 1267061"/>
              <a:gd name="connsiteX4" fmla="*/ 0 w 1157694"/>
              <a:gd name="connsiteY4" fmla="*/ 0 h 1267061"/>
              <a:gd name="connsiteX0" fmla="*/ 0 w 1112811"/>
              <a:gd name="connsiteY0" fmla="*/ 0 h 1221160"/>
              <a:gd name="connsiteX1" fmla="*/ 1077854 w 1112811"/>
              <a:gd name="connsiteY1" fmla="*/ 0 h 1221160"/>
              <a:gd name="connsiteX2" fmla="*/ 1011010 w 1112811"/>
              <a:gd name="connsiteY2" fmla="*/ 1081813 h 1221160"/>
              <a:gd name="connsiteX3" fmla="*/ 0 w 1112811"/>
              <a:gd name="connsiteY3" fmla="*/ 1207137 h 1221160"/>
              <a:gd name="connsiteX4" fmla="*/ 0 w 1112811"/>
              <a:gd name="connsiteY4" fmla="*/ 0 h 122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811" h="1221160">
                <a:moveTo>
                  <a:pt x="0" y="0"/>
                </a:moveTo>
                <a:lnTo>
                  <a:pt x="1077854" y="0"/>
                </a:lnTo>
                <a:cubicBezTo>
                  <a:pt x="1077854" y="388454"/>
                  <a:pt x="1190652" y="880623"/>
                  <a:pt x="1011010" y="1081813"/>
                </a:cubicBezTo>
                <a:cubicBezTo>
                  <a:pt x="831368" y="1283003"/>
                  <a:pt x="359285" y="1207137"/>
                  <a:pt x="0" y="12071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212932" y="1637338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>
                <a:latin typeface="Century Gothic"/>
                <a:cs typeface="Century Gothic"/>
              </a:rPr>
              <a:t>2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-3092" y="1277298"/>
            <a:ext cx="98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entury Gothic"/>
                <a:cs typeface="Century Gothic"/>
              </a:rPr>
              <a:t>Criterio 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0" y="893977"/>
            <a:ext cx="2987824" cy="381629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89189" y="868623"/>
            <a:ext cx="2857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sz="2000" b="1" dirty="0">
                <a:solidFill>
                  <a:srgbClr val="FFFFFF"/>
                </a:solidFill>
                <a:latin typeface="Century Gothic"/>
                <a:cs typeface="Century Gothic"/>
              </a:rPr>
              <a:t>Equilibrio Poblacional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115616" y="1347614"/>
            <a:ext cx="7560840" cy="2323713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marL="265113" indent="-249238" algn="just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Para la </a:t>
            </a:r>
            <a:r>
              <a:rPr lang="es-MX" sz="1200" b="1" dirty="0">
                <a:solidFill>
                  <a:srgbClr val="A52F6D"/>
                </a:solidFill>
                <a:latin typeface="Century Gothic"/>
                <a:cs typeface="Century Gothic"/>
              </a:rPr>
              <a:t>determinación del número de habitantes </a:t>
            </a: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que tendrá cada distrito, se utilizarán los </a:t>
            </a:r>
            <a:r>
              <a:rPr lang="es-MX" sz="1200" b="1" dirty="0">
                <a:solidFill>
                  <a:srgbClr val="A52F6D"/>
                </a:solidFill>
                <a:latin typeface="Century Gothic"/>
                <a:cs typeface="Century Gothic"/>
              </a:rPr>
              <a:t>resultados del Censo de Población y Vivienda 2010</a:t>
            </a: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, publicados por el Instituto Nacional de Estadística y Geografía (INEGI) </a:t>
            </a:r>
            <a:r>
              <a:rPr lang="es-MX" sz="1200" b="1" dirty="0">
                <a:solidFill>
                  <a:srgbClr val="A52F6D"/>
                </a:solidFill>
                <a:latin typeface="Century Gothic"/>
                <a:cs typeface="Century Gothic"/>
              </a:rPr>
              <a:t>para la entidad federativa en cuestión y se dividirá a la población total de la entidad, entre el número de distritos a conformar. </a:t>
            </a: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El resultado de este cociente es la </a:t>
            </a:r>
            <a:r>
              <a:rPr lang="es-MX" sz="1200" b="1" dirty="0">
                <a:solidFill>
                  <a:srgbClr val="A52F6D"/>
                </a:solidFill>
                <a:latin typeface="Century Gothic"/>
                <a:cs typeface="Century Gothic"/>
              </a:rPr>
              <a:t>población media estatal.</a:t>
            </a:r>
          </a:p>
          <a:p>
            <a:pPr marL="265113" indent="-249238" algn="just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Se procurará que la población de cada distrito electoral </a:t>
            </a:r>
            <a:r>
              <a:rPr lang="es-MX" sz="1200" b="1" dirty="0">
                <a:solidFill>
                  <a:srgbClr val="A52F6D"/>
                </a:solidFill>
                <a:latin typeface="Century Gothic"/>
                <a:cs typeface="Century Gothic"/>
              </a:rPr>
              <a:t>sea lo más cercana a la población media estatal.</a:t>
            </a:r>
          </a:p>
          <a:p>
            <a:pPr marL="265113" indent="-249238" algn="just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Se permitirá que la </a:t>
            </a:r>
            <a:r>
              <a:rPr lang="es-MX" sz="1200" b="1" dirty="0">
                <a:solidFill>
                  <a:srgbClr val="A52F6D"/>
                </a:solidFill>
                <a:latin typeface="Century Gothic"/>
                <a:cs typeface="Century Gothic"/>
              </a:rPr>
              <a:t>desviación poblacional </a:t>
            </a: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de cada distrito con respecto a la población media estatal, sea como </a:t>
            </a:r>
            <a:r>
              <a:rPr lang="es-MX" sz="1200" b="1" dirty="0">
                <a:solidFill>
                  <a:srgbClr val="A52F6D"/>
                </a:solidFill>
                <a:latin typeface="Century Gothic"/>
                <a:cs typeface="Century Gothic"/>
              </a:rPr>
              <a:t>máximo de ±15%. </a:t>
            </a: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Cualquier excepción a esta regla deberá ser justificada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187624" y="3939902"/>
            <a:ext cx="2592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1400" b="1" dirty="0">
                <a:solidFill>
                  <a:schemeClr val="accent5"/>
                </a:solidFill>
                <a:latin typeface="Century Gothic"/>
                <a:cs typeface="Century Gothic"/>
              </a:rPr>
              <a:t>› Regla operativa</a:t>
            </a:r>
          </a:p>
          <a:p>
            <a:r>
              <a:rPr lang="es-MX" sz="1400" dirty="0">
                <a:latin typeface="Century Gothic"/>
                <a:cs typeface="Century Gothic"/>
              </a:rPr>
              <a:t>La población media estatal se calculará de acuerdo con la siguiente fórmula: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3707904" y="3916419"/>
            <a:ext cx="5400600" cy="959587"/>
            <a:chOff x="2339752" y="2463361"/>
            <a:chExt cx="5400600" cy="959586"/>
          </a:xfrm>
        </p:grpSpPr>
        <p:grpSp>
          <p:nvGrpSpPr>
            <p:cNvPr id="20" name="Agrupar 17"/>
            <p:cNvGrpSpPr/>
            <p:nvPr/>
          </p:nvGrpSpPr>
          <p:grpSpPr>
            <a:xfrm>
              <a:off x="2339752" y="2463361"/>
              <a:ext cx="4161545" cy="959586"/>
              <a:chOff x="4700199" y="1264586"/>
              <a:chExt cx="4161545" cy="959586"/>
            </a:xfrm>
          </p:grpSpPr>
          <p:sp>
            <p:nvSpPr>
              <p:cNvPr id="21" name="CuadroTexto 18"/>
              <p:cNvSpPr txBox="1"/>
              <p:nvPr/>
            </p:nvSpPr>
            <p:spPr>
              <a:xfrm>
                <a:off x="4700199" y="1282374"/>
                <a:ext cx="2006093" cy="754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400" b="1" dirty="0" smtClean="0">
                    <a:solidFill>
                      <a:schemeClr val="tx2"/>
                    </a:solidFill>
                    <a:latin typeface="Century Gothic"/>
                    <a:cs typeface="Century Gothic"/>
                  </a:rPr>
                  <a:t>Población Estatal Censo 2010</a:t>
                </a: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s-ES" sz="1400" b="1" dirty="0" smtClean="0">
                    <a:solidFill>
                      <a:schemeClr val="tx2"/>
                    </a:solidFill>
                    <a:latin typeface="Century Gothic"/>
                    <a:cs typeface="Century Gothic"/>
                  </a:rPr>
                  <a:t>   Distritos locales</a:t>
                </a:r>
                <a:endParaRPr lang="es-ES" sz="1400" b="1" dirty="0">
                  <a:solidFill>
                    <a:schemeClr val="tx2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22" name="CuadroTexto 19"/>
              <p:cNvSpPr txBox="1"/>
              <p:nvPr/>
            </p:nvSpPr>
            <p:spPr>
              <a:xfrm>
                <a:off x="6904919" y="1264586"/>
                <a:ext cx="1746068" cy="73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rgbClr val="A52F6D"/>
                    </a:solidFill>
                    <a:latin typeface="Century Gothic"/>
                    <a:cs typeface="Century Gothic"/>
                  </a:rPr>
                  <a:t>Población que debe tener cada distrito</a:t>
                </a:r>
                <a:endParaRPr lang="es-ES" sz="1400" b="1" dirty="0">
                  <a:solidFill>
                    <a:srgbClr val="A52F6D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23" name="CuadroTexto 20"/>
              <p:cNvSpPr txBox="1"/>
              <p:nvPr/>
            </p:nvSpPr>
            <p:spPr>
              <a:xfrm>
                <a:off x="5097803" y="1993340"/>
                <a:ext cx="126021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900" b="1" dirty="0" smtClean="0">
                    <a:solidFill>
                      <a:srgbClr val="000000"/>
                    </a:solidFill>
                    <a:latin typeface="Century Gothic"/>
                    <a:cs typeface="Century Gothic"/>
                  </a:rPr>
                  <a:t>Número de distritos</a:t>
                </a:r>
                <a:endParaRPr lang="es-ES" sz="900" b="1" dirty="0">
                  <a:solidFill>
                    <a:srgbClr val="000000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24" name="CuadroTexto 21"/>
              <p:cNvSpPr txBox="1"/>
              <p:nvPr/>
            </p:nvSpPr>
            <p:spPr>
              <a:xfrm>
                <a:off x="6764025" y="1993340"/>
                <a:ext cx="20977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b="1" dirty="0" smtClean="0">
                    <a:solidFill>
                      <a:srgbClr val="000000"/>
                    </a:solidFill>
                    <a:latin typeface="Century Gothic"/>
                    <a:cs typeface="Century Gothic"/>
                  </a:rPr>
                  <a:t>Cociente distrital </a:t>
                </a:r>
                <a:endParaRPr lang="es-ES" sz="900" b="1" dirty="0">
                  <a:solidFill>
                    <a:srgbClr val="000000"/>
                  </a:solidFill>
                  <a:latin typeface="Century Gothic"/>
                  <a:cs typeface="Century Gothic"/>
                </a:endParaRPr>
              </a:p>
            </p:txBody>
          </p:sp>
          <p:cxnSp>
            <p:nvCxnSpPr>
              <p:cNvPr id="25" name="Conector recto 22"/>
              <p:cNvCxnSpPr/>
              <p:nvPr/>
            </p:nvCxnSpPr>
            <p:spPr>
              <a:xfrm>
                <a:off x="5039147" y="1735463"/>
                <a:ext cx="1367997" cy="0"/>
              </a:xfrm>
              <a:prstGeom prst="line">
                <a:avLst/>
              </a:prstGeom>
              <a:ln w="12700" cmpd="sng">
                <a:solidFill>
                  <a:schemeClr val="accent5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8 CuadroTexto"/>
            <p:cNvSpPr txBox="1"/>
            <p:nvPr/>
          </p:nvSpPr>
          <p:spPr>
            <a:xfrm>
              <a:off x="4223557" y="2713523"/>
              <a:ext cx="36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b="1" dirty="0" smtClean="0">
                  <a:latin typeface="Century Gothic"/>
                  <a:cs typeface="Century Gothic"/>
                </a:rPr>
                <a:t>=</a:t>
              </a:r>
              <a:endParaRPr lang="es-MX" sz="1600" b="1" dirty="0">
                <a:latin typeface="Century Gothic"/>
                <a:cs typeface="Century Gothic"/>
              </a:endParaRPr>
            </a:p>
          </p:txBody>
        </p:sp>
        <p:sp>
          <p:nvSpPr>
            <p:cNvPr id="27" name="9 CuadroTexto"/>
            <p:cNvSpPr txBox="1"/>
            <p:nvPr/>
          </p:nvSpPr>
          <p:spPr>
            <a:xfrm>
              <a:off x="6321275" y="2713523"/>
              <a:ext cx="1419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b="1" dirty="0" smtClean="0">
                  <a:latin typeface="Century Gothic"/>
                  <a:cs typeface="Century Gothic"/>
                </a:rPr>
                <a:t>+/- 15%</a:t>
              </a:r>
              <a:endParaRPr lang="es-MX" sz="1600" b="1" dirty="0">
                <a:latin typeface="Century Gothic"/>
                <a:cs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4559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-35717" y="-21431"/>
            <a:ext cx="9186863" cy="4714875"/>
          </a:xfrm>
          <a:prstGeom prst="rect">
            <a:avLst/>
          </a:prstGeom>
          <a:solidFill>
            <a:srgbClr val="AB4979"/>
          </a:solidFill>
          <a:ln w="12700">
            <a:miter lim="400000"/>
          </a:ln>
        </p:spPr>
        <p:txBody>
          <a:bodyPr lIns="40005" tIns="40005" rIns="40005" bIns="40005" anchor="ctr"/>
          <a:lstStyle/>
          <a:p>
            <a:pPr algn="ctr" defTabSz="344042">
              <a:defRPr sz="3200">
                <a:solidFill>
                  <a:srgbClr val="FFFFFF"/>
                </a:solidFill>
              </a:defRPr>
            </a:pPr>
            <a:endParaRPr sz="2000" kern="0">
              <a:solidFill>
                <a:srgbClr val="FFFFFF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pic>
        <p:nvPicPr>
          <p:cNvPr id="407" name="droppedImage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2" y="122590"/>
            <a:ext cx="4686301" cy="4541137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sp>
        <p:nvSpPr>
          <p:cNvPr id="408" name="Shape 408"/>
          <p:cNvSpPr/>
          <p:nvPr/>
        </p:nvSpPr>
        <p:spPr>
          <a:xfrm flipH="1">
            <a:off x="2914653" y="-50005"/>
            <a:ext cx="1" cy="4585555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defTabSz="288036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10" name="droppedImage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49" y="1492022"/>
            <a:ext cx="1143210" cy="1493045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  <a:reflection stA="50000" endPos="40000" dir="5400000" sy="-100000" algn="bl" rotWithShape="0"/>
          </a:effectLst>
        </p:spPr>
      </p:pic>
      <p:pic>
        <p:nvPicPr>
          <p:cNvPr id="411" name="droppedImage.pd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71" y="1492860"/>
            <a:ext cx="1140391" cy="1489364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  <a:reflection stA="50000" endPos="40000" dir="5400000" sy="-100000" algn="bl" rotWithShape="0"/>
          </a:effectLst>
        </p:spPr>
      </p:pic>
      <p:pic>
        <p:nvPicPr>
          <p:cNvPr id="412" name="dropped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50184" y="1428750"/>
            <a:ext cx="1128713" cy="985838"/>
          </a:xfrm>
          <a:prstGeom prst="rect">
            <a:avLst/>
          </a:prstGeom>
          <a:ln w="12700">
            <a:miter lim="400000"/>
          </a:ln>
          <a:effectLst>
            <a:outerShdw blurRad="50800" dist="635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15" name="› Equidad poblacional.pdf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059582"/>
            <a:ext cx="3998976" cy="54864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30000"/>
              </a:srgbClr>
            </a:outerShdw>
          </a:effectLst>
        </p:spPr>
      </p:pic>
      <p:pic>
        <p:nvPicPr>
          <p:cNvPr id="19" name="› Población indígena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91630"/>
            <a:ext cx="3998976" cy="54864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30000"/>
              </a:srgbClr>
            </a:outerShdw>
          </a:effectLst>
        </p:spPr>
      </p:pic>
      <p:sp>
        <p:nvSpPr>
          <p:cNvPr id="24" name="Shape 348"/>
          <p:cNvSpPr/>
          <p:nvPr/>
        </p:nvSpPr>
        <p:spPr>
          <a:xfrm>
            <a:off x="4422776" y="-92546"/>
            <a:ext cx="4536281" cy="1004121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05" tIns="40005" rIns="40005" bIns="40005" anchor="ctr">
            <a:spAutoFit/>
          </a:bodyPr>
          <a:lstStyle>
            <a:lvl1pPr>
              <a:defRPr sz="9600" spc="-4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44042">
              <a:defRPr sz="1800" spc="0">
                <a:solidFill>
                  <a:srgbClr val="000000"/>
                </a:solidFill>
              </a:defRPr>
            </a:pPr>
            <a:r>
              <a:rPr sz="60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Criterios</a:t>
            </a:r>
          </a:p>
        </p:txBody>
      </p:sp>
      <p:sp>
        <p:nvSpPr>
          <p:cNvPr id="25" name="Shape 380"/>
          <p:cNvSpPr/>
          <p:nvPr/>
        </p:nvSpPr>
        <p:spPr>
          <a:xfrm>
            <a:off x="4644231" y="688714"/>
            <a:ext cx="4536281" cy="327013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05" tIns="40005" rIns="40005" bIns="40005" anchor="ctr">
            <a:spAutoFit/>
          </a:bodyPr>
          <a:lstStyle>
            <a:lvl1pPr>
              <a:defRPr sz="4800" spc="-24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44042">
              <a:defRPr sz="1800" spc="0">
                <a:solidFill>
                  <a:srgbClr val="000000"/>
                </a:solidFill>
              </a:defRPr>
            </a:pPr>
            <a:r>
              <a:rPr sz="16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para la </a:t>
            </a:r>
            <a:r>
              <a:rPr lang="es-ES_tradnl" sz="16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D</a:t>
            </a:r>
            <a:r>
              <a:rPr sz="16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istritación</a:t>
            </a:r>
          </a:p>
        </p:txBody>
      </p:sp>
    </p:spTree>
    <p:extLst>
      <p:ext uri="{BB962C8B-B14F-4D97-AF65-F5344CB8AC3E}">
        <p14:creationId xmlns:p14="http://schemas.microsoft.com/office/powerpoint/2010/main" val="40546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Criterios y sus reglas operativas</a:t>
            </a:r>
            <a:endParaRPr lang="es-MX" dirty="0"/>
          </a:p>
        </p:txBody>
      </p:sp>
      <p:sp>
        <p:nvSpPr>
          <p:cNvPr id="5" name="Rectángulo 8"/>
          <p:cNvSpPr/>
          <p:nvPr/>
        </p:nvSpPr>
        <p:spPr>
          <a:xfrm>
            <a:off x="-1" y="1275606"/>
            <a:ext cx="1043609" cy="1093354"/>
          </a:xfrm>
          <a:custGeom>
            <a:avLst/>
            <a:gdLst>
              <a:gd name="connsiteX0" fmla="*/ 0 w 1077854"/>
              <a:gd name="connsiteY0" fmla="*/ 0 h 1165362"/>
              <a:gd name="connsiteX1" fmla="*/ 1077854 w 1077854"/>
              <a:gd name="connsiteY1" fmla="*/ 0 h 1165362"/>
              <a:gd name="connsiteX2" fmla="*/ 1077854 w 1077854"/>
              <a:gd name="connsiteY2" fmla="*/ 1165362 h 1165362"/>
              <a:gd name="connsiteX3" fmla="*/ 0 w 1077854"/>
              <a:gd name="connsiteY3" fmla="*/ 1165362 h 1165362"/>
              <a:gd name="connsiteX4" fmla="*/ 0 w 1077854"/>
              <a:gd name="connsiteY4" fmla="*/ 0 h 1165362"/>
              <a:gd name="connsiteX0" fmla="*/ 0 w 1122416"/>
              <a:gd name="connsiteY0" fmla="*/ 0 h 1215469"/>
              <a:gd name="connsiteX1" fmla="*/ 1077854 w 1122416"/>
              <a:gd name="connsiteY1" fmla="*/ 0 h 1215469"/>
              <a:gd name="connsiteX2" fmla="*/ 1077854 w 1122416"/>
              <a:gd name="connsiteY2" fmla="*/ 1165362 h 1215469"/>
              <a:gd name="connsiteX3" fmla="*/ 0 w 1122416"/>
              <a:gd name="connsiteY3" fmla="*/ 1165362 h 1215469"/>
              <a:gd name="connsiteX4" fmla="*/ 0 w 1122416"/>
              <a:gd name="connsiteY4" fmla="*/ 0 h 1215469"/>
              <a:gd name="connsiteX0" fmla="*/ 0 w 1157694"/>
              <a:gd name="connsiteY0" fmla="*/ 0 h 1267061"/>
              <a:gd name="connsiteX1" fmla="*/ 1077854 w 1157694"/>
              <a:gd name="connsiteY1" fmla="*/ 0 h 1267061"/>
              <a:gd name="connsiteX2" fmla="*/ 1077854 w 1157694"/>
              <a:gd name="connsiteY2" fmla="*/ 1165362 h 1267061"/>
              <a:gd name="connsiteX3" fmla="*/ 0 w 1157694"/>
              <a:gd name="connsiteY3" fmla="*/ 1207137 h 1267061"/>
              <a:gd name="connsiteX4" fmla="*/ 0 w 1157694"/>
              <a:gd name="connsiteY4" fmla="*/ 0 h 1267061"/>
              <a:gd name="connsiteX0" fmla="*/ 0 w 1112811"/>
              <a:gd name="connsiteY0" fmla="*/ 0 h 1221160"/>
              <a:gd name="connsiteX1" fmla="*/ 1077854 w 1112811"/>
              <a:gd name="connsiteY1" fmla="*/ 0 h 1221160"/>
              <a:gd name="connsiteX2" fmla="*/ 1011010 w 1112811"/>
              <a:gd name="connsiteY2" fmla="*/ 1081813 h 1221160"/>
              <a:gd name="connsiteX3" fmla="*/ 0 w 1112811"/>
              <a:gd name="connsiteY3" fmla="*/ 1207137 h 1221160"/>
              <a:gd name="connsiteX4" fmla="*/ 0 w 1112811"/>
              <a:gd name="connsiteY4" fmla="*/ 0 h 122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811" h="1221160">
                <a:moveTo>
                  <a:pt x="0" y="0"/>
                </a:moveTo>
                <a:lnTo>
                  <a:pt x="1077854" y="0"/>
                </a:lnTo>
                <a:cubicBezTo>
                  <a:pt x="1077854" y="388454"/>
                  <a:pt x="1190652" y="880623"/>
                  <a:pt x="1011010" y="1081813"/>
                </a:cubicBezTo>
                <a:cubicBezTo>
                  <a:pt x="831368" y="1283003"/>
                  <a:pt x="359285" y="1207137"/>
                  <a:pt x="0" y="12071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212932" y="1637338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>
                <a:latin typeface="Century Gothic"/>
                <a:cs typeface="Century Gothic"/>
              </a:rPr>
              <a:t>3</a:t>
            </a:r>
          </a:p>
        </p:txBody>
      </p:sp>
      <p:sp>
        <p:nvSpPr>
          <p:cNvPr id="7" name="Rectángulo 6"/>
          <p:cNvSpPr/>
          <p:nvPr/>
        </p:nvSpPr>
        <p:spPr>
          <a:xfrm>
            <a:off x="-3092" y="1277298"/>
            <a:ext cx="98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entury Gothic"/>
                <a:cs typeface="Century Gothic"/>
              </a:rPr>
              <a:t>Criterio 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893977"/>
            <a:ext cx="7524328" cy="381629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89189" y="868623"/>
            <a:ext cx="7406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sz="2000" b="1" dirty="0">
                <a:solidFill>
                  <a:srgbClr val="FFFFFF"/>
                </a:solidFill>
                <a:latin typeface="Century Gothic"/>
                <a:cs typeface="Century Gothic"/>
              </a:rPr>
              <a:t>Distritos integrados con municipios de población indígena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0" y="3651870"/>
            <a:ext cx="9180512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1115616" y="1536482"/>
            <a:ext cx="7560840" cy="2043380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marL="265113" indent="-249238" algn="just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sz="1300" dirty="0">
                <a:solidFill>
                  <a:srgbClr val="000000"/>
                </a:solidFill>
                <a:latin typeface="Century Gothic"/>
                <a:cs typeface="Century Gothic"/>
              </a:rPr>
              <a:t>Dentro de los distritos se procurará </a:t>
            </a:r>
            <a:r>
              <a:rPr lang="es-MX" sz="1300" b="1" dirty="0">
                <a:solidFill>
                  <a:srgbClr val="A52F6D"/>
                </a:solidFill>
                <a:latin typeface="Century Gothic"/>
                <a:cs typeface="Century Gothic"/>
              </a:rPr>
              <a:t>integrar por completo a los municipios con 40% o más de población indígena, </a:t>
            </a:r>
            <a:r>
              <a:rPr lang="es-MX" sz="1300" dirty="0">
                <a:solidFill>
                  <a:srgbClr val="000000"/>
                </a:solidFill>
                <a:latin typeface="Century Gothic"/>
                <a:cs typeface="Century Gothic"/>
              </a:rPr>
              <a:t>conforme a la información provista y a la definición establecida por la Comisión Nacional para el Desarrollo de los Pueblos Indígenas (CDI). </a:t>
            </a:r>
          </a:p>
          <a:p>
            <a:pPr marL="265113" indent="-249238" algn="just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endParaRPr lang="es-MX" sz="130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265113" indent="-249238" algn="just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sz="1300" dirty="0">
                <a:solidFill>
                  <a:srgbClr val="000000"/>
                </a:solidFill>
                <a:latin typeface="Century Gothic"/>
                <a:cs typeface="Century Gothic"/>
              </a:rPr>
              <a:t>Al unir los municipios con población indígena, se verificará que no se formen distritos con una desviación mayor al ±15% con respecto a la población media estatal, en cuyo caso, </a:t>
            </a:r>
            <a:r>
              <a:rPr lang="es-MX" sz="1300" b="1" dirty="0">
                <a:solidFill>
                  <a:srgbClr val="A52F6D"/>
                </a:solidFill>
                <a:latin typeface="Century Gothic"/>
                <a:cs typeface="Century Gothic"/>
              </a:rPr>
              <a:t>se procurará subdividir a los municipios indígenas en el menor número de fracciones posibles.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187624" y="3693645"/>
            <a:ext cx="74888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1600" b="1" dirty="0">
                <a:solidFill>
                  <a:schemeClr val="accent5"/>
                </a:solidFill>
                <a:latin typeface="Century Gothic"/>
                <a:cs typeface="Century Gothic"/>
              </a:rPr>
              <a:t>› Regla operativa</a:t>
            </a:r>
          </a:p>
          <a:p>
            <a:r>
              <a:rPr lang="es-MX" sz="1400" dirty="0">
                <a:latin typeface="Century Gothic"/>
                <a:cs typeface="Century Gothic"/>
              </a:rPr>
              <a:t>De la información provista por la CDI, se identificarán los municipios con 40% o más  de población indígena.</a:t>
            </a:r>
          </a:p>
        </p:txBody>
      </p:sp>
    </p:spTree>
    <p:extLst>
      <p:ext uri="{BB962C8B-B14F-4D97-AF65-F5344CB8AC3E}">
        <p14:creationId xmlns:p14="http://schemas.microsoft.com/office/powerpoint/2010/main" val="245080336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-35717" y="-21431"/>
            <a:ext cx="9186863" cy="4714875"/>
          </a:xfrm>
          <a:prstGeom prst="rect">
            <a:avLst/>
          </a:prstGeom>
          <a:solidFill>
            <a:srgbClr val="AB4979"/>
          </a:solidFill>
          <a:ln w="12700">
            <a:miter lim="400000"/>
          </a:ln>
        </p:spPr>
        <p:txBody>
          <a:bodyPr lIns="40005" tIns="40005" rIns="40005" bIns="40005" anchor="ctr"/>
          <a:lstStyle/>
          <a:p>
            <a:pPr algn="ctr" defTabSz="344042">
              <a:defRPr sz="3200">
                <a:solidFill>
                  <a:srgbClr val="FFFFFF"/>
                </a:solidFill>
              </a:defRPr>
            </a:pPr>
            <a:endParaRPr sz="2000" kern="0">
              <a:solidFill>
                <a:srgbClr val="FFFFFF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pic>
        <p:nvPicPr>
          <p:cNvPr id="425" name="droppedImage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2" y="122590"/>
            <a:ext cx="4686301" cy="4541137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431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512" y="51470"/>
            <a:ext cx="4736306" cy="4673249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421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4302" y="3671888"/>
            <a:ext cx="801222" cy="1021557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422" name="dropped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29025" y="-385763"/>
            <a:ext cx="642938" cy="1300163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423" name="dropped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471488" y="492919"/>
            <a:ext cx="1635919" cy="928688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424" name="dropped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3220" y="3486152"/>
            <a:ext cx="565117" cy="1207294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sp>
        <p:nvSpPr>
          <p:cNvPr id="426" name="Shape 426"/>
          <p:cNvSpPr/>
          <p:nvPr/>
        </p:nvSpPr>
        <p:spPr>
          <a:xfrm flipH="1">
            <a:off x="2914653" y="-50005"/>
            <a:ext cx="1" cy="4585555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defTabSz="288036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28" name="droppedImage.pdf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49" y="1492022"/>
            <a:ext cx="1143210" cy="1493045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  <a:reflection stA="50000" endPos="40000" dir="5400000" sy="-100000" algn="bl" rotWithShape="0"/>
          </a:effectLst>
        </p:spPr>
      </p:pic>
      <p:pic>
        <p:nvPicPr>
          <p:cNvPr id="429" name="droppedImage.pdf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71" y="1492860"/>
            <a:ext cx="1140391" cy="1489364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  <a:reflection stA="50000" endPos="40000" dir="5400000" sy="-100000" algn="bl" rotWithShape="0"/>
          </a:effectLst>
        </p:spPr>
      </p:pic>
      <p:pic>
        <p:nvPicPr>
          <p:cNvPr id="430" name="dropped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450184" y="1428750"/>
            <a:ext cx="1128713" cy="985838"/>
          </a:xfrm>
          <a:prstGeom prst="rect">
            <a:avLst/>
          </a:prstGeom>
          <a:ln w="12700">
            <a:miter lim="400000"/>
          </a:ln>
          <a:effectLst>
            <a:outerShdw blurRad="50800" dist="635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432" name="dropped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-2393156" y="3250406"/>
            <a:ext cx="2399286" cy="1571625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24" name="› Continuidad geográfica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643758"/>
            <a:ext cx="3998976" cy="54864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30000"/>
              </a:srgbClr>
            </a:outerShdw>
          </a:effectLst>
        </p:spPr>
      </p:pic>
      <p:sp>
        <p:nvSpPr>
          <p:cNvPr id="25" name="Shape 348"/>
          <p:cNvSpPr/>
          <p:nvPr/>
        </p:nvSpPr>
        <p:spPr>
          <a:xfrm>
            <a:off x="4422776" y="-92546"/>
            <a:ext cx="4536281" cy="1004121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05" tIns="40005" rIns="40005" bIns="40005" anchor="ctr">
            <a:spAutoFit/>
          </a:bodyPr>
          <a:lstStyle>
            <a:lvl1pPr>
              <a:defRPr sz="9600" spc="-4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44042">
              <a:defRPr sz="1800" spc="0">
                <a:solidFill>
                  <a:srgbClr val="000000"/>
                </a:solidFill>
              </a:defRPr>
            </a:pPr>
            <a:r>
              <a:rPr sz="60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Criterios</a:t>
            </a:r>
          </a:p>
        </p:txBody>
      </p:sp>
      <p:sp>
        <p:nvSpPr>
          <p:cNvPr id="26" name="Shape 380"/>
          <p:cNvSpPr/>
          <p:nvPr/>
        </p:nvSpPr>
        <p:spPr>
          <a:xfrm>
            <a:off x="4644231" y="688714"/>
            <a:ext cx="4536281" cy="327013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05" tIns="40005" rIns="40005" bIns="40005" anchor="ctr">
            <a:spAutoFit/>
          </a:bodyPr>
          <a:lstStyle>
            <a:lvl1pPr>
              <a:defRPr sz="4800" spc="-24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44042">
              <a:defRPr sz="1800" spc="0">
                <a:solidFill>
                  <a:srgbClr val="000000"/>
                </a:solidFill>
              </a:defRPr>
            </a:pPr>
            <a:r>
              <a:rPr sz="16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para la </a:t>
            </a:r>
            <a:r>
              <a:rPr lang="es-ES_tradnl" sz="16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D</a:t>
            </a:r>
            <a:r>
              <a:rPr sz="16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istritación</a:t>
            </a:r>
          </a:p>
        </p:txBody>
      </p:sp>
      <p:pic>
        <p:nvPicPr>
          <p:cNvPr id="19" name="› Equidad poblacional.pdf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059582"/>
            <a:ext cx="3998976" cy="54864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30000"/>
              </a:srgbClr>
            </a:outerShdw>
          </a:effectLst>
        </p:spPr>
      </p:pic>
      <p:pic>
        <p:nvPicPr>
          <p:cNvPr id="21" name="› Población indígena.pd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91630"/>
            <a:ext cx="3998976" cy="54864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30000"/>
              </a:srgbClr>
            </a:outerShdw>
          </a:effectLst>
        </p:spPr>
      </p:pic>
      <p:pic>
        <p:nvPicPr>
          <p:cNvPr id="29" name="› Continuidad geográfica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023695"/>
            <a:ext cx="3998976" cy="88392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30000"/>
              </a:srgbClr>
            </a:outerShdw>
          </a:effectLst>
        </p:spPr>
      </p:pic>
      <p:pic>
        <p:nvPicPr>
          <p:cNvPr id="30" name="› Población indígena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868380"/>
            <a:ext cx="3998976" cy="54864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30000"/>
              </a:srgbClr>
            </a:outerShdw>
          </a:effectLst>
        </p:spPr>
      </p:pic>
      <p:pic>
        <p:nvPicPr>
          <p:cNvPr id="31" name="› Población indígena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61840"/>
            <a:ext cx="3998976" cy="54864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5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25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1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6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" grpId="0" animBg="1" advAuto="0"/>
      <p:bldP spid="421" grpId="0" animBg="1" advAuto="0"/>
      <p:bldP spid="422" grpId="0" animBg="1" advAuto="0"/>
      <p:bldP spid="423" grpId="0" animBg="1" advAuto="0"/>
      <p:bldP spid="424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Criterios y sus reglas operativas</a:t>
            </a:r>
            <a:endParaRPr lang="es-MX" dirty="0"/>
          </a:p>
        </p:txBody>
      </p:sp>
      <p:sp>
        <p:nvSpPr>
          <p:cNvPr id="5" name="Rectángulo 8"/>
          <p:cNvSpPr/>
          <p:nvPr/>
        </p:nvSpPr>
        <p:spPr>
          <a:xfrm>
            <a:off x="-1" y="1275606"/>
            <a:ext cx="1043609" cy="1093354"/>
          </a:xfrm>
          <a:custGeom>
            <a:avLst/>
            <a:gdLst>
              <a:gd name="connsiteX0" fmla="*/ 0 w 1077854"/>
              <a:gd name="connsiteY0" fmla="*/ 0 h 1165362"/>
              <a:gd name="connsiteX1" fmla="*/ 1077854 w 1077854"/>
              <a:gd name="connsiteY1" fmla="*/ 0 h 1165362"/>
              <a:gd name="connsiteX2" fmla="*/ 1077854 w 1077854"/>
              <a:gd name="connsiteY2" fmla="*/ 1165362 h 1165362"/>
              <a:gd name="connsiteX3" fmla="*/ 0 w 1077854"/>
              <a:gd name="connsiteY3" fmla="*/ 1165362 h 1165362"/>
              <a:gd name="connsiteX4" fmla="*/ 0 w 1077854"/>
              <a:gd name="connsiteY4" fmla="*/ 0 h 1165362"/>
              <a:gd name="connsiteX0" fmla="*/ 0 w 1122416"/>
              <a:gd name="connsiteY0" fmla="*/ 0 h 1215469"/>
              <a:gd name="connsiteX1" fmla="*/ 1077854 w 1122416"/>
              <a:gd name="connsiteY1" fmla="*/ 0 h 1215469"/>
              <a:gd name="connsiteX2" fmla="*/ 1077854 w 1122416"/>
              <a:gd name="connsiteY2" fmla="*/ 1165362 h 1215469"/>
              <a:gd name="connsiteX3" fmla="*/ 0 w 1122416"/>
              <a:gd name="connsiteY3" fmla="*/ 1165362 h 1215469"/>
              <a:gd name="connsiteX4" fmla="*/ 0 w 1122416"/>
              <a:gd name="connsiteY4" fmla="*/ 0 h 1215469"/>
              <a:gd name="connsiteX0" fmla="*/ 0 w 1157694"/>
              <a:gd name="connsiteY0" fmla="*/ 0 h 1267061"/>
              <a:gd name="connsiteX1" fmla="*/ 1077854 w 1157694"/>
              <a:gd name="connsiteY1" fmla="*/ 0 h 1267061"/>
              <a:gd name="connsiteX2" fmla="*/ 1077854 w 1157694"/>
              <a:gd name="connsiteY2" fmla="*/ 1165362 h 1267061"/>
              <a:gd name="connsiteX3" fmla="*/ 0 w 1157694"/>
              <a:gd name="connsiteY3" fmla="*/ 1207137 h 1267061"/>
              <a:gd name="connsiteX4" fmla="*/ 0 w 1157694"/>
              <a:gd name="connsiteY4" fmla="*/ 0 h 1267061"/>
              <a:gd name="connsiteX0" fmla="*/ 0 w 1112811"/>
              <a:gd name="connsiteY0" fmla="*/ 0 h 1221160"/>
              <a:gd name="connsiteX1" fmla="*/ 1077854 w 1112811"/>
              <a:gd name="connsiteY1" fmla="*/ 0 h 1221160"/>
              <a:gd name="connsiteX2" fmla="*/ 1011010 w 1112811"/>
              <a:gd name="connsiteY2" fmla="*/ 1081813 h 1221160"/>
              <a:gd name="connsiteX3" fmla="*/ 0 w 1112811"/>
              <a:gd name="connsiteY3" fmla="*/ 1207137 h 1221160"/>
              <a:gd name="connsiteX4" fmla="*/ 0 w 1112811"/>
              <a:gd name="connsiteY4" fmla="*/ 0 h 122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811" h="1221160">
                <a:moveTo>
                  <a:pt x="0" y="0"/>
                </a:moveTo>
                <a:lnTo>
                  <a:pt x="1077854" y="0"/>
                </a:lnTo>
                <a:cubicBezTo>
                  <a:pt x="1077854" y="388454"/>
                  <a:pt x="1190652" y="880623"/>
                  <a:pt x="1011010" y="1081813"/>
                </a:cubicBezTo>
                <a:cubicBezTo>
                  <a:pt x="831368" y="1283003"/>
                  <a:pt x="359285" y="1207137"/>
                  <a:pt x="0" y="12071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212932" y="1637338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>
                <a:latin typeface="Century Gothic"/>
                <a:cs typeface="Century Gothic"/>
              </a:rPr>
              <a:t>4</a:t>
            </a:r>
          </a:p>
        </p:txBody>
      </p:sp>
      <p:sp>
        <p:nvSpPr>
          <p:cNvPr id="7" name="Rectángulo 6"/>
          <p:cNvSpPr/>
          <p:nvPr/>
        </p:nvSpPr>
        <p:spPr>
          <a:xfrm>
            <a:off x="-3092" y="1277298"/>
            <a:ext cx="98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entury Gothic"/>
                <a:cs typeface="Century Gothic"/>
              </a:rPr>
              <a:t>Criterio 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893977"/>
            <a:ext cx="2915816" cy="381629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89189" y="868623"/>
            <a:ext cx="2780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sz="2000" b="1" dirty="0">
                <a:solidFill>
                  <a:srgbClr val="FFFFFF"/>
                </a:solidFill>
                <a:latin typeface="Century Gothic"/>
                <a:cs typeface="Century Gothic"/>
              </a:rPr>
              <a:t>Integridad municipal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916053" y="902332"/>
            <a:ext cx="5760404" cy="3829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179512" y="2571750"/>
            <a:ext cx="2880320" cy="1849481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265113" indent="-249238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sz="1300" dirty="0">
                <a:solidFill>
                  <a:srgbClr val="000000"/>
                </a:solidFill>
                <a:latin typeface="Century Gothic"/>
                <a:cs typeface="Century Gothic"/>
              </a:rPr>
              <a:t>Los distritos se construirán </a:t>
            </a:r>
            <a:r>
              <a:rPr lang="es-MX" sz="1300" b="1" dirty="0">
                <a:solidFill>
                  <a:srgbClr val="A52F6D"/>
                </a:solidFill>
                <a:latin typeface="Century Gothic"/>
                <a:cs typeface="Century Gothic"/>
              </a:rPr>
              <a:t>preferentemente con municipios completos; </a:t>
            </a:r>
            <a:r>
              <a:rPr lang="es-MX" sz="1300" dirty="0">
                <a:solidFill>
                  <a:srgbClr val="000000"/>
                </a:solidFill>
                <a:latin typeface="Century Gothic"/>
                <a:cs typeface="Century Gothic"/>
              </a:rPr>
              <a:t>cuando sea necesario integrar distritos a partir de fracciones municipales</a:t>
            </a:r>
            <a:r>
              <a:rPr lang="es-MX" sz="1300" b="1" dirty="0">
                <a:solidFill>
                  <a:srgbClr val="A52F6D"/>
                </a:solidFill>
                <a:latin typeface="Century Gothic"/>
                <a:cs typeface="Century Gothic"/>
              </a:rPr>
              <a:t>, se buscará involucrar al menor número de municipios.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059832" y="915566"/>
            <a:ext cx="74888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1400" b="1" dirty="0">
                <a:solidFill>
                  <a:schemeClr val="accent5"/>
                </a:solidFill>
                <a:latin typeface="Century Gothic"/>
                <a:cs typeface="Century Gothic"/>
              </a:rPr>
              <a:t>› Regla operativa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131840" y="1347614"/>
            <a:ext cx="5472608" cy="3302442"/>
          </a:xfrm>
          <a:prstGeom prst="rect">
            <a:avLst/>
          </a:prstGeom>
        </p:spPr>
        <p:txBody>
          <a:bodyPr wrap="square" numCol="1" spcCol="180000">
            <a:spAutoFit/>
          </a:bodyPr>
          <a:lstStyle/>
          <a:p>
            <a:pPr marL="265113" indent="-249238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LcParenR"/>
            </a:pPr>
            <a:r>
              <a:rPr lang="es-MX" sz="1200" b="1" dirty="0">
                <a:solidFill>
                  <a:srgbClr val="A52F6D"/>
                </a:solidFill>
                <a:latin typeface="Century Gothic"/>
                <a:cs typeface="Century Gothic"/>
              </a:rPr>
              <a:t>Identificar</a:t>
            </a:r>
            <a:r>
              <a:rPr lang="es-MX" sz="1200" dirty="0">
                <a:solidFill>
                  <a:srgbClr val="A52F6D"/>
                </a:solidFill>
                <a:latin typeface="Century Gothic"/>
                <a:cs typeface="Century Gothic"/>
              </a:rPr>
              <a:t> </a:t>
            </a: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aquellos </a:t>
            </a:r>
            <a:r>
              <a:rPr lang="es-MX" sz="1200" b="1" dirty="0">
                <a:solidFill>
                  <a:srgbClr val="A52F6D"/>
                </a:solidFill>
                <a:latin typeface="Century Gothic"/>
                <a:cs typeface="Century Gothic"/>
              </a:rPr>
              <a:t>municipios</a:t>
            </a:r>
            <a:r>
              <a:rPr lang="es-MX" sz="1200" dirty="0">
                <a:solidFill>
                  <a:srgbClr val="A52F6D"/>
                </a:solidFill>
                <a:latin typeface="Century Gothic"/>
                <a:cs typeface="Century Gothic"/>
              </a:rPr>
              <a:t> </a:t>
            </a: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cuya población sea suficiente para asignarles </a:t>
            </a:r>
            <a:r>
              <a:rPr lang="es-MX" sz="1200" b="1" dirty="0">
                <a:solidFill>
                  <a:srgbClr val="A52F6D"/>
                </a:solidFill>
                <a:latin typeface="Century Gothic"/>
                <a:cs typeface="Century Gothic"/>
              </a:rPr>
              <a:t>uno o más distritos enteros</a:t>
            </a: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, respetando la desviación máxima poblacional de ±15%, respecto a la población media estatal y privilegiando la menor desviación poblacional.</a:t>
            </a:r>
          </a:p>
          <a:p>
            <a:pPr marL="265113" indent="-249238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LcParenR"/>
            </a:pP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Se </a:t>
            </a:r>
            <a:r>
              <a:rPr lang="es-MX" sz="1200" b="1" dirty="0">
                <a:solidFill>
                  <a:srgbClr val="A52F6D"/>
                </a:solidFill>
                <a:latin typeface="Century Gothic"/>
                <a:cs typeface="Century Gothic"/>
              </a:rPr>
              <a:t>agruparán municipios vecinos para conformar distritos</a:t>
            </a: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, sin que se comprometa el rango máximo de +/-15% de desviación</a:t>
            </a:r>
            <a:b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</a:b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con respecto a la población media estatal. Se </a:t>
            </a:r>
            <a:r>
              <a:rPr lang="es-MX" sz="1200" b="1" dirty="0">
                <a:solidFill>
                  <a:srgbClr val="A52F6D"/>
                </a:solidFill>
                <a:latin typeface="Century Gothic"/>
                <a:cs typeface="Century Gothic"/>
              </a:rPr>
              <a:t>privilegiarán</a:t>
            </a:r>
            <a:r>
              <a:rPr lang="es-MX" sz="1200" dirty="0">
                <a:solidFill>
                  <a:srgbClr val="A52F6D"/>
                </a:solidFill>
                <a:latin typeface="Century Gothic"/>
                <a:cs typeface="Century Gothic"/>
              </a:rPr>
              <a:t> </a:t>
            </a: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aquellas agrupaciones que tengan </a:t>
            </a:r>
            <a:r>
              <a:rPr lang="es-MX" sz="1200" b="1" dirty="0">
                <a:solidFill>
                  <a:srgbClr val="A52F6D"/>
                </a:solidFill>
                <a:latin typeface="Century Gothic"/>
                <a:cs typeface="Century Gothic"/>
              </a:rPr>
              <a:t>la menor desviación poblacional. </a:t>
            </a:r>
          </a:p>
          <a:p>
            <a:pPr marL="265113" indent="-249238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LcParenR"/>
            </a:pP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En los casos en que se deban integrar distritos a partir de fracciones municipales, </a:t>
            </a:r>
            <a:r>
              <a:rPr lang="es-MX" sz="1200" b="1" dirty="0">
                <a:solidFill>
                  <a:srgbClr val="A52F6D"/>
                </a:solidFill>
                <a:latin typeface="Century Gothic"/>
                <a:cs typeface="Century Gothic"/>
              </a:rPr>
              <a:t>se procurará involucrar el menor número de fracciones.</a:t>
            </a:r>
          </a:p>
          <a:p>
            <a:pPr marL="265113" indent="-249238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LcParenR"/>
            </a:pPr>
            <a:r>
              <a:rPr lang="es-MX" sz="1200" dirty="0">
                <a:solidFill>
                  <a:srgbClr val="000000"/>
                </a:solidFill>
                <a:latin typeface="Century Gothic"/>
                <a:cs typeface="Century Gothic"/>
              </a:rPr>
              <a:t>En el caso de alguna excepción, deberá ser justificada.</a:t>
            </a:r>
          </a:p>
        </p:txBody>
      </p:sp>
    </p:spTree>
    <p:extLst>
      <p:ext uri="{BB962C8B-B14F-4D97-AF65-F5344CB8AC3E}">
        <p14:creationId xmlns:p14="http://schemas.microsoft.com/office/powerpoint/2010/main" val="227450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4644008" y="898856"/>
            <a:ext cx="4536504" cy="37444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-1" y="1275606"/>
            <a:ext cx="1043609" cy="1093354"/>
          </a:xfrm>
          <a:custGeom>
            <a:avLst/>
            <a:gdLst>
              <a:gd name="connsiteX0" fmla="*/ 0 w 1077854"/>
              <a:gd name="connsiteY0" fmla="*/ 0 h 1165362"/>
              <a:gd name="connsiteX1" fmla="*/ 1077854 w 1077854"/>
              <a:gd name="connsiteY1" fmla="*/ 0 h 1165362"/>
              <a:gd name="connsiteX2" fmla="*/ 1077854 w 1077854"/>
              <a:gd name="connsiteY2" fmla="*/ 1165362 h 1165362"/>
              <a:gd name="connsiteX3" fmla="*/ 0 w 1077854"/>
              <a:gd name="connsiteY3" fmla="*/ 1165362 h 1165362"/>
              <a:gd name="connsiteX4" fmla="*/ 0 w 1077854"/>
              <a:gd name="connsiteY4" fmla="*/ 0 h 1165362"/>
              <a:gd name="connsiteX0" fmla="*/ 0 w 1122416"/>
              <a:gd name="connsiteY0" fmla="*/ 0 h 1215469"/>
              <a:gd name="connsiteX1" fmla="*/ 1077854 w 1122416"/>
              <a:gd name="connsiteY1" fmla="*/ 0 h 1215469"/>
              <a:gd name="connsiteX2" fmla="*/ 1077854 w 1122416"/>
              <a:gd name="connsiteY2" fmla="*/ 1165362 h 1215469"/>
              <a:gd name="connsiteX3" fmla="*/ 0 w 1122416"/>
              <a:gd name="connsiteY3" fmla="*/ 1165362 h 1215469"/>
              <a:gd name="connsiteX4" fmla="*/ 0 w 1122416"/>
              <a:gd name="connsiteY4" fmla="*/ 0 h 1215469"/>
              <a:gd name="connsiteX0" fmla="*/ 0 w 1157694"/>
              <a:gd name="connsiteY0" fmla="*/ 0 h 1267061"/>
              <a:gd name="connsiteX1" fmla="*/ 1077854 w 1157694"/>
              <a:gd name="connsiteY1" fmla="*/ 0 h 1267061"/>
              <a:gd name="connsiteX2" fmla="*/ 1077854 w 1157694"/>
              <a:gd name="connsiteY2" fmla="*/ 1165362 h 1267061"/>
              <a:gd name="connsiteX3" fmla="*/ 0 w 1157694"/>
              <a:gd name="connsiteY3" fmla="*/ 1207137 h 1267061"/>
              <a:gd name="connsiteX4" fmla="*/ 0 w 1157694"/>
              <a:gd name="connsiteY4" fmla="*/ 0 h 1267061"/>
              <a:gd name="connsiteX0" fmla="*/ 0 w 1112811"/>
              <a:gd name="connsiteY0" fmla="*/ 0 h 1221160"/>
              <a:gd name="connsiteX1" fmla="*/ 1077854 w 1112811"/>
              <a:gd name="connsiteY1" fmla="*/ 0 h 1221160"/>
              <a:gd name="connsiteX2" fmla="*/ 1011010 w 1112811"/>
              <a:gd name="connsiteY2" fmla="*/ 1081813 h 1221160"/>
              <a:gd name="connsiteX3" fmla="*/ 0 w 1112811"/>
              <a:gd name="connsiteY3" fmla="*/ 1207137 h 1221160"/>
              <a:gd name="connsiteX4" fmla="*/ 0 w 1112811"/>
              <a:gd name="connsiteY4" fmla="*/ 0 h 122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811" h="1221160">
                <a:moveTo>
                  <a:pt x="0" y="0"/>
                </a:moveTo>
                <a:lnTo>
                  <a:pt x="1077854" y="0"/>
                </a:lnTo>
                <a:cubicBezTo>
                  <a:pt x="1077854" y="388454"/>
                  <a:pt x="1190652" y="880623"/>
                  <a:pt x="1011010" y="1081813"/>
                </a:cubicBezTo>
                <a:cubicBezTo>
                  <a:pt x="831368" y="1283003"/>
                  <a:pt x="359285" y="1207137"/>
                  <a:pt x="0" y="12071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75856" y="205978"/>
            <a:ext cx="5410944" cy="529568"/>
          </a:xfrm>
        </p:spPr>
        <p:txBody>
          <a:bodyPr/>
          <a:lstStyle/>
          <a:p>
            <a:r>
              <a:rPr lang="es-MX" sz="2400" dirty="0" smtClean="0">
                <a:solidFill>
                  <a:srgbClr val="A52F6D"/>
                </a:solidFill>
              </a:rPr>
              <a:t>Criterios y sus reglas operativas</a:t>
            </a:r>
            <a:endParaRPr lang="es-MX" sz="2400" dirty="0">
              <a:solidFill>
                <a:srgbClr val="A52F6D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2932" y="1637338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>
                <a:latin typeface="Century Gothic"/>
                <a:cs typeface="Century Gothic"/>
              </a:rPr>
              <a:t>5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624" y="1653643"/>
            <a:ext cx="345638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dirty="0">
                <a:latin typeface="Century Gothic"/>
                <a:cs typeface="Century Gothic"/>
              </a:rPr>
              <a:t>En la delimitación de los distritos </a:t>
            </a:r>
            <a:r>
              <a:rPr lang="es-MX" b="1" dirty="0">
                <a:solidFill>
                  <a:srgbClr val="A52F6D"/>
                </a:solidFill>
                <a:latin typeface="Century Gothic"/>
                <a:cs typeface="Century Gothic"/>
              </a:rPr>
              <a:t>se procurará obtener la mayor compacidad</a:t>
            </a:r>
            <a:r>
              <a:rPr lang="es-MX" dirty="0">
                <a:latin typeface="Century Gothic"/>
                <a:cs typeface="Century Gothic"/>
              </a:rPr>
              <a:t>, esto es, que los límites de los distritos tengan una </a:t>
            </a:r>
            <a:r>
              <a:rPr lang="es-MX" b="1" dirty="0">
                <a:solidFill>
                  <a:srgbClr val="A52F6D"/>
                </a:solidFill>
                <a:latin typeface="Century Gothic"/>
                <a:cs typeface="Century Gothic"/>
              </a:rPr>
              <a:t>forma geométrica lo más cercana a un polígono regular. </a:t>
            </a:r>
            <a:r>
              <a:rPr lang="es-MX" dirty="0">
                <a:latin typeface="Century Gothic"/>
                <a:cs typeface="Century Gothic"/>
              </a:rPr>
              <a:t>Ningún distrito podrá rodear íntegramente a uno o más distritos.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932040" y="1203598"/>
            <a:ext cx="3888432" cy="2784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5"/>
                </a:solidFill>
                <a:latin typeface="Century Gothic"/>
                <a:cs typeface="Century Gothic"/>
              </a:rPr>
              <a:t>› Regla operativa</a:t>
            </a:r>
            <a:endParaRPr lang="es-MX" sz="1600" dirty="0">
              <a:latin typeface="Century Gothic"/>
              <a:cs typeface="Century Gothic"/>
            </a:endParaRPr>
          </a:p>
          <a:p>
            <a:pPr marL="341313" indent="-341313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  <a:defRPr/>
            </a:pPr>
            <a:r>
              <a:rPr lang="es-MX" sz="1600" dirty="0">
                <a:latin typeface="Century Gothic"/>
                <a:cs typeface="Century Gothic"/>
              </a:rPr>
              <a:t>Se aplicará una </a:t>
            </a:r>
            <a:r>
              <a:rPr lang="es-MX" sz="1600" b="1" dirty="0">
                <a:solidFill>
                  <a:srgbClr val="A52F6D"/>
                </a:solidFill>
                <a:latin typeface="Century Gothic"/>
                <a:cs typeface="Century Gothic"/>
              </a:rPr>
              <a:t>fórmula</a:t>
            </a:r>
            <a:r>
              <a:rPr lang="es-MX" sz="1600" dirty="0">
                <a:solidFill>
                  <a:srgbClr val="A52F6D"/>
                </a:solidFill>
                <a:latin typeface="Century Gothic"/>
                <a:cs typeface="Century Gothic"/>
              </a:rPr>
              <a:t> </a:t>
            </a:r>
            <a:r>
              <a:rPr lang="es-MX" sz="1600" dirty="0">
                <a:latin typeface="Century Gothic"/>
                <a:cs typeface="Century Gothic"/>
              </a:rPr>
              <a:t>matemática para medir y </a:t>
            </a:r>
            <a:r>
              <a:rPr lang="es-MX" sz="1600" b="1" dirty="0">
                <a:solidFill>
                  <a:schemeClr val="tx2"/>
                </a:solidFill>
                <a:latin typeface="Century Gothic"/>
                <a:cs typeface="Century Gothic"/>
              </a:rPr>
              <a:t>maximizar la compacidad geométrica </a:t>
            </a:r>
            <a:r>
              <a:rPr lang="es-MX" sz="1600" dirty="0">
                <a:latin typeface="Century Gothic"/>
                <a:cs typeface="Century Gothic"/>
              </a:rPr>
              <a:t>de los distritos a conformar.</a:t>
            </a:r>
          </a:p>
          <a:p>
            <a:pPr marL="341313" indent="-341313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  <a:defRPr/>
            </a:pPr>
            <a:r>
              <a:rPr lang="es-MX" sz="1600" dirty="0">
                <a:latin typeface="Century Gothic"/>
                <a:cs typeface="Century Gothic"/>
              </a:rPr>
              <a:t>Se utilizará un criterio matemático para verificar que </a:t>
            </a:r>
            <a:r>
              <a:rPr lang="es-MX" sz="1600" b="1" dirty="0">
                <a:solidFill>
                  <a:srgbClr val="A52F6D"/>
                </a:solidFill>
                <a:latin typeface="Century Gothic"/>
                <a:cs typeface="Century Gothic"/>
              </a:rPr>
              <a:t>ningún distrito rodee a uno o más distritos.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3092" y="1277298"/>
            <a:ext cx="98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entury Gothic"/>
                <a:cs typeface="Century Gothic"/>
              </a:rPr>
              <a:t>Criterio 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893977"/>
            <a:ext cx="2051720" cy="381629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89189" y="868623"/>
            <a:ext cx="1862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sz="2000" b="1" dirty="0">
                <a:solidFill>
                  <a:srgbClr val="FFFFFF"/>
                </a:solidFill>
                <a:latin typeface="Century Gothic"/>
                <a:cs typeface="Century Gothic"/>
              </a:rPr>
              <a:t>Compacidad</a:t>
            </a:r>
          </a:p>
        </p:txBody>
      </p:sp>
    </p:spTree>
    <p:extLst>
      <p:ext uri="{BB962C8B-B14F-4D97-AF65-F5344CB8AC3E}">
        <p14:creationId xmlns:p14="http://schemas.microsoft.com/office/powerpoint/2010/main" val="4488954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Criterios y sus reglas operativas</a:t>
            </a:r>
            <a:endParaRPr lang="es-MX" dirty="0"/>
          </a:p>
        </p:txBody>
      </p:sp>
      <p:sp>
        <p:nvSpPr>
          <p:cNvPr id="5" name="Rectángulo 8"/>
          <p:cNvSpPr/>
          <p:nvPr/>
        </p:nvSpPr>
        <p:spPr>
          <a:xfrm>
            <a:off x="-1" y="1275606"/>
            <a:ext cx="1043609" cy="1093354"/>
          </a:xfrm>
          <a:custGeom>
            <a:avLst/>
            <a:gdLst>
              <a:gd name="connsiteX0" fmla="*/ 0 w 1077854"/>
              <a:gd name="connsiteY0" fmla="*/ 0 h 1165362"/>
              <a:gd name="connsiteX1" fmla="*/ 1077854 w 1077854"/>
              <a:gd name="connsiteY1" fmla="*/ 0 h 1165362"/>
              <a:gd name="connsiteX2" fmla="*/ 1077854 w 1077854"/>
              <a:gd name="connsiteY2" fmla="*/ 1165362 h 1165362"/>
              <a:gd name="connsiteX3" fmla="*/ 0 w 1077854"/>
              <a:gd name="connsiteY3" fmla="*/ 1165362 h 1165362"/>
              <a:gd name="connsiteX4" fmla="*/ 0 w 1077854"/>
              <a:gd name="connsiteY4" fmla="*/ 0 h 1165362"/>
              <a:gd name="connsiteX0" fmla="*/ 0 w 1122416"/>
              <a:gd name="connsiteY0" fmla="*/ 0 h 1215469"/>
              <a:gd name="connsiteX1" fmla="*/ 1077854 w 1122416"/>
              <a:gd name="connsiteY1" fmla="*/ 0 h 1215469"/>
              <a:gd name="connsiteX2" fmla="*/ 1077854 w 1122416"/>
              <a:gd name="connsiteY2" fmla="*/ 1165362 h 1215469"/>
              <a:gd name="connsiteX3" fmla="*/ 0 w 1122416"/>
              <a:gd name="connsiteY3" fmla="*/ 1165362 h 1215469"/>
              <a:gd name="connsiteX4" fmla="*/ 0 w 1122416"/>
              <a:gd name="connsiteY4" fmla="*/ 0 h 1215469"/>
              <a:gd name="connsiteX0" fmla="*/ 0 w 1157694"/>
              <a:gd name="connsiteY0" fmla="*/ 0 h 1267061"/>
              <a:gd name="connsiteX1" fmla="*/ 1077854 w 1157694"/>
              <a:gd name="connsiteY1" fmla="*/ 0 h 1267061"/>
              <a:gd name="connsiteX2" fmla="*/ 1077854 w 1157694"/>
              <a:gd name="connsiteY2" fmla="*/ 1165362 h 1267061"/>
              <a:gd name="connsiteX3" fmla="*/ 0 w 1157694"/>
              <a:gd name="connsiteY3" fmla="*/ 1207137 h 1267061"/>
              <a:gd name="connsiteX4" fmla="*/ 0 w 1157694"/>
              <a:gd name="connsiteY4" fmla="*/ 0 h 1267061"/>
              <a:gd name="connsiteX0" fmla="*/ 0 w 1112811"/>
              <a:gd name="connsiteY0" fmla="*/ 0 h 1221160"/>
              <a:gd name="connsiteX1" fmla="*/ 1077854 w 1112811"/>
              <a:gd name="connsiteY1" fmla="*/ 0 h 1221160"/>
              <a:gd name="connsiteX2" fmla="*/ 1011010 w 1112811"/>
              <a:gd name="connsiteY2" fmla="*/ 1081813 h 1221160"/>
              <a:gd name="connsiteX3" fmla="*/ 0 w 1112811"/>
              <a:gd name="connsiteY3" fmla="*/ 1207137 h 1221160"/>
              <a:gd name="connsiteX4" fmla="*/ 0 w 1112811"/>
              <a:gd name="connsiteY4" fmla="*/ 0 h 122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811" h="1221160">
                <a:moveTo>
                  <a:pt x="0" y="0"/>
                </a:moveTo>
                <a:lnTo>
                  <a:pt x="1077854" y="0"/>
                </a:lnTo>
                <a:cubicBezTo>
                  <a:pt x="1077854" y="388454"/>
                  <a:pt x="1190652" y="880623"/>
                  <a:pt x="1011010" y="1081813"/>
                </a:cubicBezTo>
                <a:cubicBezTo>
                  <a:pt x="831368" y="1283003"/>
                  <a:pt x="359285" y="1207137"/>
                  <a:pt x="0" y="12071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212932" y="1637338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>
                <a:latin typeface="Century Gothic"/>
                <a:cs typeface="Century Gothic"/>
              </a:rPr>
              <a:t>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-3092" y="1277298"/>
            <a:ext cx="98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entury Gothic"/>
                <a:cs typeface="Century Gothic"/>
              </a:rPr>
              <a:t>Criterio 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893977"/>
            <a:ext cx="3347864" cy="381629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89189" y="868623"/>
            <a:ext cx="3175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sz="2000" b="1" dirty="0">
                <a:solidFill>
                  <a:srgbClr val="FFFFFF"/>
                </a:solidFill>
                <a:latin typeface="Century Gothic"/>
                <a:cs typeface="Century Gothic"/>
              </a:rPr>
              <a:t>Continuidad geográfica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347864" y="902332"/>
            <a:ext cx="5328592" cy="3829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179512" y="2571750"/>
            <a:ext cx="2880320" cy="151067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265113" indent="-249238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sz="1400" dirty="0">
                <a:solidFill>
                  <a:srgbClr val="000000"/>
                </a:solidFill>
                <a:latin typeface="Century Gothic"/>
                <a:cs typeface="Century Gothic"/>
              </a:rPr>
              <a:t>Los distritos tendrán continuidad geográfica tomando en consideración los límites político-administrativos y los accidentes geográficos.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491880" y="915566"/>
            <a:ext cx="74888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1400" b="1" dirty="0">
                <a:solidFill>
                  <a:schemeClr val="accent5"/>
                </a:solidFill>
                <a:latin typeface="Century Gothic"/>
                <a:cs typeface="Century Gothic"/>
              </a:rPr>
              <a:t>› Regla operativa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563651" y="1347614"/>
            <a:ext cx="4968789" cy="3337581"/>
          </a:xfrm>
          <a:prstGeom prst="rect">
            <a:avLst/>
          </a:prstGeom>
        </p:spPr>
        <p:txBody>
          <a:bodyPr wrap="square" numCol="1" spcCol="180000">
            <a:spAutoFit/>
          </a:bodyPr>
          <a:lstStyle/>
          <a:p>
            <a:pPr marL="265113" indent="-249238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LcParenR"/>
            </a:pPr>
            <a:r>
              <a:rPr lang="es-MX" sz="1300" dirty="0">
                <a:latin typeface="Century Gothic"/>
                <a:cs typeface="Century Gothic"/>
              </a:rPr>
              <a:t>Se identificarán las unidades geográficas (secciones, grupos de secciones y/o municipios) que presenten discontinuidades territoriales en su conformación.</a:t>
            </a:r>
          </a:p>
          <a:p>
            <a:pPr marL="265113" indent="-249238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LcParenR"/>
            </a:pPr>
            <a:r>
              <a:rPr lang="es-MX" sz="1300" dirty="0">
                <a:latin typeface="Century Gothic"/>
                <a:cs typeface="Century Gothic"/>
              </a:rPr>
              <a:t>Se agruparán territorialmente las unidades geográficas que presenten  discontinuidad, salvo que dicho agrupamiento, impida formar distritos dentro de los rangos máximos y mínimos de desviación poblacional permisible.</a:t>
            </a:r>
          </a:p>
          <a:p>
            <a:pPr marL="265113" indent="-249238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LcParenR"/>
            </a:pPr>
            <a:r>
              <a:rPr lang="es-MX" sz="1300" dirty="0">
                <a:latin typeface="Century Gothic"/>
                <a:cs typeface="Century Gothic"/>
              </a:rPr>
              <a:t>Podrá determinarse la no colindancia entre unidades geográficas, siempre y cuando exista una barrera geográfica que así lo justifique. Para ello, podrá utilizarse como referencia la topografía e hidrografía de la entidad federativa.</a:t>
            </a:r>
          </a:p>
        </p:txBody>
      </p:sp>
    </p:spTree>
    <p:extLst>
      <p:ext uri="{BB962C8B-B14F-4D97-AF65-F5344CB8AC3E}">
        <p14:creationId xmlns:p14="http://schemas.microsoft.com/office/powerpoint/2010/main" val="248137716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 smtClean="0">
                <a:solidFill>
                  <a:srgbClr val="A52F6D"/>
                </a:solidFill>
              </a:rPr>
              <a:t>¿Por qué establecer criterios?</a:t>
            </a:r>
            <a:endParaRPr lang="es-MX" sz="2400" dirty="0">
              <a:solidFill>
                <a:srgbClr val="A52F6D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827584" y="1347614"/>
            <a:ext cx="7560840" cy="3394472"/>
          </a:xfrm>
        </p:spPr>
        <p:txBody>
          <a:bodyPr>
            <a:noAutofit/>
          </a:bodyPr>
          <a:lstStyle/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En un proyecto de distritación </a:t>
            </a:r>
            <a:r>
              <a:rPr lang="es-MX" b="1" dirty="0">
                <a:solidFill>
                  <a:srgbClr val="A52F6D"/>
                </a:solidFill>
              </a:rPr>
              <a:t>los criterios son </a:t>
            </a:r>
            <a:r>
              <a:rPr lang="es-MX" dirty="0">
                <a:solidFill>
                  <a:srgbClr val="000000"/>
                </a:solidFill>
              </a:rPr>
              <a:t>lo mismo que </a:t>
            </a:r>
            <a:r>
              <a:rPr lang="es-MX" b="1" dirty="0">
                <a:solidFill>
                  <a:srgbClr val="A52F6D"/>
                </a:solidFill>
              </a:rPr>
              <a:t>las reglas de juego</a:t>
            </a:r>
            <a:r>
              <a:rPr lang="es-MX" dirty="0">
                <a:solidFill>
                  <a:srgbClr val="000000"/>
                </a:solidFill>
              </a:rPr>
              <a:t> para un partido de fútbol.  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Es </a:t>
            </a:r>
            <a:r>
              <a:rPr lang="es-MX" b="1" dirty="0">
                <a:solidFill>
                  <a:srgbClr val="A52F6D"/>
                </a:solidFill>
              </a:rPr>
              <a:t>importante y necesario </a:t>
            </a:r>
            <a:r>
              <a:rPr lang="es-MX" dirty="0">
                <a:solidFill>
                  <a:srgbClr val="000000"/>
                </a:solidFill>
              </a:rPr>
              <a:t>contar con reglas antes de salir a jugar.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De la misma forma, no es posible construir escenarios de </a:t>
            </a:r>
            <a:r>
              <a:rPr lang="es-MX" dirty="0" err="1">
                <a:solidFill>
                  <a:srgbClr val="000000"/>
                </a:solidFill>
              </a:rPr>
              <a:t>distritación</a:t>
            </a:r>
            <a:r>
              <a:rPr lang="es-MX" dirty="0">
                <a:solidFill>
                  <a:srgbClr val="000000"/>
                </a:solidFill>
              </a:rPr>
              <a:t> sin </a:t>
            </a:r>
            <a:r>
              <a:rPr lang="es-MX" b="1" dirty="0">
                <a:solidFill>
                  <a:srgbClr val="A52F6D"/>
                </a:solidFill>
              </a:rPr>
              <a:t>definir con anticipación los criterios para crearlos y evaluarlos.</a:t>
            </a:r>
          </a:p>
        </p:txBody>
      </p:sp>
    </p:spTree>
    <p:extLst>
      <p:ext uri="{BB962C8B-B14F-4D97-AF65-F5344CB8AC3E}">
        <p14:creationId xmlns:p14="http://schemas.microsoft.com/office/powerpoint/2010/main" val="7797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4644008" y="898856"/>
            <a:ext cx="4536504" cy="39051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-1" y="1275606"/>
            <a:ext cx="1043609" cy="1093354"/>
          </a:xfrm>
          <a:custGeom>
            <a:avLst/>
            <a:gdLst>
              <a:gd name="connsiteX0" fmla="*/ 0 w 1077854"/>
              <a:gd name="connsiteY0" fmla="*/ 0 h 1165362"/>
              <a:gd name="connsiteX1" fmla="*/ 1077854 w 1077854"/>
              <a:gd name="connsiteY1" fmla="*/ 0 h 1165362"/>
              <a:gd name="connsiteX2" fmla="*/ 1077854 w 1077854"/>
              <a:gd name="connsiteY2" fmla="*/ 1165362 h 1165362"/>
              <a:gd name="connsiteX3" fmla="*/ 0 w 1077854"/>
              <a:gd name="connsiteY3" fmla="*/ 1165362 h 1165362"/>
              <a:gd name="connsiteX4" fmla="*/ 0 w 1077854"/>
              <a:gd name="connsiteY4" fmla="*/ 0 h 1165362"/>
              <a:gd name="connsiteX0" fmla="*/ 0 w 1122416"/>
              <a:gd name="connsiteY0" fmla="*/ 0 h 1215469"/>
              <a:gd name="connsiteX1" fmla="*/ 1077854 w 1122416"/>
              <a:gd name="connsiteY1" fmla="*/ 0 h 1215469"/>
              <a:gd name="connsiteX2" fmla="*/ 1077854 w 1122416"/>
              <a:gd name="connsiteY2" fmla="*/ 1165362 h 1215469"/>
              <a:gd name="connsiteX3" fmla="*/ 0 w 1122416"/>
              <a:gd name="connsiteY3" fmla="*/ 1165362 h 1215469"/>
              <a:gd name="connsiteX4" fmla="*/ 0 w 1122416"/>
              <a:gd name="connsiteY4" fmla="*/ 0 h 1215469"/>
              <a:gd name="connsiteX0" fmla="*/ 0 w 1157694"/>
              <a:gd name="connsiteY0" fmla="*/ 0 h 1267061"/>
              <a:gd name="connsiteX1" fmla="*/ 1077854 w 1157694"/>
              <a:gd name="connsiteY1" fmla="*/ 0 h 1267061"/>
              <a:gd name="connsiteX2" fmla="*/ 1077854 w 1157694"/>
              <a:gd name="connsiteY2" fmla="*/ 1165362 h 1267061"/>
              <a:gd name="connsiteX3" fmla="*/ 0 w 1157694"/>
              <a:gd name="connsiteY3" fmla="*/ 1207137 h 1267061"/>
              <a:gd name="connsiteX4" fmla="*/ 0 w 1157694"/>
              <a:gd name="connsiteY4" fmla="*/ 0 h 1267061"/>
              <a:gd name="connsiteX0" fmla="*/ 0 w 1112811"/>
              <a:gd name="connsiteY0" fmla="*/ 0 h 1221160"/>
              <a:gd name="connsiteX1" fmla="*/ 1077854 w 1112811"/>
              <a:gd name="connsiteY1" fmla="*/ 0 h 1221160"/>
              <a:gd name="connsiteX2" fmla="*/ 1011010 w 1112811"/>
              <a:gd name="connsiteY2" fmla="*/ 1081813 h 1221160"/>
              <a:gd name="connsiteX3" fmla="*/ 0 w 1112811"/>
              <a:gd name="connsiteY3" fmla="*/ 1207137 h 1221160"/>
              <a:gd name="connsiteX4" fmla="*/ 0 w 1112811"/>
              <a:gd name="connsiteY4" fmla="*/ 0 h 122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811" h="1221160">
                <a:moveTo>
                  <a:pt x="0" y="0"/>
                </a:moveTo>
                <a:lnTo>
                  <a:pt x="1077854" y="0"/>
                </a:lnTo>
                <a:cubicBezTo>
                  <a:pt x="1077854" y="388454"/>
                  <a:pt x="1190652" y="880623"/>
                  <a:pt x="1011010" y="1081813"/>
                </a:cubicBezTo>
                <a:cubicBezTo>
                  <a:pt x="831368" y="1283003"/>
                  <a:pt x="359285" y="1207137"/>
                  <a:pt x="0" y="12071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75856" y="205978"/>
            <a:ext cx="5410944" cy="529568"/>
          </a:xfrm>
        </p:spPr>
        <p:txBody>
          <a:bodyPr/>
          <a:lstStyle/>
          <a:p>
            <a:r>
              <a:rPr lang="es-MX" sz="2400" dirty="0" smtClean="0">
                <a:solidFill>
                  <a:srgbClr val="A52F6D"/>
                </a:solidFill>
              </a:rPr>
              <a:t>Criterios y sus reglas operativas</a:t>
            </a:r>
            <a:endParaRPr lang="es-MX" sz="2400" dirty="0">
              <a:solidFill>
                <a:srgbClr val="A52F6D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2932" y="1637338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>
                <a:latin typeface="Century Gothic"/>
                <a:cs typeface="Century Gothic"/>
              </a:rPr>
              <a:t>7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624" y="1491630"/>
            <a:ext cx="34563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1600" dirty="0">
                <a:latin typeface="Century Gothic"/>
                <a:cs typeface="Century Gothic"/>
              </a:rPr>
              <a:t>Para la integración de los distritos se utilizará la conformación municipal vigente conforme a la Constitución Estatal correspondiente. La unidad de agregación mínima será la sección electoral conforme al marco geográfico electoral estatal vigente, aprobado por el Consejo General del Instituto Nacional Electoral.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932040" y="1203598"/>
            <a:ext cx="3888432" cy="3393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5"/>
                </a:solidFill>
                <a:latin typeface="Century Gothic"/>
                <a:cs typeface="Century Gothic"/>
              </a:rPr>
              <a:t>› Regla operativa</a:t>
            </a:r>
            <a:endParaRPr lang="es-MX" sz="1600" dirty="0">
              <a:latin typeface="Century Gothic"/>
              <a:cs typeface="Century Gothic"/>
            </a:endParaRPr>
          </a:p>
          <a:p>
            <a:pPr marL="341313" indent="-341313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  <a:defRPr/>
            </a:pPr>
            <a:r>
              <a:rPr lang="es-MX" sz="1600" dirty="0">
                <a:latin typeface="Century Gothic"/>
                <a:cs typeface="Century Gothic"/>
              </a:rPr>
              <a:t>En los casos en que por ambigüedad técnica, no sea posible la representación geográfica de uno o varios municipios del estado en la cartografía federal, se utilizarán las siguientes referencias: Decretos emitidos por las legislaturas estatales, sentencias de la corte y límites geoestadísticos del INEGI.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3092" y="1277298"/>
            <a:ext cx="98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entury Gothic"/>
                <a:cs typeface="Century Gothic"/>
              </a:rPr>
              <a:t>Criterio 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893977"/>
            <a:ext cx="4067944" cy="381629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89189" y="868623"/>
            <a:ext cx="3959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sz="2000" b="1" dirty="0">
                <a:solidFill>
                  <a:srgbClr val="FFFFFF"/>
                </a:solidFill>
                <a:latin typeface="Century Gothic"/>
                <a:cs typeface="Century Gothic"/>
              </a:rPr>
              <a:t>Unidad de agregación distrital</a:t>
            </a:r>
          </a:p>
        </p:txBody>
      </p:sp>
    </p:spTree>
    <p:extLst>
      <p:ext uri="{BB962C8B-B14F-4D97-AF65-F5344CB8AC3E}">
        <p14:creationId xmlns:p14="http://schemas.microsoft.com/office/powerpoint/2010/main" val="180839038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-35717" y="-21431"/>
            <a:ext cx="9186863" cy="4714875"/>
          </a:xfrm>
          <a:prstGeom prst="rect">
            <a:avLst/>
          </a:prstGeom>
          <a:solidFill>
            <a:srgbClr val="AB4979"/>
          </a:solidFill>
          <a:ln w="12700">
            <a:miter lim="400000"/>
          </a:ln>
        </p:spPr>
        <p:txBody>
          <a:bodyPr lIns="40005" tIns="40005" rIns="40005" bIns="40005" anchor="ctr"/>
          <a:lstStyle/>
          <a:p>
            <a:pPr algn="ctr" defTabSz="344042">
              <a:defRPr sz="3200">
                <a:solidFill>
                  <a:srgbClr val="FFFFFF"/>
                </a:solidFill>
              </a:defRPr>
            </a:pPr>
            <a:endParaRPr sz="2000" kern="0">
              <a:solidFill>
                <a:srgbClr val="FFFFFF"/>
              </a:solidFill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pic>
        <p:nvPicPr>
          <p:cNvPr id="34" name="droppedImage.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39" y="118845"/>
            <a:ext cx="4686301" cy="4541137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2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512" y="51470"/>
            <a:ext cx="4736306" cy="4673249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442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4302" y="3671888"/>
            <a:ext cx="801222" cy="1021557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443" name="dropped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29025" y="-385763"/>
            <a:ext cx="642938" cy="1300163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444" name="dropped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471488" y="492919"/>
            <a:ext cx="1635919" cy="928688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445" name="dropped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3220" y="3486152"/>
            <a:ext cx="565117" cy="1207294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sp>
        <p:nvSpPr>
          <p:cNvPr id="447" name="Shape 447"/>
          <p:cNvSpPr/>
          <p:nvPr/>
        </p:nvSpPr>
        <p:spPr>
          <a:xfrm flipH="1">
            <a:off x="2914653" y="-50005"/>
            <a:ext cx="1" cy="4585555"/>
          </a:xfrm>
          <a:prstGeom prst="line">
            <a:avLst/>
          </a:prstGeom>
          <a:ln w="508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defTabSz="288036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00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449" name="droppedImage.pdf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49" y="1492022"/>
            <a:ext cx="1143210" cy="1493045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  <a:reflection stA="50000" endPos="40000" dir="5400000" sy="-100000" algn="bl" rotWithShape="0"/>
          </a:effectLst>
        </p:spPr>
      </p:pic>
      <p:pic>
        <p:nvPicPr>
          <p:cNvPr id="450" name="droppedImage.pdf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71" y="1492860"/>
            <a:ext cx="1140391" cy="1489364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  <a:reflection stA="50000" endPos="40000" dir="5400000" sy="-100000" algn="bl" rotWithShape="0"/>
          </a:effectLst>
        </p:spPr>
      </p:pic>
      <p:pic>
        <p:nvPicPr>
          <p:cNvPr id="451" name="droppedImage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450184" y="1428750"/>
            <a:ext cx="1128713" cy="985838"/>
          </a:xfrm>
          <a:prstGeom prst="rect">
            <a:avLst/>
          </a:prstGeom>
          <a:ln w="12700">
            <a:miter lim="400000"/>
          </a:ln>
          <a:effectLst>
            <a:outerShdw blurRad="50800" dist="635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462" name="droppedImage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-1235868" y="3943350"/>
            <a:ext cx="1188737" cy="77867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</p:spPr>
      </p:pic>
      <p:pic>
        <p:nvPicPr>
          <p:cNvPr id="33" name="› Tiempo de traslado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723878"/>
            <a:ext cx="3998976" cy="54864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30000"/>
              </a:srgbClr>
            </a:outerShdw>
          </a:effectLst>
        </p:spPr>
      </p:pic>
      <p:sp>
        <p:nvSpPr>
          <p:cNvPr id="36" name="Shape 348"/>
          <p:cNvSpPr/>
          <p:nvPr/>
        </p:nvSpPr>
        <p:spPr>
          <a:xfrm>
            <a:off x="4422776" y="-92546"/>
            <a:ext cx="4536281" cy="1004121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05" tIns="40005" rIns="40005" bIns="40005" anchor="ctr">
            <a:spAutoFit/>
          </a:bodyPr>
          <a:lstStyle>
            <a:lvl1pPr>
              <a:defRPr sz="9600" spc="-48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44042">
              <a:defRPr sz="1800" spc="0">
                <a:solidFill>
                  <a:srgbClr val="000000"/>
                </a:solidFill>
              </a:defRPr>
            </a:pPr>
            <a:r>
              <a:rPr sz="60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Criterios</a:t>
            </a:r>
          </a:p>
        </p:txBody>
      </p:sp>
      <p:sp>
        <p:nvSpPr>
          <p:cNvPr id="37" name="Shape 380"/>
          <p:cNvSpPr/>
          <p:nvPr/>
        </p:nvSpPr>
        <p:spPr>
          <a:xfrm>
            <a:off x="4644231" y="688714"/>
            <a:ext cx="4536281" cy="327013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19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05" tIns="40005" rIns="40005" bIns="40005" anchor="ctr">
            <a:spAutoFit/>
          </a:bodyPr>
          <a:lstStyle>
            <a:lvl1pPr>
              <a:defRPr sz="4800" spc="-24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344042">
              <a:defRPr sz="1800" spc="0">
                <a:solidFill>
                  <a:srgbClr val="000000"/>
                </a:solidFill>
              </a:defRPr>
            </a:pPr>
            <a:r>
              <a:rPr sz="16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para la </a:t>
            </a:r>
            <a:r>
              <a:rPr lang="es-ES_tradnl" sz="16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D</a:t>
            </a:r>
            <a:r>
              <a:rPr sz="1600" b="1" kern="0" spc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/>
                <a:cs typeface="Century Gothic"/>
              </a:rPr>
              <a:t>istritación</a:t>
            </a:r>
          </a:p>
        </p:txBody>
      </p:sp>
      <p:pic>
        <p:nvPicPr>
          <p:cNvPr id="20" name="› Equidad poblacional.pdf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059582"/>
            <a:ext cx="3998976" cy="54864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30000"/>
              </a:srgbClr>
            </a:outerShdw>
          </a:effectLst>
        </p:spPr>
      </p:pic>
      <p:pic>
        <p:nvPicPr>
          <p:cNvPr id="21" name="› Población indígena.pd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47751"/>
            <a:ext cx="3998976" cy="54864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30000"/>
              </a:srgbClr>
            </a:outerShdw>
          </a:effectLst>
        </p:spPr>
      </p:pic>
      <p:pic>
        <p:nvPicPr>
          <p:cNvPr id="31" name="› Continuidad geográfica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612258"/>
            <a:ext cx="3998976" cy="54864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30000"/>
              </a:srgbClr>
            </a:outerShdw>
          </a:effectLst>
        </p:spPr>
      </p:pic>
      <p:pic>
        <p:nvPicPr>
          <p:cNvPr id="35" name="› Continuidad geográfica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000427"/>
            <a:ext cx="3998976" cy="88392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30000"/>
              </a:srgbClr>
            </a:outerShdw>
          </a:effectLst>
        </p:spPr>
      </p:pic>
      <p:pic>
        <p:nvPicPr>
          <p:cNvPr id="38" name="› Población indígena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835920"/>
            <a:ext cx="3998976" cy="54864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30000"/>
              </a:srgbClr>
            </a:outerShdw>
          </a:effectLst>
        </p:spPr>
      </p:pic>
      <p:pic>
        <p:nvPicPr>
          <p:cNvPr id="39" name="› Población indígena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24089"/>
            <a:ext cx="3998976" cy="548640"/>
          </a:xfrm>
          <a:prstGeom prst="rect">
            <a:avLst/>
          </a:prstGeom>
          <a:ln w="12700">
            <a:miter lim="400000"/>
          </a:ln>
          <a:effectLst>
            <a:outerShdw blurRad="127000" dist="127000" dir="5400000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9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25113E-6 -4.343E-6 C 0.02118 0.00062 0.10576 0.00371 0.12765 0.00463 C 0.14953 0.00556 0.08232 0.00401 0.13147 0.00494 C 0.20337 0.02653 0.3331 0.00833 0.41959 0.00987 C 0.4696 0.01203 0.51632 0.01234 0.56808 0.01142 C 0.59222 0.00741 0.62174 0.0657 0.64658 0.0691 C 0.75147 0.05614 0.86523 0.05522 0.9696 0.05429 C 1.05175 0.04288 1.11792 0.07311 1.14692 0.06416 C 1.18079 0.06632 1.16551 0.06601 1.17263 0.06725 L 1.18999 0.07218 " pathEditMode="relative" rAng="0" ptsTypes="fafffffaAf">
                                      <p:cBhvr>
                                        <p:cTn id="9" dur="3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00" y="36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2283718"/>
            <a:ext cx="4499992" cy="2160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-1" y="1275606"/>
            <a:ext cx="1043609" cy="1093354"/>
          </a:xfrm>
          <a:custGeom>
            <a:avLst/>
            <a:gdLst>
              <a:gd name="connsiteX0" fmla="*/ 0 w 1077854"/>
              <a:gd name="connsiteY0" fmla="*/ 0 h 1165362"/>
              <a:gd name="connsiteX1" fmla="*/ 1077854 w 1077854"/>
              <a:gd name="connsiteY1" fmla="*/ 0 h 1165362"/>
              <a:gd name="connsiteX2" fmla="*/ 1077854 w 1077854"/>
              <a:gd name="connsiteY2" fmla="*/ 1165362 h 1165362"/>
              <a:gd name="connsiteX3" fmla="*/ 0 w 1077854"/>
              <a:gd name="connsiteY3" fmla="*/ 1165362 h 1165362"/>
              <a:gd name="connsiteX4" fmla="*/ 0 w 1077854"/>
              <a:gd name="connsiteY4" fmla="*/ 0 h 1165362"/>
              <a:gd name="connsiteX0" fmla="*/ 0 w 1122416"/>
              <a:gd name="connsiteY0" fmla="*/ 0 h 1215469"/>
              <a:gd name="connsiteX1" fmla="*/ 1077854 w 1122416"/>
              <a:gd name="connsiteY1" fmla="*/ 0 h 1215469"/>
              <a:gd name="connsiteX2" fmla="*/ 1077854 w 1122416"/>
              <a:gd name="connsiteY2" fmla="*/ 1165362 h 1215469"/>
              <a:gd name="connsiteX3" fmla="*/ 0 w 1122416"/>
              <a:gd name="connsiteY3" fmla="*/ 1165362 h 1215469"/>
              <a:gd name="connsiteX4" fmla="*/ 0 w 1122416"/>
              <a:gd name="connsiteY4" fmla="*/ 0 h 1215469"/>
              <a:gd name="connsiteX0" fmla="*/ 0 w 1157694"/>
              <a:gd name="connsiteY0" fmla="*/ 0 h 1267061"/>
              <a:gd name="connsiteX1" fmla="*/ 1077854 w 1157694"/>
              <a:gd name="connsiteY1" fmla="*/ 0 h 1267061"/>
              <a:gd name="connsiteX2" fmla="*/ 1077854 w 1157694"/>
              <a:gd name="connsiteY2" fmla="*/ 1165362 h 1267061"/>
              <a:gd name="connsiteX3" fmla="*/ 0 w 1157694"/>
              <a:gd name="connsiteY3" fmla="*/ 1207137 h 1267061"/>
              <a:gd name="connsiteX4" fmla="*/ 0 w 1157694"/>
              <a:gd name="connsiteY4" fmla="*/ 0 h 1267061"/>
              <a:gd name="connsiteX0" fmla="*/ 0 w 1112811"/>
              <a:gd name="connsiteY0" fmla="*/ 0 h 1221160"/>
              <a:gd name="connsiteX1" fmla="*/ 1077854 w 1112811"/>
              <a:gd name="connsiteY1" fmla="*/ 0 h 1221160"/>
              <a:gd name="connsiteX2" fmla="*/ 1011010 w 1112811"/>
              <a:gd name="connsiteY2" fmla="*/ 1081813 h 1221160"/>
              <a:gd name="connsiteX3" fmla="*/ 0 w 1112811"/>
              <a:gd name="connsiteY3" fmla="*/ 1207137 h 1221160"/>
              <a:gd name="connsiteX4" fmla="*/ 0 w 1112811"/>
              <a:gd name="connsiteY4" fmla="*/ 0 h 122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811" h="1221160">
                <a:moveTo>
                  <a:pt x="0" y="0"/>
                </a:moveTo>
                <a:lnTo>
                  <a:pt x="1077854" y="0"/>
                </a:lnTo>
                <a:cubicBezTo>
                  <a:pt x="1077854" y="388454"/>
                  <a:pt x="1190652" y="880623"/>
                  <a:pt x="1011010" y="1081813"/>
                </a:cubicBezTo>
                <a:cubicBezTo>
                  <a:pt x="831368" y="1283003"/>
                  <a:pt x="359285" y="1207137"/>
                  <a:pt x="0" y="12071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75856" y="205978"/>
            <a:ext cx="5410944" cy="529568"/>
          </a:xfrm>
        </p:spPr>
        <p:txBody>
          <a:bodyPr/>
          <a:lstStyle/>
          <a:p>
            <a:r>
              <a:rPr lang="es-MX" sz="2400" dirty="0" smtClean="0">
                <a:solidFill>
                  <a:srgbClr val="A52F6D"/>
                </a:solidFill>
              </a:rPr>
              <a:t>Criterios y sus reglas operativas</a:t>
            </a:r>
            <a:endParaRPr lang="es-MX" sz="2400" dirty="0">
              <a:solidFill>
                <a:srgbClr val="A52F6D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2932" y="1637338"/>
            <a:ext cx="57606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>
                <a:latin typeface="Century Gothic"/>
                <a:cs typeface="Century Gothic"/>
              </a:rPr>
              <a:t>8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624" y="149163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dirty="0">
                <a:latin typeface="Century Gothic"/>
                <a:cs typeface="Century Gothic"/>
              </a:rPr>
              <a:t>Se construirán distritos buscando facilitar el traslado en su interior.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67544" y="2643758"/>
            <a:ext cx="3744416" cy="149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5"/>
                </a:solidFill>
                <a:latin typeface="Century Gothic"/>
                <a:cs typeface="Century Gothic"/>
              </a:rPr>
              <a:t>› Regla operativa</a:t>
            </a:r>
            <a:endParaRPr lang="es-MX" sz="1600" dirty="0">
              <a:latin typeface="Century Gothic"/>
              <a:cs typeface="Century Gothic"/>
            </a:endParaRPr>
          </a:p>
          <a:p>
            <a:pPr marL="341313" indent="-341313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  <a:defRPr/>
            </a:pPr>
            <a:r>
              <a:rPr lang="es-MX" sz="1600" dirty="0">
                <a:latin typeface="Century Gothic"/>
                <a:cs typeface="Century Gothic"/>
              </a:rPr>
              <a:t>Se tomarán en cuenta los tiempos de traslado estimados a partir de la Red Nacional de Caminos del INEGI.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3092" y="1277298"/>
            <a:ext cx="98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entury Gothic"/>
                <a:cs typeface="Century Gothic"/>
              </a:rPr>
              <a:t>Criterio 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893977"/>
            <a:ext cx="2843808" cy="381629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89189" y="868623"/>
            <a:ext cx="2687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sz="2000" b="1" dirty="0">
                <a:solidFill>
                  <a:srgbClr val="FFFFFF"/>
                </a:solidFill>
                <a:latin typeface="Century Gothic"/>
                <a:cs typeface="Century Gothic"/>
              </a:rPr>
              <a:t>Tiempos de traslado</a:t>
            </a:r>
          </a:p>
        </p:txBody>
      </p:sp>
      <p:pic>
        <p:nvPicPr>
          <p:cNvPr id="4" name="Imagen 3" descr="traslado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923678"/>
            <a:ext cx="3816424" cy="29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21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 smtClean="0">
                <a:solidFill>
                  <a:srgbClr val="A52F6D"/>
                </a:solidFill>
              </a:rPr>
              <a:t>¿De dónde se originan?</a:t>
            </a:r>
            <a:endParaRPr lang="es-MX" sz="2400" dirty="0">
              <a:solidFill>
                <a:srgbClr val="A52F6D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395536" y="1203598"/>
            <a:ext cx="7560840" cy="33944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2400" dirty="0" smtClean="0"/>
              <a:t>Los </a:t>
            </a:r>
            <a:r>
              <a:rPr lang="es-MX" sz="2400" b="1" dirty="0" smtClean="0">
                <a:solidFill>
                  <a:srgbClr val="A52F6D"/>
                </a:solidFill>
              </a:rPr>
              <a:t>criterios</a:t>
            </a:r>
            <a:r>
              <a:rPr lang="es-MX" sz="2400" dirty="0" smtClean="0">
                <a:solidFill>
                  <a:srgbClr val="A52F6D"/>
                </a:solidFill>
              </a:rPr>
              <a:t> </a:t>
            </a:r>
            <a:r>
              <a:rPr lang="es-MX" sz="2400" dirty="0" smtClean="0"/>
              <a:t>se originan a partir de:</a:t>
            </a:r>
          </a:p>
          <a:p>
            <a:pPr algn="just"/>
            <a:endParaRPr lang="es-MX" sz="2400" dirty="0" smtClean="0"/>
          </a:p>
          <a:p>
            <a:pPr marL="914400" lvl="1" indent="-514350" algn="just">
              <a:buAutoNum type="alphaLcParenR"/>
            </a:pPr>
            <a:r>
              <a:rPr lang="es-MX" sz="2000" b="1" dirty="0" smtClean="0">
                <a:solidFill>
                  <a:srgbClr val="A52F6D"/>
                </a:solidFill>
              </a:rPr>
              <a:t>Leyes aplicables</a:t>
            </a:r>
          </a:p>
          <a:p>
            <a:pPr lvl="2" algn="just"/>
            <a:r>
              <a:rPr lang="es-MX" sz="1800" dirty="0" smtClean="0"/>
              <a:t>Equilibrio </a:t>
            </a:r>
            <a:r>
              <a:rPr lang="es-MX" sz="1800" dirty="0"/>
              <a:t>D</a:t>
            </a:r>
            <a:r>
              <a:rPr lang="es-MX" sz="1800" dirty="0" smtClean="0"/>
              <a:t>emográfico</a:t>
            </a:r>
          </a:p>
          <a:p>
            <a:pPr lvl="2" algn="just"/>
            <a:r>
              <a:rPr lang="es-MX" sz="1800" dirty="0" smtClean="0"/>
              <a:t>Población Indígena</a:t>
            </a:r>
          </a:p>
          <a:p>
            <a:pPr lvl="2" algn="just"/>
            <a:endParaRPr lang="es-MX" sz="1800" dirty="0" smtClean="0"/>
          </a:p>
          <a:p>
            <a:pPr marL="914400" lvl="1" indent="-514350" algn="just">
              <a:buFont typeface="Arial"/>
              <a:buAutoNum type="alphaLcParenR"/>
            </a:pPr>
            <a:r>
              <a:rPr lang="es-MX" sz="2000" b="1" dirty="0">
                <a:solidFill>
                  <a:srgbClr val="A52F6D"/>
                </a:solidFill>
              </a:rPr>
              <a:t>Aspectos técnico-operativos</a:t>
            </a:r>
          </a:p>
          <a:p>
            <a:pPr lvl="2" algn="just"/>
            <a:r>
              <a:rPr lang="es-MX" sz="1800" dirty="0" smtClean="0"/>
              <a:t>Contigüidad</a:t>
            </a:r>
          </a:p>
          <a:p>
            <a:pPr lvl="2" algn="just"/>
            <a:r>
              <a:rPr lang="es-MX" sz="1800" dirty="0" smtClean="0"/>
              <a:t>Fronteras político-administrativas </a:t>
            </a:r>
          </a:p>
          <a:p>
            <a:pPr lvl="2" algn="just"/>
            <a:r>
              <a:rPr lang="es-MX" sz="1800" dirty="0" smtClean="0"/>
              <a:t>Compacidad, Comunidades de interés</a:t>
            </a:r>
            <a:endParaRPr lang="es-MX" sz="1800" dirty="0"/>
          </a:p>
        </p:txBody>
      </p:sp>
      <p:pic>
        <p:nvPicPr>
          <p:cNvPr id="4" name="Imagen 3" descr="Dibujo_secciones_san_lius.bmp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8" t="12508" r="3457" b="9361"/>
          <a:stretch/>
        </p:blipFill>
        <p:spPr>
          <a:xfrm>
            <a:off x="5076056" y="843558"/>
            <a:ext cx="4592915" cy="41759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419622"/>
            <a:ext cx="1831026" cy="22405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34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 smtClean="0">
                <a:solidFill>
                  <a:srgbClr val="A52F6D"/>
                </a:solidFill>
              </a:rPr>
              <a:t>¿Qué se busca?</a:t>
            </a:r>
            <a:endParaRPr lang="es-MX" sz="2400" dirty="0">
              <a:solidFill>
                <a:srgbClr val="A52F6D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395536" y="1200151"/>
            <a:ext cx="5544616" cy="3394472"/>
          </a:xfrm>
        </p:spPr>
        <p:txBody>
          <a:bodyPr>
            <a:normAutofit lnSpcReduction="10000"/>
          </a:bodyPr>
          <a:lstStyle/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b="1" dirty="0">
                <a:solidFill>
                  <a:srgbClr val="A52F6D"/>
                </a:solidFill>
              </a:rPr>
              <a:t>Equilibrar demográficamente </a:t>
            </a:r>
            <a:r>
              <a:rPr lang="es-MX" dirty="0">
                <a:solidFill>
                  <a:srgbClr val="000000"/>
                </a:solidFill>
              </a:rPr>
              <a:t>a la población en los distritos a conformar.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Promover la </a:t>
            </a:r>
            <a:r>
              <a:rPr lang="es-MX" b="1" dirty="0">
                <a:solidFill>
                  <a:srgbClr val="A52F6D"/>
                </a:solidFill>
              </a:rPr>
              <a:t>participación política de minorías </a:t>
            </a:r>
            <a:r>
              <a:rPr lang="es-MX" dirty="0">
                <a:solidFill>
                  <a:srgbClr val="000000"/>
                </a:solidFill>
              </a:rPr>
              <a:t>de población indígena.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Generar distritos con una lógica de </a:t>
            </a:r>
            <a:r>
              <a:rPr lang="es-MX" b="1" dirty="0">
                <a:solidFill>
                  <a:srgbClr val="A52F6D"/>
                </a:solidFill>
              </a:rPr>
              <a:t>integración municipal.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Que los distritos </a:t>
            </a:r>
            <a:r>
              <a:rPr lang="es-MX" b="1" dirty="0">
                <a:solidFill>
                  <a:srgbClr val="A52F6D"/>
                </a:solidFill>
              </a:rPr>
              <a:t>atiendan aspectos operativos</a:t>
            </a:r>
            <a:r>
              <a:rPr lang="es-MX" dirty="0">
                <a:solidFill>
                  <a:srgbClr val="000000"/>
                </a:solidFill>
              </a:rPr>
              <a:t>.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endParaRPr lang="es-MX" dirty="0">
              <a:solidFill>
                <a:srgbClr val="000000"/>
              </a:solidFill>
            </a:endParaRPr>
          </a:p>
        </p:txBody>
      </p:sp>
      <p:pic>
        <p:nvPicPr>
          <p:cNvPr id="4" name="Imagen 3" descr="integridad_municip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07654"/>
            <a:ext cx="2755637" cy="23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7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 smtClean="0">
                <a:solidFill>
                  <a:srgbClr val="A52F6D"/>
                </a:solidFill>
              </a:rPr>
              <a:t>Características de los criterios</a:t>
            </a:r>
            <a:endParaRPr lang="es-MX" sz="2400" dirty="0">
              <a:solidFill>
                <a:srgbClr val="A52F6D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Preferentemente </a:t>
            </a:r>
            <a:r>
              <a:rPr lang="es-MX" b="1" dirty="0">
                <a:solidFill>
                  <a:srgbClr val="A52F6D"/>
                </a:solidFill>
              </a:rPr>
              <a:t>de orden general.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Basados en </a:t>
            </a:r>
            <a:r>
              <a:rPr lang="es-MX" b="1" dirty="0">
                <a:solidFill>
                  <a:srgbClr val="A52F6D"/>
                </a:solidFill>
              </a:rPr>
              <a:t>información disponible y pública</a:t>
            </a:r>
            <a:r>
              <a:rPr lang="es-MX" dirty="0">
                <a:solidFill>
                  <a:srgbClr val="A52F6D"/>
                </a:solidFill>
              </a:rPr>
              <a:t>.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Que atiendan las </a:t>
            </a:r>
            <a:r>
              <a:rPr lang="es-MX" b="1" dirty="0">
                <a:solidFill>
                  <a:srgbClr val="A52F6D"/>
                </a:solidFill>
              </a:rPr>
              <a:t>mejores prácticas y procedimientos </a:t>
            </a:r>
            <a:r>
              <a:rPr lang="es-MX" dirty="0">
                <a:solidFill>
                  <a:srgbClr val="000000"/>
                </a:solidFill>
              </a:rPr>
              <a:t>internacionalmente aceptados.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b="1" dirty="0">
                <a:solidFill>
                  <a:srgbClr val="A52F6D"/>
                </a:solidFill>
              </a:rPr>
              <a:t>Transparentes y libres de sesgos.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b="1" dirty="0">
                <a:solidFill>
                  <a:srgbClr val="A52F6D"/>
                </a:solidFill>
              </a:rPr>
              <a:t>Auditables.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endParaRPr lang="es-MX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 err="1" smtClean="0">
                <a:solidFill>
                  <a:srgbClr val="A52F6D"/>
                </a:solidFill>
              </a:rPr>
              <a:t>Jerarquía</a:t>
            </a:r>
            <a:endParaRPr lang="es-MX" sz="2400" dirty="0">
              <a:solidFill>
                <a:srgbClr val="A52F6D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467544" y="1200151"/>
            <a:ext cx="5832648" cy="3394472"/>
          </a:xfrm>
        </p:spPr>
        <p:txBody>
          <a:bodyPr anchor="ctr">
            <a:normAutofit/>
          </a:bodyPr>
          <a:lstStyle/>
          <a:p>
            <a:pPr marL="341313" indent="-341313" algn="just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En virtud de que </a:t>
            </a:r>
            <a:r>
              <a:rPr lang="es-MX" b="1" dirty="0">
                <a:solidFill>
                  <a:srgbClr val="A52F6D"/>
                </a:solidFill>
              </a:rPr>
              <a:t>los criterios tienden a competir entre sí, </a:t>
            </a:r>
            <a:r>
              <a:rPr lang="es-MX" dirty="0">
                <a:solidFill>
                  <a:srgbClr val="000000"/>
                </a:solidFill>
              </a:rPr>
              <a:t>es importante </a:t>
            </a:r>
            <a:r>
              <a:rPr lang="es-MX" b="1" dirty="0">
                <a:solidFill>
                  <a:srgbClr val="A52F6D"/>
                </a:solidFill>
              </a:rPr>
              <a:t>establecer jerarquía entre ellos </a:t>
            </a:r>
            <a:r>
              <a:rPr lang="es-MX" dirty="0">
                <a:solidFill>
                  <a:srgbClr val="000000"/>
                </a:solidFill>
              </a:rPr>
              <a:t>al momento de su aplicación, a fin de dar certeza a la forma en que los aspectos legales tendrán una </a:t>
            </a:r>
            <a:r>
              <a:rPr lang="es-MX" b="1" dirty="0">
                <a:solidFill>
                  <a:srgbClr val="A52F6D"/>
                </a:solidFill>
              </a:rPr>
              <a:t>ponderación respecto a los aspectos operativos y logísticos.</a:t>
            </a:r>
          </a:p>
        </p:txBody>
      </p:sp>
      <p:sp>
        <p:nvSpPr>
          <p:cNvPr id="7" name="Elipse 6"/>
          <p:cNvSpPr/>
          <p:nvPr/>
        </p:nvSpPr>
        <p:spPr>
          <a:xfrm>
            <a:off x="6948264" y="1131590"/>
            <a:ext cx="1008112" cy="10081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>
                <a:latin typeface="Century Gothic"/>
                <a:cs typeface="Century Gothic"/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6948264" y="2391730"/>
            <a:ext cx="1008112" cy="1008112"/>
          </a:xfrm>
          <a:prstGeom prst="ellipse">
            <a:avLst/>
          </a:prstGeom>
          <a:solidFill>
            <a:srgbClr val="A52F6D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>
                <a:latin typeface="Century Gothic"/>
                <a:cs typeface="Century Gothic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6948264" y="3651870"/>
            <a:ext cx="1008112" cy="10081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>
                <a:latin typeface="Century Gothic"/>
                <a:cs typeface="Century Gothic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878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67944" y="195486"/>
            <a:ext cx="4618856" cy="529568"/>
          </a:xfrm>
        </p:spPr>
        <p:txBody>
          <a:bodyPr/>
          <a:lstStyle/>
          <a:p>
            <a:r>
              <a:rPr lang="es-MX" sz="2400" dirty="0" smtClean="0">
                <a:solidFill>
                  <a:srgbClr val="A52F6D"/>
                </a:solidFill>
              </a:rPr>
              <a:t>Insumos</a:t>
            </a:r>
            <a:endParaRPr lang="es-MX" sz="2400" dirty="0">
              <a:solidFill>
                <a:srgbClr val="A52F6D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611560" y="1275606"/>
            <a:ext cx="7560840" cy="3394472"/>
          </a:xfrm>
        </p:spPr>
        <p:txBody>
          <a:bodyPr>
            <a:normAutofit/>
          </a:bodyPr>
          <a:lstStyle/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Información del </a:t>
            </a:r>
            <a:r>
              <a:rPr lang="es-MX" b="1" dirty="0">
                <a:solidFill>
                  <a:schemeClr val="tx2"/>
                </a:solidFill>
              </a:rPr>
              <a:t>censo de población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Información sobre </a:t>
            </a:r>
            <a:r>
              <a:rPr lang="es-MX" b="1" dirty="0">
                <a:solidFill>
                  <a:srgbClr val="A52F6D"/>
                </a:solidFill>
              </a:rPr>
              <a:t>población indígena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b="1" dirty="0">
                <a:solidFill>
                  <a:srgbClr val="A52F6D"/>
                </a:solidFill>
              </a:rPr>
              <a:t>Cartografía</a:t>
            </a:r>
            <a:r>
              <a:rPr lang="es-MX" dirty="0">
                <a:solidFill>
                  <a:srgbClr val="A52F6D"/>
                </a:solidFill>
              </a:rPr>
              <a:t> </a:t>
            </a:r>
            <a:r>
              <a:rPr lang="es-MX" dirty="0">
                <a:solidFill>
                  <a:srgbClr val="000000"/>
                </a:solidFill>
              </a:rPr>
              <a:t>Electoral, Cartografía Geoestadística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b="1" dirty="0">
                <a:solidFill>
                  <a:srgbClr val="A52F6D"/>
                </a:solidFill>
              </a:rPr>
              <a:t>Vías de comunicación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</a:rPr>
              <a:t>Imagen de </a:t>
            </a:r>
            <a:r>
              <a:rPr lang="es-MX" b="1" dirty="0">
                <a:solidFill>
                  <a:srgbClr val="A52F6D"/>
                </a:solidFill>
              </a:rPr>
              <a:t>satélite</a:t>
            </a:r>
            <a:r>
              <a:rPr lang="es-MX" dirty="0">
                <a:solidFill>
                  <a:srgbClr val="000000"/>
                </a:solidFill>
              </a:rPr>
              <a:t>, cartas </a:t>
            </a:r>
            <a:r>
              <a:rPr lang="es-MX" b="1" dirty="0">
                <a:solidFill>
                  <a:srgbClr val="A52F6D"/>
                </a:solidFill>
              </a:rPr>
              <a:t>topográficas</a:t>
            </a:r>
          </a:p>
          <a:p>
            <a:pPr marL="341313" indent="-341313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Font typeface="Webdings" pitchFamily="18" charset="2"/>
              <a:buChar char=""/>
            </a:pPr>
            <a:endParaRPr lang="es-MX" dirty="0">
              <a:solidFill>
                <a:srgbClr val="000000"/>
              </a:solidFill>
            </a:endParaRPr>
          </a:p>
        </p:txBody>
      </p:sp>
      <p:pic>
        <p:nvPicPr>
          <p:cNvPr id="4" name="Imagen 3" descr="censo-2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8057">
            <a:off x="6876256" y="1275606"/>
            <a:ext cx="1262856" cy="126559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2787774"/>
            <a:ext cx="2267274" cy="201335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508">
            <a:off x="7884368" y="2211710"/>
            <a:ext cx="999353" cy="126559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751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 smtClean="0">
                <a:solidFill>
                  <a:srgbClr val="A52F6D"/>
                </a:solidFill>
              </a:rPr>
              <a:t>Reflexiones</a:t>
            </a:r>
            <a:endParaRPr lang="es-MX" sz="2400" dirty="0">
              <a:solidFill>
                <a:srgbClr val="A52F6D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594850" y="2784587"/>
            <a:ext cx="3384376" cy="2160240"/>
          </a:xfrm>
        </p:spPr>
        <p:txBody>
          <a:bodyPr>
            <a:normAutofit/>
          </a:bodyPr>
          <a:lstStyle/>
          <a:p>
            <a:pPr marL="0" indent="0" algn="just" defTabSz="455613" fontAlgn="base">
              <a:lnSpc>
                <a:spcPct val="110000"/>
              </a:lnSpc>
              <a:spcAft>
                <a:spcPts val="1200"/>
              </a:spcAft>
              <a:buClr>
                <a:schemeClr val="tx2"/>
              </a:buClr>
              <a:buSzPct val="100000"/>
              <a:buNone/>
            </a:pPr>
            <a:r>
              <a:rPr lang="es-MX" sz="1800" b="1" dirty="0">
                <a:solidFill>
                  <a:srgbClr val="A52F6D"/>
                </a:solidFill>
              </a:rPr>
              <a:t>diseñados</a:t>
            </a:r>
            <a:r>
              <a:rPr lang="es-MX" sz="1800" dirty="0">
                <a:solidFill>
                  <a:srgbClr val="000000"/>
                </a:solidFill>
              </a:rPr>
              <a:t> para construir distritos demográficamente neutros y políticamente no sesgados.</a:t>
            </a:r>
          </a:p>
          <a:p>
            <a:pPr algn="just"/>
            <a:endParaRPr lang="es-MX" sz="1800" dirty="0"/>
          </a:p>
        </p:txBody>
      </p:sp>
      <p:sp>
        <p:nvSpPr>
          <p:cNvPr id="4" name="Rectángulo 3"/>
          <p:cNvSpPr/>
          <p:nvPr/>
        </p:nvSpPr>
        <p:spPr>
          <a:xfrm>
            <a:off x="251520" y="987574"/>
            <a:ext cx="8424936" cy="1820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algn="just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rgbClr val="A52F6D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  <a:latin typeface="Century Gothic"/>
                <a:cs typeface="Century Gothic"/>
              </a:rPr>
              <a:t>Hace más de 30 años, </a:t>
            </a:r>
            <a:r>
              <a:rPr lang="es-MX" b="1" dirty="0">
                <a:solidFill>
                  <a:srgbClr val="A52F6D"/>
                </a:solidFill>
                <a:latin typeface="Century Gothic"/>
                <a:cs typeface="Century Gothic"/>
              </a:rPr>
              <a:t>la automatización en la distritación prometía ser la solución </a:t>
            </a:r>
            <a:r>
              <a:rPr lang="es-MX" dirty="0">
                <a:solidFill>
                  <a:srgbClr val="000000"/>
                </a:solidFill>
                <a:latin typeface="Century Gothic"/>
                <a:cs typeface="Century Gothic"/>
              </a:rPr>
              <a:t>a problemas como el </a:t>
            </a:r>
            <a:r>
              <a:rPr lang="es-MX" dirty="0" err="1">
                <a:solidFill>
                  <a:srgbClr val="000000"/>
                </a:solidFill>
                <a:latin typeface="Century Gothic"/>
                <a:cs typeface="Century Gothic"/>
              </a:rPr>
              <a:t>Gerrymandering</a:t>
            </a:r>
            <a:r>
              <a:rPr lang="es-MX" dirty="0">
                <a:solidFill>
                  <a:srgbClr val="000000"/>
                </a:solidFill>
                <a:latin typeface="Century Gothic"/>
                <a:cs typeface="Century Gothic"/>
              </a:rPr>
              <a:t>.</a:t>
            </a:r>
          </a:p>
          <a:p>
            <a:pPr marL="341313" indent="-341313" algn="dist" defTabSz="455613" fontAlgn="base">
              <a:lnSpc>
                <a:spcPct val="110000"/>
              </a:lnSpc>
              <a:spcBef>
                <a:spcPct val="20000"/>
              </a:spcBef>
              <a:spcAft>
                <a:spcPts val="1200"/>
              </a:spcAft>
              <a:buClr>
                <a:srgbClr val="A52F6D"/>
              </a:buClr>
              <a:buSzPct val="100000"/>
              <a:buFont typeface="Webdings" pitchFamily="18" charset="2"/>
              <a:buChar char=""/>
            </a:pPr>
            <a:r>
              <a:rPr lang="es-MX" dirty="0">
                <a:solidFill>
                  <a:srgbClr val="000000"/>
                </a:solidFill>
                <a:latin typeface="Century Gothic"/>
                <a:cs typeface="Century Gothic"/>
              </a:rPr>
              <a:t>Hoy en día, la automatización es una buena herramienta para facilitar el trabajo, pero </a:t>
            </a:r>
            <a:r>
              <a:rPr lang="es-MX" b="1" dirty="0">
                <a:solidFill>
                  <a:srgbClr val="A52F6D"/>
                </a:solidFill>
                <a:latin typeface="Century Gothic"/>
                <a:cs typeface="Century Gothic"/>
              </a:rPr>
              <a:t>el mejor proyecto de distritación es el aquel que utiliza lo mejor de la tecnología y se asocia a criterios humanamente</a:t>
            </a:r>
            <a:endParaRPr lang="es-MX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5" name="Imagen 4" descr="salamandr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003798"/>
            <a:ext cx="461047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87824" y="169974"/>
            <a:ext cx="5698976" cy="529568"/>
          </a:xfrm>
        </p:spPr>
        <p:txBody>
          <a:bodyPr>
            <a:noAutofit/>
          </a:bodyPr>
          <a:lstStyle/>
          <a:p>
            <a:r>
              <a:rPr lang="es-MX" sz="2000" dirty="0" smtClean="0">
                <a:solidFill>
                  <a:srgbClr val="A52F6D"/>
                </a:solidFill>
              </a:rPr>
              <a:t>Malas prácticas a evitar (ejemplos)</a:t>
            </a:r>
            <a:br>
              <a:rPr lang="es-MX" sz="2000" dirty="0" smtClean="0">
                <a:solidFill>
                  <a:srgbClr val="A52F6D"/>
                </a:solidFill>
              </a:rPr>
            </a:br>
            <a:r>
              <a:rPr lang="es-MX" sz="2400" dirty="0" err="1" smtClean="0">
                <a:solidFill>
                  <a:srgbClr val="A52F6D"/>
                </a:solidFill>
              </a:rPr>
              <a:t>Gerrymandering*</a:t>
            </a:r>
            <a:endParaRPr lang="es-MX" sz="2400" dirty="0">
              <a:solidFill>
                <a:srgbClr val="A52F6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37448"/>
            <a:ext cx="6131814" cy="2496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099756" y="2433251"/>
            <a:ext cx="94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552,386</a:t>
            </a:r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>
          <a:xfrm>
            <a:off x="6732240" y="1131590"/>
            <a:ext cx="2160240" cy="33944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sz="1400" dirty="0" smtClean="0"/>
              <a:t>Ejemplo de </a:t>
            </a:r>
            <a:r>
              <a:rPr lang="es-MX" sz="1400" b="1" dirty="0" err="1" smtClean="0">
                <a:solidFill>
                  <a:srgbClr val="A52F6D"/>
                </a:solidFill>
              </a:rPr>
              <a:t>Carolina</a:t>
            </a:r>
            <a:r>
              <a:rPr lang="es-MX" sz="1400" b="1" dirty="0" smtClean="0">
                <a:solidFill>
                  <a:srgbClr val="A52F6D"/>
                </a:solidFill>
              </a:rPr>
              <a:t> del Norte</a:t>
            </a:r>
            <a:r>
              <a:rPr lang="es-MX" sz="1400" dirty="0" smtClean="0"/>
              <a:t>, con una población de 6,628,637 habitantes, distribuidos en 12 distritos de 552,386, que </a:t>
            </a:r>
            <a:r>
              <a:rPr lang="es-MX" sz="1400" b="1" dirty="0" smtClean="0">
                <a:solidFill>
                  <a:srgbClr val="A52F6D"/>
                </a:solidFill>
              </a:rPr>
              <a:t>distribuyen equitativamente a la población pero con un sesgo evidente.</a:t>
            </a:r>
            <a:endParaRPr lang="es-MX" sz="1400" b="1" dirty="0">
              <a:solidFill>
                <a:srgbClr val="A52F6D"/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67544" y="4011910"/>
            <a:ext cx="6048672" cy="529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BA006B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algn="just"/>
            <a:r>
              <a:rPr lang="es-MX" sz="1200" b="0" dirty="0">
                <a:solidFill>
                  <a:schemeClr val="accent5"/>
                </a:solidFill>
              </a:rPr>
              <a:t>*</a:t>
            </a:r>
            <a:r>
              <a:rPr lang="es-MX" sz="900" b="0" dirty="0">
                <a:solidFill>
                  <a:srgbClr val="002060"/>
                </a:solidFill>
              </a:rPr>
              <a:t>Este</a:t>
            </a:r>
            <a:r>
              <a:rPr lang="es-MX" sz="900" b="0" dirty="0" smtClean="0">
                <a:solidFill>
                  <a:srgbClr val="002060"/>
                </a:solidFill>
              </a:rPr>
              <a:t> término se refiere a una manipulación de las demarcaciones electorales de un territorio, uniéndolas, dividiéndolas o asociándolas, con el objeto de producir un efecto determinado sobre los resultados electorales, hace referencia también a lo sinuoso que los distritos electorales pueden llegar a producirse por este método, para obtener un sesgo en la distribución de la población.</a:t>
            </a:r>
            <a:endParaRPr lang="es-MX" sz="9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SETD_2014">
  <a:themeElements>
    <a:clrScheme name="Personalizar 8">
      <a:dk1>
        <a:srgbClr val="000000"/>
      </a:dk1>
      <a:lt1>
        <a:srgbClr val="FFFFFF"/>
      </a:lt1>
      <a:dk2>
        <a:srgbClr val="A52F6D"/>
      </a:dk2>
      <a:lt2>
        <a:srgbClr val="F2E2AB"/>
      </a:lt2>
      <a:accent1>
        <a:srgbClr val="6B4A0B"/>
      </a:accent1>
      <a:accent2>
        <a:srgbClr val="790A14"/>
      </a:accent2>
      <a:accent3>
        <a:srgbClr val="908342"/>
      </a:accent3>
      <a:accent4>
        <a:srgbClr val="423E5C"/>
      </a:accent4>
      <a:accent5>
        <a:srgbClr val="641345"/>
      </a:accent5>
      <a:accent6>
        <a:srgbClr val="748A2F"/>
      </a:accent6>
      <a:hlink>
        <a:srgbClr val="DD7E0E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4598</TotalTime>
  <Words>1261</Words>
  <Application>Microsoft Office PowerPoint</Application>
  <PresentationFormat>Presentación en pantalla (16:9)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Gill Sans Light</vt:lpstr>
      <vt:lpstr>Helvetica</vt:lpstr>
      <vt:lpstr>Webdings</vt:lpstr>
      <vt:lpstr>CTSETD_2014</vt:lpstr>
      <vt:lpstr>Showroom</vt:lpstr>
      <vt:lpstr>Criterios para la Distritación 2015</vt:lpstr>
      <vt:lpstr>¿Por qué establecer criterios?</vt:lpstr>
      <vt:lpstr>¿De dónde se originan?</vt:lpstr>
      <vt:lpstr>¿Qué se busca?</vt:lpstr>
      <vt:lpstr>Características de los criterios</vt:lpstr>
      <vt:lpstr>Jerarquía</vt:lpstr>
      <vt:lpstr>Insumos</vt:lpstr>
      <vt:lpstr>Reflexiones</vt:lpstr>
      <vt:lpstr>Malas prácticas a evitar (ejemplos) Gerrymandering*</vt:lpstr>
      <vt:lpstr>Presentación de PowerPoint</vt:lpstr>
      <vt:lpstr>Presentación de PowerPoint</vt:lpstr>
      <vt:lpstr>Criterios y sus reglas operativas</vt:lpstr>
      <vt:lpstr>Criterios y sus reglas operativas</vt:lpstr>
      <vt:lpstr>Presentación de PowerPoint</vt:lpstr>
      <vt:lpstr>Criterios y sus reglas operativas</vt:lpstr>
      <vt:lpstr>Presentación de PowerPoint</vt:lpstr>
      <vt:lpstr>Criterios y sus reglas operativas</vt:lpstr>
      <vt:lpstr>Criterios y sus reglas operativas</vt:lpstr>
      <vt:lpstr>Criterios y sus reglas operativas</vt:lpstr>
      <vt:lpstr>Criterios y sus reglas operativas</vt:lpstr>
      <vt:lpstr>Presentación de PowerPoint</vt:lpstr>
      <vt:lpstr>Criterios y sus reglas operativas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Alcances del proyecto de distritación</dc:title>
  <dc:creator>Martha Zertuche</dc:creator>
  <cp:lastModifiedBy>INE</cp:lastModifiedBy>
  <cp:revision>191</cp:revision>
  <cp:lastPrinted>2015-01-23T17:57:08Z</cp:lastPrinted>
  <dcterms:created xsi:type="dcterms:W3CDTF">2015-01-21T18:58:31Z</dcterms:created>
  <dcterms:modified xsi:type="dcterms:W3CDTF">2015-10-29T19:05:12Z</dcterms:modified>
</cp:coreProperties>
</file>