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EE4C-8CC7-4DBB-ADD4-5A31B1D684B7}" type="datetimeFigureOut">
              <a:rPr lang="fi-FI" smtClean="0"/>
              <a:t>10.5.2016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034D6-A978-4CE9-825A-C5A202CC14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607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97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0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77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9643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29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446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9989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22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809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645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971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635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86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776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159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9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10.5.2016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Hannu Mäkinen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3DE4E3-1257-4211-AC9C-D0C05258C96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18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Go </a:t>
            </a:r>
            <a:r>
              <a:rPr lang="fi-FI" dirty="0" err="1"/>
              <a:t>Git</a:t>
            </a:r>
            <a:r>
              <a:rPr lang="fi-FI" dirty="0"/>
              <a:t> Service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Tekijä: Hannu Mäkinen</a:t>
            </a:r>
            <a:br>
              <a:rPr lang="fi-FI" dirty="0"/>
            </a:br>
            <a:r>
              <a:rPr lang="fi-FI" dirty="0"/>
              <a:t>Opintojakso: Linux projekti</a:t>
            </a:r>
          </a:p>
        </p:txBody>
      </p:sp>
    </p:spTree>
    <p:extLst>
      <p:ext uri="{BB962C8B-B14F-4D97-AF65-F5344CB8AC3E}">
        <p14:creationId xmlns:p14="http://schemas.microsoft.com/office/powerpoint/2010/main" val="44976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aihe ja sen taustat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77334" y="2135422"/>
            <a:ext cx="8596668" cy="3880773"/>
          </a:xfrm>
        </p:spPr>
        <p:txBody>
          <a:bodyPr/>
          <a:lstStyle/>
          <a:p>
            <a:r>
              <a:rPr lang="fi-FI" dirty="0"/>
              <a:t>Kyseessä on Haaga-Helian Linux projekti –opintojaksolla toteutettava projektityö </a:t>
            </a:r>
            <a:r>
              <a:rPr lang="fi-FI" dirty="0">
                <a:sym typeface="Wingdings" panose="05000000000000000000" pitchFamily="2" charset="2"/>
              </a:rPr>
              <a:t> aiheena </a:t>
            </a:r>
            <a:r>
              <a:rPr lang="fi-FI" dirty="0" err="1">
                <a:sym typeface="Wingdings" panose="05000000000000000000" pitchFamily="2" charset="2"/>
              </a:rPr>
              <a:t>Gogs</a:t>
            </a:r>
            <a:r>
              <a:rPr lang="fi-FI" dirty="0">
                <a:sym typeface="Wingdings" panose="05000000000000000000" pitchFamily="2" charset="2"/>
              </a:rPr>
              <a:t>-palvelun (Go </a:t>
            </a:r>
            <a:r>
              <a:rPr lang="fi-FI" dirty="0" err="1">
                <a:sym typeface="Wingdings" panose="05000000000000000000" pitchFamily="2" charset="2"/>
              </a:rPr>
              <a:t>Git</a:t>
            </a:r>
            <a:r>
              <a:rPr lang="fi-FI" dirty="0">
                <a:sym typeface="Wingdings" panose="05000000000000000000" pitchFamily="2" charset="2"/>
              </a:rPr>
              <a:t> Service) asennus ja käyttöönotto Linux-ympäristössä.</a:t>
            </a:r>
          </a:p>
          <a:p>
            <a:r>
              <a:rPr lang="fi-FI" dirty="0">
                <a:sym typeface="Wingdings" panose="05000000000000000000" pitchFamily="2" charset="2"/>
              </a:rPr>
              <a:t>Alustana on 64-bittinen Linux </a:t>
            </a:r>
            <a:r>
              <a:rPr lang="fi-FI" dirty="0" err="1">
                <a:sym typeface="Wingdings" panose="05000000000000000000" pitchFamily="2" charset="2"/>
              </a:rPr>
              <a:t>Ubuntu</a:t>
            </a:r>
            <a:r>
              <a:rPr lang="fi-FI" dirty="0">
                <a:sym typeface="Wingdings" panose="05000000000000000000" pitchFamily="2" charset="2"/>
              </a:rPr>
              <a:t> 16.04 LTS –käyttöjärjestelmä.</a:t>
            </a:r>
          </a:p>
          <a:p>
            <a:r>
              <a:rPr lang="fi-FI" dirty="0">
                <a:sym typeface="Wingdings" panose="05000000000000000000" pitchFamily="2" charset="2"/>
              </a:rPr>
              <a:t>Aihevalinta pohjautui vastuuopettajan suosituksiin sekä opintojakson oppimistavoitteisiin  Projekti täytti ne ja sen aikana käytettiin samoja työkaluja kuin opintojaksolla yleisesti  esimerkiksi </a:t>
            </a:r>
            <a:r>
              <a:rPr lang="fi-FI" dirty="0" err="1">
                <a:sym typeface="Wingdings" panose="05000000000000000000" pitchFamily="2" charset="2"/>
              </a:rPr>
              <a:t>Github</a:t>
            </a:r>
            <a:r>
              <a:rPr lang="fi-FI" dirty="0">
                <a:sym typeface="Wingdings" panose="05000000000000000000" pitchFamily="2" charset="2"/>
              </a:rPr>
              <a:t>.</a:t>
            </a:r>
          </a:p>
          <a:p>
            <a:endParaRPr lang="fi-FI" dirty="0">
              <a:sym typeface="Wingdings" panose="05000000000000000000" pitchFamily="2" charset="2"/>
            </a:endParaRP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901-C982-4051-8DE6-0BE141175C2E}" type="slidenum">
              <a:rPr lang="fi-FI" smtClean="0"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418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GOGS – mikä se on ja mitä sillä tehdään?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77334" y="2152200"/>
            <a:ext cx="8596668" cy="3880773"/>
          </a:xfrm>
        </p:spPr>
        <p:txBody>
          <a:bodyPr/>
          <a:lstStyle/>
          <a:p>
            <a:r>
              <a:rPr lang="fi-FI" dirty="0" err="1"/>
              <a:t>Gogs</a:t>
            </a:r>
            <a:r>
              <a:rPr lang="fi-FI" dirty="0"/>
              <a:t> (Go </a:t>
            </a:r>
            <a:r>
              <a:rPr lang="fi-FI" dirty="0" err="1"/>
              <a:t>Git</a:t>
            </a:r>
            <a:r>
              <a:rPr lang="fi-FI" dirty="0"/>
              <a:t> Service) on sen pääkäyttäjän itse ylläpitämä ja verkkoselaimen kautta käytettävä versionhallintakäyttöympäristö </a:t>
            </a:r>
            <a:r>
              <a:rPr lang="fi-FI" dirty="0">
                <a:sym typeface="Wingdings" panose="05000000000000000000" pitchFamily="2" charset="2"/>
              </a:rPr>
              <a:t> pohjautuu </a:t>
            </a:r>
            <a:r>
              <a:rPr lang="fi-FI" dirty="0" err="1">
                <a:sym typeface="Wingdings" panose="05000000000000000000" pitchFamily="2" charset="2"/>
              </a:rPr>
              <a:t>Git</a:t>
            </a:r>
            <a:r>
              <a:rPr lang="fi-FI" dirty="0">
                <a:sym typeface="Wingdings" panose="05000000000000000000" pitchFamily="2" charset="2"/>
              </a:rPr>
              <a:t>-versionhallintaohjelmistoon.</a:t>
            </a:r>
          </a:p>
          <a:p>
            <a:r>
              <a:rPr lang="fi-FI" dirty="0">
                <a:sym typeface="Wingdings" panose="05000000000000000000" pitchFamily="2" charset="2"/>
              </a:rPr>
              <a:t>Palvelua ylläpidetään sen pääkäyttäjän tietokoneelta käsin   pääkäyttäjällä tarkoitetaan käyttäjää, jonka tietokoneelle palvelu on asennettu  jos tietokone on sammuksissa, palvelu ei ole käynnissä lainkaan  tämä on merkittävin ero </a:t>
            </a:r>
            <a:r>
              <a:rPr lang="fi-FI" dirty="0" err="1">
                <a:sym typeface="Wingdings" panose="05000000000000000000" pitchFamily="2" charset="2"/>
              </a:rPr>
              <a:t>Git</a:t>
            </a:r>
            <a:r>
              <a:rPr lang="fi-FI" dirty="0">
                <a:sym typeface="Wingdings" panose="05000000000000000000" pitchFamily="2" charset="2"/>
              </a:rPr>
              <a:t>-palveluun verrattuna.</a:t>
            </a:r>
          </a:p>
          <a:p>
            <a:r>
              <a:rPr lang="fi-FI" dirty="0">
                <a:sym typeface="Wingdings" panose="05000000000000000000" pitchFamily="2" charset="2"/>
              </a:rPr>
              <a:t>Jokainen käyttöympäristö on ainutlaatuinen  jokaisen käyttäjän tulee erikseen rekisteröityä siihen.</a:t>
            </a:r>
          </a:p>
          <a:p>
            <a:r>
              <a:rPr lang="fi-FI" dirty="0">
                <a:sym typeface="Wingdings" panose="05000000000000000000" pitchFamily="2" charset="2"/>
              </a:rPr>
              <a:t>Kyseessä on </a:t>
            </a:r>
            <a:r>
              <a:rPr lang="fi-FI" dirty="0" err="1">
                <a:sym typeface="Wingdings" panose="05000000000000000000" pitchFamily="2" charset="2"/>
              </a:rPr>
              <a:t>Git</a:t>
            </a:r>
            <a:r>
              <a:rPr lang="fi-FI" dirty="0">
                <a:sym typeface="Wingdings" panose="05000000000000000000" pitchFamily="2" charset="2"/>
              </a:rPr>
              <a:t>-pohjainen palvelu  molemmissa palveluissa on hyvin samankaltaiset käyttöliittymät ja toiminnallisuudet  </a:t>
            </a:r>
            <a:r>
              <a:rPr lang="fi-FI" dirty="0" err="1">
                <a:sym typeface="Wingdings" panose="05000000000000000000" pitchFamily="2" charset="2"/>
              </a:rPr>
              <a:t>toiminnallisuuksista</a:t>
            </a:r>
            <a:r>
              <a:rPr lang="fi-FI" dirty="0">
                <a:sym typeface="Wingdings" panose="05000000000000000000" pitchFamily="2" charset="2"/>
              </a:rPr>
              <a:t> on kerrottu tarkemmin seuraavassa diassa.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343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Palvelun toiminnallisuudet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Gogs</a:t>
            </a:r>
            <a:r>
              <a:rPr lang="fi-FI" dirty="0"/>
              <a:t> on internet-selaimessa toimiva versionhallintakäyttöympäristö </a:t>
            </a:r>
            <a:r>
              <a:rPr lang="fi-FI" dirty="0">
                <a:sym typeface="Wingdings" panose="05000000000000000000" pitchFamily="2" charset="2"/>
              </a:rPr>
              <a:t> oiva työkalu projektityöskentelyyn sekä dokumenttien ja muun vastaavan sisällön keskitettyyn hallintaan.</a:t>
            </a:r>
          </a:p>
          <a:p>
            <a:r>
              <a:rPr lang="fi-FI" dirty="0">
                <a:sym typeface="Wingdings" panose="05000000000000000000" pitchFamily="2" charset="2"/>
              </a:rPr>
              <a:t>Jokainen käyttöympäristö on erilainen  kuhunkin ympäristöön tulee rekisteröityä erikseen  mahdollistaa käyttäjäkunnan tarkan rajaamisen.</a:t>
            </a:r>
          </a:p>
          <a:p>
            <a:r>
              <a:rPr lang="fi-FI" dirty="0" err="1">
                <a:sym typeface="Wingdings" panose="05000000000000000000" pitchFamily="2" charset="2"/>
              </a:rPr>
              <a:t>Gogs</a:t>
            </a:r>
            <a:r>
              <a:rPr lang="fi-FI" dirty="0">
                <a:sym typeface="Wingdings" panose="05000000000000000000" pitchFamily="2" charset="2"/>
              </a:rPr>
              <a:t> on yhteensopiva tunnetuimpien julkaisualustojen ja pilvipalveluiden kanssa  mahdollistaa tiedonsiirron palveluiden välillä.</a:t>
            </a:r>
          </a:p>
          <a:p>
            <a:r>
              <a:rPr lang="fi-FI" dirty="0">
                <a:sym typeface="Wingdings" panose="05000000000000000000" pitchFamily="2" charset="2"/>
              </a:rPr>
              <a:t>Tietovarastojen ansiosta kaikki tiettyyn projektiin liittyvä aineisto voidaan tallentaa keskitetysti yhteen paikkaan  mahdollistaa tiedon muokkaamisen sekä lisäämisen ja poistamisen eri paikoista samaan aikaan  projektityöskentelyssä saavutetaan merkittävä hyöty.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5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Palvelun hyödyntämismahdollisuudet työelämässä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Työelämässä tehdään paljon projekteja </a:t>
            </a:r>
            <a:r>
              <a:rPr lang="fi-FI" dirty="0">
                <a:sym typeface="Wingdings" panose="05000000000000000000" pitchFamily="2" charset="2"/>
              </a:rPr>
              <a:t> niitä voidaan hallita keskitetysti </a:t>
            </a:r>
            <a:r>
              <a:rPr lang="fi-FI" dirty="0" err="1">
                <a:sym typeface="Wingdings" panose="05000000000000000000" pitchFamily="2" charset="2"/>
              </a:rPr>
              <a:t>Gogs</a:t>
            </a:r>
            <a:r>
              <a:rPr lang="fi-FI" dirty="0">
                <a:sym typeface="Wingdings" panose="05000000000000000000" pitchFamily="2" charset="2"/>
              </a:rPr>
              <a:t>-palvelun avulla  kaikki tiettyyn projektiin liittyvä tietoaineisto voidaan tallentaa yhteen tietovarastoon. </a:t>
            </a:r>
          </a:p>
          <a:p>
            <a:r>
              <a:rPr lang="fi-FI" dirty="0" err="1">
                <a:sym typeface="Wingdings" panose="05000000000000000000" pitchFamily="2" charset="2"/>
              </a:rPr>
              <a:t>Gogs</a:t>
            </a:r>
            <a:r>
              <a:rPr lang="fi-FI" dirty="0">
                <a:sym typeface="Wingdings" panose="05000000000000000000" pitchFamily="2" charset="2"/>
              </a:rPr>
              <a:t> on yhteensopiva tunnetuimpien julkaisualustojen ja pilvipalveluiden kanssa  työntekijät voivat vaivattomasti hyödyntää projekteissaan jo olemassa olevaa materiaalia.</a:t>
            </a:r>
          </a:p>
          <a:p>
            <a:r>
              <a:rPr lang="fi-FI" dirty="0">
                <a:sym typeface="Wingdings" panose="05000000000000000000" pitchFamily="2" charset="2"/>
              </a:rPr>
              <a:t>Palvelussa on mahdollista luoda myös organisaatioita  ne voidaan nimetä asiakasyritysten mukaan  jokaiselle asiakasyritykselle luodaan oma organisaatio  sen sisälle luodaan tietovarasto  kaikki kyseiseen asiakasyritykseen liittyvä tietoaineisto tallennetaan tuohon tietovarastoon.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163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haasteet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Projektissa oli paljon haasteita </a:t>
            </a:r>
            <a:r>
              <a:rPr lang="fi-FI" dirty="0">
                <a:sym typeface="Wingdings" panose="05000000000000000000" pitchFamily="2" charset="2"/>
              </a:rPr>
              <a:t> suurimpina entuudestaan tuntemattomat toimintaympäristöt ja –menetelmät  esimerkiksi </a:t>
            </a:r>
            <a:r>
              <a:rPr lang="fi-FI" dirty="0" err="1">
                <a:sym typeface="Wingdings" panose="05000000000000000000" pitchFamily="2" charset="2"/>
              </a:rPr>
              <a:t>Github</a:t>
            </a:r>
            <a:r>
              <a:rPr lang="fi-FI" dirty="0">
                <a:sym typeface="Wingdings" panose="05000000000000000000" pitchFamily="2" charset="2"/>
              </a:rPr>
              <a:t> ja </a:t>
            </a:r>
            <a:r>
              <a:rPr lang="fi-FI" dirty="0" err="1">
                <a:sym typeface="Wingdings" panose="05000000000000000000" pitchFamily="2" charset="2"/>
              </a:rPr>
              <a:t>Markdown</a:t>
            </a:r>
            <a:r>
              <a:rPr lang="fi-FI" dirty="0">
                <a:sym typeface="Wingdings" panose="05000000000000000000" pitchFamily="2" charset="2"/>
              </a:rPr>
              <a:t>.</a:t>
            </a:r>
          </a:p>
          <a:p>
            <a:r>
              <a:rPr lang="fi-FI" dirty="0">
                <a:sym typeface="Wingdings" panose="05000000000000000000" pitchFamily="2" charset="2"/>
              </a:rPr>
              <a:t>Myös projektin aihe oli entuudestaan tuntematon  oli vaikeaa löytää luotettavia ja riittävän kattavia asennus- ja käyttöönotto-ohjeita  virallisten kotisivujen ohjeet eivät riittäneet  suurin osa projektin ajasta kului asennuksen yhteydessä ilmenneiden ongelmien korjaamiseen ja luotettavien ohjeiden löytämiseen. </a:t>
            </a:r>
          </a:p>
          <a:p>
            <a:r>
              <a:rPr lang="fi-FI" dirty="0">
                <a:sym typeface="Wingdings" panose="05000000000000000000" pitchFamily="2" charset="2"/>
              </a:rPr>
              <a:t>Haasteista huolimatta lopputulos oli tyydyttävä.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906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uutta opin tällä opintojaksolla?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77334" y="2168978"/>
            <a:ext cx="8596668" cy="3880773"/>
          </a:xfrm>
        </p:spPr>
        <p:txBody>
          <a:bodyPr/>
          <a:lstStyle/>
          <a:p>
            <a:r>
              <a:rPr lang="fi-FI" dirty="0"/>
              <a:t>Tällä opintojaksolla opin hallitsemaan uusia käyttöympäristöjä ja työmenetelmiä </a:t>
            </a:r>
            <a:r>
              <a:rPr lang="fi-FI" dirty="0">
                <a:sym typeface="Wingdings" panose="05000000000000000000" pitchFamily="2" charset="2"/>
              </a:rPr>
              <a:t> esimerkiksi </a:t>
            </a:r>
            <a:r>
              <a:rPr lang="fi-FI" dirty="0" err="1">
                <a:sym typeface="Wingdings" panose="05000000000000000000" pitchFamily="2" charset="2"/>
              </a:rPr>
              <a:t>Github</a:t>
            </a:r>
            <a:r>
              <a:rPr lang="fi-FI" dirty="0">
                <a:sym typeface="Wingdings" panose="05000000000000000000" pitchFamily="2" charset="2"/>
              </a:rPr>
              <a:t>, </a:t>
            </a:r>
            <a:r>
              <a:rPr lang="fi-FI" dirty="0" err="1">
                <a:sym typeface="Wingdings" panose="05000000000000000000" pitchFamily="2" charset="2"/>
              </a:rPr>
              <a:t>Markdown</a:t>
            </a:r>
            <a:r>
              <a:rPr lang="fi-FI" dirty="0">
                <a:sym typeface="Wingdings" panose="05000000000000000000" pitchFamily="2" charset="2"/>
              </a:rPr>
              <a:t> ja </a:t>
            </a:r>
            <a:r>
              <a:rPr lang="fi-FI" dirty="0" err="1">
                <a:sym typeface="Wingdings" panose="05000000000000000000" pitchFamily="2" charset="2"/>
              </a:rPr>
              <a:t>Gogs</a:t>
            </a:r>
            <a:r>
              <a:rPr lang="fi-FI" dirty="0">
                <a:sym typeface="Wingdings" panose="05000000000000000000" pitchFamily="2" charset="2"/>
              </a:rPr>
              <a:t>.</a:t>
            </a:r>
          </a:p>
          <a:p>
            <a:r>
              <a:rPr lang="fi-FI" dirty="0">
                <a:sym typeface="Wingdings" panose="05000000000000000000" pitchFamily="2" charset="2"/>
              </a:rPr>
              <a:t>Myös muiden opiskelijoiden projektien etenemistä oli mielenkiintoista seurata.</a:t>
            </a:r>
          </a:p>
          <a:p>
            <a:r>
              <a:rPr lang="fi-FI" dirty="0">
                <a:sym typeface="Wingdings" panose="05000000000000000000" pitchFamily="2" charset="2"/>
              </a:rPr>
              <a:t>Mielestäni opintojakson vastuuopettaja otti kaikki opiskelijat riittävän hyvin huomioon. </a:t>
            </a:r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214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Kysyttävää?</a:t>
            </a:r>
          </a:p>
        </p:txBody>
      </p:sp>
      <p:pic>
        <p:nvPicPr>
          <p:cNvPr id="5" name="Sisällön paikkamerkki 4" descr="סימן שאלה - ויקימילו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44" y="1733262"/>
            <a:ext cx="2872294" cy="2872294"/>
          </a:xfrm>
        </p:spPr>
      </p:pic>
      <p:sp>
        <p:nvSpPr>
          <p:cNvPr id="6" name="Päivämäärän paikkamerkki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8" name="Dian numeron paikkamerkki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867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2400" dirty="0"/>
              <a:t>Kiitos!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10.5.2016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Hannu Mäkinen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E4E3-1257-4211-AC9C-D0C05258C96E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9005181"/>
      </p:ext>
    </p:extLst>
  </p:cSld>
  <p:clrMapOvr>
    <a:masterClrMapping/>
  </p:clrMapOvr>
</p:sld>
</file>

<file path=ppt/theme/theme1.xml><?xml version="1.0" encoding="utf-8"?>
<a:theme xmlns:a="http://schemas.openxmlformats.org/drawingml/2006/main" name="Pinta">
  <a:themeElements>
    <a:clrScheme name="Pin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in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465</Words>
  <Application>Microsoft Office PowerPoint</Application>
  <PresentationFormat>Laajakuva</PresentationFormat>
  <Paragraphs>57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Pinta</vt:lpstr>
      <vt:lpstr>Go Git Service</vt:lpstr>
      <vt:lpstr>Projektin aihe ja sen taustat</vt:lpstr>
      <vt:lpstr>GOGS – mikä se on ja mitä sillä tehdään?</vt:lpstr>
      <vt:lpstr>Palvelun toiminnallisuudet</vt:lpstr>
      <vt:lpstr>Palvelun hyödyntämismahdollisuudet työelämässä</vt:lpstr>
      <vt:lpstr>Projektin haasteet</vt:lpstr>
      <vt:lpstr>Mitä uutta opin tällä opintojaksolla?</vt:lpstr>
      <vt:lpstr>Kysyttävää?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Git Service</dc:title>
  <dc:creator>Hannu</dc:creator>
  <cp:lastModifiedBy>Hannu</cp:lastModifiedBy>
  <cp:revision>16</cp:revision>
  <dcterms:created xsi:type="dcterms:W3CDTF">2016-05-09T19:08:40Z</dcterms:created>
  <dcterms:modified xsi:type="dcterms:W3CDTF">2016-05-10T01:39:26Z</dcterms:modified>
</cp:coreProperties>
</file>