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3447" autoAdjust="0"/>
  </p:normalViewPr>
  <p:slideViewPr>
    <p:cSldViewPr snapToGrid="0">
      <p:cViewPr>
        <p:scale>
          <a:sx n="105" d="100"/>
          <a:sy n="105" d="100"/>
        </p:scale>
        <p:origin x="880" y="664"/>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9/1/24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01/09/2024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#&lt;&gt;</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err="1">
                <a:solidFill>
                  <a:schemeClr val="bg1"/>
                </a:solidFill>
              </a:rPr>
              <a:t>Sajja</a:t>
            </a:r>
            <a:r>
              <a:rPr lang="en-US" sz="2800" b="1" dirty="0">
                <a:solidFill>
                  <a:schemeClr val="bg1"/>
                </a:solidFill>
              </a:rPr>
              <a:t> </a:t>
            </a:r>
            <a:r>
              <a:rPr lang="en-US" sz="2800" b="1" dirty="0" err="1">
                <a:solidFill>
                  <a:schemeClr val="bg1"/>
                </a:solidFill>
              </a:rPr>
              <a:t>Saathvik</a:t>
            </a:r>
            <a:r>
              <a:rPr lang="en-US" sz="2800" b="1" dirty="0">
                <a:solidFill>
                  <a:schemeClr val="bg1"/>
                </a:solidFill>
              </a:rPr>
              <a:t> Choudhary</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How I feel Shell implements this learning (in your own words)</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How I feel Shell benefits from this learning (in your own words)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t>As a recent college graduate, I am still adjusting to the formal communication style expected in a professional office environment. It has been challenging for me to adapt my speech patterns.</a:t>
            </a:r>
          </a:p>
          <a:p>
            <a:pPr algn="just"/>
            <a:r>
              <a:rPr lang="en-US" sz="2000" dirty="0"/>
              <a:t>While the underlying message may remain the same, the manner in which it is conveyed can significantly impact its effectiveness.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What were the challenges I faced while implementing Learning 2 and my plan to overcome them</a:t>
            </a:r>
          </a:p>
          <a:p>
            <a:pPr marL="0" indent="0">
              <a:buNone/>
            </a:pPr>
            <a:endParaRPr lang="en-US" sz="2000" dirty="0"/>
          </a:p>
          <a:p>
            <a:pPr marL="0" indent="0">
              <a:buNone/>
            </a:pPr>
            <a:r>
              <a:rPr lang="en-US" sz="2000" dirty="0"/>
              <a:t>GitHub link of your solution/documentation</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What were the challenges I faced while implementing Learning 3 and my plan to overcome them</a:t>
            </a:r>
          </a:p>
          <a:p>
            <a:pPr marL="0" indent="0">
              <a:buNone/>
            </a:pPr>
            <a:endParaRPr lang="en-US" sz="2000" dirty="0"/>
          </a:p>
          <a:p>
            <a:pPr marL="0" indent="0">
              <a:buNone/>
            </a:pPr>
            <a:r>
              <a:rPr lang="en-US" sz="2000" dirty="0"/>
              <a:t>GitHub link of your solution/documentation</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effectLst>
                  <a:outerShdw blurRad="38100" dist="38100" dir="2700000" algn="tl">
                    <a:srgbClr val="000000">
                      <a:alpha val="43137"/>
                    </a:srgbClr>
                  </a:outerShdw>
                </a:effectLst>
              </a:rPr>
              <a:t>Pay close attention to the lessons presented in the training sessions.</a:t>
            </a:r>
          </a:p>
          <a:p>
            <a:r>
              <a:rPr lang="en-US" sz="2000" dirty="0">
                <a:effectLst>
                  <a:outerShdw blurRad="38100" dist="38100" dir="2700000" algn="tl">
                    <a:srgbClr val="000000">
                      <a:alpha val="43137"/>
                    </a:srgbClr>
                  </a:outerShdw>
                </a:effectLst>
              </a:rPr>
              <a:t> Actively engage with colleagues to learn from their experiences and improve my own skills. </a:t>
            </a:r>
          </a:p>
          <a:p>
            <a:r>
              <a:rPr lang="en-US" sz="2000" dirty="0">
                <a:effectLst>
                  <a:outerShdw blurRad="38100" dist="38100" dir="2700000" algn="tl">
                    <a:srgbClr val="000000">
                      <a:alpha val="43137"/>
                    </a:srgbClr>
                  </a:outerShdw>
                </a:effectLst>
              </a:rPr>
              <a:t>Conduct regular self-assessments to identify areas for development.</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effectLst>
                  <a:outerShdw blurRad="38100" dist="38100" dir="2700000" algn="tl">
                    <a:srgbClr val="000000">
                      <a:alpha val="43137"/>
                    </a:srgbClr>
                  </a:outerShdw>
                </a:effectLst>
              </a:rPr>
              <a:t>Learning from the lessons presented continues throughout the three-week training program. </a:t>
            </a:r>
          </a:p>
          <a:p>
            <a:endParaRPr lang="en-US" sz="2000" dirty="0">
              <a:effectLst>
                <a:outerShdw blurRad="38100" dist="38100" dir="2700000" algn="tl">
                  <a:srgbClr val="000000">
                    <a:alpha val="43137"/>
                  </a:srgbClr>
                </a:outerShdw>
              </a:effectLst>
            </a:endParaRPr>
          </a:p>
          <a:p>
            <a:r>
              <a:rPr lang="en-US" sz="2000" dirty="0">
                <a:effectLst>
                  <a:outerShdw blurRad="38100" dist="38100" dir="2700000" algn="tl">
                    <a:srgbClr val="000000">
                      <a:alpha val="43137"/>
                    </a:srgbClr>
                  </a:outerShdw>
                </a:effectLst>
              </a:rPr>
              <a:t>Additionally, the other two areas for development—active engagement with colleagues and self-assessment—are ongoing processes that are essential for professional growth.</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effectLst>
                  <a:outerShdw blurRad="38100" dist="38100" dir="2700000" algn="tl">
                    <a:srgbClr val="000000">
                      <a:alpha val="43137"/>
                    </a:srgbClr>
                  </a:outerShdw>
                </a:effectLst>
              </a:rPr>
              <a:t>I have diligently followed the training lessons and gained valuable knowledge. </a:t>
            </a:r>
          </a:p>
          <a:p>
            <a:r>
              <a:rPr lang="en-US" sz="2000" dirty="0">
                <a:effectLst>
                  <a:outerShdw blurRad="38100" dist="38100" dir="2700000" algn="tl">
                    <a:srgbClr val="000000">
                      <a:alpha val="43137"/>
                    </a:srgbClr>
                  </a:outerShdw>
                </a:effectLst>
              </a:rPr>
              <a:t>My peers are highly skilled and knowledgeable, and I have benefited greatly from interacting with them.</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sz="2000" dirty="0"/>
          </a:p>
          <a:p>
            <a:r>
              <a:rPr lang="en-US" sz="2000" dirty="0"/>
              <a:t>We did role play on what are the proper meeting etiquettes that we need to follow.</a:t>
            </a:r>
          </a:p>
          <a:p>
            <a:r>
              <a:rPr lang="en-US" sz="2000" dirty="0"/>
              <a:t>We also did a group where we made a presentation on a chart paper describing what integrity is.</a:t>
            </a:r>
          </a:p>
          <a:p>
            <a:r>
              <a:rPr lang="en-US" sz="2000" dirty="0"/>
              <a:t>We also made paper airplanes and learnt that we need to ask questions and get to know the scope of the work we are being assigned and not to blindly assume.</a:t>
            </a:r>
          </a:p>
        </p:txBody>
      </p:sp>
      <p:pic>
        <p:nvPicPr>
          <p:cNvPr id="2052" name="Picture 4" descr="Role-play | TeachingEnglish | British Council">
            <a:extLst>
              <a:ext uri="{FF2B5EF4-FFF2-40B4-BE49-F238E27FC236}">
                <a16:creationId xmlns:a16="http://schemas.microsoft.com/office/drawing/2014/main" id="{9F76E04C-6A7D-650B-B165-53C926EBBFC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621" r="18901" b="1"/>
          <a:stretch/>
        </p:blipFill>
        <p:spPr bwMode="auto">
          <a:xfrm>
            <a:off x="6578600" y="1941742"/>
            <a:ext cx="5003800" cy="4083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This week consisted of learning soft skills like call, mail and message </a:t>
            </a:r>
            <a:r>
              <a:rPr lang="en-US" sz="2000" dirty="0" err="1"/>
              <a:t>etiquetts</a:t>
            </a:r>
            <a:r>
              <a:rPr lang="en-US" sz="2000" dirty="0"/>
              <a:t>, how to work in a team, stake holder management, understating of the business analyst role and the agile scrum flow also a lot of fun interactions with my peers.</a:t>
            </a:r>
          </a:p>
          <a:p>
            <a:pPr>
              <a:lnSpc>
                <a:spcPct val="100000"/>
              </a:lnSpc>
            </a:pPr>
            <a:endParaRPr lang="en-US" sz="2000" dirty="0"/>
          </a:p>
          <a:p>
            <a:pPr>
              <a:lnSpc>
                <a:spcPct val="100000"/>
              </a:lnSpc>
            </a:pPr>
            <a:r>
              <a:rPr lang="en-US" sz="1800" dirty="0"/>
              <a:t>In the upcoming week we are going to be focusing on technical skills like </a:t>
            </a:r>
            <a:r>
              <a:rPr lang="en-US" sz="1800" dirty="0" err="1"/>
              <a:t>dbms</a:t>
            </a:r>
            <a:r>
              <a:rPr lang="en-US" sz="1800" dirty="0"/>
              <a:t>, scrum and other information which is going to be very important for our work.</a:t>
            </a:r>
          </a:p>
          <a:p>
            <a:pPr>
              <a:lnSpc>
                <a:spcPct val="100000"/>
              </a:lnSpc>
            </a:pPr>
            <a:endParaRPr lang="en-US" sz="1800" dirty="0"/>
          </a:p>
          <a:p>
            <a:pPr>
              <a:lnSpc>
                <a:spcPct val="100000"/>
              </a:lnSpc>
            </a:pPr>
            <a:r>
              <a:rPr lang="en-US" sz="1800" dirty="0"/>
              <a:t>Soft skills are going to be an integral part of all our interactions in the workplace. The stakeholder management and the scrum workflows are going to be help full when we are going to be developing a project as part of a team next week.</a:t>
            </a:r>
          </a:p>
          <a:p>
            <a:pPr marL="457200" indent="-457200">
              <a:lnSpc>
                <a:spcPct val="100000"/>
              </a:lnSpc>
            </a:pP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The harder you work the luckier you get.</a:t>
            </a:r>
          </a:p>
          <a:p>
            <a:pPr marL="0" indent="0" algn="ctr">
              <a:buFont typeface="Arial" panose="020B0604020202020204" pitchFamily="34" charset="0"/>
              <a:buNone/>
            </a:pPr>
            <a:endParaRPr lang="en-US" sz="2000" dirty="0"/>
          </a:p>
        </p:txBody>
      </p:sp>
      <p:pic>
        <p:nvPicPr>
          <p:cNvPr id="1026" name="Picture 2" descr="Anime Boy With Headphone In Study Room, Midnight, by LiakatAli89 on  DeviantArt">
            <a:extLst>
              <a:ext uri="{FF2B5EF4-FFF2-40B4-BE49-F238E27FC236}">
                <a16:creationId xmlns:a16="http://schemas.microsoft.com/office/drawing/2014/main" id="{88F53656-F159-4288-AD78-085A08509B0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699" r="10057"/>
          <a:stretch/>
        </p:blipFill>
        <p:spPr bwMode="auto">
          <a:xfrm>
            <a:off x="6400799" y="1831738"/>
            <a:ext cx="5349006" cy="4087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b="1" dirty="0"/>
              <a:t>Mobile Etiquette:</a:t>
            </a:r>
            <a:r>
              <a:rPr lang="en-US" sz="2000" dirty="0"/>
              <a:t> A Key Learning Proper mobile etiquette is essential for respectful and effective communication. By following structured guidelines, we can ensure that our interactions are professional and clear. </a:t>
            </a:r>
          </a:p>
          <a:p>
            <a:pPr marL="0" indent="0" algn="just">
              <a:buFont typeface="Arial" panose="020B0604020202020204" pitchFamily="34" charset="0"/>
              <a:buNone/>
            </a:pPr>
            <a:r>
              <a:rPr lang="en-US" sz="2000" b="1" dirty="0"/>
              <a:t>Key Takeaway:- </a:t>
            </a:r>
            <a:r>
              <a:rPr lang="en-US" sz="2000" dirty="0"/>
              <a:t>Adhering to good mobile etiquette fosters professionalism and enhances communication. </a:t>
            </a:r>
          </a:p>
          <a:p>
            <a:pPr marL="0" indent="0" algn="just">
              <a:buFont typeface="Arial" panose="020B0604020202020204" pitchFamily="34" charset="0"/>
              <a:buNone/>
            </a:pPr>
            <a:r>
              <a:rPr lang="en-US" sz="2000" b="1" dirty="0"/>
              <a:t>Application in the Energy Sector:- </a:t>
            </a:r>
            <a:r>
              <a:rPr lang="en-US" sz="2000" dirty="0"/>
              <a:t>In the energy sector, clear communication through proper etiquette is paramount for safety and collaboration.</a:t>
            </a:r>
            <a:endParaRPr lang="en-IN" sz="2000" dirty="0"/>
          </a:p>
        </p:txBody>
      </p:sp>
      <p:pic>
        <p:nvPicPr>
          <p:cNvPr id="5" name="Picture 4" descr="A poster of a person talking on a cell phone&#10;&#10;Description automatically generated">
            <a:extLst>
              <a:ext uri="{FF2B5EF4-FFF2-40B4-BE49-F238E27FC236}">
                <a16:creationId xmlns:a16="http://schemas.microsoft.com/office/drawing/2014/main" id="{2656BF67-20A1-322D-034E-9A60C041F65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14072" y="1800210"/>
            <a:ext cx="4207866" cy="4207866"/>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Please share (in your own words) details of the learning.</a:t>
            </a:r>
          </a:p>
          <a:p>
            <a:pPr marL="0" indent="0">
              <a:buFont typeface="Arial" panose="020B0604020202020204" pitchFamily="34" charset="0"/>
              <a:buNone/>
            </a:pPr>
            <a:endParaRPr lang="en-US" sz="2000"/>
          </a:p>
          <a:p>
            <a:r>
              <a:rPr lang="en-US" sz="2000"/>
              <a:t>Key learning</a:t>
            </a:r>
          </a:p>
          <a:p>
            <a:r>
              <a:rPr lang="en-US" sz="2000"/>
              <a:t>Key takeaway</a:t>
            </a:r>
          </a:p>
          <a:p>
            <a:r>
              <a:rPr lang="en-US" sz="2000"/>
              <a:t>How do I personally see this concept implemented in the Energy sector</a:t>
            </a:r>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[Add a graphic that provides evidence of what you learned]</a:t>
            </a:r>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Please share (in your own words) details of the learning.</a:t>
            </a:r>
          </a:p>
          <a:p>
            <a:pPr marL="0" indent="0">
              <a:buFont typeface="Arial" panose="020B0604020202020204" pitchFamily="34" charset="0"/>
              <a:buNone/>
            </a:pPr>
            <a:endParaRPr lang="en-US" sz="2000"/>
          </a:p>
          <a:p>
            <a:r>
              <a:rPr lang="en-US" sz="2000"/>
              <a:t>Key learning</a:t>
            </a:r>
          </a:p>
          <a:p>
            <a:r>
              <a:rPr lang="en-US" sz="2000"/>
              <a:t>Key takeaway</a:t>
            </a:r>
          </a:p>
          <a:p>
            <a:r>
              <a:rPr lang="en-US" sz="2000"/>
              <a:t>How do I personally see this concept implemented in the Energy sector</a:t>
            </a:r>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[Add a graphic that provides evidence of what you learned]</a:t>
            </a:r>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2000" dirty="0"/>
              <a:t>"Shell effectively teaches mobile etiquette to all new hires. This commitment to proper etiquette is evident in all internal and external interactions. Online meetings, in particular, are conducted with strict adherence to etiquette guidelines.</a:t>
            </a:r>
          </a:p>
          <a:p>
            <a:pPr marL="0" indent="0" algn="just">
              <a:buNone/>
            </a:pPr>
            <a:endParaRPr lang="en-IN" sz="2000" dirty="0"/>
          </a:p>
          <a:p>
            <a:pPr algn="just"/>
            <a:r>
              <a:rPr lang="en-IN" sz="2000" b="1" dirty="0"/>
              <a:t>For Shell, this focus on communication is crucial.</a:t>
            </a:r>
            <a:r>
              <a:rPr lang="en-IN" sz="2000" dirty="0"/>
              <a:t> As an oil and gas company, maintaining clear and effective communication is essential for ensuring the safety of both employees and customers."</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descr="A group of people sitting at desks with computers&#10;&#10;Description automatically generated">
            <a:extLst>
              <a:ext uri="{FF2B5EF4-FFF2-40B4-BE49-F238E27FC236}">
                <a16:creationId xmlns:a16="http://schemas.microsoft.com/office/drawing/2014/main" id="{A0BA0A05-0B98-72C1-EFC9-8EE6C9F2AF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90943" y="1659343"/>
            <a:ext cx="4460241" cy="4460241"/>
          </a:xfrm>
          <a:prstGeom prst="rect">
            <a:avLst/>
          </a:prstGeom>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How I feel Shell implements this learning (in your own words)</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How I feel Shell benefits from this learning (in your own words)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Props1.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2.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19926</TotalTime>
  <Words>886</Words>
  <Application>Microsoft Macintosh PowerPoint</Application>
  <PresentationFormat>Widescreen</PresentationFormat>
  <Paragraphs>97</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SAJJA SAATHVIK CHOUDHARY</cp:lastModifiedBy>
  <cp:revision>501</cp:revision>
  <dcterms:created xsi:type="dcterms:W3CDTF">2022-01-18T12:35:56Z</dcterms:created>
  <dcterms:modified xsi:type="dcterms:W3CDTF">2024-09-01T14:14:50Z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