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66" r:id="rId9"/>
    <p:sldId id="2146847056" r:id="rId10"/>
    <p:sldId id="2146847057" r:id="rId11"/>
    <p:sldId id="2146847058" r:id="rId12"/>
    <p:sldId id="2146847059" r:id="rId13"/>
    <p:sldId id="2146847060" r:id="rId14"/>
    <p:sldId id="267" r:id="rId15"/>
    <p:sldId id="2146847061" r:id="rId16"/>
    <p:sldId id="268"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C17A4-4ACD-4FE7-8C5E-111B446023E6}" v="3" dt="2025-07-22T19:53:10.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89" d="100"/>
          <a:sy n="89" d="100"/>
        </p:scale>
        <p:origin x="-427" y="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techlatest.net/installing-ai-ml-python-libraries-packages-in-jupyter-notebook-a-guide-to-optimizing-performance-b87414c86d7c" TargetMode="External"/><Relationship Id="rId2" Type="http://schemas.openxmlformats.org/officeDocument/2006/relationships/hyperlink" Target="https://www.geeksforgeeks.org/machine-learning/machine-learning-algorithms/" TargetMode="External"/><Relationship Id="rId1" Type="http://schemas.openxmlformats.org/officeDocument/2006/relationships/slideLayout" Target="../slideLayouts/slideLayout2.xml"/><Relationship Id="rId5" Type="http://schemas.openxmlformats.org/officeDocument/2006/relationships/hyperlink" Target="https://medium.com/nerd-for-tech/data-preprocessing-and-cleaning-in-python-all-important-steps-explained-6093b8cb0864" TargetMode="External"/><Relationship Id="rId4" Type="http://schemas.openxmlformats.org/officeDocument/2006/relationships/hyperlink" Target="https://medium.com/@techlatest.net/running-ai-machine-learning-algorithms-in-python-jupyter-notebook-by-techlatest-net-d3a1002e43d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dirty="0"/>
              <a:t>Employee Pay Estimator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Saathvik</a:t>
            </a:r>
            <a:r>
              <a:rPr lang="en-US" sz="2000" b="1" dirty="0" smtClean="0">
                <a:solidFill>
                  <a:schemeClr val="accent1">
                    <a:lumMod val="75000"/>
                  </a:schemeClr>
                </a:solidFill>
                <a:latin typeface="Arial"/>
                <a:cs typeface="Arial"/>
              </a:rPr>
              <a:t>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VIT(VELLORE INSTITUTE OF TECHNOLOGY)</a:t>
            </a:r>
          </a:p>
          <a:p>
            <a:r>
              <a:rPr lang="en-US" sz="2000" b="1" dirty="0">
                <a:solidFill>
                  <a:schemeClr val="accent1">
                    <a:lumMod val="75000"/>
                  </a:schemeClr>
                </a:solidFill>
                <a:latin typeface="Arial"/>
                <a:cs typeface="Arial"/>
              </a:rPr>
              <a:t>BTech</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ACFE5-A995-E6BF-337C-AD9F28B61611}"/>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solidFill>
                <a:srgbClr val="FF0000"/>
              </a:solidFill>
            </a:endParaRPr>
          </a:p>
        </p:txBody>
      </p:sp>
      <p:sp>
        <p:nvSpPr>
          <p:cNvPr id="3" name="Content Placeholder 2">
            <a:extLst>
              <a:ext uri="{FF2B5EF4-FFF2-40B4-BE49-F238E27FC236}">
                <a16:creationId xmlns:a16="http://schemas.microsoft.com/office/drawing/2014/main" xmlns="" id="{C8ECC5C9-71DE-3FAA-21C0-EDC65626A2E9}"/>
              </a:ext>
            </a:extLst>
          </p:cNvPr>
          <p:cNvSpPr>
            <a:spLocks noGrp="1"/>
          </p:cNvSpPr>
          <p:nvPr>
            <p:ph idx="1"/>
          </p:nvPr>
        </p:nvSpPr>
        <p:spPr>
          <a:xfrm>
            <a:off x="581192" y="1302025"/>
            <a:ext cx="11029615" cy="5142317"/>
          </a:xfrm>
        </p:spPr>
        <p:txBody>
          <a:bodyPr>
            <a:normAutofit fontScale="25000" lnSpcReduction="20000"/>
          </a:bodyPr>
          <a:lstStyle/>
          <a:p>
            <a:endParaRPr lang="en-IN" sz="8600" u="sng" dirty="0"/>
          </a:p>
          <a:p>
            <a:endParaRPr lang="en-IN" sz="8600" b="1" u="sng" dirty="0"/>
          </a:p>
          <a:p>
            <a:r>
              <a:rPr lang="en-IN" sz="11200" b="1" u="sng" dirty="0"/>
              <a:t>9) Model Optimization:</a:t>
            </a:r>
          </a:p>
          <a:p>
            <a:pPr marL="0" indent="0">
              <a:buNone/>
            </a:pPr>
            <a:r>
              <a:rPr lang="en-IN" sz="11200" dirty="0"/>
              <a:t>        Cross-validation to validate results.</a:t>
            </a:r>
          </a:p>
          <a:p>
            <a:r>
              <a:rPr lang="en-IN" sz="11200" b="1" dirty="0"/>
              <a:t>10</a:t>
            </a:r>
            <a:r>
              <a:rPr lang="en-IN" sz="11200" b="1" u="sng" dirty="0"/>
              <a:t>)</a:t>
            </a:r>
            <a:r>
              <a:rPr lang="en-US" sz="11200" b="1" u="sng" dirty="0"/>
              <a:t> Final Model Selection:</a:t>
            </a:r>
          </a:p>
          <a:p>
            <a:pPr marL="0" indent="0">
              <a:buNone/>
            </a:pPr>
            <a:r>
              <a:rPr lang="en-US" sz="11200" b="1" dirty="0"/>
              <a:t>          </a:t>
            </a:r>
            <a:r>
              <a:rPr lang="en-US" sz="11200" dirty="0"/>
              <a:t>Choose the best-performing model for deployment based on</a:t>
            </a:r>
          </a:p>
          <a:p>
            <a:pPr marL="0" indent="0">
              <a:buNone/>
            </a:pPr>
            <a:r>
              <a:rPr lang="en-US" sz="11200" dirty="0"/>
              <a:t>           evaluation metrics.</a:t>
            </a:r>
          </a:p>
          <a:p>
            <a:r>
              <a:rPr lang="en-US" sz="11200" b="1" dirty="0"/>
              <a:t>11) Build a User Interface:</a:t>
            </a:r>
          </a:p>
          <a:p>
            <a:pPr marL="0" indent="0">
              <a:buNone/>
            </a:pPr>
            <a:r>
              <a:rPr lang="en-US" sz="11200" dirty="0"/>
              <a:t>           Use </a:t>
            </a:r>
            <a:r>
              <a:rPr lang="en-US" sz="11200" dirty="0" err="1"/>
              <a:t>Streamlit</a:t>
            </a:r>
            <a:r>
              <a:rPr lang="en-US" sz="11200" dirty="0"/>
              <a:t> or Flask to build a simple UI for users to input</a:t>
            </a:r>
          </a:p>
          <a:p>
            <a:pPr marL="0" indent="0">
              <a:buNone/>
            </a:pPr>
            <a:r>
              <a:rPr lang="en-US" sz="11200" dirty="0"/>
              <a:t>            employee data and get salary predictions.</a:t>
            </a:r>
          </a:p>
          <a:p>
            <a:pPr marL="0" indent="0">
              <a:buNone/>
            </a:pPr>
            <a:endParaRPr lang="en-US" sz="7000" dirty="0"/>
          </a:p>
          <a:p>
            <a:pPr marL="0" indent="0">
              <a:buNone/>
            </a:pPr>
            <a:endParaRPr lang="en-IN" sz="2800" dirty="0"/>
          </a:p>
          <a:p>
            <a:endParaRPr lang="en-IN" sz="2800" dirty="0"/>
          </a:p>
        </p:txBody>
      </p:sp>
    </p:spTree>
    <p:extLst>
      <p:ext uri="{BB962C8B-B14F-4D97-AF65-F5344CB8AC3E}">
        <p14:creationId xmlns:p14="http://schemas.microsoft.com/office/powerpoint/2010/main" val="1500464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 name="Content Placeholder 10">
            <a:extLst>
              <a:ext uri="{FF2B5EF4-FFF2-40B4-BE49-F238E27FC236}">
                <a16:creationId xmlns:a16="http://schemas.microsoft.com/office/drawing/2014/main" xmlns="" id="{BD0F983C-8287-9D04-9408-B74BFEA85C29}"/>
              </a:ext>
            </a:extLst>
          </p:cNvPr>
          <p:cNvPicPr>
            <a:picLocks noGrp="1" noChangeAspect="1"/>
          </p:cNvPicPr>
          <p:nvPr>
            <p:ph idx="1"/>
          </p:nvPr>
        </p:nvPicPr>
        <p:blipFill>
          <a:blip r:embed="rId2"/>
          <a:stretch>
            <a:fillRect/>
          </a:stretch>
        </p:blipFill>
        <p:spPr>
          <a:xfrm>
            <a:off x="553011" y="1232452"/>
            <a:ext cx="5542989" cy="2399393"/>
          </a:xfrm>
        </p:spPr>
      </p:pic>
      <p:pic>
        <p:nvPicPr>
          <p:cNvPr id="13" name="Picture 12">
            <a:extLst>
              <a:ext uri="{FF2B5EF4-FFF2-40B4-BE49-F238E27FC236}">
                <a16:creationId xmlns:a16="http://schemas.microsoft.com/office/drawing/2014/main" xmlns="" id="{2E69F750-104C-8CF2-8A44-782BF03D510A}"/>
              </a:ext>
            </a:extLst>
          </p:cNvPr>
          <p:cNvPicPr>
            <a:picLocks noChangeAspect="1"/>
          </p:cNvPicPr>
          <p:nvPr/>
        </p:nvPicPr>
        <p:blipFill>
          <a:blip r:embed="rId3"/>
          <a:stretch>
            <a:fillRect/>
          </a:stretch>
        </p:blipFill>
        <p:spPr>
          <a:xfrm>
            <a:off x="6423806" y="1356178"/>
            <a:ext cx="4896102" cy="2072822"/>
          </a:xfrm>
          <a:prstGeom prst="rect">
            <a:avLst/>
          </a:prstGeom>
        </p:spPr>
      </p:pic>
      <p:pic>
        <p:nvPicPr>
          <p:cNvPr id="17" name="Picture 16">
            <a:extLst>
              <a:ext uri="{FF2B5EF4-FFF2-40B4-BE49-F238E27FC236}">
                <a16:creationId xmlns:a16="http://schemas.microsoft.com/office/drawing/2014/main" xmlns="" id="{3FBDFA11-D213-1855-3B30-5B547D19E11C}"/>
              </a:ext>
            </a:extLst>
          </p:cNvPr>
          <p:cNvPicPr>
            <a:picLocks noChangeAspect="1"/>
          </p:cNvPicPr>
          <p:nvPr/>
        </p:nvPicPr>
        <p:blipFill>
          <a:blip r:embed="rId4"/>
          <a:stretch>
            <a:fillRect/>
          </a:stretch>
        </p:blipFill>
        <p:spPr>
          <a:xfrm>
            <a:off x="553011" y="3753305"/>
            <a:ext cx="5720869" cy="2995838"/>
          </a:xfrm>
          <a:prstGeom prst="rect">
            <a:avLst/>
          </a:prstGeom>
        </p:spPr>
      </p:pic>
      <p:pic>
        <p:nvPicPr>
          <p:cNvPr id="19" name="Picture 18">
            <a:extLst>
              <a:ext uri="{FF2B5EF4-FFF2-40B4-BE49-F238E27FC236}">
                <a16:creationId xmlns:a16="http://schemas.microsoft.com/office/drawing/2014/main" xmlns="" id="{57402DBB-07BD-2DDF-24D4-166977B730C4}"/>
              </a:ext>
            </a:extLst>
          </p:cNvPr>
          <p:cNvPicPr>
            <a:picLocks noChangeAspect="1"/>
          </p:cNvPicPr>
          <p:nvPr/>
        </p:nvPicPr>
        <p:blipFill>
          <a:blip r:embed="rId5"/>
          <a:stretch>
            <a:fillRect/>
          </a:stretch>
        </p:blipFill>
        <p:spPr>
          <a:xfrm>
            <a:off x="6649841" y="3466024"/>
            <a:ext cx="4407126" cy="299583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509D10-99D4-FE96-FA05-DFD2AEE2EE35}"/>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xmlns="" id="{4865A10B-B7D6-A47A-66B8-266DD8F89080}"/>
              </a:ext>
            </a:extLst>
          </p:cNvPr>
          <p:cNvSpPr>
            <a:spLocks noGrp="1"/>
          </p:cNvSpPr>
          <p:nvPr>
            <p:ph idx="1"/>
          </p:nvPr>
        </p:nvSpPr>
        <p:spPr/>
        <p:txBody>
          <a:bodyPr>
            <a:normAutofit/>
          </a:bodyPr>
          <a:lstStyle/>
          <a:p>
            <a:r>
              <a:rPr lang="en-IN" sz="2800" b="1" u="sng" dirty="0"/>
              <a:t>GITHUB </a:t>
            </a:r>
            <a:r>
              <a:rPr lang="en-IN" sz="2800" b="1" u="sng"/>
              <a:t>LINK</a:t>
            </a:r>
            <a:r>
              <a:rPr lang="en-IN" sz="2800" b="1" u="sng" smtClean="0"/>
              <a:t>:</a:t>
            </a:r>
            <a:endParaRPr lang="en-IN" sz="2800" b="1" u="sng" dirty="0"/>
          </a:p>
        </p:txBody>
      </p:sp>
    </p:spTree>
    <p:extLst>
      <p:ext uri="{BB962C8B-B14F-4D97-AF65-F5344CB8AC3E}">
        <p14:creationId xmlns:p14="http://schemas.microsoft.com/office/powerpoint/2010/main" val="207467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fontScale="92500"/>
          </a:bodyPr>
          <a:lstStyle/>
          <a:p>
            <a:pPr marL="0" indent="0">
              <a:buNone/>
            </a:pPr>
            <a:r>
              <a:rPr lang="en-US" sz="2800" dirty="0"/>
              <a:t>The Random Forest Classifier model was the best-performing model overall. </a:t>
            </a:r>
          </a:p>
          <a:p>
            <a:pPr marL="0" indent="0">
              <a:buNone/>
            </a:pPr>
            <a:r>
              <a:rPr lang="en-US" sz="2800" dirty="0"/>
              <a:t>It achieved the highest accuracy and was the most balanced performance in precision, recall, and F1-score. </a:t>
            </a:r>
          </a:p>
          <a:p>
            <a:pPr marL="0" indent="0">
              <a:buNone/>
            </a:pPr>
            <a:r>
              <a:rPr lang="en-US" sz="2800" dirty="0"/>
              <a:t>From the dataset, features such as education, hours worked per week, occupation, and </a:t>
            </a:r>
            <a:r>
              <a:rPr lang="en-US" sz="2800" dirty="0" err="1"/>
              <a:t>workclass</a:t>
            </a:r>
            <a:r>
              <a:rPr lang="en-US" sz="2800" dirty="0"/>
              <a:t> had the largest impact on predicting personal income over 50K.</a:t>
            </a:r>
          </a:p>
          <a:p>
            <a:pPr marL="0" indent="0">
              <a:buNone/>
            </a:pPr>
            <a:r>
              <a:rPr lang="en-US" sz="2800" dirty="0"/>
              <a:t>Models such as Logistic Regression and KNN performed well, but not as well as random forest classifier ,they performed slightly lower than the other.</a:t>
            </a:r>
          </a:p>
          <a:p>
            <a:pPr marL="0" indent="0">
              <a:buNone/>
            </a:pP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hlinkClick r:id="rId2"/>
              </a:rPr>
              <a:t>Machine Learning Algorithms – </a:t>
            </a:r>
            <a:r>
              <a:rPr lang="en-IN" sz="2400" dirty="0" err="1">
                <a:hlinkClick r:id="rId2"/>
              </a:rPr>
              <a:t>GeeksforGeeks</a:t>
            </a:r>
            <a:endParaRPr lang="en-IN" sz="2400" dirty="0"/>
          </a:p>
          <a:p>
            <a:pPr marL="305435" indent="-305435"/>
            <a:r>
              <a:rPr lang="en-US" sz="2400" dirty="0">
                <a:hlinkClick r:id="rId3"/>
              </a:rPr>
              <a:t>Installing AI/ML Python Libraries &amp; Packages in </a:t>
            </a:r>
            <a:r>
              <a:rPr lang="en-US" sz="2400" dirty="0" err="1">
                <a:hlinkClick r:id="rId3"/>
              </a:rPr>
              <a:t>Jupyter</a:t>
            </a:r>
            <a:r>
              <a:rPr lang="en-US" sz="2400" dirty="0">
                <a:hlinkClick r:id="rId3"/>
              </a:rPr>
              <a:t> Notebook | Medium</a:t>
            </a:r>
            <a:endParaRPr lang="en-US" sz="2400" dirty="0"/>
          </a:p>
          <a:p>
            <a:pPr marL="305435" indent="-305435"/>
            <a:r>
              <a:rPr lang="en-IN" sz="2400" dirty="0">
                <a:hlinkClick r:id="rId4"/>
              </a:rPr>
              <a:t>Running AI/ML Algorithms in Python </a:t>
            </a:r>
            <a:r>
              <a:rPr lang="en-IN" sz="2400" dirty="0" err="1">
                <a:hlinkClick r:id="rId4"/>
              </a:rPr>
              <a:t>Jupyter</a:t>
            </a:r>
            <a:r>
              <a:rPr lang="en-IN" sz="2400" dirty="0">
                <a:hlinkClick r:id="rId4"/>
              </a:rPr>
              <a:t> | Medium</a:t>
            </a:r>
            <a:endParaRPr lang="en-IN" sz="2400" dirty="0"/>
          </a:p>
          <a:p>
            <a:pPr marL="305435" indent="-305435"/>
            <a:r>
              <a:rPr lang="en-US" sz="2400" dirty="0">
                <a:hlinkClick r:id="rId5"/>
              </a:rPr>
              <a:t>Data Preprocessing in Python: All important steps explained | by Anmol Hans | Nerd For Tech | Medium</a:t>
            </a:r>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Autofit/>
          </a:bodyPr>
          <a:lstStyle/>
          <a:p>
            <a:pPr algn="ctr"/>
            <a:r>
              <a:rPr lang="en-US" sz="9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Scope(Optional)</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This project focuses on predicting employee salaries. It analyzes various features such as education level, age, work class, and occupation to estimate expected salary. Multiple models are trained and evaluated to identify the most effective one for salary prediction. The aim is to assist HR departments and companies in making data-driven compensation decisions.</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r>
              <a:rPr lang="en-IN" sz="2800" b="1" u="sng" dirty="0">
                <a:solidFill>
                  <a:srgbClr val="0F0F0F"/>
                </a:solidFill>
              </a:rPr>
              <a:t>System Requirements </a:t>
            </a:r>
            <a:r>
              <a:rPr lang="en-IN" sz="2800" b="1" dirty="0">
                <a:solidFill>
                  <a:srgbClr val="0F0F0F"/>
                </a:solidFill>
              </a:rPr>
              <a:t>: Python Version: Python 3.7 or later</a:t>
            </a:r>
          </a:p>
          <a:p>
            <a:pPr marL="0" indent="0">
              <a:buNone/>
            </a:pPr>
            <a:r>
              <a:rPr lang="en-IN" sz="2800" b="1" dirty="0">
                <a:solidFill>
                  <a:srgbClr val="0F0F0F"/>
                </a:solidFill>
              </a:rPr>
              <a:t>                                          Software: </a:t>
            </a:r>
            <a:r>
              <a:rPr lang="en-IN" sz="2800" b="1" dirty="0" err="1">
                <a:solidFill>
                  <a:srgbClr val="0F0F0F"/>
                </a:solidFill>
              </a:rPr>
              <a:t>Jupyter</a:t>
            </a:r>
            <a:r>
              <a:rPr lang="en-IN" sz="2800" b="1" dirty="0">
                <a:solidFill>
                  <a:srgbClr val="0F0F0F"/>
                </a:solidFill>
              </a:rPr>
              <a:t> notebook/</a:t>
            </a:r>
            <a:r>
              <a:rPr lang="en-IN" sz="2800" b="1" dirty="0" err="1">
                <a:solidFill>
                  <a:srgbClr val="0F0F0F"/>
                </a:solidFill>
              </a:rPr>
              <a:t>VSCode</a:t>
            </a:r>
            <a:r>
              <a:rPr lang="en-IN" sz="2800" b="1" dirty="0">
                <a:solidFill>
                  <a:srgbClr val="0F0F0F"/>
                </a:solidFill>
              </a:rPr>
              <a:t>/Anaconda</a:t>
            </a:r>
          </a:p>
          <a:p>
            <a:r>
              <a:rPr lang="en-IN" sz="2800" b="1" dirty="0">
                <a:solidFill>
                  <a:srgbClr val="0F0F0F"/>
                </a:solidFill>
              </a:rPr>
              <a:t>Libraries To Build The Model:</a:t>
            </a:r>
          </a:p>
          <a:p>
            <a:endParaRPr lang="en-IN" sz="2800" b="1" dirty="0">
              <a:solidFill>
                <a:srgbClr val="0F0F0F"/>
              </a:solidFill>
            </a:endParaRPr>
          </a:p>
          <a:p>
            <a:endParaRPr lang="en-IN" sz="2800" b="1" dirty="0">
              <a:solidFill>
                <a:srgbClr val="0F0F0F"/>
              </a:solidFill>
            </a:endParaRPr>
          </a:p>
          <a:p>
            <a:endParaRPr lang="en-IN" sz="2800" b="1" dirty="0">
              <a:solidFill>
                <a:srgbClr val="0F0F0F"/>
              </a:solidFill>
            </a:endParaRPr>
          </a:p>
          <a:p>
            <a:pPr marL="0" indent="0">
              <a:buNone/>
            </a:pPr>
            <a:r>
              <a:rPr lang="en-IN" sz="2800" b="1" dirty="0">
                <a:solidFill>
                  <a:srgbClr val="0F0F0F"/>
                </a:solidFill>
              </a:rPr>
              <a:t> </a:t>
            </a:r>
          </a:p>
        </p:txBody>
      </p:sp>
      <p:pic>
        <p:nvPicPr>
          <p:cNvPr id="8" name="Picture 7">
            <a:extLst>
              <a:ext uri="{FF2B5EF4-FFF2-40B4-BE49-F238E27FC236}">
                <a16:creationId xmlns:a16="http://schemas.microsoft.com/office/drawing/2014/main" xmlns="" id="{840B7759-1D22-D15E-D0B6-4696AEF07690}"/>
              </a:ext>
            </a:extLst>
          </p:cNvPr>
          <p:cNvPicPr>
            <a:picLocks noChangeAspect="1"/>
          </p:cNvPicPr>
          <p:nvPr/>
        </p:nvPicPr>
        <p:blipFill>
          <a:blip r:embed="rId2"/>
          <a:stretch>
            <a:fillRect/>
          </a:stretch>
        </p:blipFill>
        <p:spPr>
          <a:xfrm>
            <a:off x="1219200" y="3352800"/>
            <a:ext cx="8686800" cy="2842627"/>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sz="2800" b="1" dirty="0"/>
              <a:t>1)</a:t>
            </a:r>
            <a:r>
              <a:rPr lang="en-US" sz="2800" b="1" u="sng" dirty="0"/>
              <a:t>Defining the Problem Statement</a:t>
            </a:r>
            <a:r>
              <a:rPr lang="en-US" sz="2800" b="1" dirty="0"/>
              <a:t>: </a:t>
            </a:r>
            <a:r>
              <a:rPr lang="en-US" sz="2800" dirty="0"/>
              <a:t>Predict whether an employee’s salary is &gt;50K or &lt;=50K using their personal and professional attributes.</a:t>
            </a:r>
          </a:p>
          <a:p>
            <a:pPr marL="305435" indent="-305435"/>
            <a:r>
              <a:rPr lang="en-US" sz="2800" b="1" dirty="0"/>
              <a:t>2)</a:t>
            </a:r>
            <a:r>
              <a:rPr lang="en-US" sz="2800" b="1" u="sng" dirty="0"/>
              <a:t>Data Collection</a:t>
            </a:r>
            <a:r>
              <a:rPr lang="en-US" sz="2800" b="1" dirty="0"/>
              <a:t>: </a:t>
            </a:r>
            <a:r>
              <a:rPr lang="en-US" sz="2800" dirty="0"/>
              <a:t>Use datasets such as the Adult Income Dataset (used the data set provided by the mentor).</a:t>
            </a:r>
          </a:p>
          <a:p>
            <a:pPr marL="305435" indent="-305435"/>
            <a:endParaRPr lang="en-US" sz="2800" dirty="0"/>
          </a:p>
          <a:p>
            <a:pPr marL="305435" indent="-305435"/>
            <a:endParaRPr lang="en-US" sz="2800" dirty="0"/>
          </a:p>
          <a:p>
            <a:pPr marL="305435" indent="-305435"/>
            <a:endParaRPr lang="en-US" sz="2800" dirty="0"/>
          </a:p>
        </p:txBody>
      </p:sp>
      <p:pic>
        <p:nvPicPr>
          <p:cNvPr id="4" name="Picture 3">
            <a:extLst>
              <a:ext uri="{FF2B5EF4-FFF2-40B4-BE49-F238E27FC236}">
                <a16:creationId xmlns:a16="http://schemas.microsoft.com/office/drawing/2014/main" xmlns="" id="{99FE2FD9-E619-E2A4-7276-98A281826889}"/>
              </a:ext>
            </a:extLst>
          </p:cNvPr>
          <p:cNvPicPr>
            <a:picLocks noChangeAspect="1"/>
          </p:cNvPicPr>
          <p:nvPr/>
        </p:nvPicPr>
        <p:blipFill>
          <a:blip r:embed="rId2"/>
          <a:stretch>
            <a:fillRect/>
          </a:stretch>
        </p:blipFill>
        <p:spPr>
          <a:xfrm>
            <a:off x="2438400" y="4114800"/>
            <a:ext cx="6204857" cy="2311124"/>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A9646-CEAF-F1F6-0128-E815394CBD03}"/>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F5DD9A16-FE40-142C-76FD-F89ED80CD8EB}"/>
              </a:ext>
            </a:extLst>
          </p:cNvPr>
          <p:cNvSpPr>
            <a:spLocks noGrp="1"/>
          </p:cNvSpPr>
          <p:nvPr>
            <p:ph idx="1"/>
          </p:nvPr>
        </p:nvSpPr>
        <p:spPr/>
        <p:txBody>
          <a:bodyPr>
            <a:normAutofit/>
          </a:bodyPr>
          <a:lstStyle/>
          <a:p>
            <a:r>
              <a:rPr lang="en-IN" sz="2800" b="1" dirty="0"/>
              <a:t>3)</a:t>
            </a:r>
            <a:r>
              <a:rPr lang="en-IN" sz="2800" b="1" u="sng" dirty="0"/>
              <a:t>Data Preprocessing:</a:t>
            </a:r>
          </a:p>
          <a:p>
            <a:pPr marL="0" indent="0">
              <a:buNone/>
            </a:pPr>
            <a:r>
              <a:rPr lang="en-IN" sz="2800" dirty="0"/>
              <a:t>         a)Load data into pandas.</a:t>
            </a:r>
          </a:p>
          <a:p>
            <a:pPr marL="0" indent="0">
              <a:buNone/>
            </a:pPr>
            <a:r>
              <a:rPr lang="en-IN" sz="2800" dirty="0"/>
              <a:t>         b)Drop unnecessary columns( </a:t>
            </a:r>
            <a:r>
              <a:rPr lang="en-IN" sz="2800" dirty="0" err="1"/>
              <a:t>eg</a:t>
            </a:r>
            <a:r>
              <a:rPr lang="en-IN" sz="2800" dirty="0"/>
              <a:t>: </a:t>
            </a:r>
            <a:r>
              <a:rPr lang="en-IN" sz="2800" dirty="0" err="1"/>
              <a:t>Education,fnlwgt,race</a:t>
            </a:r>
            <a:r>
              <a:rPr lang="en-IN" sz="2800" dirty="0"/>
              <a:t>)</a:t>
            </a:r>
          </a:p>
          <a:p>
            <a:pPr marL="0" indent="0">
              <a:buNone/>
            </a:pPr>
            <a:r>
              <a:rPr lang="en-IN" sz="2800" dirty="0"/>
              <a:t>         c)Handle missing values.</a:t>
            </a:r>
          </a:p>
          <a:p>
            <a:pPr marL="0" indent="0">
              <a:buNone/>
            </a:pPr>
            <a:r>
              <a:rPr lang="en-IN" sz="2800" dirty="0"/>
              <a:t>         d)Convert categorial data.</a:t>
            </a:r>
          </a:p>
          <a:p>
            <a:pPr marL="0" indent="0">
              <a:buNone/>
            </a:pPr>
            <a:r>
              <a:rPr lang="en-IN" sz="2800" dirty="0"/>
              <a:t>         e)Remove outliers id necessary.</a:t>
            </a:r>
          </a:p>
          <a:p>
            <a:pPr marL="0" indent="0">
              <a:buNone/>
            </a:pPr>
            <a:r>
              <a:rPr lang="en-IN" sz="2800" dirty="0"/>
              <a:t>         f)Split data into features.</a:t>
            </a:r>
          </a:p>
        </p:txBody>
      </p:sp>
      <p:sp>
        <p:nvSpPr>
          <p:cNvPr id="4" name="Rectangle 1">
            <a:extLst>
              <a:ext uri="{FF2B5EF4-FFF2-40B4-BE49-F238E27FC236}">
                <a16:creationId xmlns:a16="http://schemas.microsoft.com/office/drawing/2014/main" xmlns="" id="{9589FBE4-6635-5660-7AC0-E4D843ECB1F3}"/>
              </a:ext>
            </a:extLst>
          </p:cNvPr>
          <p:cNvSpPr>
            <a:spLocks noChangeArrowheads="1"/>
          </p:cNvSpPr>
          <p:nvPr/>
        </p:nvSpPr>
        <p:spPr bwMode="auto">
          <a:xfrm>
            <a:off x="0" y="120878"/>
            <a:ext cx="23596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523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10FD1-857D-90B6-ABD0-6804762E71D1}"/>
              </a:ext>
            </a:extLst>
          </p:cNvPr>
          <p:cNvSpPr>
            <a:spLocks noGrp="1"/>
          </p:cNvSpPr>
          <p:nvPr>
            <p:ph type="title"/>
          </p:nvPr>
        </p:nvSpPr>
        <p:spPr>
          <a:xfrm>
            <a:off x="483221" y="771730"/>
            <a:ext cx="11029616" cy="530296"/>
          </a:xfrm>
        </p:spPr>
        <p:txBody>
          <a:bodyPr/>
          <a:lstStyle/>
          <a:p>
            <a:r>
              <a:rPr lang="en-US"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438E49EB-BA22-7B49-3E8F-97901FDB55E5}"/>
              </a:ext>
            </a:extLst>
          </p:cNvPr>
          <p:cNvSpPr>
            <a:spLocks noGrp="1"/>
          </p:cNvSpPr>
          <p:nvPr>
            <p:ph idx="1"/>
          </p:nvPr>
        </p:nvSpPr>
        <p:spPr/>
        <p:txBody>
          <a:bodyPr>
            <a:normAutofit/>
          </a:bodyPr>
          <a:lstStyle/>
          <a:p>
            <a:r>
              <a:rPr lang="en-IN" sz="2800" b="1" u="sng" dirty="0"/>
              <a:t>4)Exploratory Data Analysis/Graphing:</a:t>
            </a:r>
          </a:p>
          <a:p>
            <a:pPr marL="0" indent="0">
              <a:buNone/>
            </a:pPr>
            <a:r>
              <a:rPr lang="en-IN" sz="2800" b="1" dirty="0"/>
              <a:t>             </a:t>
            </a:r>
            <a:r>
              <a:rPr lang="en-IN" sz="2800" dirty="0"/>
              <a:t>- Use charts and graphs(matplotlib) to understand data </a:t>
            </a:r>
          </a:p>
          <a:p>
            <a:pPr marL="0" indent="0">
              <a:buNone/>
            </a:pPr>
            <a:r>
              <a:rPr lang="en-IN" sz="2800" dirty="0"/>
              <a:t>                distribution.</a:t>
            </a:r>
          </a:p>
          <a:p>
            <a:pPr marL="0" indent="0">
              <a:buNone/>
            </a:pPr>
            <a:endParaRPr lang="en-IN" sz="2800" dirty="0"/>
          </a:p>
          <a:p>
            <a:pPr marL="0" indent="0">
              <a:buNone/>
            </a:pPr>
            <a:endParaRPr lang="en-IN" sz="2800" b="1" dirty="0"/>
          </a:p>
          <a:p>
            <a:pPr marL="0" indent="0">
              <a:buNone/>
            </a:pPr>
            <a:r>
              <a:rPr lang="en-IN" sz="2800" b="1" dirty="0"/>
              <a:t>              </a:t>
            </a:r>
          </a:p>
        </p:txBody>
      </p:sp>
      <p:pic>
        <p:nvPicPr>
          <p:cNvPr id="7" name="Picture 6">
            <a:extLst>
              <a:ext uri="{FF2B5EF4-FFF2-40B4-BE49-F238E27FC236}">
                <a16:creationId xmlns:a16="http://schemas.microsoft.com/office/drawing/2014/main" xmlns="" id="{A381774E-A8CC-8A6F-86EE-09C0287934ED}"/>
              </a:ext>
            </a:extLst>
          </p:cNvPr>
          <p:cNvPicPr>
            <a:picLocks noChangeAspect="1"/>
          </p:cNvPicPr>
          <p:nvPr/>
        </p:nvPicPr>
        <p:blipFill>
          <a:blip r:embed="rId2"/>
          <a:stretch>
            <a:fillRect/>
          </a:stretch>
        </p:blipFill>
        <p:spPr>
          <a:xfrm>
            <a:off x="896145" y="3638688"/>
            <a:ext cx="4369025" cy="2536371"/>
          </a:xfrm>
          <a:prstGeom prst="rect">
            <a:avLst/>
          </a:prstGeom>
        </p:spPr>
      </p:pic>
      <p:pic>
        <p:nvPicPr>
          <p:cNvPr id="9" name="Picture 8">
            <a:extLst>
              <a:ext uri="{FF2B5EF4-FFF2-40B4-BE49-F238E27FC236}">
                <a16:creationId xmlns:a16="http://schemas.microsoft.com/office/drawing/2014/main" xmlns="" id="{F550C8F3-12CA-BCB3-1384-AAA91230B26C}"/>
              </a:ext>
            </a:extLst>
          </p:cNvPr>
          <p:cNvPicPr>
            <a:picLocks noChangeAspect="1"/>
          </p:cNvPicPr>
          <p:nvPr/>
        </p:nvPicPr>
        <p:blipFill>
          <a:blip r:embed="rId3"/>
          <a:stretch>
            <a:fillRect/>
          </a:stretch>
        </p:blipFill>
        <p:spPr>
          <a:xfrm>
            <a:off x="6095999" y="3529830"/>
            <a:ext cx="4311872" cy="2645229"/>
          </a:xfrm>
          <a:prstGeom prst="rect">
            <a:avLst/>
          </a:prstGeom>
        </p:spPr>
      </p:pic>
    </p:spTree>
    <p:extLst>
      <p:ext uri="{BB962C8B-B14F-4D97-AF65-F5344CB8AC3E}">
        <p14:creationId xmlns:p14="http://schemas.microsoft.com/office/powerpoint/2010/main" val="399769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CB2386-42C3-0EA7-4D1D-F1372897D749}"/>
              </a:ext>
            </a:extLst>
          </p:cNvPr>
          <p:cNvSpPr>
            <a:spLocks noGrp="1"/>
          </p:cNvSpPr>
          <p:nvPr>
            <p:ph type="title"/>
          </p:nvPr>
        </p:nvSpPr>
        <p:spPr/>
        <p:txBody>
          <a:bodyPr>
            <a:normAutofit/>
          </a:bodyPr>
          <a:lstStyle/>
          <a:p>
            <a:r>
              <a:rPr lang="en-US"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7CA79860-A24E-ED20-8239-08941F38C7EA}"/>
              </a:ext>
            </a:extLst>
          </p:cNvPr>
          <p:cNvSpPr>
            <a:spLocks noGrp="1"/>
          </p:cNvSpPr>
          <p:nvPr>
            <p:ph idx="1"/>
          </p:nvPr>
        </p:nvSpPr>
        <p:spPr>
          <a:xfrm>
            <a:off x="777135" y="1482520"/>
            <a:ext cx="11029615" cy="4673324"/>
          </a:xfrm>
        </p:spPr>
        <p:txBody>
          <a:bodyPr>
            <a:normAutofit fontScale="25000" lnSpcReduction="20000"/>
          </a:bodyPr>
          <a:lstStyle/>
          <a:p>
            <a:pPr marL="0" indent="0">
              <a:buNone/>
            </a:pPr>
            <a:endParaRPr lang="en-US" sz="2800" b="1" u="sng" dirty="0"/>
          </a:p>
          <a:p>
            <a:pPr marL="0" indent="0">
              <a:buNone/>
            </a:pPr>
            <a:endParaRPr lang="en-US" sz="2800" b="1" u="sng" dirty="0"/>
          </a:p>
          <a:p>
            <a:pPr marL="0" indent="0">
              <a:buNone/>
            </a:pPr>
            <a:endParaRPr lang="en-US" sz="2800" b="1" u="sng" dirty="0"/>
          </a:p>
          <a:p>
            <a:pPr marL="0" indent="0">
              <a:buNone/>
            </a:pPr>
            <a:endParaRPr lang="en-US" sz="2800" b="1" u="sng" dirty="0"/>
          </a:p>
          <a:p>
            <a:pPr marL="0" indent="0">
              <a:buNone/>
            </a:pPr>
            <a:endParaRPr lang="en-US" sz="7000" b="1" u="sng" dirty="0"/>
          </a:p>
          <a:p>
            <a:pPr marL="0" indent="0">
              <a:buNone/>
            </a:pPr>
            <a:r>
              <a:rPr lang="en-US" sz="11200" b="1" u="sng" dirty="0"/>
              <a:t>5)Split the Dataset:</a:t>
            </a:r>
          </a:p>
          <a:p>
            <a:pPr marL="0" indent="0">
              <a:buNone/>
            </a:pPr>
            <a:r>
              <a:rPr lang="en-US" sz="11200" b="1" dirty="0"/>
              <a:t>             </a:t>
            </a:r>
            <a:r>
              <a:rPr lang="en-US" sz="11200" dirty="0"/>
              <a:t>Train-test split (e.g., 80% training, 20% testing).</a:t>
            </a:r>
          </a:p>
          <a:p>
            <a:pPr marL="0" indent="0">
              <a:buNone/>
            </a:pPr>
            <a:r>
              <a:rPr lang="en-US" sz="11200" b="1" u="sng" dirty="0"/>
              <a:t>6)</a:t>
            </a:r>
            <a:r>
              <a:rPr lang="en-IN" sz="11200" b="1" u="sng" dirty="0"/>
              <a:t> Model Selection:</a:t>
            </a:r>
          </a:p>
          <a:p>
            <a:pPr marL="0" indent="0">
              <a:buNone/>
            </a:pPr>
            <a:r>
              <a:rPr lang="en-IN" sz="11200" dirty="0"/>
              <a:t>        </a:t>
            </a:r>
            <a:r>
              <a:rPr lang="en-US" sz="11200" dirty="0"/>
              <a:t>Choose classification models such as:</a:t>
            </a:r>
          </a:p>
          <a:p>
            <a:pPr marL="0" indent="0">
              <a:buNone/>
            </a:pPr>
            <a:r>
              <a:rPr lang="en-US" sz="11200" b="1" dirty="0"/>
              <a:t>           </a:t>
            </a:r>
            <a:r>
              <a:rPr lang="en-US" sz="11200" dirty="0"/>
              <a:t>   a)Logistic Regression</a:t>
            </a:r>
          </a:p>
          <a:p>
            <a:pPr marL="0" indent="0">
              <a:buNone/>
            </a:pPr>
            <a:r>
              <a:rPr lang="en-US" sz="11200" dirty="0"/>
              <a:t>              b)K-Nearest Neighbors (KNN)</a:t>
            </a:r>
          </a:p>
          <a:p>
            <a:pPr marL="0" indent="0">
              <a:buNone/>
            </a:pPr>
            <a:r>
              <a:rPr lang="en-US" sz="11200" dirty="0"/>
              <a:t>              c)Random Forest Classifier</a:t>
            </a:r>
          </a:p>
          <a:p>
            <a:pPr marL="0" indent="0">
              <a:buNone/>
            </a:pPr>
            <a:r>
              <a:rPr lang="en-US" sz="11200" dirty="0"/>
              <a:t>              d)Support Vector Machine (SVM)</a:t>
            </a:r>
          </a:p>
          <a:p>
            <a:pPr marL="0" indent="0">
              <a:buNone/>
            </a:pPr>
            <a:r>
              <a:rPr lang="en-US" sz="11200" dirty="0"/>
              <a:t>              e)Gradient Boosting Classifier</a:t>
            </a:r>
          </a:p>
          <a:p>
            <a:pPr marL="0" indent="0">
              <a:buNone/>
            </a:pPr>
            <a:endParaRPr lang="en-IN" sz="2800" b="1" u="sng" dirty="0"/>
          </a:p>
          <a:p>
            <a:pPr marL="0" indent="0">
              <a:buNone/>
            </a:pPr>
            <a:endParaRPr lang="en-US" sz="2800" b="1" u="sng" dirty="0"/>
          </a:p>
          <a:p>
            <a:pPr marL="0" indent="0">
              <a:buNone/>
            </a:pPr>
            <a:endParaRPr lang="en-US" sz="28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620681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CF8D9-B64B-74FE-A5ED-3E6DCB7010C1}"/>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xmlns="" id="{58000690-D5EA-475E-0202-387A49CE97F8}"/>
              </a:ext>
            </a:extLst>
          </p:cNvPr>
          <p:cNvSpPr>
            <a:spLocks noGrp="1"/>
          </p:cNvSpPr>
          <p:nvPr>
            <p:ph idx="1"/>
          </p:nvPr>
        </p:nvSpPr>
        <p:spPr/>
        <p:txBody>
          <a:bodyPr>
            <a:normAutofit fontScale="92500" lnSpcReduction="10000"/>
          </a:bodyPr>
          <a:lstStyle/>
          <a:p>
            <a:endParaRPr lang="en-IN" sz="2800" dirty="0"/>
          </a:p>
          <a:p>
            <a:endParaRPr lang="en-IN" sz="2800" dirty="0"/>
          </a:p>
          <a:p>
            <a:r>
              <a:rPr lang="en-IN" sz="3000" dirty="0"/>
              <a:t>7)</a:t>
            </a:r>
            <a:r>
              <a:rPr lang="en-US" sz="3000" b="1" dirty="0"/>
              <a:t> </a:t>
            </a:r>
            <a:r>
              <a:rPr lang="en-US" sz="3000" b="1" u="sng" dirty="0"/>
              <a:t>Model Training:</a:t>
            </a:r>
          </a:p>
          <a:p>
            <a:pPr marL="0" indent="0">
              <a:buNone/>
            </a:pPr>
            <a:r>
              <a:rPr lang="en-US" sz="3000" b="1" dirty="0"/>
              <a:t>              </a:t>
            </a:r>
            <a:r>
              <a:rPr lang="en-US" sz="3000" dirty="0"/>
              <a:t>Fit each model to the training data.</a:t>
            </a:r>
          </a:p>
          <a:p>
            <a:r>
              <a:rPr lang="en-US" sz="3000" b="1" u="sng" dirty="0"/>
              <a:t>8) Model Evaluation:</a:t>
            </a:r>
          </a:p>
          <a:p>
            <a:pPr marL="0" indent="0">
              <a:buNone/>
            </a:pPr>
            <a:r>
              <a:rPr lang="en-US" sz="3000" b="1" dirty="0"/>
              <a:t>             -    </a:t>
            </a:r>
            <a:r>
              <a:rPr lang="en-US" sz="3000" dirty="0"/>
              <a:t>Predict on test data.</a:t>
            </a:r>
          </a:p>
          <a:p>
            <a:pPr marL="0" indent="0">
              <a:buNone/>
            </a:pPr>
            <a:r>
              <a:rPr lang="en-US" sz="3000" dirty="0"/>
              <a:t>             -  Use metrics: Accuracy, Precision, Recall, Compare</a:t>
            </a:r>
          </a:p>
          <a:p>
            <a:pPr marL="0" indent="0">
              <a:buNone/>
            </a:pPr>
            <a:r>
              <a:rPr lang="en-US" sz="3000" dirty="0"/>
              <a:t>                 performance of each model.</a:t>
            </a:r>
          </a:p>
          <a:p>
            <a:pPr marL="0" indent="0">
              <a:buNone/>
            </a:pPr>
            <a:endParaRPr lang="en-US" sz="2800" dirty="0"/>
          </a:p>
          <a:p>
            <a:endParaRPr lang="en-IN" sz="2800" dirty="0"/>
          </a:p>
        </p:txBody>
      </p:sp>
      <p:pic>
        <p:nvPicPr>
          <p:cNvPr id="5" name="Picture 4">
            <a:extLst>
              <a:ext uri="{FF2B5EF4-FFF2-40B4-BE49-F238E27FC236}">
                <a16:creationId xmlns:a16="http://schemas.microsoft.com/office/drawing/2014/main" xmlns="" id="{8DE8B97C-5C86-8C93-3EC8-5908FFCCBE9C}"/>
              </a:ext>
            </a:extLst>
          </p:cNvPr>
          <p:cNvPicPr>
            <a:picLocks noChangeAspect="1"/>
          </p:cNvPicPr>
          <p:nvPr/>
        </p:nvPicPr>
        <p:blipFill>
          <a:blip r:embed="rId2"/>
          <a:stretch>
            <a:fillRect/>
          </a:stretch>
        </p:blipFill>
        <p:spPr>
          <a:xfrm>
            <a:off x="7291955" y="702155"/>
            <a:ext cx="4400776" cy="3543273"/>
          </a:xfrm>
          <a:prstGeom prst="rect">
            <a:avLst/>
          </a:prstGeom>
        </p:spPr>
      </p:pic>
    </p:spTree>
    <p:extLst>
      <p:ext uri="{BB962C8B-B14F-4D97-AF65-F5344CB8AC3E}">
        <p14:creationId xmlns:p14="http://schemas.microsoft.com/office/powerpoint/2010/main" val="27678688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518</Words>
  <Application>Microsoft Office PowerPoint</Application>
  <PresentationFormat>Custom</PresentationFormat>
  <Paragraphs>98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Employee Pay Estimator</vt:lpstr>
      <vt:lpstr>OUTLINE</vt:lpstr>
      <vt:lpstr>Problem Statement</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Result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Saathvik Kapaganty</cp:lastModifiedBy>
  <cp:revision>40</cp:revision>
  <dcterms:created xsi:type="dcterms:W3CDTF">2021-05-26T16:50:10Z</dcterms:created>
  <dcterms:modified xsi:type="dcterms:W3CDTF">2025-08-06T17:19:18Z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