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319" r:id="rId2"/>
    <p:sldId id="320" r:id="rId3"/>
    <p:sldId id="321" r:id="rId4"/>
    <p:sldId id="322" r:id="rId5"/>
    <p:sldId id="323" r:id="rId6"/>
    <p:sldId id="324" r:id="rId7"/>
    <p:sldId id="325" r:id="rId8"/>
    <p:sldId id="270" r:id="rId9"/>
    <p:sldId id="326" r:id="rId10"/>
    <p:sldId id="327" r:id="rId11"/>
    <p:sldId id="317" r:id="rId12"/>
    <p:sldId id="318" r:id="rId13"/>
    <p:sldId id="284" r:id="rId14"/>
  </p:sldIdLst>
  <p:sldSz cx="9144000" cy="6858000" type="screen4x3"/>
  <p:notesSz cx="6858000" cy="9144000"/>
  <p:defaultTextStyle>
    <a:defPPr>
      <a:defRPr lang="en-US"/>
    </a:defPPr>
    <a:lvl1pPr marL="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86351" autoAdjust="0"/>
  </p:normalViewPr>
  <p:slideViewPr>
    <p:cSldViewPr>
      <p:cViewPr>
        <p:scale>
          <a:sx n="81" d="100"/>
          <a:sy n="81" d="100"/>
        </p:scale>
        <p:origin x="-1502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9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62252-76EF-BB4B-9408-8A34E7124F64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7F0DA-ED62-6E47-84B6-F4BD1DDC74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9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9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Kafka webpage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6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4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311150"/>
            <a:ext cx="2262188" cy="6632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9" y="311150"/>
            <a:ext cx="6637337" cy="6632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8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5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9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812925"/>
            <a:ext cx="4449762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1" y="1812925"/>
            <a:ext cx="4449763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2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1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4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4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3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3" indent="0">
              <a:buNone/>
              <a:defRPr sz="2400"/>
            </a:lvl3pPr>
            <a:lvl4pPr marL="1371440" indent="0">
              <a:buNone/>
              <a:defRPr sz="2000"/>
            </a:lvl4pPr>
            <a:lvl5pPr marL="1828586" indent="0">
              <a:buNone/>
              <a:defRPr sz="2000"/>
            </a:lvl5pPr>
            <a:lvl6pPr marL="2285733" indent="0">
              <a:buNone/>
              <a:defRPr sz="2000"/>
            </a:lvl6pPr>
            <a:lvl7pPr marL="2742879" indent="0">
              <a:buNone/>
              <a:defRPr sz="2000"/>
            </a:lvl7pPr>
            <a:lvl8pPr marL="3200026" indent="0">
              <a:buNone/>
              <a:defRPr sz="2000"/>
            </a:lvl8pPr>
            <a:lvl9pPr marL="365717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9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FCC2-AFFF-478E-A827-D8DD4AB5E717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6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kafka-dev@incubator.apache.or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2870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Hadoop Ecosystem: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kafka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  </a:t>
            </a:r>
            <a:r>
              <a:rPr lang="en-US" sz="2400" dirty="0" smtClean="0"/>
              <a:t>Presented </a:t>
            </a:r>
            <a:r>
              <a:rPr lang="en-US" sz="2400" dirty="0" smtClean="0"/>
              <a:t>by</a:t>
            </a:r>
            <a:r>
              <a:rPr lang="en-US" sz="1800" dirty="0" smtClean="0"/>
              <a:t>: </a:t>
            </a:r>
            <a:r>
              <a:rPr lang="en-US" sz="1800" dirty="0" err="1" smtClean="0"/>
              <a:t>Ramya</a:t>
            </a:r>
            <a:r>
              <a:rPr lang="en-US" sz="1800" dirty="0" smtClean="0"/>
              <a:t> </a:t>
            </a:r>
            <a:r>
              <a:rPr lang="en-US" sz="1800" dirty="0" err="1" smtClean="0"/>
              <a:t>Sahitya</a:t>
            </a:r>
            <a:r>
              <a:rPr lang="en-US" sz="1800" dirty="0" smtClean="0"/>
              <a:t> </a:t>
            </a:r>
            <a:r>
              <a:rPr lang="en-US" sz="1800" dirty="0" err="1" smtClean="0"/>
              <a:t>Jakkula</a:t>
            </a:r>
            <a:r>
              <a:rPr lang="en-US" sz="1800" dirty="0" smtClean="0"/>
              <a:t>- 700737451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Vijay </a:t>
            </a:r>
            <a:r>
              <a:rPr lang="en-US" sz="1800" dirty="0" err="1" smtClean="0"/>
              <a:t>Bhargav</a:t>
            </a:r>
            <a:r>
              <a:rPr lang="en-US" sz="1800" dirty="0" smtClean="0"/>
              <a:t> </a:t>
            </a:r>
            <a:r>
              <a:rPr lang="en-US" sz="1800" dirty="0" err="1" smtClean="0"/>
              <a:t>Dungala</a:t>
            </a:r>
            <a:r>
              <a:rPr lang="en-US" sz="1800" dirty="0" smtClean="0"/>
              <a:t>- 700743008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</a:t>
            </a:r>
            <a:r>
              <a:rPr lang="en-US" sz="1800" dirty="0" err="1" smtClean="0"/>
              <a:t>Saathwik</a:t>
            </a:r>
            <a:r>
              <a:rPr lang="en-US" sz="1800" dirty="0" smtClean="0"/>
              <a:t> </a:t>
            </a:r>
            <a:r>
              <a:rPr lang="en-US" sz="1800" dirty="0" err="1" smtClean="0"/>
              <a:t>Sagar</a:t>
            </a:r>
            <a:r>
              <a:rPr lang="en-US" sz="1800" dirty="0" smtClean="0"/>
              <a:t> </a:t>
            </a:r>
            <a:r>
              <a:rPr lang="en-US" sz="1800" dirty="0" err="1" smtClean="0"/>
              <a:t>Siddam</a:t>
            </a:r>
            <a:r>
              <a:rPr lang="en-US" sz="1800" dirty="0" smtClean="0"/>
              <a:t>- 700740530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Ajay                               - 700734894</a:t>
            </a:r>
          </a:p>
          <a:p>
            <a:pPr marL="0" indent="0">
              <a:buNone/>
            </a:pPr>
            <a:r>
              <a:rPr lang="en-US" sz="1800" dirty="0"/>
              <a:t>                          </a:t>
            </a:r>
            <a:r>
              <a:rPr lang="en-US" sz="1800" dirty="0" smtClean="0"/>
              <a:t>          </a:t>
            </a:r>
            <a:r>
              <a:rPr lang="en-US" sz="1800" dirty="0" err="1" smtClean="0"/>
              <a:t>Pooja</a:t>
            </a:r>
            <a:r>
              <a:rPr lang="en-US" sz="1800" dirty="0" smtClean="0"/>
              <a:t> </a:t>
            </a:r>
            <a:r>
              <a:rPr lang="en-US" sz="1800" dirty="0" err="1" smtClean="0"/>
              <a:t>Ginjala</a:t>
            </a:r>
            <a:r>
              <a:rPr lang="en-US" sz="1800" dirty="0"/>
              <a:t>                 - 700726912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85900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Kafka is popular?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Proven</a:t>
            </a:r>
          </a:p>
          <a:p>
            <a:r>
              <a:rPr lang="en-IN" dirty="0"/>
              <a:t>Scalable</a:t>
            </a:r>
          </a:p>
          <a:p>
            <a:r>
              <a:rPr lang="en-IN" dirty="0"/>
              <a:t>Fault-tolerant</a:t>
            </a:r>
          </a:p>
          <a:p>
            <a:r>
              <a:rPr lang="en-IN" dirty="0"/>
              <a:t>Flexible</a:t>
            </a:r>
          </a:p>
          <a:p>
            <a:r>
              <a:rPr lang="en-IN" dirty="0"/>
              <a:t>Reliable</a:t>
            </a:r>
          </a:p>
        </p:txBody>
      </p:sp>
    </p:spTree>
    <p:extLst>
      <p:ext uri="{BB962C8B-B14F-4D97-AF65-F5344CB8AC3E}">
        <p14:creationId xmlns:p14="http://schemas.microsoft.com/office/powerpoint/2010/main" val="2149917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8CEF48-8006-23A5-AC0D-D5792DE9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CLI 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B0319A-A386-ABCE-43B5-C1797AFB7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spcAft>
                <a:spcPts val="563"/>
              </a:spcAft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IN" dirty="0"/>
              <a:t>Starting Zookeeper server:-</a:t>
            </a:r>
          </a:p>
          <a:p>
            <a:pPr marL="0" indent="0">
              <a:spcAft>
                <a:spcPts val="563"/>
              </a:spcAft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IN" dirty="0">
                <a:solidFill>
                  <a:srgbClr val="000099"/>
                </a:solidFill>
                <a:latin typeface="Courier New" panose="02070309020205020404" pitchFamily="49" charset="0"/>
              </a:rPr>
              <a:t>kafka/bin/zookeeper-server-start.bat \</a:t>
            </a:r>
          </a:p>
          <a:p>
            <a:pPr marL="0" indent="0">
              <a:spcAft>
                <a:spcPts val="563"/>
              </a:spcAft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IN" dirty="0">
                <a:solidFill>
                  <a:srgbClr val="000099"/>
                </a:solidFill>
                <a:latin typeface="Courier New" panose="02070309020205020404" pitchFamily="49" charset="0"/>
              </a:rPr>
              <a:t>   </a:t>
            </a:r>
            <a:r>
              <a:rPr lang="en-IN" dirty="0" err="1">
                <a:solidFill>
                  <a:srgbClr val="000099"/>
                </a:solidFill>
                <a:latin typeface="Courier New" panose="02070309020205020404" pitchFamily="49" charset="0"/>
              </a:rPr>
              <a:t>kafka</a:t>
            </a:r>
            <a:r>
              <a:rPr lang="en-IN" dirty="0">
                <a:solidFill>
                  <a:srgbClr val="000099"/>
                </a:solidFill>
                <a:latin typeface="Courier New" panose="02070309020205020404" pitchFamily="49" charset="0"/>
              </a:rPr>
              <a:t>/config/</a:t>
            </a:r>
            <a:r>
              <a:rPr lang="en-IN" dirty="0" err="1">
                <a:solidFill>
                  <a:srgbClr val="000099"/>
                </a:solidFill>
                <a:latin typeface="Courier New" panose="02070309020205020404" pitchFamily="49" charset="0"/>
              </a:rPr>
              <a:t>zookeeper.properties</a:t>
            </a:r>
            <a:endParaRPr lang="en-IN" dirty="0">
              <a:solidFill>
                <a:srgbClr val="000099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dirty="0"/>
              <a:t>Creating Kafka Topic:-</a:t>
            </a:r>
          </a:p>
          <a:p>
            <a:pPr marL="0" indent="0">
              <a:spcAft>
                <a:spcPts val="563"/>
              </a:spcAft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IN" dirty="0">
                <a:solidFill>
                  <a:srgbClr val="000099"/>
                </a:solidFill>
                <a:latin typeface="Courier New" panose="02070309020205020404" pitchFamily="49" charset="0"/>
              </a:rPr>
              <a:t>bin/kafka-topics.bat –create </a:t>
            </a:r>
            <a:br>
              <a:rPr lang="en-IN" dirty="0">
                <a:solidFill>
                  <a:srgbClr val="000099"/>
                </a:solidFill>
                <a:latin typeface="Courier New" panose="02070309020205020404" pitchFamily="49" charset="0"/>
              </a:rPr>
            </a:br>
            <a:r>
              <a:rPr lang="en-IN" dirty="0">
                <a:solidFill>
                  <a:srgbClr val="000099"/>
                </a:solidFill>
                <a:latin typeface="Courier New" panose="02070309020205020404" pitchFamily="49" charset="0"/>
              </a:rPr>
              <a:t>–bootstrap-server localhost:9092 </a:t>
            </a:r>
            <a:br>
              <a:rPr lang="en-IN" dirty="0">
                <a:solidFill>
                  <a:srgbClr val="000099"/>
                </a:solidFill>
                <a:latin typeface="Courier New" panose="02070309020205020404" pitchFamily="49" charset="0"/>
              </a:rPr>
            </a:br>
            <a:r>
              <a:rPr lang="en-IN" dirty="0">
                <a:solidFill>
                  <a:srgbClr val="000099"/>
                </a:solidFill>
                <a:latin typeface="Courier New" panose="02070309020205020404" pitchFamily="49" charset="0"/>
              </a:rPr>
              <a:t>–replication-factor 10 </a:t>
            </a:r>
            <a:br>
              <a:rPr lang="en-IN" dirty="0">
                <a:solidFill>
                  <a:srgbClr val="000099"/>
                </a:solidFill>
                <a:latin typeface="Courier New" panose="02070309020205020404" pitchFamily="49" charset="0"/>
              </a:rPr>
            </a:br>
            <a:r>
              <a:rPr lang="en-IN" dirty="0">
                <a:solidFill>
                  <a:srgbClr val="000099"/>
                </a:solidFill>
                <a:latin typeface="Courier New" panose="02070309020205020404" pitchFamily="49" charset="0"/>
              </a:rPr>
              <a:t>–partitions 3 </a:t>
            </a:r>
            <a:br>
              <a:rPr lang="en-IN" dirty="0">
                <a:solidFill>
                  <a:srgbClr val="000099"/>
                </a:solidFill>
                <a:latin typeface="Courier New" panose="02070309020205020404" pitchFamily="49" charset="0"/>
              </a:rPr>
            </a:br>
            <a:r>
              <a:rPr lang="en-IN" dirty="0">
                <a:solidFill>
                  <a:srgbClr val="000099"/>
                </a:solidFill>
                <a:latin typeface="Courier New" panose="02070309020205020404" pitchFamily="49" charset="0"/>
              </a:rPr>
              <a:t>–</a:t>
            </a:r>
            <a:r>
              <a:rPr lang="en-IN" dirty="0" smtClean="0">
                <a:solidFill>
                  <a:srgbClr val="000099"/>
                </a:solidFill>
                <a:latin typeface="Courier New" panose="02070309020205020404" pitchFamily="49" charset="0"/>
              </a:rPr>
              <a:t>topic movies</a:t>
            </a:r>
            <a:endParaRPr lang="en-IN" dirty="0">
              <a:solidFill>
                <a:srgbClr val="000099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0559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A4CD5E-487E-C958-65DE-092E65E9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CLI commands contd.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4FB65A-A30C-500F-E752-FCB50E5E3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519" y="1602978"/>
            <a:ext cx="8070182" cy="37742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Kafka Producer CLI command:-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99"/>
                </a:solidFill>
                <a:effectLst/>
                <a:latin typeface="Courier New" panose="02070309020205020404" pitchFamily="49" charset="0"/>
              </a:rPr>
              <a:t>kafka-console-producer.bat --topic </a:t>
            </a:r>
            <a:r>
              <a:rPr lang="en-IN" dirty="0" smtClean="0">
                <a:solidFill>
                  <a:srgbClr val="000099"/>
                </a:solidFill>
                <a:latin typeface="Courier New" panose="02070309020205020404" pitchFamily="49" charset="0"/>
              </a:rPr>
              <a:t>movies</a:t>
            </a:r>
            <a:r>
              <a:rPr lang="en-IN" b="0" i="0" dirty="0" smtClean="0">
                <a:solidFill>
                  <a:srgbClr val="00009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>
                <a:solidFill>
                  <a:srgbClr val="000099"/>
                </a:solidFill>
                <a:effectLst/>
                <a:latin typeface="Courier New" panose="02070309020205020404" pitchFamily="49" charset="0"/>
              </a:rPr>
              <a:t>--bootstrap-server localhost:9092</a:t>
            </a:r>
          </a:p>
          <a:p>
            <a:pPr marL="0" indent="0">
              <a:buNone/>
            </a:pPr>
            <a:endParaRPr lang="en-IN" dirty="0">
              <a:solidFill>
                <a:srgbClr val="000099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>
              <a:solidFill>
                <a:srgbClr val="000099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dirty="0"/>
              <a:t>Kafka Consumer CLI command:-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99"/>
                </a:solidFill>
                <a:effectLst/>
                <a:latin typeface="Courier New" panose="02070309020205020404" pitchFamily="49" charset="0"/>
              </a:rPr>
              <a:t>kafka-console-consumer.bat --bootstrap-server localhost:9092 </a:t>
            </a:r>
            <a:r>
              <a:rPr lang="en-IN" b="0" i="0" dirty="0" smtClean="0">
                <a:solidFill>
                  <a:srgbClr val="000099"/>
                </a:solidFill>
                <a:effectLst/>
                <a:latin typeface="Courier New" panose="02070309020205020404" pitchFamily="49" charset="0"/>
              </a:rPr>
              <a:t>–topic movies </a:t>
            </a:r>
            <a:r>
              <a:rPr lang="en-IN" b="0" i="0" dirty="0">
                <a:solidFill>
                  <a:srgbClr val="000099"/>
                </a:solidFill>
                <a:effectLst/>
                <a:latin typeface="Courier New" panose="02070309020205020404" pitchFamily="49" charset="0"/>
              </a:rPr>
              <a:t>–from-beginning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6181A11-E8F7-7B17-C3B4-9A6433EE4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97" y="2743200"/>
            <a:ext cx="6904196" cy="5399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11E02D6-D175-EDC6-986E-A5DAE2664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97" y="5262110"/>
            <a:ext cx="6904196" cy="60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19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2133600"/>
            <a:ext cx="7772400" cy="1362075"/>
          </a:xfrm>
          <a:ln/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3505200"/>
            <a:ext cx="7772400" cy="2133601"/>
          </a:xfrm>
          <a:ln/>
        </p:spPr>
        <p:txBody>
          <a:bodyPr>
            <a:noAutofit/>
          </a:bodyPr>
          <a:lstStyle/>
          <a:p>
            <a:pPr algn="ctr"/>
            <a:endParaRPr lang="en-US" dirty="0" smtClean="0">
              <a:solidFill>
                <a:srgbClr val="0000FF"/>
              </a:solidFill>
              <a:latin typeface="Cochin" pitchFamily="-107" charset="0"/>
              <a:ea typeface="Cochin" pitchFamily="-107" charset="0"/>
              <a:cs typeface="Cochin" pitchFamily="-107" charset="0"/>
              <a:sym typeface="Cochin" pitchFamily="-107" charset="0"/>
              <a:hlinkClick r:id="rId3"/>
            </a:endParaRPr>
          </a:p>
          <a:p>
            <a:pPr algn="ctr"/>
            <a:endParaRPr lang="en-US" dirty="0" smtClean="0">
              <a:solidFill>
                <a:srgbClr val="0000FF"/>
              </a:solidFill>
              <a:latin typeface="Cochin" pitchFamily="-107" charset="0"/>
              <a:ea typeface="Cochin" pitchFamily="-107" charset="0"/>
              <a:cs typeface="Cochin" pitchFamily="-107" charset="0"/>
              <a:sym typeface="Cochin" pitchFamily="-107" charset="0"/>
              <a:hlinkClick r:id="rId3"/>
            </a:endParaRPr>
          </a:p>
          <a:p>
            <a:pPr algn="ctr"/>
            <a:endParaRPr lang="en-US" dirty="0" smtClean="0">
              <a:solidFill>
                <a:srgbClr val="0000FF"/>
              </a:solidFill>
              <a:ea typeface="Cochin" pitchFamily="-107" charset="0"/>
              <a:cs typeface="Cochin" pitchFamily="-107" charset="0"/>
              <a:sym typeface="Cochin" pitchFamily="-107" charset="0"/>
              <a:hlinkClick r:id="rId3"/>
            </a:endParaRPr>
          </a:p>
          <a:p>
            <a:pPr algn="ctr"/>
            <a:endParaRPr lang="en-US" dirty="0" smtClean="0">
              <a:solidFill>
                <a:srgbClr val="0000FF"/>
              </a:solidFill>
              <a:ea typeface="Cochin" pitchFamily="-107" charset="0"/>
              <a:cs typeface="Cochin" pitchFamily="-107" charset="0"/>
              <a:sym typeface="Cochin" pitchFamily="-107" charset="0"/>
              <a:hlinkClick r:id="rId3"/>
            </a:endParaRPr>
          </a:p>
          <a:p>
            <a:pPr algn="ctr"/>
            <a:endParaRPr lang="en-US" dirty="0" smtClean="0">
              <a:solidFill>
                <a:srgbClr val="0000FF"/>
              </a:solidFill>
              <a:ea typeface="Cochin" pitchFamily="-107" charset="0"/>
              <a:cs typeface="Cochin" pitchFamily="-107" charset="0"/>
              <a:sym typeface="Cochin" pitchFamily="-107" charset="0"/>
              <a:hlinkClick r:id="rId3"/>
            </a:endParaRPr>
          </a:p>
          <a:p>
            <a:pPr algn="ctr"/>
            <a:endParaRPr lang="en-US" dirty="0" smtClean="0">
              <a:solidFill>
                <a:srgbClr val="0000FF"/>
              </a:solidFill>
              <a:ea typeface="Cochin" pitchFamily="-107" charset="0"/>
              <a:cs typeface="Cochin" pitchFamily="-107" charset="0"/>
              <a:sym typeface="Cochin" pitchFamily="-107" charset="0"/>
              <a:hlinkClick r:id="rId3"/>
            </a:endParaRPr>
          </a:p>
          <a:p>
            <a:pPr algn="ctr"/>
            <a:endParaRPr lang="en-US" dirty="0" smtClean="0">
              <a:solidFill>
                <a:srgbClr val="0000FF"/>
              </a:solidFill>
              <a:ea typeface="Cochin" pitchFamily="-107" charset="0"/>
              <a:cs typeface="Cochin" pitchFamily="-107" charset="0"/>
              <a:sym typeface="Cochin" pitchFamily="-107" charset="0"/>
              <a:hlinkClick r:id="rId3"/>
            </a:endParaRPr>
          </a:p>
          <a:p>
            <a:pPr algn="ctr"/>
            <a:endParaRPr lang="en-US" dirty="0" smtClean="0">
              <a:solidFill>
                <a:srgbClr val="0000FF"/>
              </a:solidFill>
              <a:sym typeface="Cochin" pitchFamily="-107" charset="0"/>
            </a:endParaRPr>
          </a:p>
          <a:p>
            <a:pPr algn="ctr"/>
            <a:endParaRPr lang="en-US" dirty="0" smtClean="0">
              <a:solidFill>
                <a:srgbClr val="0000FF"/>
              </a:solidFill>
              <a:sym typeface="Cochin" pitchFamily="-107" charset="0"/>
            </a:endParaRPr>
          </a:p>
          <a:p>
            <a:pPr algn="ctr"/>
            <a:endParaRPr lang="en-US" dirty="0" smtClean="0">
              <a:solidFill>
                <a:srgbClr val="0000FF"/>
              </a:solidFill>
              <a:latin typeface="Cochin" pitchFamily="-107" charset="0"/>
              <a:sym typeface="Cochin" pitchFamily="-107" charset="0"/>
            </a:endParaRPr>
          </a:p>
          <a:p>
            <a:pPr algn="ctr"/>
            <a:endParaRPr lang="en-US" dirty="0">
              <a:solidFill>
                <a:srgbClr val="0000FF"/>
              </a:solidFill>
              <a:latin typeface="Cochin" pitchFamily="-107" charset="0"/>
              <a:sym typeface="Cochin" pitchFamily="-107" charset="0"/>
            </a:endParaRPr>
          </a:p>
        </p:txBody>
      </p:sp>
    </p:spTree>
  </p:cSld>
  <p:clrMapOvr>
    <a:masterClrMapping/>
  </p:clrMapOvr>
  <p:transition advTm="1583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Deamons</a:t>
            </a:r>
            <a:r>
              <a:rPr lang="en-US" dirty="0" smtClean="0"/>
              <a:t> of Kafka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Topics</a:t>
            </a:r>
          </a:p>
          <a:p>
            <a:r>
              <a:rPr lang="en-IN" dirty="0"/>
              <a:t>Partitions</a:t>
            </a:r>
          </a:p>
          <a:p>
            <a:r>
              <a:rPr lang="en-IN" dirty="0"/>
              <a:t>Consumer groups </a:t>
            </a:r>
          </a:p>
          <a:p>
            <a:r>
              <a:rPr lang="en-IN" dirty="0"/>
              <a:t>Producer</a:t>
            </a:r>
          </a:p>
          <a:p>
            <a:r>
              <a:rPr lang="en-IN" dirty="0"/>
              <a:t>Broker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963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Kafka in nutshell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8147899" cy="3895093"/>
          </a:xfrm>
        </p:spPr>
      </p:pic>
    </p:spTree>
    <p:extLst>
      <p:ext uri="{BB962C8B-B14F-4D97-AF65-F5344CB8AC3E}">
        <p14:creationId xmlns:p14="http://schemas.microsoft.com/office/powerpoint/2010/main" val="97987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API’s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API</a:t>
            </a:r>
          </a:p>
          <a:p>
            <a:r>
              <a:rPr lang="en-US" dirty="0"/>
              <a:t>Producer API </a:t>
            </a:r>
          </a:p>
          <a:p>
            <a:r>
              <a:rPr lang="en-US" dirty="0"/>
              <a:t>Consumer API </a:t>
            </a:r>
          </a:p>
          <a:p>
            <a:r>
              <a:rPr lang="en-US" dirty="0"/>
              <a:t>Kafka Streams API </a:t>
            </a:r>
          </a:p>
          <a:p>
            <a:r>
              <a:rPr lang="en-US" dirty="0"/>
              <a:t>Kafka Connect API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187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kafka</a:t>
            </a:r>
            <a:r>
              <a:rPr lang="en-US" dirty="0"/>
              <a:t> is used for?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real time streaming data architecture </a:t>
            </a:r>
          </a:p>
          <a:p>
            <a:r>
              <a:rPr lang="en-US" dirty="0" smtClean="0"/>
              <a:t>Website </a:t>
            </a:r>
            <a:r>
              <a:rPr lang="en-US" dirty="0"/>
              <a:t>activity tracking</a:t>
            </a:r>
          </a:p>
          <a:p>
            <a:r>
              <a:rPr lang="en-US" dirty="0" smtClean="0"/>
              <a:t>Metrics </a:t>
            </a:r>
            <a:r>
              <a:rPr lang="en-US" dirty="0"/>
              <a:t>collection and </a:t>
            </a:r>
            <a:r>
              <a:rPr lang="en-US" dirty="0" smtClean="0"/>
              <a:t>monitoring</a:t>
            </a:r>
            <a:endParaRPr lang="en-US" dirty="0"/>
          </a:p>
          <a:p>
            <a:r>
              <a:rPr lang="en-US" dirty="0" smtClean="0"/>
              <a:t>Log </a:t>
            </a:r>
            <a:r>
              <a:rPr lang="en-US" dirty="0"/>
              <a:t>aggregation</a:t>
            </a:r>
          </a:p>
          <a:p>
            <a:r>
              <a:rPr lang="en-US" dirty="0" smtClean="0"/>
              <a:t>Real </a:t>
            </a:r>
            <a:r>
              <a:rPr lang="en-US" dirty="0"/>
              <a:t>time analytics</a:t>
            </a:r>
          </a:p>
          <a:p>
            <a:r>
              <a:rPr lang="en-US" dirty="0" err="1" smtClean="0"/>
              <a:t>Rngesting</a:t>
            </a:r>
            <a:r>
              <a:rPr lang="en-US" dirty="0" smtClean="0"/>
              <a:t> </a:t>
            </a:r>
            <a:r>
              <a:rPr lang="en-US" dirty="0"/>
              <a:t>data into Hadoop</a:t>
            </a:r>
          </a:p>
          <a:p>
            <a:r>
              <a:rPr lang="en-US" dirty="0"/>
              <a:t>Reply </a:t>
            </a:r>
            <a:r>
              <a:rPr lang="en-US" dirty="0" smtClean="0"/>
              <a:t>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example of Kafka use case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lot of large companies who handle a lot of data use Kafka. LinkedIn, where it originated, uses it to track activity data and operational metrics. Twitter uses it as part of Storm to provide a stream processing infrastructure. It's also used by other companies like Spotify, Uber, Tumbler, Goldman Sachs, PayPal, Box, Cisco, </a:t>
            </a:r>
            <a:r>
              <a:rPr lang="en-US" dirty="0" err="1"/>
              <a:t>CloudFlare</a:t>
            </a:r>
            <a:r>
              <a:rPr lang="en-US" dirty="0"/>
              <a:t>, and Netflix.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619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Kafka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Google Cloud Pub/Sub</a:t>
            </a:r>
          </a:p>
          <a:p>
            <a:r>
              <a:rPr lang="en-IN" dirty="0" err="1"/>
              <a:t>MuleSoft</a:t>
            </a:r>
            <a:r>
              <a:rPr lang="en-IN" dirty="0"/>
              <a:t> </a:t>
            </a:r>
            <a:r>
              <a:rPr lang="en-IN" dirty="0" err="1"/>
              <a:t>Anypoint</a:t>
            </a:r>
            <a:r>
              <a:rPr lang="en-IN" dirty="0"/>
              <a:t> Platform</a:t>
            </a:r>
          </a:p>
          <a:p>
            <a:r>
              <a:rPr lang="en-IN" dirty="0"/>
              <a:t>G2 Deals</a:t>
            </a:r>
          </a:p>
          <a:p>
            <a:r>
              <a:rPr lang="en-IN" dirty="0"/>
              <a:t>Confluent</a:t>
            </a:r>
          </a:p>
          <a:p>
            <a:r>
              <a:rPr lang="en-IN" dirty="0"/>
              <a:t>IBM MQ</a:t>
            </a:r>
          </a:p>
          <a:p>
            <a:r>
              <a:rPr lang="en-IN" dirty="0" err="1"/>
              <a:t>RabbitMQ</a:t>
            </a:r>
            <a:endParaRPr lang="en-IN" dirty="0"/>
          </a:p>
          <a:p>
            <a:r>
              <a:rPr lang="en-IN" dirty="0"/>
              <a:t>Amazon MQ</a:t>
            </a:r>
          </a:p>
          <a:p>
            <a:r>
              <a:rPr lang="en-IN" dirty="0" err="1"/>
              <a:t>KubeMQ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459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Kafka does streaming?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11" y="1219200"/>
            <a:ext cx="7224089" cy="4859577"/>
          </a:xfrm>
          <a:prstGeom prst="rect">
            <a:avLst/>
          </a:prstGeom>
        </p:spPr>
      </p:pic>
    </p:spTree>
  </p:cSld>
  <p:clrMapOvr>
    <a:masterClrMapping/>
  </p:clrMapOvr>
  <p:transition advTm="106016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Kafka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96294"/>
            <a:ext cx="7924800" cy="3533775"/>
          </a:xfrm>
        </p:spPr>
      </p:pic>
    </p:spTree>
    <p:extLst>
      <p:ext uri="{BB962C8B-B14F-4D97-AF65-F5344CB8AC3E}">
        <p14:creationId xmlns:p14="http://schemas.microsoft.com/office/powerpoint/2010/main" val="65972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On-screen Show (4:3)</PresentationFormat>
  <Paragraphs>76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Hadoop Ecosystem: kafka</vt:lpstr>
      <vt:lpstr>Deamons of Kafka</vt:lpstr>
      <vt:lpstr>Kafka in nutshell</vt:lpstr>
      <vt:lpstr>Kafka API’s</vt:lpstr>
      <vt:lpstr>What kafka is used for?</vt:lpstr>
      <vt:lpstr>Real life example of Kafka use case</vt:lpstr>
      <vt:lpstr>Kafka Alternatives</vt:lpstr>
      <vt:lpstr>How Kafka does streaming?</vt:lpstr>
      <vt:lpstr>Kafka Architecture</vt:lpstr>
      <vt:lpstr>Why Kafka is popular?</vt:lpstr>
      <vt:lpstr>Kafka CLI Commands</vt:lpstr>
      <vt:lpstr>Kafka CLI commands contd.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2022-11-08T04:16:34Z</dcterms:created>
  <dcterms:modified xsi:type="dcterms:W3CDTF">2022-11-08T05:30:42Z</dcterms:modified>
</cp:coreProperties>
</file>