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.svg" ContentType="image/svg+xml"/>
  <Override PartName="/ppt/media/image2.svg" ContentType="image/svg+xml"/>
  <Override PartName="/ppt/media/image3.svg" ContentType="image/svg+xml"/>
  <Override PartName="/ppt/media/image4.svg" ContentType="image/svg+xml"/>
  <Override PartName="/ppt/media/image5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61" r:id="rId4"/>
    <p:sldId id="259" r:id="rId5"/>
    <p:sldId id="274" r:id="rId6"/>
    <p:sldId id="275" r:id="rId7"/>
    <p:sldId id="270" r:id="rId8"/>
    <p:sldId id="284" r:id="rId9"/>
    <p:sldId id="285" r:id="rId10"/>
    <p:sldId id="287" r:id="rId11"/>
    <p:sldId id="288" r:id="rId12"/>
    <p:sldId id="286" r:id="rId13"/>
    <p:sldId id="289" r:id="rId14"/>
    <p:sldId id="276" r:id="rId15"/>
    <p:sldId id="277" r:id="rId16"/>
    <p:sldId id="278" r:id="rId17"/>
    <p:sldId id="280" r:id="rId18"/>
    <p:sldId id="272" r:id="rId19"/>
    <p:sldId id="281" r:id="rId20"/>
    <p:sldId id="265" r:id="rId21"/>
    <p:sldId id="283" r:id="rId22"/>
    <p:sldId id="282" r:id="rId23"/>
    <p:sldId id="290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7" d="100"/>
          <a:sy n="107" d="100"/>
        </p:scale>
        <p:origin x="173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BD96B-75CA-1841-90D5-B18FC898F67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3AB5E-33BA-8749-A20F-9CA8194C6B6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BD96B-75CA-1841-90D5-B18FC898F67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3AB5E-33BA-8749-A20F-9CA8194C6B6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BD96B-75CA-1841-90D5-B18FC898F67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3AB5E-33BA-8749-A20F-9CA8194C6B6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BD96B-75CA-1841-90D5-B18FC898F67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3AB5E-33BA-8749-A20F-9CA8194C6B6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BD96B-75CA-1841-90D5-B18FC898F67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3AB5E-33BA-8749-A20F-9CA8194C6B6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BD96B-75CA-1841-90D5-B18FC898F678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3AB5E-33BA-8749-A20F-9CA8194C6B6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BD96B-75CA-1841-90D5-B18FC898F678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3AB5E-33BA-8749-A20F-9CA8194C6B6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BD96B-75CA-1841-90D5-B18FC898F67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3AB5E-33BA-8749-A20F-9CA8194C6B6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BD96B-75CA-1841-90D5-B18FC898F678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3AB5E-33BA-8749-A20F-9CA8194C6B6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6117"/>
            <a:ext cx="3008313" cy="108161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686118"/>
            <a:ext cx="5111750" cy="544795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848168"/>
            <a:ext cx="3008313" cy="436634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BD96B-75CA-1841-90D5-B18FC898F678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3AB5E-33BA-8749-A20F-9CA8194C6B6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BD96B-75CA-1841-90D5-B18FC898F678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3AB5E-33BA-8749-A20F-9CA8194C6B6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3.png"/><Relationship Id="rId13" Type="http://schemas.openxmlformats.org/officeDocument/2006/relationships/image" Target="../media/image2.pn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0197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29704"/>
            <a:ext cx="8229600" cy="4196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9BD96B-75CA-1841-90D5-B18FC898F67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72563" y="6356350"/>
            <a:ext cx="10948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3AB5E-33BA-8749-A20F-9CA8194C6B65}" type="slidenum">
              <a:rPr lang="en-US" smtClean="0"/>
            </a:fld>
            <a:endParaRPr lang="en-US"/>
          </a:p>
        </p:txBody>
      </p:sp>
      <p:pic>
        <p:nvPicPr>
          <p:cNvPr id="7" name="Picture 6" descr="MD-flag-background-ppt.png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571500"/>
          </a:xfrm>
          <a:prstGeom prst="rect">
            <a:avLst/>
          </a:prstGeom>
        </p:spPr>
      </p:pic>
      <p:pic>
        <p:nvPicPr>
          <p:cNvPr id="8" name="Picture 7" descr="UMBC-primary-logo-CMYK-on-black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287" y="86177"/>
            <a:ext cx="1749252" cy="402989"/>
          </a:xfrm>
          <a:prstGeom prst="rect">
            <a:avLst/>
          </a:prstGeom>
        </p:spPr>
      </p:pic>
      <p:pic>
        <p:nvPicPr>
          <p:cNvPr id="9" name="Picture 8" descr="corner-element.pn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9918" y="5615558"/>
            <a:ext cx="1224081" cy="1242442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3.svg"/><Relationship Id="rId7" Type="http://schemas.openxmlformats.org/officeDocument/2006/relationships/image" Target="../media/image8.png"/><Relationship Id="rId6" Type="http://schemas.openxmlformats.org/officeDocument/2006/relationships/image" Target="../media/image2.svg"/><Relationship Id="rId5" Type="http://schemas.openxmlformats.org/officeDocument/2006/relationships/image" Target="../media/image7.png"/><Relationship Id="rId4" Type="http://schemas.openxmlformats.org/officeDocument/2006/relationships/image" Target="../media/image1.sv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4" Type="http://schemas.openxmlformats.org/officeDocument/2006/relationships/slideLayout" Target="../slideLayouts/slideLayout2.xml"/><Relationship Id="rId13" Type="http://schemas.openxmlformats.org/officeDocument/2006/relationships/image" Target="../media/image11.png"/><Relationship Id="rId12" Type="http://schemas.openxmlformats.org/officeDocument/2006/relationships/image" Target="../media/image5.svg"/><Relationship Id="rId11" Type="http://schemas.openxmlformats.org/officeDocument/2006/relationships/image" Target="../media/image10.png"/><Relationship Id="rId10" Type="http://schemas.openxmlformats.org/officeDocument/2006/relationships/image" Target="../media/image4.sv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384866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IN" alt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Using Big Data Techniques for Analysis &amp; Prediction of Flight Delay &amp; Cancellation</a:t>
            </a:r>
            <a:b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94847" y="4554109"/>
            <a:ext cx="6754305" cy="1752600"/>
          </a:xfrm>
        </p:spPr>
        <p:txBody>
          <a:bodyPr>
            <a:normAutofit/>
          </a:bodyPr>
          <a:lstStyle/>
          <a:p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alt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Insights and Visualisations </a:t>
            </a:r>
            <a:br>
              <a:rPr lang="en-IN" alt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</a:br>
            <a:r>
              <a:rPr lang="en-IN" alt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Delays and Cancellations by Month</a:t>
            </a:r>
            <a:endParaRPr lang="en-I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57200" y="2008230"/>
            <a:ext cx="8229600" cy="4040103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alt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Insights and Visualisations</a:t>
            </a:r>
            <a:br>
              <a:rPr lang="en-IN" alt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</a:br>
            <a:r>
              <a:rPr lang="en-IN" alt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Which are the most reliable and unreliable Airlines ?</a:t>
            </a:r>
            <a:endParaRPr lang="en-I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17985" y="1927412"/>
            <a:ext cx="8368815" cy="4132986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Insights and Visualisations</a:t>
            </a:r>
            <a:b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</a:br>
            <a:r>
              <a:rPr lang="en-IN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So DMV residents, For domestic travel which is the best airport for us to pick amongst BWI, DCA and IAD ?</a:t>
            </a:r>
            <a:endParaRPr lang="en-I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52581" y="2024047"/>
            <a:ext cx="6462320" cy="2004234"/>
          </a:xfrm>
        </p:spPr>
      </p:pic>
      <p:sp>
        <p:nvSpPr>
          <p:cNvPr id="8" name="TextBox 7"/>
          <p:cNvSpPr txBox="1"/>
          <p:nvPr/>
        </p:nvSpPr>
        <p:spPr>
          <a:xfrm>
            <a:off x="1084728" y="4464424"/>
            <a:ext cx="692971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mean arrival delay, when IAD/BWI and DCA are Origin is very similar.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But, 25% of the flights scheduled from DCA were cancelled.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Around 20% of those planned from BWI were also cancelled.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Though IAD has the least number of domestic flights scheduled, It had a cancellation rate of just 14%. Much lower than the other two airports !</a:t>
            </a:r>
            <a:endParaRPr lang="en-I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Model -1</a:t>
            </a:r>
            <a:br>
              <a:rPr lang="en-I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Prediction of Cancellation</a:t>
            </a:r>
            <a:endParaRPr lang="en-IN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8965" cy="4526280"/>
          </a:xfrm>
        </p:spPr>
        <p:txBody>
          <a:bodyPr/>
          <a:lstStyle/>
          <a:p>
            <a:pPr marL="0" indent="0">
              <a:buNone/>
            </a:pPr>
            <a:r>
              <a:rPr lang="en-I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Algorithm used</a:t>
            </a: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: DecisionTree Classifier.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: date, carrier, origin, hour_of_day, destination, month, day, week.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 descr="MicrosoftTeams-image"/>
          <p:cNvPicPr>
            <a:picLocks noGrp="1"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043940" y="2927350"/>
            <a:ext cx="6617970" cy="382143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Model -2</a:t>
            </a:r>
            <a:br>
              <a:rPr lang="en-I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Prediction of Cancellation</a:t>
            </a:r>
            <a:endParaRPr lang="en-IN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8965" cy="4526280"/>
          </a:xfrm>
        </p:spPr>
        <p:txBody>
          <a:bodyPr/>
          <a:lstStyle/>
          <a:p>
            <a:pPr marL="0" indent="0">
              <a:buNone/>
            </a:pPr>
            <a:r>
              <a:rPr lang="en-I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Algorithm used</a:t>
            </a: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: Logistic Regression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: date, carrier, origin, hour_of_day, destination, month, day, week.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 descr="MicrosoftTeams-image (1)"/>
          <p:cNvPicPr>
            <a:picLocks noGrp="1"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391920" y="2853055"/>
            <a:ext cx="5890895" cy="357568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Model -3</a:t>
            </a:r>
            <a:br>
              <a:rPr lang="en-I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Prediction of Delay</a:t>
            </a:r>
            <a:endParaRPr lang="en-IN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8965" cy="4526280"/>
          </a:xfrm>
        </p:spPr>
        <p:txBody>
          <a:bodyPr/>
          <a:lstStyle/>
          <a:p>
            <a:pPr marL="0" indent="0">
              <a:buNone/>
            </a:pPr>
            <a:r>
              <a:rPr lang="en-IN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Algorithm used</a:t>
            </a:r>
            <a:r>
              <a:rPr lang="en-IN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: Decision Tree Classifier</a:t>
            </a:r>
            <a:endParaRPr lang="en-IN" alt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r>
              <a:rPr lang="en-IN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: date, carrier, origin, hour_of_day, destination, month, day, week.</a:t>
            </a:r>
            <a:endParaRPr lang="en-IN" alt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Target Variable for modelling:</a:t>
            </a:r>
            <a:r>
              <a:rPr lang="en-IN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Generated column “delay = 0/1”</a:t>
            </a:r>
            <a:endParaRPr lang="en-IN" alt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alt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 descr="MicrosoftTeams-image (2)"/>
          <p:cNvPicPr>
            <a:picLocks noGrp="1"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068070" y="2761615"/>
            <a:ext cx="6420485" cy="361823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Model -4</a:t>
            </a:r>
            <a:br>
              <a:rPr lang="en-I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Prediction of Delay</a:t>
            </a:r>
            <a:endParaRPr lang="en-IN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8965" cy="4526280"/>
          </a:xfrm>
        </p:spPr>
        <p:txBody>
          <a:bodyPr/>
          <a:lstStyle/>
          <a:p>
            <a:pPr marL="0" indent="0">
              <a:buNone/>
            </a:pPr>
            <a:r>
              <a:rPr lang="en-IN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Algorithm used</a:t>
            </a:r>
            <a:r>
              <a:rPr lang="en-IN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: Logistic Regression</a:t>
            </a:r>
            <a:endParaRPr lang="en-IN" alt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r>
              <a:rPr lang="en-IN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: date, carrier, origin, hour_of_day, destination, month, day, week.</a:t>
            </a:r>
            <a:endParaRPr lang="en-IN" alt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Target Variable for modelling:</a:t>
            </a:r>
            <a:r>
              <a:rPr lang="en-IN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Generated column “delay = 0/1”</a:t>
            </a:r>
            <a:endParaRPr lang="en-IN" alt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alt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 descr="MicrosoftTeams-image (3)"/>
          <p:cNvPicPr>
            <a:picLocks noGrp="1"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019810" y="2784475"/>
            <a:ext cx="5956300" cy="354774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Analysis of Machine Learning Models Performance.</a:t>
            </a:r>
            <a:endParaRPr lang="en-IN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Why logistic regression was best perfoming algorithm ?</a:t>
            </a:r>
            <a:endParaRPr lang="en-I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It is less inclined to overfitting.</a:t>
            </a:r>
            <a:endParaRPr lang="en-I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No default assumptions about the distribution of the data</a:t>
            </a:r>
            <a:endParaRPr lang="en-I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tree, is highly variable with small change in data, and considering the magnitude of data, there is high probability for the model to be unstable.</a:t>
            </a:r>
            <a:endParaRPr lang="en-I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Why the accuracy is not above 90% ?</a:t>
            </a:r>
            <a:endParaRPr lang="en-I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This is a case of highly unbalanced classification</a:t>
            </a:r>
            <a:endParaRPr lang="en-I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Apart from features - Many external factors effect the delay of a flight.</a:t>
            </a:r>
            <a:endParaRPr lang="en-I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One of the main cause for delays/cancellation is weather.</a:t>
            </a:r>
            <a:endParaRPr lang="en-I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Even without these as features, the models perform well in classifying.</a:t>
            </a:r>
            <a:endParaRPr lang="en-I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457200" y="1595755"/>
            <a:ext cx="70999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AWS Problem </a:t>
            </a:r>
            <a:endParaRPr lang="en-I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457200" y="3068320"/>
            <a:ext cx="8229600" cy="280035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457200" y="1595755"/>
            <a:ext cx="709993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How much would it cost for us to deploy an instance of similar hardware from Amazon’s EC-2. ?</a:t>
            </a:r>
            <a:endParaRPr lang="en-I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4 vCPUs (our hardware 16vCPUs)</a:t>
            </a:r>
            <a:endParaRPr lang="en-I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40gb RAM </a:t>
            </a:r>
            <a:endParaRPr lang="en-I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100gb SSD (our hardware 500gb)</a:t>
            </a:r>
            <a:endParaRPr lang="en-I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517525" y="5998210"/>
            <a:ext cx="70396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for 2 hours useage per day, it would cost 470 USD/Month</a:t>
            </a:r>
            <a:endParaRPr lang="en-I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62892"/>
            <a:ext cx="8229600" cy="5163272"/>
          </a:xfrm>
        </p:spPr>
        <p:txBody>
          <a:bodyPr/>
          <a:lstStyle/>
          <a:p>
            <a:pPr marL="0" indent="0" algn="ctr">
              <a:buNone/>
            </a:pPr>
            <a:r>
              <a:rPr lang="en-I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upgrades - Scope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 was verified from the original source - </a:t>
            </a:r>
            <a:r>
              <a:rPr lang="en-IN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US Department of Transportation - Bureau of Transportation Statistics. </a:t>
            </a:r>
            <a:endParaRPr lang="en-IN" altLang="en-US" sz="20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en-IN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However, there is no streaming API for fetching real-time data.</a:t>
            </a:r>
            <a:endParaRPr lang="en-IN" altLang="en-US" sz="20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en-I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 has to be manually downloaded as a CSV and the latest data has to be selected.</a:t>
            </a:r>
            <a:endParaRPr lang="en-I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Therefore, in the future, we would like to further upgrade this project by building and deploying a web spider bot for downloading the latest CSVs and automate the process of fetching the latest data bi-weekly.</a:t>
            </a:r>
            <a:endParaRPr lang="en-I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Therefore replicating and automating the process of streaming of data.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</a:t>
            </a:r>
            <a:r>
              <a:rPr lang="en-I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  <a:endParaRPr lang="en-I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analyze historical airline data from the years 2009 – 2018 to build a prediction model to predict the possible chance of delay and cancellation.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Data: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Kaggle Dataset (Flight Information of US domestic flights.)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Data Specifications: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raw data is in the form of CSV files classified based on years corresponding to the data. The total size of the data is 7.62 GB.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 EDA, generate visualizations, and build prediction models based on the principles of Big Data. 	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alt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We were succesfuly able to use the Big Data tools for processing millions of rows of data.</a:t>
            </a:r>
            <a:endParaRPr lang="en-I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We are able to classify and predict if a flight would be delayed or cancelled, upto an accuracy of 75%.</a:t>
            </a:r>
            <a:endParaRPr lang="en-I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Gain interesting insights from processing the data, transforming and generating visualizations. </a:t>
            </a:r>
            <a:endParaRPr lang="en-I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Satisfied most of the criteria for big data 6-V’s:</a:t>
            </a:r>
            <a:endParaRPr lang="en-I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altLang="en-US" sz="1750">
                <a:latin typeface="Times New Roman" panose="02020603050405020304" pitchFamily="18" charset="0"/>
                <a:cs typeface="Times New Roman" panose="02020603050405020304" pitchFamily="18" charset="0"/>
              </a:rPr>
              <a:t>Value: Nobody likes their flight to be cancelled, great to know beforehand.</a:t>
            </a:r>
            <a:endParaRPr lang="en-IN" altLang="en-US" sz="175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altLang="en-US" sz="1750">
                <a:latin typeface="Times New Roman" panose="02020603050405020304" pitchFamily="18" charset="0"/>
                <a:cs typeface="Times New Roman" panose="02020603050405020304" pitchFamily="18" charset="0"/>
              </a:rPr>
              <a:t>Veracity: Authenticiy of data used - verified from original government source.</a:t>
            </a:r>
            <a:endParaRPr lang="en-IN" altLang="en-US" sz="175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altLang="en-US" sz="1750">
                <a:latin typeface="Times New Roman" panose="02020603050405020304" pitchFamily="18" charset="0"/>
                <a:cs typeface="Times New Roman" panose="02020603050405020304" pitchFamily="18" charset="0"/>
              </a:rPr>
              <a:t>Volume: Over 60 million rows of data used.</a:t>
            </a:r>
            <a:endParaRPr lang="en-IN" altLang="en-US" sz="175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altLang="en-US" sz="1750">
                <a:latin typeface="Times New Roman" panose="02020603050405020304" pitchFamily="18" charset="0"/>
                <a:cs typeface="Times New Roman" panose="02020603050405020304" pitchFamily="18" charset="0"/>
              </a:rPr>
              <a:t>Variability: Variation of data at different phases and time-frames.</a:t>
            </a:r>
            <a:endParaRPr lang="en-IN" altLang="en-US" sz="175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altLang="en-US" sz="1750">
                <a:latin typeface="Times New Roman" panose="02020603050405020304" pitchFamily="18" charset="0"/>
                <a:cs typeface="Times New Roman" panose="02020603050405020304" pitchFamily="18" charset="0"/>
              </a:rPr>
              <a:t>Variety: Entire US domestic flights data, wide choice of features available. </a:t>
            </a:r>
            <a:endParaRPr lang="en-IN" altLang="en-US" sz="175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Key Takeaways - Learning:</a:t>
            </a:r>
            <a:endParaRPr lang="en-IN" alt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736725"/>
            <a:ext cx="8229600" cy="4389755"/>
          </a:xfrm>
        </p:spPr>
        <p:txBody>
          <a:bodyPr/>
          <a:lstStyle/>
          <a:p>
            <a:r>
              <a:rPr lang="en-IN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Power of PySpark - Utilization of RAM for super-fast processing.</a:t>
            </a:r>
            <a:endParaRPr lang="en-IN" alt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Clearly understand the difference in performance Spark provides over the alternate tools/frameworks using only Python. </a:t>
            </a:r>
            <a:endParaRPr lang="en-IN" alt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As learnt in class, big data tools, provide the ability to harness the use of commodity hardware for the technologies used.</a:t>
            </a:r>
            <a:endParaRPr lang="en-IN" alt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Specifically, upgrades in personal machine computational capabilities allowing users to run a local setups over cloud or server based setups.</a:t>
            </a:r>
            <a:endParaRPr lang="en-IN" alt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We were able to process, millions of rows of data and also build complex Machine learning models using MLLib and PySpark.  </a:t>
            </a:r>
            <a:endParaRPr lang="en-IN" alt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Challenge faced: Required memory bottleneck.</a:t>
            </a:r>
            <a:endParaRPr lang="en-IN" alt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alt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alt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Thank You</a:t>
            </a:r>
            <a:endParaRPr lang="en-IN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968" y="949992"/>
            <a:ext cx="8154063" cy="632036"/>
          </a:xfrm>
        </p:spPr>
        <p:txBody>
          <a:bodyPr/>
          <a:lstStyle/>
          <a:p>
            <a:pPr marL="0" indent="0" algn="ctr">
              <a:buNone/>
            </a:pPr>
            <a:r>
              <a:rPr lang="en-I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of Architecture.</a:t>
            </a:r>
            <a:endParaRPr lang="en-I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: Rounded Corners 1"/>
          <p:cNvSpPr/>
          <p:nvPr/>
        </p:nvSpPr>
        <p:spPr>
          <a:xfrm>
            <a:off x="6356875" y="1766947"/>
            <a:ext cx="2412303" cy="4559382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: Rounded Corners 3"/>
          <p:cNvSpPr/>
          <p:nvPr/>
        </p:nvSpPr>
        <p:spPr>
          <a:xfrm>
            <a:off x="6502524" y="1976792"/>
            <a:ext cx="2115522" cy="1730012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300" b="1" i="0" u="sng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Visualizations</a:t>
            </a:r>
            <a:endParaRPr kumimoji="0" lang="en-US" sz="1300" b="1" i="0" u="sng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: Rounded Corners 4"/>
          <p:cNvSpPr/>
          <p:nvPr/>
        </p:nvSpPr>
        <p:spPr>
          <a:xfrm>
            <a:off x="6484220" y="4151534"/>
            <a:ext cx="2162706" cy="1673858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300" b="1" i="0" u="sng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Prediction Models</a:t>
            </a:r>
            <a:endParaRPr kumimoji="0" lang="en-US" sz="1300" b="1" i="0" u="sng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: Rounded Corners 5"/>
          <p:cNvSpPr/>
          <p:nvPr/>
        </p:nvSpPr>
        <p:spPr>
          <a:xfrm>
            <a:off x="3525613" y="3277384"/>
            <a:ext cx="2412303" cy="1668096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rgbClr val="ED7D3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300" b="1" i="0" u="sng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Processing</a:t>
            </a:r>
            <a:endParaRPr kumimoji="0" lang="en-US" sz="1300" b="1" i="0" u="sng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kern="0" dirty="0">
              <a:solidFill>
                <a:prstClr val="black"/>
              </a:solidFill>
              <a:latin typeface="Calibri" panose="020F0502020204030204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lowchart: Magnetic Disk 8"/>
          <p:cNvSpPr/>
          <p:nvPr/>
        </p:nvSpPr>
        <p:spPr>
          <a:xfrm>
            <a:off x="2125401" y="3277384"/>
            <a:ext cx="981817" cy="1668095"/>
          </a:xfrm>
          <a:prstGeom prst="flowChartMagneticDisk">
            <a:avLst/>
          </a:prstGeom>
          <a:solidFill>
            <a:sysClr val="window" lastClr="FFFFFF"/>
          </a:solidFill>
          <a:ln w="12700" cap="flat" cmpd="sng" algn="ctr">
            <a:solidFill>
              <a:srgbClr val="70AD47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300" b="1" i="0" u="sng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Storage</a:t>
            </a:r>
            <a:endParaRPr kumimoji="0" lang="en-US" sz="1300" b="1" i="0" u="sng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: Rounded Corners 9"/>
          <p:cNvSpPr/>
          <p:nvPr/>
        </p:nvSpPr>
        <p:spPr>
          <a:xfrm>
            <a:off x="304861" y="3484059"/>
            <a:ext cx="1402145" cy="1300582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300" b="1" i="0" u="sng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 Data Source</a:t>
            </a:r>
            <a:endParaRPr kumimoji="0" lang="en-US" sz="1300" b="1" i="0" u="sng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3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3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3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Picture 4" descr="How to Download Kaggle Datasets on Ubuntu | endtoend.ai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61" b="19814"/>
          <a:stretch>
            <a:fillRect/>
          </a:stretch>
        </p:blipFill>
        <p:spPr bwMode="auto">
          <a:xfrm>
            <a:off x="375916" y="4046638"/>
            <a:ext cx="1307317" cy="572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9204" y="3971163"/>
            <a:ext cx="813478" cy="813478"/>
          </a:xfrm>
          <a:prstGeom prst="rect">
            <a:avLst/>
          </a:prstGeom>
        </p:spPr>
      </p:pic>
      <p:sp>
        <p:nvSpPr>
          <p:cNvPr id="13" name="Arrow: Right 12"/>
          <p:cNvSpPr/>
          <p:nvPr/>
        </p:nvSpPr>
        <p:spPr>
          <a:xfrm>
            <a:off x="1722941" y="3958552"/>
            <a:ext cx="393250" cy="322309"/>
          </a:xfrm>
          <a:prstGeom prst="rightArrow">
            <a:avLst/>
          </a:prstGeom>
          <a:solidFill>
            <a:srgbClr val="A5A5A5"/>
          </a:solidFill>
          <a:ln w="12700" cap="flat" cmpd="sng" algn="ctr">
            <a:solidFill>
              <a:srgbClr val="A5A5A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6" name="Graphic 15" descr="Bar chart with solid fill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89828" y="2627545"/>
            <a:ext cx="649840" cy="649840"/>
          </a:xfrm>
          <a:prstGeom prst="rect">
            <a:avLst/>
          </a:prstGeom>
        </p:spPr>
      </p:pic>
      <p:pic>
        <p:nvPicPr>
          <p:cNvPr id="17" name="Graphic 16" descr="Pie chart with solid fill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200935" y="2640069"/>
            <a:ext cx="649841" cy="649841"/>
          </a:xfrm>
          <a:prstGeom prst="rect">
            <a:avLst/>
          </a:prstGeom>
        </p:spPr>
      </p:pic>
      <p:pic>
        <p:nvPicPr>
          <p:cNvPr id="18" name="Graphic 17" descr="Upward trend with solid fill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914368" y="2627544"/>
            <a:ext cx="649841" cy="649841"/>
          </a:xfrm>
          <a:prstGeom prst="rect">
            <a:avLst/>
          </a:prstGeom>
        </p:spPr>
      </p:pic>
      <p:pic>
        <p:nvPicPr>
          <p:cNvPr id="19" name="Graphic 18" descr="Robot with solid fill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749772" y="4784641"/>
            <a:ext cx="688557" cy="688557"/>
          </a:xfrm>
          <a:prstGeom prst="rect">
            <a:avLst/>
          </a:prstGeom>
        </p:spPr>
      </p:pic>
      <p:pic>
        <p:nvPicPr>
          <p:cNvPr id="20" name="Graphic 19" descr="Robot outline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640679" y="4805494"/>
            <a:ext cx="685779" cy="685779"/>
          </a:xfrm>
          <a:prstGeom prst="rect">
            <a:avLst/>
          </a:prstGeom>
        </p:spPr>
      </p:pic>
      <p:sp>
        <p:nvSpPr>
          <p:cNvPr id="23" name="Arrow: Right 22"/>
          <p:cNvSpPr/>
          <p:nvPr/>
        </p:nvSpPr>
        <p:spPr>
          <a:xfrm>
            <a:off x="3123961" y="3950276"/>
            <a:ext cx="393250" cy="322309"/>
          </a:xfrm>
          <a:prstGeom prst="rightArrow">
            <a:avLst/>
          </a:prstGeom>
          <a:solidFill>
            <a:srgbClr val="A5A5A5"/>
          </a:solidFill>
          <a:ln w="12700" cap="flat" cmpd="sng" algn="ctr">
            <a:solidFill>
              <a:srgbClr val="A5A5A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Arrow: Right 23"/>
          <p:cNvSpPr/>
          <p:nvPr/>
        </p:nvSpPr>
        <p:spPr>
          <a:xfrm>
            <a:off x="5950911" y="3971163"/>
            <a:ext cx="393250" cy="322309"/>
          </a:xfrm>
          <a:prstGeom prst="rightArrow">
            <a:avLst/>
          </a:prstGeom>
          <a:solidFill>
            <a:srgbClr val="A5A5A5"/>
          </a:solidFill>
          <a:ln w="12700" cap="flat" cmpd="sng" algn="ctr">
            <a:solidFill>
              <a:srgbClr val="A5A5A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 descr="Apache Spark SVG Vector Logos - Vector Logo Zone"/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92" t="9237" r="13396" b="13218"/>
          <a:stretch>
            <a:fillRect/>
          </a:stretch>
        </p:blipFill>
        <p:spPr bwMode="auto">
          <a:xfrm>
            <a:off x="4024804" y="3857492"/>
            <a:ext cx="1550476" cy="830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Box 6"/>
          <p:cNvSpPr txBox="1"/>
          <p:nvPr/>
        </p:nvSpPr>
        <p:spPr>
          <a:xfrm>
            <a:off x="6713220" y="5825490"/>
            <a:ext cx="16935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/>
              <a:t>Spark MLLib</a:t>
            </a:r>
            <a:endParaRPr lang="en-I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Modifications from defense and report</a:t>
            </a:r>
            <a:endParaRPr lang="en-IN" alt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I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were able to execute and develop the model as initially proposed in the defense. </a:t>
            </a:r>
            <a:endParaRPr lang="en-I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Along the way, we faced obstacles, but were able to tackle them and achieve the intended target.</a:t>
            </a:r>
            <a:endParaRPr lang="en-I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processing the massive amount of data, we were able to generate very interesting insights about airlines, various airports.</a:t>
            </a:r>
            <a:endParaRPr lang="en-I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analysed how the impact of delay varies with respect to the month, week, day, slot and specifically upto the hour. </a:t>
            </a:r>
            <a:endParaRPr lang="en-I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were able to train and build complex machine learning models with multiple features to build a prediction model for delay and cancellation.</a:t>
            </a:r>
            <a:endParaRPr lang="en-I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endParaRPr lang="en-I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the Data</a:t>
            </a:r>
            <a:endParaRPr lang="en-IN" alt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41170"/>
            <a:ext cx="8229600" cy="4385310"/>
          </a:xfrm>
        </p:spPr>
        <p:txBody>
          <a:bodyPr/>
          <a:lstStyle/>
          <a:p>
            <a:pPr algn="l"/>
            <a:r>
              <a:rPr lang="en-I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 is basically divided into 10 CSV files, each file represents 1 year’s flight data. The combined size of the data is 7.62 GB.</a:t>
            </a:r>
            <a:endParaRPr lang="en-I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an average, each CSV file is has about 6 million rows of data, that brings the total instances/rows of data to over 60 million.</a:t>
            </a:r>
            <a:endParaRPr lang="en-I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 consists of 27 columns of data, that includes both continuous and categorical variables.</a:t>
            </a:r>
            <a:endParaRPr lang="en-I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of the key features identified include - flight_date, carrier, origin, destination, distance, departure_time, Arrival_delay. </a:t>
            </a:r>
            <a:endParaRPr lang="en-I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features include - cancellation_code, carrier_delay, weather_delay, NAS_delay, security_delay.</a:t>
            </a:r>
            <a:endParaRPr lang="en-I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I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Processing of Data - Using PySpark</a:t>
            </a:r>
            <a:endParaRPr lang="en-I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loading the data from MongoDB, most of the columns data and respective data types were improperly formatted as string type.</a:t>
            </a:r>
            <a:endParaRPr lang="en-I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cleaning phase and pre-processing of data, we modified the data types based on the requirement.</a:t>
            </a:r>
            <a:endParaRPr lang="en-I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Type_casted the fields such as date, delay, take_off, planned_times data into time_stamps.</a:t>
            </a:r>
            <a:endParaRPr lang="en-I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conversion of the data into the time() format, we generated more categorical data from the continuous time data. (Month, day of week, slot of day, arrival time in - minutes, delay in minutes)</a:t>
            </a:r>
            <a:endParaRPr lang="en-I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step will eventualy help us in building an effective ML model for prediction. </a:t>
            </a:r>
            <a:endParaRPr lang="en-I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Insights and Visualisations</a:t>
            </a:r>
            <a:br>
              <a:rPr lang="en-I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alt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Delay and cancellations by Origin</a:t>
            </a:r>
            <a:endParaRPr lang="en-I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57200" y="1982960"/>
            <a:ext cx="8229600" cy="4090642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alt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Insights and Visualisations</a:t>
            </a:r>
            <a:br>
              <a:rPr lang="en-IN" alt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</a:br>
            <a:r>
              <a:rPr lang="en-IN" alt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Delay and cancellations by destination</a:t>
            </a:r>
            <a:endParaRPr lang="en-I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57200" y="1962632"/>
            <a:ext cx="8229600" cy="4131298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Insights and Visualisations –</a:t>
            </a:r>
            <a:b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</a:b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Variation in delay and cancelation</a:t>
            </a:r>
            <a:b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</a:b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As a function of “Day of the week”</a:t>
            </a:r>
            <a:endParaRPr lang="en-I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57200" y="2041826"/>
            <a:ext cx="8229600" cy="3972910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6938</Words>
  <Application>WPS Presentation</Application>
  <PresentationFormat>On-screen Show (4:3)</PresentationFormat>
  <Paragraphs>173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2" baseType="lpstr">
      <vt:lpstr>Arial</vt:lpstr>
      <vt:lpstr>SimSun</vt:lpstr>
      <vt:lpstr>Wingdings</vt:lpstr>
      <vt:lpstr>Arial</vt:lpstr>
      <vt:lpstr>Times New Roman</vt:lpstr>
      <vt:lpstr>Calibri</vt:lpstr>
      <vt:lpstr>Microsoft YaHei</vt:lpstr>
      <vt:lpstr>Arial Unicode MS</vt:lpstr>
      <vt:lpstr>Calibri</vt:lpstr>
      <vt:lpstr>Office Theme</vt:lpstr>
      <vt:lpstr>Using Big Data Techniques for Analysis &amp; Prediction of Flight Delay &amp; Cancellation </vt:lpstr>
      <vt:lpstr>Project Description</vt:lpstr>
      <vt:lpstr>PowerPoint 演示文稿</vt:lpstr>
      <vt:lpstr>Modifications from defense and report</vt:lpstr>
      <vt:lpstr>Understanding the Data</vt:lpstr>
      <vt:lpstr>Processing of Data - Using PySpark</vt:lpstr>
      <vt:lpstr>Insights and Visualisations Delay and cancellations by Origin</vt:lpstr>
      <vt:lpstr>Insights and Visualisations Delay and cancellations by destination</vt:lpstr>
      <vt:lpstr>Insights and Visualisations – Variation in delay and cancelation As a function of “Day of the week”</vt:lpstr>
      <vt:lpstr>Insights and Visualisations  Delays and Cancellations by Month</vt:lpstr>
      <vt:lpstr>Insights and Visualisations Which are the most reliable and unreliable Airlines ?</vt:lpstr>
      <vt:lpstr>Insights and Visualisations So DMV residents, For domestic travel which is the best airport for us to pick amongst BWI, DCA and IAD ?</vt:lpstr>
      <vt:lpstr>Machine Learning Model -1 Prediction of Cancellation</vt:lpstr>
      <vt:lpstr>Machine Learning Model -2 Prediction of Cancellation</vt:lpstr>
      <vt:lpstr>Machine Learning Model -3 Prediction of Delay</vt:lpstr>
      <vt:lpstr>Machine Learning Model -4 Prediction of Delay</vt:lpstr>
      <vt:lpstr>Analysis of Machine Learning Models Performance.</vt:lpstr>
      <vt:lpstr>The AWS Problem </vt:lpstr>
      <vt:lpstr>PowerPoint 演示文稿</vt:lpstr>
      <vt:lpstr>Conclusion</vt:lpstr>
      <vt:lpstr>Key Takeaways - Learning:</vt:lpstr>
      <vt:lpstr>Thank You</vt:lpstr>
    </vt:vector>
  </TitlesOfParts>
  <Company>UMBC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Jim Lord</dc:creator>
  <cp:lastModifiedBy>rapto</cp:lastModifiedBy>
  <cp:revision>90</cp:revision>
  <dcterms:created xsi:type="dcterms:W3CDTF">2019-12-12T13:31:00Z</dcterms:created>
  <dcterms:modified xsi:type="dcterms:W3CDTF">2023-07-04T00:09:13Z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D978D1D1E3944FBA8BD34B268B3CDA23</vt:lpwstr>
  </property>
  <property fmtid="{D5CDD505-2E9C-101B-9397-08002B2CF9AE}" pid="3" name="KSOProductBuildVer">
    <vt:lpwstr>1033-11.2.0.11537</vt:lpwstr>
  </property>
  <property fmtid="{D5CDD505-2E9C-101B-9397-08002B2CF9AE}" pid="4" name="ContentTypeId">
    <vt:lpwstr>0x0101002A7AA3EE67665849BABA355A4CEA5FCE</vt:lpwstr>
  </property>
</Properties>
</file>