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85" r:id="rId5"/>
    <p:sldId id="275" r:id="rId6"/>
    <p:sldId id="282" r:id="rId7"/>
    <p:sldId id="283" r:id="rId8"/>
    <p:sldId id="296" r:id="rId9"/>
    <p:sldId id="297" r:id="rId10"/>
    <p:sldId id="298" r:id="rId11"/>
    <p:sldId id="299" r:id="rId12"/>
    <p:sldId id="284" r:id="rId13"/>
    <p:sldId id="300" r:id="rId14"/>
    <p:sldId id="302" r:id="rId15"/>
    <p:sldId id="30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9340"/>
            <a:ext cx="7772400" cy="1470025"/>
          </a:xfrm>
        </p:spPr>
        <p:txBody>
          <a:bodyPr>
            <a:normAutofit/>
          </a:bodyPr>
          <a:lstStyle/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In-Vehicle Coupon Recommendation</a:t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Using Machine Learning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847" y="3881718"/>
            <a:ext cx="6754305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606 Capstone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Professor,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Chaojie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Saathyak Rao Kasuganti – FV86010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Coupon acceptance based on customer’s age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710" y="1797943"/>
            <a:ext cx="6576630" cy="44580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Comparison of Model Performance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905" y="1835785"/>
            <a:ext cx="6600825" cy="3552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: Why Gradient Boosting Model is Chosen?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(75.7%):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the highest accuracy among tested models.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dependable coupon recommendations.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Balanced F1 Scores: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Competitive scores for both successful (0.79) and unsuccessful (0.71) recommendations.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effectiveness across diverse scenarios.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transparency in prediction rationale.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trust and compliance.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boosting to combine weak learners.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overfitting, captures complex patterns.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Analysis: Why Gradient Boosting Outperforms ?</a:t>
            </a:r>
            <a:endParaRPr lang="en-I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Harnesses collective knowledge of weaker models.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variance, enhancing overall performance.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Overfitting: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 handles overfitting.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model reliability compared to models with higher variance.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Capability: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excellent generalization.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accuracy in making recommendations on unseen data or new users.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model based on the type of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 – basic domain knowledge is critical. Helps in feature engineering. (Also control model complexity)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Occam's Razor: When 2 or more algorithms have similar accuracies, always prefer the simpler model.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realistically never be able to reach 100% accuracy because of “Free will factor”.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biomedical or scientific use case. Only marketing purpose (Accuracy of 76% great)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	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whether individuals will accept coupons in different driving scenarios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Insights 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 businesses/ entrepreneurs can customize their marketing strategies based on the identified factors influencing coupon acceptance?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Question/s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major factors that influence an individual's decision to accept or reject a coupon in various driving scenarios?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general demographic criteria influence and relate to coupon acceptance in different driving scenarios?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to these questions can inform marketing strategies, enhance customer engagement, and improve the effectiveness of successful coupon promotions.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– Source, Credibility and Attributes: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Irvine Machine Learning Repository.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Credibility: </a:t>
            </a: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reputed for providing high-quality datasets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originally sourced form Amazon Mechanical Turk.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Attributes: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2213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(12684, 24)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Attributes : Primarily categorical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nature.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datatypes: Object, Integers.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Type of Classification Problem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1146" y="1744971"/>
            <a:ext cx="5421708" cy="361447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Distribution of Data – Gender distribution of survey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2838" y="1744971"/>
            <a:ext cx="5578323" cy="3619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Distribution of Data – Education Level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548" y="1430374"/>
            <a:ext cx="6179176" cy="51769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Summary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r>
              <a:rPr lang="en-US" sz="2400" dirty="0"/>
              <a:t>There are 74 duplicated rows</a:t>
            </a:r>
            <a:r>
              <a:rPr lang="en-IN" altLang="en-US" sz="2400" dirty="0"/>
              <a:t>.</a:t>
            </a:r>
            <a:endParaRPr lang="en-IN" altLang="en-US" sz="2400" dirty="0"/>
          </a:p>
          <a:p>
            <a:r>
              <a:rPr lang="en-US" sz="2400" dirty="0"/>
              <a:t>Columns with single entry – 1 Column, Dropped.</a:t>
            </a:r>
            <a:endParaRPr lang="en-US" sz="2400" dirty="0"/>
          </a:p>
          <a:p>
            <a:r>
              <a:rPr lang="en-US" sz="2400" dirty="0"/>
              <a:t>To control dimensionality – Column with 26 distinct values ‘Occupation’ is dropped.</a:t>
            </a:r>
            <a:endParaRPr lang="en-US" sz="2400" dirty="0"/>
          </a:p>
          <a:p>
            <a:r>
              <a:rPr lang="en-US" sz="2400" dirty="0"/>
              <a:t>Be aware of the increase in dimensionality when categories have a high cardinality (many unique values).</a:t>
            </a:r>
            <a:endParaRPr lang="en-US" sz="2400" dirty="0"/>
          </a:p>
          <a:p>
            <a:r>
              <a:rPr lang="en-US" sz="2400" dirty="0"/>
              <a:t>Use one-hot encoding that converts the existing categorical features to binary features, we can consider dropping the column 'occupation'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Coupon acceptance based on weather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053" y="1744971"/>
            <a:ext cx="6247970" cy="44159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Coupon acceptance based on customer’s gender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574" y="1929704"/>
            <a:ext cx="6478928" cy="44522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3322</Words>
  <Application>WPS Presentation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</vt:lpstr>
      <vt:lpstr>Office Theme</vt:lpstr>
      <vt:lpstr>In-Vehicle Coupon Recommendation  System Using Machine Learning</vt:lpstr>
      <vt:lpstr>Introduction</vt:lpstr>
      <vt:lpstr>Data – Source, Credibility and Attributes:</vt:lpstr>
      <vt:lpstr>EDA: Type of Classification Problem</vt:lpstr>
      <vt:lpstr>EDA: Distribution of Data – Gender distribution of survey</vt:lpstr>
      <vt:lpstr>EDA: Distribution of Data – Education Level</vt:lpstr>
      <vt:lpstr>EDA: Summary</vt:lpstr>
      <vt:lpstr>Insight: Coupon acceptance based on weather</vt:lpstr>
      <vt:lpstr>Insight: Coupon acceptance based on customer’s gender</vt:lpstr>
      <vt:lpstr>Insight: Coupon acceptance based on customer’s age</vt:lpstr>
      <vt:lpstr>Results: Comparison of Model Performance</vt:lpstr>
      <vt:lpstr>Analysis : Why Gradient Boosting Model is Chosen? </vt:lpstr>
      <vt:lpstr>Analysis: Why Gradient Boosting Outperforms ?</vt:lpstr>
      <vt:lpstr>Conclusion</vt:lpstr>
      <vt:lpstr>THANK YOU	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rapto</cp:lastModifiedBy>
  <cp:revision>90</cp:revision>
  <dcterms:created xsi:type="dcterms:W3CDTF">2019-12-12T13:31:00Z</dcterms:created>
  <dcterms:modified xsi:type="dcterms:W3CDTF">2023-12-16T05:04:29Z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54A46E32C0414BD795908BA6A460CBE5</vt:lpwstr>
  </property>
  <property fmtid="{D5CDD505-2E9C-101B-9397-08002B2CF9AE}" pid="3" name="KSOProductBuildVer">
    <vt:lpwstr>1033-12.2.0.13359</vt:lpwstr>
  </property>
</Properties>
</file>