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embeddedFontLst>
    <p:embeddedFont>
      <p:font typeface="Calibri" panose="020F0502020204030204"/>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1ac1b12e4bd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c1b12e4b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1ac1b12e4bd_1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ac1b12e4b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1ae02135ea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ae02135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1ac1b12e4bd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ac1b12e4b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1ac1b12e4bd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c1b12e4b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1ad0cf2718f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ad0cf2718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1ac1b12e4bd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ac1b12e4bd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g1ac1b12e4bd_2_3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ac1b12e4bd_2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1ac1b12e4bd_2_3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c1b12e4bd_2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1ac1b12e4bd_2_3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ac1b12e4bd_2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1ac1b12e4bd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c1b12e4b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1ac1b12e4bd_2_3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ac1b12e4bd_2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1ad0cf2718f_3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d0cf2718f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g1ad0cf2718f_3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ad0cf2718f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g1ad0cf2718f_3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ad0cf2718f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1ad0cf2718f_3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ad0cf2718f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ad0cf2718f_3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ad0cf2718f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1ad0cf2718f_3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ad0cf2718f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4" name="Google Shape;11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1ac1b12e4bd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ac1b12e4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1ac1b12e4bd_1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ac1b12e4b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1ad0cf2718f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d0cf2718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4"/>
        <p:cNvGrpSpPr/>
        <p:nvPr/>
      </p:nvGrpSpPr>
      <p:grpSpPr>
        <a:xfrm>
          <a:off x="0" y="0"/>
          <a:ext cx="0" cy="0"/>
          <a:chOff x="0" y="0"/>
          <a:chExt cx="0" cy="0"/>
        </a:xfrm>
      </p:grpSpPr>
      <p:sp>
        <p:nvSpPr>
          <p:cNvPr id="15" name="Google Shape;15;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txBox="1">
            <a:spLocks noGrp="1"/>
          </p:cNvSpPr>
          <p:nvPr>
            <p:ph type="body" idx="1"/>
          </p:nvPr>
        </p:nvSpPr>
        <p:spPr>
          <a:xfrm rot="5400000">
            <a:off x="2473771" y="-86867"/>
            <a:ext cx="4196459"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4" name="Google Shape;7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0" name="Google Shape;8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a:spLocks noGrp="1"/>
          </p:cNvSpPr>
          <p:nvPr>
            <p:ph type="body" idx="1"/>
          </p:nvPr>
        </p:nvSpPr>
        <p:spPr>
          <a:xfrm>
            <a:off x="457200" y="1929704"/>
            <a:ext cx="8229600" cy="419645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3" name="Google Shape;2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9" name="Google Shape;2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5" name="Google Shape;35;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9"/>
        <p:cNvGrpSpPr/>
        <p:nvPr/>
      </p:nvGrpSpPr>
      <p:grpSpPr>
        <a:xfrm>
          <a:off x="0" y="0"/>
          <a:ext cx="0" cy="0"/>
          <a:chOff x="0" y="0"/>
          <a:chExt cx="0" cy="0"/>
        </a:xfrm>
      </p:grpSpPr>
      <p:sp>
        <p:nvSpPr>
          <p:cNvPr id="40" name="Google Shape;40;p16"/>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2" name="Google Shape;42;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3" name="Google Shape;43;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4" name="Google Shape;44;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5" name="Google Shape;4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19"/>
          <p:cNvSpPr txBox="1">
            <a:spLocks noGrp="1"/>
          </p:cNvSpPr>
          <p:nvPr>
            <p:ph type="title"/>
          </p:nvPr>
        </p:nvSpPr>
        <p:spPr>
          <a:xfrm>
            <a:off x="457200" y="686117"/>
            <a:ext cx="3008313" cy="10816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a:spLocks noGrp="1"/>
          </p:cNvSpPr>
          <p:nvPr>
            <p:ph type="body" idx="1"/>
          </p:nvPr>
        </p:nvSpPr>
        <p:spPr>
          <a:xfrm>
            <a:off x="3575050" y="686118"/>
            <a:ext cx="5111750" cy="544795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0" name="Google Shape;60;p19"/>
          <p:cNvSpPr txBox="1">
            <a:spLocks noGrp="1"/>
          </p:cNvSpPr>
          <p:nvPr>
            <p:ph type="body" idx="2"/>
          </p:nvPr>
        </p:nvSpPr>
        <p:spPr>
          <a:xfrm>
            <a:off x="457200" y="1848168"/>
            <a:ext cx="3008313" cy="436634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1" name="Google Shape;6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a:spLocks noGrp="1"/>
          </p:cNvSpPr>
          <p:nvPr>
            <p:ph type="pic" idx="2"/>
          </p:nvPr>
        </p:nvSpPr>
        <p:spPr>
          <a:xfrm>
            <a:off x="1792288" y="612775"/>
            <a:ext cx="5486400" cy="4114800"/>
          </a:xfrm>
          <a:prstGeom prst="rect">
            <a:avLst/>
          </a:prstGeom>
          <a:noFill/>
          <a:ln>
            <a:noFill/>
          </a:ln>
        </p:spPr>
      </p:sp>
      <p:sp>
        <p:nvSpPr>
          <p:cNvPr id="67" name="Google Shape;67;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8" name="Google Shape;6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a:spLocks noGrp="1"/>
          </p:cNvSpPr>
          <p:nvPr>
            <p:ph type="body" idx="1"/>
          </p:nvPr>
        </p:nvSpPr>
        <p:spPr>
          <a:xfrm>
            <a:off x="457200" y="1929704"/>
            <a:ext cx="8229600" cy="4196459"/>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1"/>
          <p:cNvSpPr txBox="1">
            <a:spLocks noGrp="1"/>
          </p:cNvSpPr>
          <p:nvPr>
            <p:ph type="sldNum" idx="12"/>
          </p:nvPr>
        </p:nvSpPr>
        <p:spPr>
          <a:xfrm>
            <a:off x="7072563" y="6356350"/>
            <a:ext cx="109487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11" name="Google Shape;11;p11" descr="MD-flag-background-ppt.png"/>
          <p:cNvPicPr preferRelativeResize="0"/>
          <p:nvPr/>
        </p:nvPicPr>
        <p:blipFill rotWithShape="1">
          <a:blip r:embed="rId12"/>
          <a:srcRect/>
          <a:stretch>
            <a:fillRect/>
          </a:stretch>
        </p:blipFill>
        <p:spPr>
          <a:xfrm>
            <a:off x="0" y="0"/>
            <a:ext cx="9143999" cy="571500"/>
          </a:xfrm>
          <a:prstGeom prst="rect">
            <a:avLst/>
          </a:prstGeom>
          <a:noFill/>
          <a:ln>
            <a:noFill/>
          </a:ln>
        </p:spPr>
      </p:pic>
      <p:pic>
        <p:nvPicPr>
          <p:cNvPr id="12" name="Google Shape;12;p11" descr="UMBC-primary-logo-CMYK-on-black.png"/>
          <p:cNvPicPr preferRelativeResize="0"/>
          <p:nvPr/>
        </p:nvPicPr>
        <p:blipFill rotWithShape="1">
          <a:blip r:embed="rId13"/>
          <a:srcRect/>
          <a:stretch>
            <a:fillRect/>
          </a:stretch>
        </p:blipFill>
        <p:spPr>
          <a:xfrm>
            <a:off x="294287" y="86177"/>
            <a:ext cx="1749252" cy="402989"/>
          </a:xfrm>
          <a:prstGeom prst="rect">
            <a:avLst/>
          </a:prstGeom>
          <a:noFill/>
          <a:ln>
            <a:noFill/>
          </a:ln>
        </p:spPr>
      </p:pic>
      <p:pic>
        <p:nvPicPr>
          <p:cNvPr id="13" name="Google Shape;13;p11" descr="corner-element.png"/>
          <p:cNvPicPr preferRelativeResize="0"/>
          <p:nvPr/>
        </p:nvPicPr>
        <p:blipFill rotWithShape="1">
          <a:blip r:embed="rId14"/>
          <a:srcRect/>
          <a:stretch>
            <a:fillRect/>
          </a:stretch>
        </p:blipFill>
        <p:spPr>
          <a:xfrm>
            <a:off x="7919918" y="56155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verywellhealth.com/thyroid-gland-anatomy-479999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685800" y="858417"/>
            <a:ext cx="7772400" cy="134360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panose="02020603050405020304"/>
              <a:buNone/>
            </a:pPr>
            <a:r>
              <a:rPr lang="en-IN" sz="3200" b="1">
                <a:latin typeface="Times New Roman" panose="02020603050405020304"/>
                <a:ea typeface="Times New Roman" panose="02020603050405020304"/>
                <a:cs typeface="Times New Roman" panose="02020603050405020304"/>
                <a:sym typeface="Times New Roman" panose="02020603050405020304"/>
              </a:rPr>
              <a:t>P</a:t>
            </a:r>
            <a:r>
              <a:rPr lang="en-IN" sz="3200" b="1" i="0" u="none" strike="noStrike">
                <a:latin typeface="Times New Roman" panose="02020603050405020304"/>
                <a:ea typeface="Times New Roman" panose="02020603050405020304"/>
                <a:cs typeface="Times New Roman" panose="02020603050405020304"/>
                <a:sym typeface="Times New Roman" panose="02020603050405020304"/>
              </a:rPr>
              <a:t>rediction model by the utilization of distinctive features of patients with thyroid disease</a:t>
            </a:r>
            <a:endParaRPr sz="3200" b="1" i="0">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
          <p:cNvSpPr txBox="1">
            <a:spLocks noGrp="1"/>
          </p:cNvSpPr>
          <p:nvPr>
            <p:ph type="subTitle" idx="1"/>
          </p:nvPr>
        </p:nvSpPr>
        <p:spPr>
          <a:xfrm>
            <a:off x="483300" y="3655600"/>
            <a:ext cx="8177400" cy="20997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935"/>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                                                                                Submitted To :</a:t>
            </a: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Clr>
                <a:schemeClr val="dk1"/>
              </a:buClr>
              <a:buSzPts val="935"/>
              <a:buNone/>
            </a:pP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Clr>
                <a:schemeClr val="dk1"/>
              </a:buClr>
              <a:buSzPts val="935"/>
              <a:buNone/>
            </a:pP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Clr>
                <a:schemeClr val="dk1"/>
              </a:buClr>
              <a:buSzPts val="935"/>
              <a:buFont typeface="Arial" panose="020B0604020202020204"/>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Saathyak Rao </a:t>
            </a:r>
            <a:r>
              <a:rPr lang="en-IN" sz="16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Kasuganti</a:t>
            </a:r>
            <a:r>
              <a:rPr lang="en-IN"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Professor  </a:t>
            </a:r>
            <a:r>
              <a:rPr lang="en-IN" sz="1600" b="1" dirty="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Masoud Soroush</a:t>
            </a:r>
            <a:endParaRPr sz="1600"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Clr>
                <a:schemeClr val="dk1"/>
              </a:buClr>
              <a:buSzPts val="935"/>
              <a:buFont typeface="Arial" panose="020B0604020202020204"/>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0"/>
              </a:spcBef>
              <a:spcAft>
                <a:spcPts val="0"/>
              </a:spcAft>
              <a:buClr>
                <a:schemeClr val="dk1"/>
              </a:buClr>
              <a:buSzPts val="935"/>
              <a:buFont typeface="Arial" panose="020B0604020202020204"/>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0"/>
              </a:spcBef>
              <a:spcAft>
                <a:spcPts val="0"/>
              </a:spcAft>
              <a:buClr>
                <a:schemeClr val="dk1"/>
              </a:buClr>
              <a:buSzPts val="935"/>
              <a:buFont typeface="Arial" panose="020B0604020202020204"/>
              <a:buNone/>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ac1b12e4bd_1_19"/>
          <p:cNvSpPr txBox="1">
            <a:spLocks noGrp="1"/>
          </p:cNvSpPr>
          <p:nvPr>
            <p:ph type="title"/>
          </p:nvPr>
        </p:nvSpPr>
        <p:spPr>
          <a:xfrm>
            <a:off x="457200" y="601974"/>
            <a:ext cx="8229600" cy="76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Regression</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g1ac1b12e4bd_1_19"/>
          <p:cNvSpPr txBox="1">
            <a:spLocks noGrp="1"/>
          </p:cNvSpPr>
          <p:nvPr>
            <p:ph type="body" idx="1"/>
          </p:nvPr>
        </p:nvSpPr>
        <p:spPr>
          <a:xfrm>
            <a:off x="0" y="1828004"/>
            <a:ext cx="8229600" cy="4196400"/>
          </a:xfrm>
          <a:prstGeom prst="rect">
            <a:avLst/>
          </a:prstGeom>
        </p:spPr>
        <p:txBody>
          <a:bodyPr spcFirstLastPara="1" wrap="square" lIns="91425" tIns="45700" rIns="91425" bIns="45700" anchor="t" anchorCtr="0">
            <a:normAutofit fontScale="25000" lnSpcReduction="20000"/>
          </a:bodyPr>
          <a:lstStyle/>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Linear regression</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train dataset =  0.9517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test dataset =  0.9267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highlight>
                  <a:srgbClr val="FFFFFF"/>
                </a:highlight>
                <a:latin typeface="Times New Roman" panose="02020603050405020304"/>
                <a:ea typeface="Times New Roman" panose="02020603050405020304"/>
                <a:cs typeface="Times New Roman" panose="02020603050405020304"/>
                <a:sym typeface="Times New Roman" panose="02020603050405020304"/>
              </a:rPr>
              <a:t>Bagging regression</a:t>
            </a:r>
            <a:endParaRPr sz="72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train dataset =  0.9959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test dataset =  0.9882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72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highlight>
                  <a:srgbClr val="FFFFFF"/>
                </a:highlight>
                <a:latin typeface="Times New Roman" panose="02020603050405020304"/>
                <a:ea typeface="Times New Roman" panose="02020603050405020304"/>
                <a:cs typeface="Times New Roman" panose="02020603050405020304"/>
                <a:sym typeface="Times New Roman" panose="02020603050405020304"/>
              </a:rPr>
              <a:t>Decision Tree </a:t>
            </a:r>
            <a:endParaRPr sz="72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train dataset =  0.9999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test dataset =  0.9777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highlight>
                  <a:srgbClr val="FFFFFF"/>
                </a:highlight>
                <a:latin typeface="Times New Roman" panose="02020603050405020304"/>
                <a:ea typeface="Times New Roman" panose="02020603050405020304"/>
                <a:cs typeface="Times New Roman" panose="02020603050405020304"/>
                <a:sym typeface="Times New Roman" panose="02020603050405020304"/>
              </a:rPr>
              <a:t>Random Tree regression</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train dataset =  0.9958 </a:t>
            </a:r>
            <a:endParaRPr sz="7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7200">
                <a:latin typeface="Times New Roman" panose="02020603050405020304"/>
                <a:ea typeface="Times New Roman" panose="02020603050405020304"/>
                <a:cs typeface="Times New Roman" panose="02020603050405020304"/>
                <a:sym typeface="Times New Roman" panose="02020603050405020304"/>
              </a:rPr>
              <a:t>R^2 score for test dataset =  0.9854</a:t>
            </a:r>
            <a:r>
              <a:rPr lang="en-IN" sz="6400">
                <a:latin typeface="Times New Roman" panose="02020603050405020304"/>
                <a:ea typeface="Times New Roman" panose="02020603050405020304"/>
                <a:cs typeface="Times New Roman" panose="02020603050405020304"/>
                <a:sym typeface="Times New Roman" panose="02020603050405020304"/>
              </a:rPr>
              <a:t> </a:t>
            </a:r>
            <a:endParaRPr sz="6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1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1050">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360"/>
              </a:spcBef>
              <a:spcAft>
                <a:spcPts val="0"/>
              </a:spcAft>
              <a:buClr>
                <a:schemeClr val="dk1"/>
              </a:buClr>
              <a:buSzPct val="55000"/>
              <a:buFont typeface="Arial" panose="020B0604020202020204"/>
              <a:buNone/>
            </a:pPr>
            <a:endParaRPr sz="2000">
              <a:highlight>
                <a:srgbClr val="FFFFFF"/>
              </a:highlight>
              <a:latin typeface="Arial" panose="020B0604020202020204"/>
              <a:ea typeface="Arial" panose="020B0604020202020204"/>
              <a:cs typeface="Arial" panose="020B0604020202020204"/>
              <a:sym typeface="Arial" panose="020B0604020202020204"/>
            </a:endParaRPr>
          </a:p>
        </p:txBody>
      </p:sp>
      <p:pic>
        <p:nvPicPr>
          <p:cNvPr id="144" name="Google Shape;144;g1ac1b12e4bd_1_19" title="Chart"/>
          <p:cNvPicPr preferRelativeResize="0"/>
          <p:nvPr/>
        </p:nvPicPr>
        <p:blipFill>
          <a:blip r:embed="rId1"/>
          <a:stretch>
            <a:fillRect/>
          </a:stretch>
        </p:blipFill>
        <p:spPr>
          <a:xfrm>
            <a:off x="3792250" y="2303062"/>
            <a:ext cx="5250051" cy="3246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ac1b12e4bd_1_12"/>
          <p:cNvSpPr txBox="1">
            <a:spLocks noGrp="1"/>
          </p:cNvSpPr>
          <p:nvPr>
            <p:ph type="title"/>
          </p:nvPr>
        </p:nvSpPr>
        <p:spPr>
          <a:xfrm>
            <a:off x="0" y="601975"/>
            <a:ext cx="9144000" cy="1008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Advantages and disadvantages between regression conducted</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g1ac1b12e4bd_1_12"/>
          <p:cNvSpPr txBox="1">
            <a:spLocks noGrp="1"/>
          </p:cNvSpPr>
          <p:nvPr>
            <p:ph type="body" idx="1"/>
          </p:nvPr>
        </p:nvSpPr>
        <p:spPr>
          <a:xfrm>
            <a:off x="302125" y="2190350"/>
            <a:ext cx="8369700" cy="44412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IN" sz="1800" b="1">
                <a:highlight>
                  <a:srgbClr val="FFFFFF"/>
                </a:highlight>
                <a:latin typeface="Times New Roman" panose="02020603050405020304"/>
                <a:ea typeface="Times New Roman" panose="02020603050405020304"/>
                <a:cs typeface="Times New Roman" panose="02020603050405020304"/>
                <a:sym typeface="Times New Roman" panose="02020603050405020304"/>
              </a:rPr>
              <a:t>Simple Linear Regression: </a:t>
            </a:r>
            <a:r>
              <a:rPr lang="en-IN" sz="1800">
                <a:highlight>
                  <a:srgbClr val="FFFFFF"/>
                </a:highlight>
                <a:latin typeface="Times New Roman" panose="02020603050405020304"/>
                <a:ea typeface="Times New Roman" panose="02020603050405020304"/>
                <a:cs typeface="Times New Roman" panose="02020603050405020304"/>
                <a:sym typeface="Times New Roman" panose="02020603050405020304"/>
              </a:rPr>
              <a:t>Some advantages that were taken into account when working with simple linear regression was its availability. The implementation of linear regression can be easy to interpret, efficient to train and very enriching (gives an accurate perspective of the results). Also it handles overfitting by using dimensionality reduction techniques, regularization and cross validation, and is good with extrapolation. However it has some disadvantages, it is prone to noise, is quite sensitive to outliers and is prone to multicollinearity. </a:t>
            </a:r>
            <a:endParaRPr sz="18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8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IN" sz="1800" b="1">
                <a:highlight>
                  <a:srgbClr val="FFFFFF"/>
                </a:highlight>
                <a:latin typeface="Times New Roman" panose="02020603050405020304"/>
                <a:ea typeface="Times New Roman" panose="02020603050405020304"/>
                <a:cs typeface="Times New Roman" panose="02020603050405020304"/>
                <a:sym typeface="Times New Roman" panose="02020603050405020304"/>
              </a:rPr>
              <a:t>Bagging regression: </a:t>
            </a:r>
            <a:r>
              <a:rPr lang="en-IN" sz="1800">
                <a:highlight>
                  <a:srgbClr val="FFFFFF"/>
                </a:highlight>
                <a:latin typeface="Times New Roman" panose="02020603050405020304"/>
                <a:ea typeface="Times New Roman" panose="02020603050405020304"/>
                <a:cs typeface="Times New Roman" panose="02020603050405020304"/>
                <a:sym typeface="Times New Roman" panose="02020603050405020304"/>
              </a:rPr>
              <a:t>It provides stability and increases the machine learning algorithms accuracy that is used in statistical classification and regression. It helps in reducing variance, which avoids overfitting. Some disadvantages that we took into consideration are that it may result in high bias if it is not modelled properly resulting in underfitting. </a:t>
            </a:r>
            <a:endParaRPr sz="1800" b="1">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endParaRPr sz="16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ae02135ea7_0_0"/>
          <p:cNvSpPr txBox="1">
            <a:spLocks noGrp="1"/>
          </p:cNvSpPr>
          <p:nvPr>
            <p:ph type="body" idx="1"/>
          </p:nvPr>
        </p:nvSpPr>
        <p:spPr>
          <a:xfrm>
            <a:off x="90625" y="1359525"/>
            <a:ext cx="8596200" cy="47664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None/>
            </a:pPr>
            <a:r>
              <a:rPr lang="en-IN" sz="1800" b="1">
                <a:highlight>
                  <a:schemeClr val="lt1"/>
                </a:highlight>
                <a:latin typeface="Times New Roman" panose="02020603050405020304"/>
                <a:ea typeface="Times New Roman" panose="02020603050405020304"/>
                <a:cs typeface="Times New Roman" panose="02020603050405020304"/>
                <a:sym typeface="Times New Roman" panose="02020603050405020304"/>
              </a:rPr>
              <a:t>Decision Tree regression : </a:t>
            </a:r>
            <a:r>
              <a:rPr lang="en-IN" sz="1800">
                <a:highlight>
                  <a:schemeClr val="lt1"/>
                </a:highlight>
                <a:latin typeface="Times New Roman" panose="02020603050405020304"/>
                <a:ea typeface="Times New Roman" panose="02020603050405020304"/>
                <a:cs typeface="Times New Roman" panose="02020603050405020304"/>
                <a:sym typeface="Times New Roman" panose="02020603050405020304"/>
              </a:rPr>
              <a:t>Some advantages are that It can be used for both classification and regression problems and it can capture nonlinear relationships. Also, is simple and it is non-parametric. In the other hand some disadvantages include the fact that its complexity increases as the model increases, overfitting and reusability.</a:t>
            </a:r>
            <a:endParaRPr sz="18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endParaRPr sz="18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IN" sz="1800" b="1">
                <a:highlight>
                  <a:schemeClr val="lt1"/>
                </a:highlight>
                <a:latin typeface="Times New Roman" panose="02020603050405020304"/>
                <a:ea typeface="Times New Roman" panose="02020603050405020304"/>
                <a:cs typeface="Times New Roman" panose="02020603050405020304"/>
                <a:sym typeface="Times New Roman" panose="02020603050405020304"/>
              </a:rPr>
              <a:t>Random Forest regression: </a:t>
            </a:r>
            <a:r>
              <a:rPr lang="en-IN" sz="1800">
                <a:highlight>
                  <a:schemeClr val="lt1"/>
                </a:highlight>
                <a:latin typeface="Times New Roman" panose="02020603050405020304"/>
                <a:ea typeface="Times New Roman" panose="02020603050405020304"/>
                <a:cs typeface="Times New Roman" panose="02020603050405020304"/>
                <a:sym typeface="Times New Roman" panose="02020603050405020304"/>
              </a:rPr>
              <a:t>Some advantages include that it can be used for categorical and numerical data, implicitly perform feature selection and generate uncorrelated decision trees. Also, it can handle linear and nonlinear regression. Some disadvantages include, there are not easy to interpret, and there not a lot of control over the model.</a:t>
            </a:r>
            <a:endParaRPr sz="18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ac1b12e4bd_2_0"/>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Classification</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g1ac1b12e4bd_2_0"/>
          <p:cNvSpPr txBox="1">
            <a:spLocks noGrp="1"/>
          </p:cNvSpPr>
          <p:nvPr>
            <p:ph type="body" idx="1"/>
          </p:nvPr>
        </p:nvSpPr>
        <p:spPr>
          <a:xfrm>
            <a:off x="457200" y="1929704"/>
            <a:ext cx="8229600" cy="41964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The algorithms that we used to find insights from the given data: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Decision Tree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Adaboost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Gradient Boosting</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Random Forest</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ac1b12e4bd_2_5"/>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Why These Algorithms?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g1ac1b12e4bd_2_5"/>
          <p:cNvSpPr txBox="1">
            <a:spLocks noGrp="1"/>
          </p:cNvSpPr>
          <p:nvPr>
            <p:ph type="body" idx="1"/>
          </p:nvPr>
        </p:nvSpPr>
        <p:spPr>
          <a:xfrm>
            <a:off x="457200" y="1929704"/>
            <a:ext cx="8229600" cy="4196400"/>
          </a:xfrm>
          <a:prstGeom prst="rect">
            <a:avLst/>
          </a:prstGeom>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AutoNum type="arabicPeriod"/>
            </a:pPr>
            <a:r>
              <a:rPr lang="en-IN" sz="1800" b="1">
                <a:latin typeface="Times New Roman" panose="02020603050405020304"/>
                <a:ea typeface="Times New Roman" panose="02020603050405020304"/>
                <a:cs typeface="Times New Roman" panose="02020603050405020304"/>
                <a:sym typeface="Times New Roman" panose="02020603050405020304"/>
              </a:rPr>
              <a:t>Decision Tree </a:t>
            </a:r>
            <a:r>
              <a:rPr lang="en-IN" sz="1800">
                <a:latin typeface="Times New Roman" panose="02020603050405020304"/>
                <a:ea typeface="Times New Roman" panose="02020603050405020304"/>
                <a:cs typeface="Times New Roman" panose="02020603050405020304"/>
                <a:sym typeface="Times New Roman" panose="02020603050405020304"/>
              </a:rPr>
              <a:t>: </a:t>
            </a: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main advantage of the decision tree classifier is its ability to use different feature subsets and decision rules at different stages of classification.</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AutoNum type="arabicPeriod"/>
            </a:pPr>
            <a:r>
              <a:rPr lang="en-IN" sz="1800" b="1">
                <a:latin typeface="Times New Roman" panose="02020603050405020304"/>
                <a:ea typeface="Times New Roman" panose="02020603050405020304"/>
                <a:cs typeface="Times New Roman" panose="02020603050405020304"/>
                <a:sym typeface="Times New Roman" panose="02020603050405020304"/>
              </a:rPr>
              <a:t>Adaboost </a:t>
            </a:r>
            <a:r>
              <a:rPr lang="en-IN" sz="1800">
                <a:latin typeface="Times New Roman" panose="02020603050405020304"/>
                <a:ea typeface="Times New Roman" panose="02020603050405020304"/>
                <a:cs typeface="Times New Roman" panose="02020603050405020304"/>
                <a:sym typeface="Times New Roman" panose="02020603050405020304"/>
              </a:rPr>
              <a:t>:  </a:t>
            </a: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360"/>
              </a:spcBef>
              <a:spcAft>
                <a:spcPts val="0"/>
              </a:spcAft>
              <a:buNone/>
            </a:pP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Clr>
                <a:srgbClr val="202124"/>
              </a:buClr>
              <a:buSzPts val="1800"/>
              <a:buFont typeface="Times New Roman" panose="02020603050405020304"/>
              <a:buAutoNum type="arabicPeriod"/>
            </a:pPr>
            <a:r>
              <a:rPr lang="en-IN" sz="1800" b="1">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Gradient Boosting</a:t>
            </a: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  It is a technique of producing an additive predictive model by combining various weak predictors</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360"/>
              </a:spcBef>
              <a:spcAft>
                <a:spcPts val="0"/>
              </a:spcAft>
              <a:buNone/>
            </a:pP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Clr>
                <a:srgbClr val="202124"/>
              </a:buClr>
              <a:buSzPts val="1800"/>
              <a:buFont typeface="Times New Roman" panose="02020603050405020304"/>
              <a:buAutoNum type="arabicPeriod"/>
            </a:pPr>
            <a:r>
              <a:rPr lang="en-IN" sz="1800" b="1">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Random Forest:</a:t>
            </a: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it produces good predictions that can be understood easily. It can handle large datasets efficiently. The random forest algorithm provides a higher level of accuracy in predicting outcomes over the decision tree algorithm</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ad0cf2718f_1_2"/>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Feature Selection:</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g1ad0cf2718f_1_2"/>
          <p:cNvSpPr txBox="1">
            <a:spLocks noGrp="1"/>
          </p:cNvSpPr>
          <p:nvPr>
            <p:ph type="body" idx="1"/>
          </p:nvPr>
        </p:nvSpPr>
        <p:spPr>
          <a:xfrm>
            <a:off x="457200" y="1929700"/>
            <a:ext cx="8229600" cy="4508700"/>
          </a:xfrm>
          <a:prstGeom prst="rect">
            <a:avLst/>
          </a:prstGeom>
        </p:spPr>
        <p:txBody>
          <a:bodyPr spcFirstLastPara="1" wrap="square" lIns="91425" tIns="45700" rIns="91425" bIns="45700" anchor="t" anchorCtr="0">
            <a:normAutofit/>
          </a:bodyPr>
          <a:lstStyle/>
          <a:p>
            <a:pPr marL="457200" lvl="0" indent="0" algn="l" rtl="0">
              <a:spcBef>
                <a:spcPts val="360"/>
              </a:spcBef>
              <a:spcAft>
                <a:spcPts val="0"/>
              </a:spcAft>
              <a:buNone/>
            </a:pP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After comparing the results using the entire feature set and important features,</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360"/>
              </a:spcBef>
              <a:spcAft>
                <a:spcPts val="0"/>
              </a:spcAft>
              <a:buNone/>
            </a:pPr>
            <a:r>
              <a:rPr lang="en-IN"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best results - overall were achieved by using the top-3 important features.</a:t>
            </a:r>
            <a:endParaRPr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74" name="Google Shape;174;g1ad0cf2718f_1_2"/>
          <p:cNvPicPr preferRelativeResize="0"/>
          <p:nvPr/>
        </p:nvPicPr>
        <p:blipFill>
          <a:blip r:embed="rId1"/>
          <a:stretch>
            <a:fillRect/>
          </a:stretch>
        </p:blipFill>
        <p:spPr>
          <a:xfrm>
            <a:off x="2358451" y="2705625"/>
            <a:ext cx="4050525" cy="363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ac1b12e4bd_2_14"/>
          <p:cNvSpPr txBox="1">
            <a:spLocks noGrp="1"/>
          </p:cNvSpPr>
          <p:nvPr>
            <p:ph type="title"/>
          </p:nvPr>
        </p:nvSpPr>
        <p:spPr>
          <a:xfrm>
            <a:off x="457200" y="589749"/>
            <a:ext cx="8229600" cy="969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Room For Improvements</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g1ac1b12e4bd_2_14"/>
          <p:cNvSpPr txBox="1">
            <a:spLocks noGrp="1"/>
          </p:cNvSpPr>
          <p:nvPr>
            <p:ph type="body" idx="1"/>
          </p:nvPr>
        </p:nvSpPr>
        <p:spPr>
          <a:xfrm>
            <a:off x="457200" y="1559650"/>
            <a:ext cx="8229600" cy="43812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Firstly, while working with decision trees we can observe that the train data has been classified really well compared to the test data. So, we then applied Grid Search CV to Decision Tree and have achieved a better result.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181" name="Google Shape;181;g1ac1b12e4bd_2_14"/>
          <p:cNvPicPr preferRelativeResize="0"/>
          <p:nvPr/>
        </p:nvPicPr>
        <p:blipFill>
          <a:blip r:embed="rId1"/>
          <a:stretch>
            <a:fillRect/>
          </a:stretch>
        </p:blipFill>
        <p:spPr>
          <a:xfrm>
            <a:off x="580963" y="2550100"/>
            <a:ext cx="2828925" cy="2400300"/>
          </a:xfrm>
          <a:prstGeom prst="rect">
            <a:avLst/>
          </a:prstGeom>
          <a:noFill/>
          <a:ln>
            <a:noFill/>
          </a:ln>
        </p:spPr>
      </p:pic>
      <p:pic>
        <p:nvPicPr>
          <p:cNvPr id="182" name="Google Shape;182;g1ac1b12e4bd_2_14"/>
          <p:cNvPicPr preferRelativeResize="0"/>
          <p:nvPr/>
        </p:nvPicPr>
        <p:blipFill>
          <a:blip r:embed="rId2"/>
          <a:stretch>
            <a:fillRect/>
          </a:stretch>
        </p:blipFill>
        <p:spPr>
          <a:xfrm>
            <a:off x="4108450" y="2512800"/>
            <a:ext cx="3368025" cy="2622925"/>
          </a:xfrm>
          <a:prstGeom prst="rect">
            <a:avLst/>
          </a:prstGeom>
          <a:noFill/>
          <a:ln>
            <a:noFill/>
          </a:ln>
        </p:spPr>
      </p:pic>
      <p:pic>
        <p:nvPicPr>
          <p:cNvPr id="183" name="Google Shape;183;g1ac1b12e4bd_2_14"/>
          <p:cNvPicPr preferRelativeResize="0"/>
          <p:nvPr/>
        </p:nvPicPr>
        <p:blipFill>
          <a:blip r:embed="rId3"/>
          <a:stretch>
            <a:fillRect/>
          </a:stretch>
        </p:blipFill>
        <p:spPr>
          <a:xfrm>
            <a:off x="580975" y="5455875"/>
            <a:ext cx="6520975" cy="122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ac1b12e4bd_2_355"/>
          <p:cNvSpPr txBox="1">
            <a:spLocks noGrp="1"/>
          </p:cNvSpPr>
          <p:nvPr>
            <p:ph type="body" idx="1"/>
          </p:nvPr>
        </p:nvSpPr>
        <p:spPr>
          <a:xfrm>
            <a:off x="488650" y="1044699"/>
            <a:ext cx="8198100" cy="50814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Similarly, For Adaboosting we initially found out that the output of the data has high bias after  which we have tried tuning the hyper parameters and have obtained better results.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g1ac1b12e4bd_2_355"/>
          <p:cNvPicPr preferRelativeResize="0"/>
          <p:nvPr/>
        </p:nvPicPr>
        <p:blipFill>
          <a:blip r:embed="rId1"/>
          <a:stretch>
            <a:fillRect/>
          </a:stretch>
        </p:blipFill>
        <p:spPr>
          <a:xfrm>
            <a:off x="764825" y="2075376"/>
            <a:ext cx="3032382" cy="2542300"/>
          </a:xfrm>
          <a:prstGeom prst="rect">
            <a:avLst/>
          </a:prstGeom>
          <a:noFill/>
          <a:ln>
            <a:noFill/>
          </a:ln>
        </p:spPr>
      </p:pic>
      <p:pic>
        <p:nvPicPr>
          <p:cNvPr id="190" name="Google Shape;190;g1ac1b12e4bd_2_355"/>
          <p:cNvPicPr preferRelativeResize="0"/>
          <p:nvPr/>
        </p:nvPicPr>
        <p:blipFill rotWithShape="1">
          <a:blip r:embed="rId2"/>
          <a:srcRect r="-4329" b="-7204"/>
          <a:stretch>
            <a:fillRect/>
          </a:stretch>
        </p:blipFill>
        <p:spPr>
          <a:xfrm>
            <a:off x="4119750" y="2075375"/>
            <a:ext cx="3445950" cy="3228425"/>
          </a:xfrm>
          <a:prstGeom prst="rect">
            <a:avLst/>
          </a:prstGeom>
          <a:noFill/>
          <a:ln>
            <a:noFill/>
          </a:ln>
        </p:spPr>
      </p:pic>
      <p:pic>
        <p:nvPicPr>
          <p:cNvPr id="191" name="Google Shape;191;g1ac1b12e4bd_2_355"/>
          <p:cNvPicPr preferRelativeResize="0"/>
          <p:nvPr/>
        </p:nvPicPr>
        <p:blipFill>
          <a:blip r:embed="rId3"/>
          <a:stretch>
            <a:fillRect/>
          </a:stretch>
        </p:blipFill>
        <p:spPr>
          <a:xfrm>
            <a:off x="404400" y="5234551"/>
            <a:ext cx="8020651" cy="132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ac1b12e4bd_2_385"/>
          <p:cNvSpPr txBox="1">
            <a:spLocks noGrp="1"/>
          </p:cNvSpPr>
          <p:nvPr>
            <p:ph type="body" idx="1"/>
          </p:nvPr>
        </p:nvSpPr>
        <p:spPr>
          <a:xfrm>
            <a:off x="457200" y="1010999"/>
            <a:ext cx="8229600" cy="5115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Then, while working with Gradient Boosting we directly tuned the hyperparameters and achieved better results.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p>
        </p:txBody>
      </p:sp>
      <p:pic>
        <p:nvPicPr>
          <p:cNvPr id="197" name="Google Shape;197;g1ac1b12e4bd_2_385"/>
          <p:cNvPicPr preferRelativeResize="0"/>
          <p:nvPr/>
        </p:nvPicPr>
        <p:blipFill>
          <a:blip r:embed="rId1"/>
          <a:stretch>
            <a:fillRect/>
          </a:stretch>
        </p:blipFill>
        <p:spPr>
          <a:xfrm>
            <a:off x="557875" y="1940200"/>
            <a:ext cx="2838450" cy="2438400"/>
          </a:xfrm>
          <a:prstGeom prst="rect">
            <a:avLst/>
          </a:prstGeom>
          <a:noFill/>
          <a:ln>
            <a:noFill/>
          </a:ln>
        </p:spPr>
      </p:pic>
      <p:pic>
        <p:nvPicPr>
          <p:cNvPr id="198" name="Google Shape;198;g1ac1b12e4bd_2_385"/>
          <p:cNvPicPr preferRelativeResize="0"/>
          <p:nvPr/>
        </p:nvPicPr>
        <p:blipFill>
          <a:blip r:embed="rId2"/>
          <a:stretch>
            <a:fillRect/>
          </a:stretch>
        </p:blipFill>
        <p:spPr>
          <a:xfrm>
            <a:off x="4050547" y="1738000"/>
            <a:ext cx="3245550" cy="3085725"/>
          </a:xfrm>
          <a:prstGeom prst="rect">
            <a:avLst/>
          </a:prstGeom>
          <a:noFill/>
          <a:ln>
            <a:noFill/>
          </a:ln>
        </p:spPr>
      </p:pic>
      <p:pic>
        <p:nvPicPr>
          <p:cNvPr id="199" name="Google Shape;199;g1ac1b12e4bd_2_385"/>
          <p:cNvPicPr preferRelativeResize="0"/>
          <p:nvPr/>
        </p:nvPicPr>
        <p:blipFill>
          <a:blip r:embed="rId3"/>
          <a:stretch>
            <a:fillRect/>
          </a:stretch>
        </p:blipFill>
        <p:spPr>
          <a:xfrm>
            <a:off x="524975" y="5123200"/>
            <a:ext cx="8094049" cy="572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ac1b12e4bd_2_362"/>
          <p:cNvSpPr txBox="1">
            <a:spLocks noGrp="1"/>
          </p:cNvSpPr>
          <p:nvPr>
            <p:ph type="body" idx="1"/>
          </p:nvPr>
        </p:nvSpPr>
        <p:spPr>
          <a:xfrm>
            <a:off x="457200" y="825650"/>
            <a:ext cx="8229600" cy="5351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Finally, While working on Random Forest Algorithm the results were quite different from the rest after tuning the hyperparameters. The output of the data was a lot better and the test data also could classify thyroid for each class much better.</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205" name="Google Shape;205;g1ac1b12e4bd_2_362"/>
          <p:cNvPicPr preferRelativeResize="0"/>
          <p:nvPr/>
        </p:nvPicPr>
        <p:blipFill>
          <a:blip r:embed="rId1"/>
          <a:stretch>
            <a:fillRect/>
          </a:stretch>
        </p:blipFill>
        <p:spPr>
          <a:xfrm>
            <a:off x="4490175" y="2327325"/>
            <a:ext cx="3433425" cy="3289724"/>
          </a:xfrm>
          <a:prstGeom prst="rect">
            <a:avLst/>
          </a:prstGeom>
          <a:noFill/>
          <a:ln>
            <a:noFill/>
          </a:ln>
        </p:spPr>
      </p:pic>
      <p:pic>
        <p:nvPicPr>
          <p:cNvPr id="206" name="Google Shape;206;g1ac1b12e4bd_2_362"/>
          <p:cNvPicPr preferRelativeResize="0"/>
          <p:nvPr/>
        </p:nvPicPr>
        <p:blipFill>
          <a:blip r:embed="rId2"/>
          <a:stretch>
            <a:fillRect/>
          </a:stretch>
        </p:blipFill>
        <p:spPr>
          <a:xfrm>
            <a:off x="558952" y="2425000"/>
            <a:ext cx="3301600" cy="271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ac1b12e4bd_0_4"/>
          <p:cNvSpPr txBox="1">
            <a:spLocks noGrp="1"/>
          </p:cNvSpPr>
          <p:nvPr>
            <p:ph type="ctrTitle"/>
          </p:nvPr>
        </p:nvSpPr>
        <p:spPr>
          <a:xfrm>
            <a:off x="157175" y="1072525"/>
            <a:ext cx="8649600" cy="1329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b="1">
                <a:latin typeface="Times New Roman" panose="02020603050405020304" charset="0"/>
                <a:cs typeface="Times New Roman" panose="02020603050405020304" charset="0"/>
              </a:rPr>
              <a:t>TOPIC : </a:t>
            </a:r>
            <a:r>
              <a:rPr lang="en-IN" sz="3000" b="1">
                <a:latin typeface="Times New Roman" panose="02020603050405020304"/>
                <a:ea typeface="Times New Roman" panose="02020603050405020304"/>
                <a:cs typeface="Times New Roman" panose="02020603050405020304"/>
                <a:sym typeface="Times New Roman" panose="02020603050405020304"/>
              </a:rPr>
              <a:t>Prediction model by the utilization of distinctive features of patients with thyroid disease</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000" b="1"/>
          </a:p>
        </p:txBody>
      </p:sp>
      <p:sp>
        <p:nvSpPr>
          <p:cNvPr id="94" name="Google Shape;94;g1ac1b12e4bd_0_4"/>
          <p:cNvSpPr txBox="1">
            <a:spLocks noGrp="1"/>
          </p:cNvSpPr>
          <p:nvPr>
            <p:ph type="subTitle" idx="1"/>
          </p:nvPr>
        </p:nvSpPr>
        <p:spPr>
          <a:xfrm>
            <a:off x="157175" y="2265850"/>
            <a:ext cx="8739600" cy="45318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Gain insights and develop a prediction model by </a:t>
            </a:r>
            <a:r>
              <a:rPr lang="en-IN"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utilization of distinctive features of patients with thyroid disease.</a:t>
            </a:r>
            <a:endParaRPr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Use of historical medical records that show a relation with thyroid disease. </a:t>
            </a:r>
            <a:endParaRPr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Looking the relationship with the distinct features of the data set we are going to be able to identify, predict and classify data from the chosen dataset.</a:t>
            </a:r>
            <a:r>
              <a:rPr lang="en-IN" sz="1800">
                <a:solidFill>
                  <a:srgbClr val="26262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By applying a range of classification and regression algorithms.</a:t>
            </a:r>
            <a:endParaRPr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dataset contains both continuous and categorical variables and we are planning to have models able to adapt to different changes from the dataset.  </a:t>
            </a:r>
            <a:endParaRPr sz="18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None/>
            </a:pP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None/>
            </a:pPr>
            <a:r>
              <a:rPr lang="en-IN"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Source of Data:</a:t>
            </a:r>
            <a:r>
              <a:rPr lang="en-IN"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Keel Machine Learning Repository - Thyroid dataset.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ac1b12e4bd_2_373"/>
          <p:cNvSpPr txBox="1">
            <a:spLocks noGrp="1"/>
          </p:cNvSpPr>
          <p:nvPr>
            <p:ph type="body" idx="1"/>
          </p:nvPr>
        </p:nvSpPr>
        <p:spPr>
          <a:xfrm>
            <a:off x="457200" y="791950"/>
            <a:ext cx="8229600" cy="5334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So, Random Forest is the best algorithm for the dataset for classifying whether a patient is suffering from hyperthyroid, hypothyroid or isn’t affected by thyroid at all for it being able to perceive the best outcome  as it avoids and prevents overfitting by using multiple trees and its randomized selection of feature makes it more accurate than any decision tree.</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212" name="Google Shape;212;g1ac1b12e4bd_2_373"/>
          <p:cNvPicPr preferRelativeResize="0"/>
          <p:nvPr/>
        </p:nvPicPr>
        <p:blipFill>
          <a:blip r:embed="rId1"/>
          <a:stretch>
            <a:fillRect/>
          </a:stretch>
        </p:blipFill>
        <p:spPr>
          <a:xfrm>
            <a:off x="4217375" y="2311175"/>
            <a:ext cx="4218251" cy="4034450"/>
          </a:xfrm>
          <a:prstGeom prst="rect">
            <a:avLst/>
          </a:prstGeom>
          <a:noFill/>
          <a:ln>
            <a:noFill/>
          </a:ln>
        </p:spPr>
      </p:pic>
      <p:pic>
        <p:nvPicPr>
          <p:cNvPr id="213" name="Google Shape;213;g1ac1b12e4bd_2_373"/>
          <p:cNvPicPr preferRelativeResize="0"/>
          <p:nvPr/>
        </p:nvPicPr>
        <p:blipFill>
          <a:blip r:embed="rId2"/>
          <a:stretch>
            <a:fillRect/>
          </a:stretch>
        </p:blipFill>
        <p:spPr>
          <a:xfrm>
            <a:off x="792825" y="2857500"/>
            <a:ext cx="3084625" cy="259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ad0cf2718f_3_24"/>
          <p:cNvSpPr txBox="1">
            <a:spLocks noGrp="1"/>
          </p:cNvSpPr>
          <p:nvPr>
            <p:ph type="body" idx="1"/>
          </p:nvPr>
        </p:nvSpPr>
        <p:spPr>
          <a:xfrm>
            <a:off x="457200" y="498500"/>
            <a:ext cx="8229600" cy="6480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panose="020B0604020202020204"/>
              <a:buNone/>
            </a:pPr>
            <a:r>
              <a:rPr lang="en-IN" sz="3000" b="1">
                <a:latin typeface="Times New Roman" panose="02020603050405020304"/>
                <a:ea typeface="Times New Roman" panose="02020603050405020304"/>
                <a:cs typeface="Times New Roman" panose="02020603050405020304"/>
                <a:sym typeface="Times New Roman" panose="02020603050405020304"/>
              </a:rPr>
              <a:t>The curious case of SVM :</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endParaRPr sz="3000"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Among the classification algorithms, the first one we used was SVM with default parameters.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Resulted in an f-1 score of 0,0 for the two minority classes.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Did we pick the wrong dataset ? Is the data-set too unbalanced for the algorithms to classify accurately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Then, manual tuning of hyper parameters - resulted in f1 score of 74 for the first minority class (o).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However, minority class (1) still had f-1 score 0.</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Then used Scikit-learn’s GridSearchCV.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Grid search was able to improve the score of the second minority class from zero to 70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That too with minimal variance.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Clr>
                <a:schemeClr val="dk1"/>
              </a:buClr>
              <a:buSzPts val="605"/>
              <a:buFont typeface="Arial" panose="020B0604020202020204"/>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Clr>
                <a:schemeClr val="dk1"/>
              </a:buClr>
              <a:buSzPts val="605"/>
              <a:buFont typeface="Arial" panose="020B0604020202020204"/>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SzPts val="605"/>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ad0cf2718f_3_36"/>
          <p:cNvSpPr txBox="1">
            <a:spLocks noGrp="1"/>
          </p:cNvSpPr>
          <p:nvPr>
            <p:ph type="body" idx="1"/>
          </p:nvPr>
        </p:nvSpPr>
        <p:spPr>
          <a:xfrm>
            <a:off x="239475" y="856899"/>
            <a:ext cx="8229600" cy="5391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The curious case of SVM :</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1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36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SzPts val="605"/>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SzPts val="605"/>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60"/>
              </a:spcBef>
              <a:spcAft>
                <a:spcPts val="0"/>
              </a:spcAft>
              <a:buSzPts val="605"/>
              <a:buNone/>
            </a:pPr>
            <a:r>
              <a:rPr lang="en-IN" sz="2000">
                <a:latin typeface="Times New Roman" panose="02020603050405020304"/>
                <a:ea typeface="Times New Roman" panose="02020603050405020304"/>
                <a:cs typeface="Times New Roman" panose="02020603050405020304"/>
                <a:sym typeface="Times New Roman" panose="02020603050405020304"/>
              </a:rPr>
              <a:t>  	</a:t>
            </a: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g1ad0cf2718f_3_36"/>
          <p:cNvPicPr preferRelativeResize="0"/>
          <p:nvPr/>
        </p:nvPicPr>
        <p:blipFill>
          <a:blip r:embed="rId1"/>
          <a:stretch>
            <a:fillRect/>
          </a:stretch>
        </p:blipFill>
        <p:spPr>
          <a:xfrm>
            <a:off x="1956125" y="1533527"/>
            <a:ext cx="4998730" cy="2230375"/>
          </a:xfrm>
          <a:prstGeom prst="rect">
            <a:avLst/>
          </a:prstGeom>
          <a:noFill/>
          <a:ln>
            <a:noFill/>
          </a:ln>
        </p:spPr>
      </p:pic>
      <p:pic>
        <p:nvPicPr>
          <p:cNvPr id="225" name="Google Shape;225;g1ad0cf2718f_3_36"/>
          <p:cNvPicPr preferRelativeResize="0"/>
          <p:nvPr/>
        </p:nvPicPr>
        <p:blipFill>
          <a:blip r:embed="rId2"/>
          <a:stretch>
            <a:fillRect/>
          </a:stretch>
        </p:blipFill>
        <p:spPr>
          <a:xfrm>
            <a:off x="1883075" y="3867700"/>
            <a:ext cx="5144813" cy="2380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ad0cf2718f_3_8"/>
          <p:cNvSpPr txBox="1">
            <a:spLocks noGrp="1"/>
          </p:cNvSpPr>
          <p:nvPr>
            <p:ph type="title"/>
          </p:nvPr>
        </p:nvSpPr>
        <p:spPr>
          <a:xfrm>
            <a:off x="113825" y="786696"/>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990"/>
              <a:buFont typeface="Arial" panose="020B0604020202020204"/>
              <a:buNone/>
            </a:pP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rgbClr val="000000"/>
              </a:buClr>
              <a:buSzPts val="990"/>
              <a:buFont typeface="Arial" panose="020B0604020202020204"/>
              <a:buNone/>
            </a:pPr>
            <a:r>
              <a:rPr lang="en-IN" sz="3000" b="1">
                <a:latin typeface="Times New Roman" panose="02020603050405020304"/>
                <a:ea typeface="Times New Roman" panose="02020603050405020304"/>
                <a:cs typeface="Times New Roman" panose="02020603050405020304"/>
                <a:sym typeface="Times New Roman" panose="02020603050405020304"/>
              </a:rPr>
              <a:t> Tackling challenges:</a:t>
            </a:r>
            <a:br>
              <a:rPr lang="en-IN" sz="3000" b="1">
                <a:latin typeface="Times New Roman" panose="02020603050405020304"/>
                <a:ea typeface="Times New Roman" panose="02020603050405020304"/>
                <a:cs typeface="Times New Roman" panose="02020603050405020304"/>
                <a:sym typeface="Times New Roman" panose="02020603050405020304"/>
              </a:rPr>
            </a:br>
            <a:r>
              <a:rPr lang="en-IN" sz="3000" b="1">
                <a:latin typeface="Times New Roman" panose="02020603050405020304"/>
                <a:ea typeface="Times New Roman" panose="02020603050405020304"/>
                <a:cs typeface="Times New Roman" panose="02020603050405020304"/>
                <a:sym typeface="Times New Roman" panose="02020603050405020304"/>
              </a:rPr>
              <a:t>The power of Grid Search !</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SzPts val="990"/>
              <a:buNone/>
            </a:pP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31" name="Google Shape;231;g1ad0cf2718f_3_8"/>
          <p:cNvSpPr txBox="1">
            <a:spLocks noGrp="1"/>
          </p:cNvSpPr>
          <p:nvPr>
            <p:ph type="body" idx="1"/>
          </p:nvPr>
        </p:nvSpPr>
        <p:spPr>
          <a:xfrm>
            <a:off x="457200" y="1929704"/>
            <a:ext cx="8229600" cy="41964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Find the best possible configuration for the models training.</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Retain better control over the training process.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Control what the model can and cannot learn.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Greatly able in improve the performance of SVM and Decision Trees.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In case of SVM - f1 score of minority class ‘1’ from 0 to 70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In case of Decision trees -  able to improve performance and greatly decrease the high variance problem:</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852"/>
              <a:buFont typeface="Arial" panose="020B0604020202020204"/>
              <a:buNone/>
            </a:pPr>
            <a:endParaRPr sz="188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852"/>
              <a:buNone/>
            </a:pPr>
            <a:endParaRPr sz="1880">
              <a:latin typeface="Times New Roman" panose="02020603050405020304"/>
              <a:ea typeface="Times New Roman" panose="02020603050405020304"/>
              <a:cs typeface="Times New Roman" panose="02020603050405020304"/>
              <a:sym typeface="Times New Roman" panose="02020603050405020304"/>
            </a:endParaRPr>
          </a:p>
        </p:txBody>
      </p:sp>
      <p:pic>
        <p:nvPicPr>
          <p:cNvPr id="232" name="Google Shape;232;g1ad0cf2718f_3_8"/>
          <p:cNvPicPr preferRelativeResize="0"/>
          <p:nvPr/>
        </p:nvPicPr>
        <p:blipFill>
          <a:blip r:embed="rId1"/>
          <a:stretch>
            <a:fillRect/>
          </a:stretch>
        </p:blipFill>
        <p:spPr>
          <a:xfrm>
            <a:off x="665050" y="4378052"/>
            <a:ext cx="6338850" cy="1477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ad0cf2718f_3_29"/>
          <p:cNvSpPr txBox="1">
            <a:spLocks noGrp="1"/>
          </p:cNvSpPr>
          <p:nvPr>
            <p:ph type="title"/>
          </p:nvPr>
        </p:nvSpPr>
        <p:spPr>
          <a:xfrm>
            <a:off x="457200" y="52032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Conclusion: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g1ad0cf2718f_3_29"/>
          <p:cNvSpPr txBox="1">
            <a:spLocks noGrp="1"/>
          </p:cNvSpPr>
          <p:nvPr>
            <p:ph type="body" idx="1"/>
          </p:nvPr>
        </p:nvSpPr>
        <p:spPr>
          <a:xfrm>
            <a:off x="457200" y="1767375"/>
            <a:ext cx="8229600" cy="4396800"/>
          </a:xfrm>
          <a:prstGeom prst="rect">
            <a:avLst/>
          </a:prstGeom>
        </p:spPr>
        <p:txBody>
          <a:bodyPr spcFirstLastPara="1" wrap="square" lIns="91425" tIns="45700" rIns="91425" bIns="45700" anchor="t" anchorCtr="0">
            <a:noAutofit/>
          </a:bodyPr>
          <a:lstStyle/>
          <a:p>
            <a:pPr marL="45720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The regression problem was very successful, in being able to predict the target variable with upto 98.8% accuracy.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In case of classification algorithms performance. Random forests, with tuning the hyper-parameters shows the greatest improvement in the result.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Accuracy of 90% and 92% for the minority classes.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Overall accuracy of the model stands at 98.5%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Random forests - Collective outcome of multiple decision trees.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Prevention of overfit for better model performance.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Great with higher dimensional data. (6 features originally)</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Ability to handle outliers - binning.</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Reducing error - by downsampling majority class and growing trees on balanced dataset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ad0cf2718f_3_50"/>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Limitations for much higher accuracy</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g1ad0cf2718f_3_50"/>
          <p:cNvSpPr txBox="1">
            <a:spLocks noGrp="1"/>
          </p:cNvSpPr>
          <p:nvPr>
            <p:ph type="body" idx="1"/>
          </p:nvPr>
        </p:nvSpPr>
        <p:spPr>
          <a:xfrm>
            <a:off x="457200" y="1967854"/>
            <a:ext cx="8229600" cy="4196400"/>
          </a:xfrm>
          <a:prstGeom prst="rect">
            <a:avLst/>
          </a:prstGeom>
        </p:spPr>
        <p:txBody>
          <a:bodyPr spcFirstLastPara="1" wrap="square" lIns="91425" tIns="45700" rIns="91425" bIns="45700" anchor="t" anchorCtr="0">
            <a:normAutofit/>
          </a:bodyPr>
          <a:lstStyle/>
          <a:p>
            <a:pPr marL="457200" lvl="0" indent="-342900" algn="l" rtl="0">
              <a:lnSpc>
                <a:spcPct val="90000"/>
              </a:lnSpc>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Highly unbalanced dataset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40:2:1 approximate proportion of classes.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Only 166 instances of minority class out of 7200 rows of data.</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Overlap of data - (Low TSH = Low TT4 ?)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External factors that affect the functioning of a normal thyroid gland.</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Effect is highly variable for individuals based on: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Sick</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Pregnancy</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Infections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Goitre</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Any tumors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Medication- Steroids and immunosuppressants.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1" indent="-342900" algn="l" rtl="0">
              <a:lnSpc>
                <a:spcPct val="9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Medical conditions with other glands.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0000"/>
              </a:lnSpc>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ad0cf2718f_3_44"/>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Learning and suggestions: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g1ad0cf2718f_3_44"/>
          <p:cNvSpPr txBox="1">
            <a:spLocks noGrp="1"/>
          </p:cNvSpPr>
          <p:nvPr>
            <p:ph type="body" idx="1"/>
          </p:nvPr>
        </p:nvSpPr>
        <p:spPr>
          <a:xfrm>
            <a:off x="514450" y="1996479"/>
            <a:ext cx="8229600" cy="4196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Grid search is an amazing tool, use it. Saves time and prevents monotony.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Choose algorithms based on the data you use.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Try solving the problem with the simplest algorithms and gradually increase complexity.</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What is the best model - Consider two critical factors ?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Obviously, consider the results and metrics.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Also consider how important the accuracy is, what difference does an improvement of 0.1% make ?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Specifically in-case of highly imbalanced classification problems, consider the minority classes.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Highly imbalanced case - overall accuracy has very less weightage compared to the individual accuracies of the minority classes.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panose="02020603050405020304"/>
              <a:buNone/>
            </a:pPr>
            <a:r>
              <a:rPr lang="en-IN" sz="3000" b="1">
                <a:latin typeface="Times New Roman" panose="02020603050405020304"/>
                <a:ea typeface="Times New Roman" panose="02020603050405020304"/>
                <a:cs typeface="Times New Roman" panose="02020603050405020304"/>
                <a:sym typeface="Times New Roman" panose="02020603050405020304"/>
              </a:rPr>
              <a:t>Introduction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2"/>
          <p:cNvSpPr txBox="1">
            <a:spLocks noGrp="1"/>
          </p:cNvSpPr>
          <p:nvPr>
            <p:ph type="body" idx="1"/>
          </p:nvPr>
        </p:nvSpPr>
        <p:spPr>
          <a:xfrm>
            <a:off x="274150" y="1744975"/>
            <a:ext cx="8229600" cy="465990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Clr>
                <a:srgbClr val="212121"/>
              </a:buClr>
              <a:buSzPts val="1800"/>
              <a:buNone/>
            </a:pPr>
            <a:r>
              <a:rPr lang="en-IN" sz="1800">
                <a:solidFill>
                  <a:srgbClr val="212121"/>
                </a:solidFill>
                <a:latin typeface="Times New Roman" panose="02020603050405020304"/>
                <a:ea typeface="Times New Roman" panose="02020603050405020304"/>
                <a:cs typeface="Times New Roman" panose="02020603050405020304"/>
                <a:sym typeface="Times New Roman" panose="02020603050405020304"/>
              </a:rPr>
              <a:t>The </a:t>
            </a:r>
            <a:r>
              <a:rPr lang="en-IN" sz="1800" u="sng">
                <a:solidFill>
                  <a:srgbClr val="1A55AD"/>
                </a:solidFill>
                <a:latin typeface="Times New Roman" panose="02020603050405020304"/>
                <a:ea typeface="Times New Roman" panose="02020603050405020304"/>
                <a:cs typeface="Times New Roman" panose="02020603050405020304"/>
                <a:sym typeface="Times New Roman" panose="02020603050405020304"/>
                <a:hlinkClick r:id="rId1"/>
              </a:rPr>
              <a:t>thyroid</a:t>
            </a:r>
            <a:r>
              <a:rPr lang="en-IN" sz="1800">
                <a:solidFill>
                  <a:srgbClr val="212121"/>
                </a:solidFill>
                <a:latin typeface="Times New Roman" panose="02020603050405020304"/>
                <a:ea typeface="Times New Roman" panose="02020603050405020304"/>
                <a:cs typeface="Times New Roman" panose="02020603050405020304"/>
                <a:sym typeface="Times New Roman" panose="02020603050405020304"/>
              </a:rPr>
              <a:t> is a gland through the production and release of thyroid hormones, it regulates many automatic processes in your body. </a:t>
            </a:r>
            <a:endParaRPr sz="1800">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7000"/>
              </a:lnSpc>
              <a:spcBef>
                <a:spcPts val="0"/>
              </a:spcBef>
              <a:spcAft>
                <a:spcPts val="0"/>
              </a:spcAft>
              <a:buClr>
                <a:srgbClr val="212121"/>
              </a:buClr>
              <a:buSzPts val="1800"/>
              <a:buNone/>
            </a:pPr>
            <a:r>
              <a:rPr lang="en-IN" sz="1800">
                <a:solidFill>
                  <a:srgbClr val="212121"/>
                </a:solidFill>
                <a:latin typeface="Times New Roman" panose="02020603050405020304"/>
                <a:ea typeface="Times New Roman" panose="02020603050405020304"/>
                <a:cs typeface="Times New Roman" panose="02020603050405020304"/>
                <a:sym typeface="Times New Roman" panose="02020603050405020304"/>
              </a:rPr>
              <a:t>These include Breathing,Heart rate,Energy production Muscle strength,Body temperature,Weight etc.</a:t>
            </a:r>
            <a:endParaRPr sz="1800">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The incidence of thyroid disease, and its effects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Over 12% of Americans will experience a thyroid problem at some point in their lives.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 Thyroid disease affects 20 million Americans, according to estimates.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 Up to 60% of thyroid disease sufferers are ignorant of their illness.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 Thyroid issues are five to eight times more common in women than in men.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 Thyroid disorders affect one in every eight person  throughout the course of their lifetimes.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7000"/>
              </a:lnSpc>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7000"/>
              </a:lnSpc>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None/>
            </a:pPr>
            <a:endParaRPr sz="1800">
              <a:solidFill>
                <a:srgbClr val="212121"/>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07000"/>
              </a:lnSpc>
              <a:spcBef>
                <a:spcPts val="1200"/>
              </a:spcBef>
              <a:spcAft>
                <a:spcPts val="0"/>
              </a:spcAft>
              <a:buClr>
                <a:srgbClr val="212121"/>
              </a:buClr>
              <a:buSzPts val="1800"/>
              <a:buNone/>
            </a:pPr>
            <a:endParaRPr sz="1800">
              <a:solidFill>
                <a:srgbClr val="212121"/>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07000"/>
              </a:lnSpc>
              <a:spcBef>
                <a:spcPts val="0"/>
              </a:spcBef>
              <a:spcAft>
                <a:spcPts val="0"/>
              </a:spcAft>
              <a:buClr>
                <a:srgbClr val="212121"/>
              </a:buClr>
              <a:buSzPts val="1800"/>
              <a:buNone/>
            </a:pPr>
            <a:endParaRPr sz="1800">
              <a:solidFill>
                <a:srgbClr val="212121"/>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07000"/>
              </a:lnSpc>
              <a:spcBef>
                <a:spcPts val="0"/>
              </a:spcBef>
              <a:spcAft>
                <a:spcPts val="0"/>
              </a:spcAft>
              <a:buClr>
                <a:srgbClr val="212121"/>
              </a:buClr>
              <a:buSzPts val="1800"/>
              <a:buNone/>
            </a:pPr>
            <a:endParaRPr sz="1800">
              <a:solidFill>
                <a:srgbClr val="212121"/>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07000"/>
              </a:lnSpc>
              <a:spcBef>
                <a:spcPts val="1160"/>
              </a:spcBef>
              <a:spcAft>
                <a:spcPts val="0"/>
              </a:spcAft>
              <a:buClr>
                <a:schemeClr val="dk1"/>
              </a:buClr>
              <a:buSzPts val="1800"/>
              <a:buNone/>
            </a:pP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1280"/>
              </a:spcBef>
              <a:spcAft>
                <a:spcPts val="0"/>
              </a:spcAft>
              <a:buClr>
                <a:schemeClr val="dk1"/>
              </a:buClr>
              <a:buSzPts val="24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457200" y="558900"/>
            <a:ext cx="8229600" cy="63594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1200"/>
              </a:spcBef>
              <a:spcAft>
                <a:spcPts val="0"/>
              </a:spcAft>
              <a:buClr>
                <a:schemeClr val="dk1"/>
              </a:buClr>
              <a:buSzPts val="1100"/>
              <a:buNone/>
            </a:pPr>
            <a:r>
              <a:rPr lang="en-IN" sz="2900" b="1">
                <a:solidFill>
                  <a:srgbClr val="262626"/>
                </a:solidFill>
                <a:latin typeface="Times New Roman" panose="02020603050405020304"/>
                <a:ea typeface="Times New Roman" panose="02020603050405020304"/>
                <a:cs typeface="Times New Roman" panose="02020603050405020304"/>
                <a:sym typeface="Times New Roman" panose="02020603050405020304"/>
              </a:rPr>
              <a:t>Data Description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None/>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The dataset is in “.dat” file format and size of the dataset is 635 KB.The dataset has  7200 rows of data, with 21 columns or features. Out of 21 columns 6 continuous variables and 15 categorical variables.</a:t>
            </a: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None/>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Main 6 variable are :</a:t>
            </a: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1200"/>
              </a:spcBef>
              <a:spcAft>
                <a:spcPts val="0"/>
              </a:spcAft>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T4 - </a:t>
            </a:r>
            <a:r>
              <a:rPr lang="en-IN" sz="1700">
                <a:solidFill>
                  <a:srgbClr val="34353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Thyroxine(tetraiodothyronine), is the main hormone our thyroid gland releases into our bloodstream.</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0"/>
              </a:spcBef>
              <a:spcAft>
                <a:spcPts val="0"/>
              </a:spcAft>
              <a:buClr>
                <a:srgbClr val="262626"/>
              </a:buClr>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TSH - Thyroid Stimulating Hormone : Thyroid stimulating hormone also known as thyrotropin is a hormone that controls the way other hormones function. Basically it stimulates the production two main T4 &amp; T3</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0"/>
              </a:spcBef>
              <a:spcAft>
                <a:spcPts val="0"/>
              </a:spcAft>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T3 - Triiodothyronine : A thyroid hormone is triiodothyronine (T3). It is crucial for the body's regulation of metabolism (the many processes that control the rate of activity in cells and tissues).</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0"/>
              </a:spcBef>
              <a:spcAft>
                <a:spcPts val="0"/>
              </a:spcAft>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TT4 -Total Thyroxine </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0"/>
              </a:spcBef>
              <a:spcAft>
                <a:spcPts val="0"/>
              </a:spcAft>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FTI- Free Thyroid Index : </a:t>
            </a:r>
            <a:r>
              <a:rPr lang="en-IN" sz="1700">
                <a:highlight>
                  <a:srgbClr val="FFFFFF"/>
                </a:highlight>
                <a:latin typeface="Times New Roman" panose="02020603050405020304"/>
                <a:ea typeface="Times New Roman" panose="02020603050405020304"/>
                <a:cs typeface="Times New Roman" panose="02020603050405020304"/>
                <a:sym typeface="Times New Roman" panose="02020603050405020304"/>
              </a:rPr>
              <a:t>Free thyroxine index is considered to be a reliable indicator of thyroid status in the presence of abnormalities in plasma protein binding.</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just" rtl="0">
              <a:lnSpc>
                <a:spcPct val="115000"/>
              </a:lnSpc>
              <a:spcBef>
                <a:spcPts val="0"/>
              </a:spcBef>
              <a:spcAft>
                <a:spcPts val="0"/>
              </a:spcAft>
              <a:buSzPts val="1700"/>
              <a:buFont typeface="Times New Roman" panose="02020603050405020304"/>
              <a:buChar char="➢"/>
            </a:pPr>
            <a:r>
              <a:rPr lang="en-IN" sz="1700">
                <a:solidFill>
                  <a:srgbClr val="262626"/>
                </a:solidFill>
                <a:latin typeface="Times New Roman" panose="02020603050405020304"/>
                <a:ea typeface="Times New Roman" panose="02020603050405020304"/>
                <a:cs typeface="Times New Roman" panose="02020603050405020304"/>
                <a:sym typeface="Times New Roman" panose="02020603050405020304"/>
              </a:rPr>
              <a:t>T4U - Thyroxine Utilization Rate.</a:t>
            </a:r>
            <a:endParaRPr sz="17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16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601971"/>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panose="02020603050405020304"/>
              <a:buNone/>
            </a:pPr>
            <a:r>
              <a:rPr lang="en-IN" sz="3000" b="1">
                <a:latin typeface="Times New Roman" panose="02020603050405020304"/>
                <a:ea typeface="Times New Roman" panose="02020603050405020304"/>
                <a:cs typeface="Times New Roman" panose="02020603050405020304"/>
                <a:sym typeface="Times New Roman" panose="02020603050405020304"/>
              </a:rPr>
              <a:t>Problem Statements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4"/>
          <p:cNvSpPr txBox="1">
            <a:spLocks noGrp="1"/>
          </p:cNvSpPr>
          <p:nvPr>
            <p:ph type="body" idx="1"/>
          </p:nvPr>
        </p:nvSpPr>
        <p:spPr>
          <a:xfrm>
            <a:off x="457200" y="1929704"/>
            <a:ext cx="8229600" cy="419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2000" b="1">
                <a:latin typeface="Times New Roman" panose="02020603050405020304"/>
                <a:ea typeface="Times New Roman" panose="02020603050405020304"/>
                <a:cs typeface="Times New Roman" panose="02020603050405020304"/>
                <a:sym typeface="Times New Roman" panose="02020603050405020304"/>
              </a:rPr>
              <a:t>Problem 1: Regression Problem</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Target Audience / Beneficiary: </a:t>
            </a:r>
            <a:r>
              <a:rPr lang="en-IN" sz="1800">
                <a:latin typeface="Times New Roman" panose="02020603050405020304"/>
                <a:ea typeface="Times New Roman" panose="02020603050405020304"/>
                <a:cs typeface="Times New Roman" panose="02020603050405020304"/>
                <a:sym typeface="Times New Roman" panose="02020603050405020304"/>
              </a:rPr>
              <a:t>Medical testing facilities &amp; labs.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Aim :</a:t>
            </a:r>
            <a:r>
              <a:rPr lang="en-IN" sz="1800">
                <a:latin typeface="Times New Roman" panose="02020603050405020304"/>
                <a:ea typeface="Times New Roman" panose="02020603050405020304"/>
                <a:cs typeface="Times New Roman" panose="02020603050405020304"/>
                <a:sym typeface="Times New Roman" panose="02020603050405020304"/>
              </a:rPr>
              <a:t> Find the missing values in medical report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Target Variable :</a:t>
            </a:r>
            <a:r>
              <a:rPr lang="en-IN" sz="1800">
                <a:latin typeface="Times New Roman" panose="02020603050405020304"/>
                <a:ea typeface="Times New Roman" panose="02020603050405020304"/>
                <a:cs typeface="Times New Roman" panose="02020603050405020304"/>
                <a:sym typeface="Times New Roman" panose="02020603050405020304"/>
              </a:rPr>
              <a:t> To find the value of TT4 (Total thyroxine) by using other variables such asT3, T4 and TSH.</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Benefits </a:t>
            </a: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Validating the existing medical data to check for possible errors or outliers in medical reports.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Use of regression to predict and generate the total thyroxine level in blood using the other variables</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body" idx="1"/>
          </p:nvPr>
        </p:nvSpPr>
        <p:spPr>
          <a:xfrm>
            <a:off x="124875" y="1049200"/>
            <a:ext cx="8229600" cy="52527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2400"/>
              <a:buNone/>
            </a:pPr>
            <a:r>
              <a:rPr lang="en-IN" sz="2000" b="1">
                <a:latin typeface="Times New Roman" panose="02020603050405020304"/>
                <a:ea typeface="Times New Roman" panose="02020603050405020304"/>
                <a:cs typeface="Times New Roman" panose="02020603050405020304"/>
                <a:sym typeface="Times New Roman" panose="02020603050405020304"/>
              </a:rPr>
              <a:t>Problem 2 : Classification Algorithm </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80"/>
              </a:spcBef>
              <a:spcAft>
                <a:spcPts val="0"/>
              </a:spcAft>
              <a:buClr>
                <a:schemeClr val="dk1"/>
              </a:buClr>
              <a:buSzPts val="2400"/>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IN" sz="2000" b="1">
                <a:latin typeface="Times New Roman" panose="02020603050405020304"/>
                <a:ea typeface="Times New Roman" panose="02020603050405020304"/>
                <a:cs typeface="Times New Roman" panose="02020603050405020304"/>
                <a:sym typeface="Times New Roman" panose="02020603050405020304"/>
              </a:rPr>
              <a:t>Target Audience / Beneficiary: </a:t>
            </a:r>
            <a:r>
              <a:rPr lang="en-IN" sz="2000">
                <a:latin typeface="Times New Roman" panose="02020603050405020304"/>
                <a:ea typeface="Times New Roman" panose="02020603050405020304"/>
                <a:cs typeface="Times New Roman" panose="02020603050405020304"/>
                <a:sym typeface="Times New Roman" panose="02020603050405020304"/>
              </a:rPr>
              <a:t>End users - Patients</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80"/>
              </a:spcBef>
              <a:spcAft>
                <a:spcPts val="0"/>
              </a:spcAft>
              <a:buClr>
                <a:schemeClr val="dk1"/>
              </a:buClr>
              <a:buSzPts val="2400"/>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Aim :</a:t>
            </a:r>
            <a:r>
              <a:rPr lang="en-IN" sz="1800">
                <a:latin typeface="Times New Roman" panose="02020603050405020304"/>
                <a:ea typeface="Times New Roman" panose="02020603050405020304"/>
                <a:cs typeface="Times New Roman" panose="02020603050405020304"/>
                <a:sym typeface="Times New Roman" panose="02020603050405020304"/>
              </a:rPr>
              <a:t> To use classification algorithms for Classify  the patients into 3 classes based on the thyroid medical data set.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Target Classes:</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“0” - Hyperthyroidism : </a:t>
            </a:r>
            <a:r>
              <a:rPr lang="en-IN" sz="1800">
                <a:solidFill>
                  <a:srgbClr val="53565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Hyperthyroidism is an overactive thyroid (when it produces too much thyroid hormone).</a:t>
            </a: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“1” - HypoThyroidism : </a:t>
            </a:r>
            <a:r>
              <a:rPr lang="en-IN" sz="1800">
                <a:solidFill>
                  <a:srgbClr val="53565A"/>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Hypothyroidism is an underactive thyroid (when it does not produce enough)</a:t>
            </a: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a:t>
            </a:r>
            <a:r>
              <a:rPr lang="en-IN" sz="1800">
                <a:solidFill>
                  <a:srgbClr val="231F20"/>
                </a:solidFill>
                <a:latin typeface="Times New Roman" panose="02020603050405020304"/>
                <a:ea typeface="Times New Roman" panose="02020603050405020304"/>
                <a:cs typeface="Times New Roman" panose="02020603050405020304"/>
                <a:sym typeface="Times New Roman" panose="02020603050405020304"/>
              </a:rPr>
              <a:t> Almost 4.6% of US population is suffering from it.</a:t>
            </a: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rgbClr val="262626"/>
              </a:buClr>
              <a:buSzPts val="1800"/>
              <a:buFont typeface="Times New Roman" panose="02020603050405020304"/>
              <a:buChar char="•"/>
            </a:pPr>
            <a:r>
              <a:rPr lang="en-IN" sz="1800">
                <a:solidFill>
                  <a:srgbClr val="262626"/>
                </a:solidFill>
                <a:latin typeface="Times New Roman" panose="02020603050405020304"/>
                <a:ea typeface="Times New Roman" panose="02020603050405020304"/>
                <a:cs typeface="Times New Roman" panose="02020603050405020304"/>
                <a:sym typeface="Times New Roman" panose="02020603050405020304"/>
              </a:rPr>
              <a:t>“2” - Negative.</a:t>
            </a: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48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2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2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2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l" rtl="0">
              <a:spcBef>
                <a:spcPts val="480"/>
              </a:spcBef>
              <a:spcAft>
                <a:spcPts val="0"/>
              </a:spcAft>
              <a:buNone/>
            </a:pPr>
            <a:endParaRPr sz="18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80"/>
              </a:spcBef>
              <a:spcAft>
                <a:spcPts val="0"/>
              </a:spcAft>
              <a:buClr>
                <a:schemeClr val="dk1"/>
              </a:buClr>
              <a:buSzPts val="24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ac1b12e4bd_1_0"/>
          <p:cNvSpPr txBox="1">
            <a:spLocks noGrp="1"/>
          </p:cNvSpPr>
          <p:nvPr>
            <p:ph type="title"/>
          </p:nvPr>
        </p:nvSpPr>
        <p:spPr>
          <a:xfrm>
            <a:off x="457200" y="60197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EDA conducted </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g1ac1b12e4bd_1_0"/>
          <p:cNvSpPr txBox="1">
            <a:spLocks noGrp="1"/>
          </p:cNvSpPr>
          <p:nvPr>
            <p:ph type="body" idx="1"/>
          </p:nvPr>
        </p:nvSpPr>
        <p:spPr>
          <a:xfrm>
            <a:off x="457200" y="1598275"/>
            <a:ext cx="8229600" cy="4527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2000" b="1">
                <a:latin typeface="Times New Roman" panose="02020603050405020304"/>
                <a:ea typeface="Times New Roman" panose="02020603050405020304"/>
                <a:cs typeface="Times New Roman" panose="02020603050405020304"/>
                <a:sym typeface="Times New Roman" panose="02020603050405020304"/>
              </a:rPr>
              <a:t>Label Encoding </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IN" sz="18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target variable in the in the data is divided into three classes 1,2,3.</a:t>
            </a:r>
            <a:endParaRPr sz="18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IN" sz="18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order to run the classification algorithm we are using label_encoder. </a:t>
            </a:r>
            <a:endParaRPr sz="18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IN" sz="18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Classes 1,2,3 were renamed as 0,1,2 respectively.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2000" b="1">
                <a:latin typeface="Times New Roman" panose="02020603050405020304"/>
                <a:ea typeface="Times New Roman" panose="02020603050405020304"/>
                <a:cs typeface="Times New Roman" panose="02020603050405020304"/>
                <a:sym typeface="Times New Roman" panose="02020603050405020304"/>
              </a:rPr>
              <a:t>Distribution</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Distribution is presented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The results of this histogram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show a normal distribution.</a:t>
            </a: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123" name="Google Shape;123;g1ac1b12e4bd_1_0"/>
          <p:cNvPicPr preferRelativeResize="0"/>
          <p:nvPr/>
        </p:nvPicPr>
        <p:blipFill>
          <a:blip r:embed="rId1"/>
          <a:stretch>
            <a:fillRect/>
          </a:stretch>
        </p:blipFill>
        <p:spPr>
          <a:xfrm>
            <a:off x="3559775" y="3502675"/>
            <a:ext cx="5001600" cy="306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ac1b12e4bd_1_7"/>
          <p:cNvSpPr txBox="1">
            <a:spLocks noGrp="1"/>
          </p:cNvSpPr>
          <p:nvPr>
            <p:ph type="body" idx="1"/>
          </p:nvPr>
        </p:nvSpPr>
        <p:spPr>
          <a:xfrm>
            <a:off x="205175" y="1287600"/>
            <a:ext cx="8824200" cy="55704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Null Values:</a:t>
            </a:r>
            <a:r>
              <a:rPr lang="en-IN" sz="1800">
                <a:latin typeface="Times New Roman" panose="02020603050405020304"/>
                <a:ea typeface="Times New Roman" panose="02020603050405020304"/>
                <a:cs typeface="Times New Roman" panose="02020603050405020304"/>
                <a:sym typeface="Times New Roman" panose="02020603050405020304"/>
              </a:rPr>
              <a:t> No null values were present in the data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Handling Duplicates: </a:t>
            </a:r>
            <a:r>
              <a:rPr lang="en-IN" sz="1800">
                <a:latin typeface="Times New Roman" panose="02020603050405020304"/>
                <a:ea typeface="Times New Roman" panose="02020603050405020304"/>
                <a:cs typeface="Times New Roman" panose="02020603050405020304"/>
                <a:sym typeface="Times New Roman" panose="02020603050405020304"/>
              </a:rPr>
              <a:t>The data frame parameters before deduplication was of (7200, 22) and after dropping the duplicates was (7129,22).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Identifying if the data-set is balanced or unbalanced:</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The number of samples with Hyper-thyroidism = 166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The number of samples with Hypo-thyroidism = 368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IN" sz="1800">
                <a:latin typeface="Times New Roman" panose="02020603050405020304"/>
                <a:ea typeface="Times New Roman" panose="02020603050405020304"/>
                <a:cs typeface="Times New Roman" panose="02020603050405020304"/>
                <a:sym typeface="Times New Roman" panose="02020603050405020304"/>
              </a:rPr>
              <a:t>The number of samples with Negative case of Thyroidism = 6666</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r>
              <a:rPr lang="en-IN" sz="1800" b="1">
                <a:latin typeface="Times New Roman" panose="02020603050405020304"/>
                <a:ea typeface="Times New Roman" panose="02020603050405020304"/>
                <a:cs typeface="Times New Roman" panose="02020603050405020304"/>
                <a:sym typeface="Times New Roman" panose="02020603050405020304"/>
              </a:rPr>
              <a:t>The results show that the data is close to an unbalanced classification problem.</a:t>
            </a:r>
            <a:r>
              <a:rPr lang="en-IN"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g1ac1b12e4bd_1_7"/>
          <p:cNvSpPr txBox="1"/>
          <p:nvPr/>
        </p:nvSpPr>
        <p:spPr>
          <a:xfrm>
            <a:off x="205175" y="801150"/>
            <a:ext cx="882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a:latin typeface="Times New Roman" panose="02020603050405020304"/>
                <a:ea typeface="Times New Roman" panose="02020603050405020304"/>
                <a:cs typeface="Times New Roman" panose="02020603050405020304"/>
                <a:sym typeface="Times New Roman" panose="02020603050405020304"/>
              </a:rPr>
              <a:t>EDA:  Pre-processing and Understanding the data</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ad0cf2718f_2_1"/>
          <p:cNvSpPr txBox="1">
            <a:spLocks noGrp="1"/>
          </p:cNvSpPr>
          <p:nvPr>
            <p:ph type="body" idx="1"/>
          </p:nvPr>
        </p:nvSpPr>
        <p:spPr>
          <a:xfrm>
            <a:off x="319650" y="842100"/>
            <a:ext cx="8824200" cy="5939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IN" sz="1800" b="1">
                <a:latin typeface="Times New Roman" panose="02020603050405020304"/>
                <a:ea typeface="Times New Roman" panose="02020603050405020304"/>
                <a:cs typeface="Times New Roman" panose="02020603050405020304"/>
                <a:sym typeface="Times New Roman" panose="02020603050405020304"/>
              </a:rPr>
              <a:t>Correlation : Identification of the Input features for the regression problem:</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135" name="Google Shape;135;g1ad0cf2718f_2_1"/>
          <p:cNvPicPr preferRelativeResize="0"/>
          <p:nvPr/>
        </p:nvPicPr>
        <p:blipFill>
          <a:blip r:embed="rId1"/>
          <a:stretch>
            <a:fillRect/>
          </a:stretch>
        </p:blipFill>
        <p:spPr>
          <a:xfrm>
            <a:off x="319650" y="1705375"/>
            <a:ext cx="3985499" cy="2825300"/>
          </a:xfrm>
          <a:prstGeom prst="rect">
            <a:avLst/>
          </a:prstGeom>
          <a:noFill/>
          <a:ln>
            <a:noFill/>
          </a:ln>
        </p:spPr>
      </p:pic>
      <p:pic>
        <p:nvPicPr>
          <p:cNvPr id="136" name="Google Shape;136;g1ad0cf2718f_2_1"/>
          <p:cNvPicPr preferRelativeResize="0"/>
          <p:nvPr/>
        </p:nvPicPr>
        <p:blipFill>
          <a:blip r:embed="rId2"/>
          <a:stretch>
            <a:fillRect/>
          </a:stretch>
        </p:blipFill>
        <p:spPr>
          <a:xfrm>
            <a:off x="4305150" y="2313875"/>
            <a:ext cx="4814149" cy="1339400"/>
          </a:xfrm>
          <a:prstGeom prst="rect">
            <a:avLst/>
          </a:prstGeom>
          <a:noFill/>
          <a:ln>
            <a:noFill/>
          </a:ln>
        </p:spPr>
      </p:pic>
      <p:sp>
        <p:nvSpPr>
          <p:cNvPr id="137" name="Google Shape;137;g1ad0cf2718f_2_1"/>
          <p:cNvSpPr txBox="1"/>
          <p:nvPr/>
        </p:nvSpPr>
        <p:spPr>
          <a:xfrm>
            <a:off x="952200" y="4826375"/>
            <a:ext cx="7239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b="1">
                <a:latin typeface="Calibri" panose="020F0502020204030204"/>
                <a:ea typeface="Calibri" panose="020F0502020204030204"/>
                <a:cs typeface="Calibri" panose="020F0502020204030204"/>
                <a:sym typeface="Calibri" panose="020F0502020204030204"/>
              </a:rPr>
              <a:t>The values of FTI, T3 and T4U have high correlation with TT4 (Total Thyroxine Values)</a:t>
            </a:r>
            <a:endParaRPr sz="15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sz="1500" b="1">
                <a:latin typeface="Calibri" panose="020F0502020204030204"/>
                <a:ea typeface="Calibri" panose="020F0502020204030204"/>
                <a:cs typeface="Calibri" panose="020F0502020204030204"/>
                <a:sym typeface="Calibri" panose="020F0502020204030204"/>
              </a:rPr>
              <a:t>Therefore are selected as input variables for regression analysis.</a:t>
            </a:r>
            <a:endParaRPr sz="1500" b="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12012</Words>
  <Application>WPS Presentation</Application>
  <PresentationFormat>On-screen Show (4:3)</PresentationFormat>
  <Paragraphs>306</Paragraphs>
  <Slides>26</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Arial</vt:lpstr>
      <vt:lpstr>Calibri</vt:lpstr>
      <vt:lpstr>Times New Roman</vt:lpstr>
      <vt:lpstr>Merriweather</vt:lpstr>
      <vt:lpstr>Courier New</vt:lpstr>
      <vt:lpstr>Microsoft YaHei</vt:lpstr>
      <vt:lpstr>Arial Unicode MS</vt:lpstr>
      <vt:lpstr>Bradley Hand ITC</vt:lpstr>
      <vt:lpstr>Times New Roman</vt:lpstr>
      <vt:lpstr>Office Theme</vt:lpstr>
      <vt:lpstr>Prediction model by the utilization of distinctive features of patients with thyroid disease</vt:lpstr>
      <vt:lpstr>TOPIC : Prediction model by the utilization of distinctive features of patients with thyroid disease</vt:lpstr>
      <vt:lpstr>Introduction </vt:lpstr>
      <vt:lpstr>PowerPoint 演示文稿</vt:lpstr>
      <vt:lpstr>Problem Statements </vt:lpstr>
      <vt:lpstr>PowerPoint 演示文稿</vt:lpstr>
      <vt:lpstr>EDA conducted </vt:lpstr>
      <vt:lpstr>PowerPoint 演示文稿</vt:lpstr>
      <vt:lpstr>PowerPoint 演示文稿</vt:lpstr>
      <vt:lpstr>Regression</vt:lpstr>
      <vt:lpstr>Advantages and disadvantages between regression conducted</vt:lpstr>
      <vt:lpstr>PowerPoint 演示文稿</vt:lpstr>
      <vt:lpstr>Classification</vt:lpstr>
      <vt:lpstr>Why These Algorithms?</vt:lpstr>
      <vt:lpstr>Feature Selection:</vt:lpstr>
      <vt:lpstr>Room For Improvements</vt:lpstr>
      <vt:lpstr>PowerPoint 演示文稿</vt:lpstr>
      <vt:lpstr>PowerPoint 演示文稿</vt:lpstr>
      <vt:lpstr>PowerPoint 演示文稿</vt:lpstr>
      <vt:lpstr>PowerPoint 演示文稿</vt:lpstr>
      <vt:lpstr>PowerPoint 演示文稿</vt:lpstr>
      <vt:lpstr>PowerPoint 演示文稿</vt:lpstr>
      <vt:lpstr> Tackling challenges: The power of Grid Search !</vt:lpstr>
      <vt:lpstr>Conclusion: </vt:lpstr>
      <vt:lpstr>Limitations for much higher accuracy</vt:lpstr>
      <vt:lpstr>Learning and suggestions: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 by the utilization of distinctive features of patients with thyroid disease</dc:title>
  <dc:creator>Jim Lord</dc:creator>
  <cp:lastModifiedBy>rapto</cp:lastModifiedBy>
  <cp:revision>4</cp:revision>
  <dcterms:created xsi:type="dcterms:W3CDTF">2019-12-12T13:31:00Z</dcterms:created>
  <dcterms:modified xsi:type="dcterms:W3CDTF">2023-07-04T00:53:54Z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D978D1D1E3944FBA8BD34B268B3CDA23</vt:lpwstr>
  </property>
  <property fmtid="{D5CDD505-2E9C-101B-9397-08002B2CF9AE}" pid="3" name="KSOProductBuildVer">
    <vt:lpwstr>1033-11.2.0.11537</vt:lpwstr>
  </property>
</Properties>
</file>