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3" r:id="rId3"/>
    <p:sldId id="305" r:id="rId4"/>
    <p:sldId id="288" r:id="rId5"/>
    <p:sldId id="285" r:id="rId6"/>
    <p:sldId id="287" r:id="rId7"/>
    <p:sldId id="300" r:id="rId8"/>
    <p:sldId id="295" r:id="rId9"/>
    <p:sldId id="307" r:id="rId10"/>
    <p:sldId id="309" r:id="rId11"/>
    <p:sldId id="308" r:id="rId12"/>
    <p:sldId id="291" r:id="rId13"/>
    <p:sldId id="292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59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691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7072563" y="6356350"/>
            <a:ext cx="10948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1"/>
          </p:nvPr>
        </p:nvSpPr>
        <p:spPr>
          <a:xfrm rot="5400000">
            <a:off x="2473771" y="-86867"/>
            <a:ext cx="4196459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7072563" y="6356350"/>
            <a:ext cx="10948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7072563" y="6356350"/>
            <a:ext cx="10948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457200" y="1929704"/>
            <a:ext cx="8229600" cy="4196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ldNum" idx="12"/>
          </p:nvPr>
        </p:nvSpPr>
        <p:spPr>
          <a:xfrm>
            <a:off x="7072563" y="6356350"/>
            <a:ext cx="10948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7072563" y="6356350"/>
            <a:ext cx="10948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ldNum" idx="12"/>
          </p:nvPr>
        </p:nvSpPr>
        <p:spPr>
          <a:xfrm>
            <a:off x="7072563" y="6356350"/>
            <a:ext cx="10948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7072563" y="6356350"/>
            <a:ext cx="10948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sldNum" idx="12"/>
          </p:nvPr>
        </p:nvSpPr>
        <p:spPr>
          <a:xfrm>
            <a:off x="7072563" y="6356350"/>
            <a:ext cx="10948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7072563" y="6356350"/>
            <a:ext cx="10948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title"/>
          </p:nvPr>
        </p:nvSpPr>
        <p:spPr>
          <a:xfrm>
            <a:off x="457200" y="686117"/>
            <a:ext cx="3008313" cy="108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1"/>
          </p:nvPr>
        </p:nvSpPr>
        <p:spPr>
          <a:xfrm>
            <a:off x="3575050" y="686118"/>
            <a:ext cx="5111750" cy="544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2"/>
          </p:nvPr>
        </p:nvSpPr>
        <p:spPr>
          <a:xfrm>
            <a:off x="457200" y="1848168"/>
            <a:ext cx="3008313" cy="4366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7072563" y="6356350"/>
            <a:ext cx="10948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sldNum" idx="12"/>
          </p:nvPr>
        </p:nvSpPr>
        <p:spPr>
          <a:xfrm>
            <a:off x="7072563" y="6356350"/>
            <a:ext cx="10948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457200" y="1929704"/>
            <a:ext cx="8229600" cy="4196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7072563" y="6356350"/>
            <a:ext cx="10948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11" name="Google Shape;11;p11" descr="MD-flag-background-ppt.png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1" descr="UMBC-primary-logo-CMYK-on-black.png"/>
          <p:cNvPicPr preferRelativeResize="0"/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1" descr="corner-element.png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7919918" y="56155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method/bilst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685800" y="858417"/>
            <a:ext cx="7772400" cy="134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None/>
            </a:pPr>
            <a:r>
              <a:rPr lang="en-US" sz="24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Jet-Finance:</a:t>
            </a:r>
            <a:br>
              <a:rPr lang="en-US" sz="24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4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Predictive Analysis Telegram Bot </a:t>
            </a:r>
            <a:br>
              <a:rPr lang="en-US" sz="24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4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with Bidirectional LSTM</a:t>
            </a:r>
            <a:endParaRPr lang="en-IN" sz="24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483235" y="2131060"/>
            <a:ext cx="8177530" cy="3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None/>
            </a:pPr>
            <a:endParaRPr lang="en-IN" sz="18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None/>
            </a:pPr>
            <a:endParaRPr lang="en-IN" sz="18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Under the guidance of Professor,  </a:t>
            </a:r>
          </a:p>
          <a:p>
            <a:pPr marL="0" lvl="0" indent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None/>
            </a:pPr>
            <a:endParaRPr lang="en-IN" sz="18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None/>
            </a:pPr>
            <a:r>
              <a:rPr lang="en-IN" sz="1800" b="1" dirty="0">
                <a:solidFill>
                  <a:srgbClr val="262626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Len Mancini.</a:t>
            </a:r>
            <a:endParaRPr lang="en-IN" sz="18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None/>
            </a:pPr>
            <a:endParaRPr lang="en-IN" sz="18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None/>
            </a:pPr>
            <a:endParaRPr lang="en-IN" sz="18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Submitted By:                                                                              </a:t>
            </a:r>
          </a:p>
          <a:p>
            <a:pPr marL="0" lvl="0" indent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 panose="020B0604020202020204"/>
              <a:buNone/>
            </a:pPr>
            <a:endParaRPr lang="en-IN" sz="18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 panose="020B0604020202020204"/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Saathyak R. Kasuganti   	</a:t>
            </a:r>
          </a:p>
          <a:p>
            <a:pPr marL="0" lvl="0" indent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 panose="020B0604020202020204"/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UMBC ID: FV86010</a:t>
            </a:r>
            <a:endParaRPr sz="18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519953" y="639583"/>
            <a:ext cx="8229600" cy="6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2900" b="1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: Trend Prediction GE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SzPts val="1100"/>
              <a:buNone/>
            </a:pPr>
            <a:endParaRPr 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5B1309-F960-EF32-0C3C-D6B06654A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8536" y="1236339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41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519952" y="639583"/>
            <a:ext cx="8246975" cy="6091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2900" b="1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: Trend Prediction Results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SzPts val="1100"/>
              <a:buNone/>
            </a:pPr>
            <a:endParaRPr 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79" y="1409308"/>
            <a:ext cx="5879842" cy="52327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457200" y="596607"/>
            <a:ext cx="8229600" cy="600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2900" b="1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Learning and Recommendations</a:t>
            </a:r>
          </a:p>
          <a:p>
            <a:pPr marL="342900">
              <a:lnSpc>
                <a:spcPct val="150000"/>
              </a:lnSpc>
              <a:spcBef>
                <a:spcPts val="1200"/>
              </a:spcBef>
              <a:buSzPts val="1100"/>
            </a:pPr>
            <a:r>
              <a:rPr lang="en-IN" sz="2000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Select models based on type of execution and environment.</a:t>
            </a:r>
          </a:p>
          <a:p>
            <a:pPr marL="342900">
              <a:lnSpc>
                <a:spcPct val="150000"/>
              </a:lnSpc>
              <a:spcBef>
                <a:spcPts val="1200"/>
              </a:spcBef>
              <a:buSzPts val="1100"/>
            </a:pPr>
            <a:r>
              <a:rPr lang="en-IN" sz="2000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Accuracy vs Responsiveness trade-off.</a:t>
            </a:r>
          </a:p>
          <a:p>
            <a:pPr marL="342900">
              <a:lnSpc>
                <a:spcPct val="150000"/>
              </a:lnSpc>
              <a:spcBef>
                <a:spcPts val="1200"/>
              </a:spcBef>
              <a:buSzPts val="1100"/>
            </a:pPr>
            <a:r>
              <a:rPr lang="en-IN" sz="2000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Consider available hardware resources.</a:t>
            </a:r>
          </a:p>
          <a:p>
            <a:pPr marL="342900">
              <a:lnSpc>
                <a:spcPct val="150000"/>
              </a:lnSpc>
              <a:spcBef>
                <a:spcPts val="1200"/>
              </a:spcBef>
              <a:buSzPts val="1100"/>
            </a:pPr>
            <a:r>
              <a:rPr lang="en-IN" sz="2000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Occam's Razor. Among two similarly performing algorithms, select one that is least complex.</a:t>
            </a:r>
          </a:p>
          <a:p>
            <a:pPr marL="342900">
              <a:lnSpc>
                <a:spcPct val="150000"/>
              </a:lnSpc>
              <a:spcBef>
                <a:spcPts val="1200"/>
              </a:spcBef>
              <a:buSzPts val="1100"/>
            </a:pPr>
            <a:r>
              <a:rPr lang="en-IN" sz="2000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Make sure the code is optimized.</a:t>
            </a:r>
          </a:p>
          <a:p>
            <a:pPr marL="342900">
              <a:lnSpc>
                <a:spcPct val="150000"/>
              </a:lnSpc>
              <a:spcBef>
                <a:spcPts val="1200"/>
              </a:spcBef>
              <a:buSzPts val="1100"/>
            </a:pPr>
            <a:r>
              <a:rPr lang="en-IN" sz="2000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Its critical to use debugging techniques and error handling methods.</a:t>
            </a:r>
          </a:p>
          <a:p>
            <a:pPr marL="342900">
              <a:lnSpc>
                <a:spcPct val="150000"/>
              </a:lnSpc>
              <a:spcBef>
                <a:spcPts val="1200"/>
              </a:spcBef>
              <a:buSzPts val="1100"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457200" y="558900"/>
            <a:ext cx="8229600" cy="6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IN" sz="2900" b="1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IN" sz="2900" b="1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en-IN" sz="2900" b="1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 </a:t>
            </a: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IN" sz="2900" b="1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2800" b="1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References:</a:t>
            </a:r>
            <a:r>
              <a:rPr lang="en-IN" sz="2900" b="1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</a:p>
          <a:p>
            <a:pPr marL="342900" algn="ctr">
              <a:lnSpc>
                <a:spcPct val="150000"/>
              </a:lnSpc>
              <a:spcBef>
                <a:spcPts val="1200"/>
              </a:spcBef>
              <a:buSzPts val="1100"/>
            </a:pP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/>
              </a:rPr>
              <a:t>https://paperswithcode.com/method/bilstm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>
              <a:lnSpc>
                <a:spcPct val="150000"/>
              </a:lnSpc>
              <a:spcBef>
                <a:spcPts val="1200"/>
              </a:spcBef>
              <a:buSzPts val="1100"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457200" y="679450"/>
            <a:ext cx="8229600" cy="581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en-IN" sz="2900" b="1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Presentation  Agenda</a:t>
            </a:r>
            <a:r>
              <a:rPr lang="en-IN" sz="2900" b="1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  <a:endParaRPr lang="en-IN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Motivation</a:t>
            </a:r>
          </a:p>
          <a:p>
            <a:pPr marL="7429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Tools and modules used.</a:t>
            </a:r>
          </a:p>
          <a:p>
            <a:pPr marL="7429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description </a:t>
            </a:r>
          </a:p>
          <a:p>
            <a:pPr marL="7429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Architecture</a:t>
            </a:r>
          </a:p>
          <a:p>
            <a:pPr marL="7429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- Analysis.</a:t>
            </a:r>
          </a:p>
          <a:p>
            <a:pPr marL="7429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Challenges.</a:t>
            </a:r>
          </a:p>
          <a:p>
            <a:pPr marL="7429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Learning / Recommendations.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457200" y="679450"/>
            <a:ext cx="8229600" cy="581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2000" b="1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Statement: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Type</a:t>
            </a: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Stock price – trend predictor</a:t>
            </a:r>
          </a:p>
          <a:p>
            <a:pPr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Domain</a:t>
            </a: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Finance.</a:t>
            </a:r>
          </a:p>
          <a:p>
            <a:pPr marL="7429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IN"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Hypothesis:</a:t>
            </a: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The use of a telegram bot that uses a bi-directional LSTM, can very efficiently and conveniently predict the stock price trend for any given stock symbol.</a:t>
            </a:r>
          </a:p>
          <a:p>
            <a:pPr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Target Audience:</a:t>
            </a: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Anybody with a smartphone/computer and has access to telegram application.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457200" y="679450"/>
            <a:ext cx="8229600" cy="581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2000" b="1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Motivation:</a:t>
            </a:r>
            <a:endParaRPr lang="en-IN"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00100"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Resource limitations: Simplicity is the key. </a:t>
            </a:r>
          </a:p>
          <a:p>
            <a:pPr marL="800100"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Wait times for Bot’s result: Inference time restrictions for a bot based model.</a:t>
            </a:r>
          </a:p>
          <a:p>
            <a:pPr marL="7429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Variation of patterns for various stocks : pre-training the model vs training it with limited epochs. </a:t>
            </a:r>
          </a:p>
          <a:p>
            <a:pPr marL="7429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Versatility of bi-directional LSTM models to be able to :</a:t>
            </a:r>
          </a:p>
          <a:p>
            <a:pPr marL="1200150" lvl="1" indent="-285750"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Capture long-term dependencies.</a:t>
            </a:r>
          </a:p>
          <a:p>
            <a:pPr marL="1200150" lvl="1" indent="-285750"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Contextual understanding – processing input forward and backwards.</a:t>
            </a:r>
          </a:p>
          <a:p>
            <a:pPr marL="1200150" lvl="1" indent="-285750"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Improved prediction accuracy.</a:t>
            </a:r>
          </a:p>
          <a:p>
            <a:pPr marL="1200150" lvl="1" indent="-285750"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Flexibility of predicting over multiple time horizons.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457200" y="558900"/>
            <a:ext cx="8229600" cy="6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2900" b="1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Tools / Modules Used:</a:t>
            </a:r>
            <a:endParaRPr lang="en-IN" sz="2000" b="1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indent="-457200">
              <a:lnSpc>
                <a:spcPct val="150000"/>
              </a:lnSpc>
              <a:spcBef>
                <a:spcPts val="1200"/>
              </a:spcBef>
              <a:buSzPts val="1100"/>
            </a:pPr>
            <a:r>
              <a:rPr lang="en-IN" sz="2000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Telegram  - To interact with Telegram API and use bot.  </a:t>
            </a:r>
          </a:p>
          <a:p>
            <a:pPr indent="-457200">
              <a:lnSpc>
                <a:spcPct val="150000"/>
              </a:lnSpc>
              <a:spcBef>
                <a:spcPts val="1200"/>
              </a:spcBef>
              <a:buSzPts val="1100"/>
            </a:pPr>
            <a:r>
              <a:rPr lang="en-IN" sz="2000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Pandas – Data analytics tools</a:t>
            </a:r>
          </a:p>
          <a:p>
            <a:pPr indent="-457200">
              <a:lnSpc>
                <a:spcPct val="150000"/>
              </a:lnSpc>
              <a:spcBef>
                <a:spcPts val="1200"/>
              </a:spcBef>
              <a:buSzPts val="1100"/>
            </a:pPr>
            <a:r>
              <a:rPr lang="en-IN" sz="2000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NumPy – Numerical library with math. functions.</a:t>
            </a:r>
          </a:p>
          <a:p>
            <a:pPr indent="-457200">
              <a:lnSpc>
                <a:spcPct val="150000"/>
              </a:lnSpc>
              <a:spcBef>
                <a:spcPts val="1200"/>
              </a:spcBef>
              <a:buSzPts val="1100"/>
            </a:pPr>
            <a:r>
              <a:rPr lang="en-IN" sz="2000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Yfinance – Library to use Yahoo Finance API</a:t>
            </a:r>
          </a:p>
          <a:p>
            <a:pPr indent="-457200">
              <a:lnSpc>
                <a:spcPct val="150000"/>
              </a:lnSpc>
              <a:spcBef>
                <a:spcPts val="1200"/>
              </a:spcBef>
              <a:buSzPts val="1100"/>
            </a:pPr>
            <a:r>
              <a:rPr lang="en-IN" sz="2000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Sklearn – For ML Models.</a:t>
            </a:r>
          </a:p>
          <a:p>
            <a:pPr indent="-457200">
              <a:lnSpc>
                <a:spcPct val="150000"/>
              </a:lnSpc>
              <a:spcBef>
                <a:spcPts val="1200"/>
              </a:spcBef>
              <a:buSzPts val="1100"/>
            </a:pPr>
            <a:r>
              <a:rPr lang="en-IN" sz="2000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Tensorflow – Used for LSTM model and Dense layers.</a:t>
            </a:r>
          </a:p>
          <a:p>
            <a:pPr indent="-457200">
              <a:lnSpc>
                <a:spcPct val="150000"/>
              </a:lnSpc>
              <a:spcBef>
                <a:spcPts val="1200"/>
              </a:spcBef>
              <a:buSzPts val="1100"/>
            </a:pPr>
            <a:r>
              <a:rPr lang="en-IN" sz="2000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Matplotlib – For visualizing the stock price and generate the graphs.</a:t>
            </a:r>
            <a:endParaRPr lang="en-IN" sz="2900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457200" y="558900"/>
            <a:ext cx="8229600" cy="6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2000" b="1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Description 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indent="-285750" algn="just">
              <a:lnSpc>
                <a:spcPct val="115000"/>
              </a:lnSpc>
              <a:spcBef>
                <a:spcPts val="1200"/>
              </a:spcBef>
              <a:buSzPts val="1100"/>
            </a:pPr>
            <a:r>
              <a:rPr lang="en-IN" sz="2000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Training data is considered for a period of 1 Year and 4 months.</a:t>
            </a:r>
          </a:p>
          <a:p>
            <a:pPr marL="285750" indent="-285750" algn="just">
              <a:lnSpc>
                <a:spcPct val="115000"/>
              </a:lnSpc>
              <a:spcBef>
                <a:spcPts val="1200"/>
              </a:spcBef>
              <a:buSzPts val="1100"/>
            </a:pPr>
            <a:r>
              <a:rPr lang="en-IN" sz="2000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Training data dates : January 2022 to May 2023.</a:t>
            </a:r>
          </a:p>
          <a:p>
            <a:pPr marL="285750" indent="-285750" algn="just">
              <a:lnSpc>
                <a:spcPct val="115000"/>
              </a:lnSpc>
              <a:spcBef>
                <a:spcPts val="1200"/>
              </a:spcBef>
              <a:buSzPts val="1100"/>
            </a:pPr>
            <a:r>
              <a:rPr lang="en-IN" sz="2000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Considering the LSTM model’s complexity</a:t>
            </a:r>
          </a:p>
          <a:p>
            <a:pPr marL="742950" lvl="1" indent="-285750" algn="just">
              <a:lnSpc>
                <a:spcPct val="115000"/>
              </a:lnSpc>
              <a:spcBef>
                <a:spcPts val="1200"/>
              </a:spcBef>
              <a:buSzPts val="1100"/>
            </a:pPr>
            <a:r>
              <a:rPr lang="en-IN" sz="2000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If time period is too low,  the model may not generalize well.</a:t>
            </a:r>
          </a:p>
          <a:p>
            <a:pPr marL="742950" lvl="1" indent="-285750" algn="just">
              <a:lnSpc>
                <a:spcPct val="115000"/>
              </a:lnSpc>
              <a:spcBef>
                <a:spcPts val="1200"/>
              </a:spcBef>
              <a:buSzPts val="1100"/>
            </a:pPr>
            <a:r>
              <a:rPr lang="en-IN" sz="2000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Therefore  it should be at-least an year long for ideal model training</a:t>
            </a:r>
          </a:p>
          <a:p>
            <a:pPr marL="742950" lvl="1" indent="-285750" algn="just">
              <a:lnSpc>
                <a:spcPct val="115000"/>
              </a:lnSpc>
              <a:spcBef>
                <a:spcPts val="1200"/>
              </a:spcBef>
              <a:buSzPts val="1100"/>
            </a:pPr>
            <a:r>
              <a:rPr lang="en-IN" sz="2000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If time period is too long, the model’s training time is drastically increased.</a:t>
            </a:r>
          </a:p>
          <a:p>
            <a:pPr marL="742950" lvl="1" indent="-285750" algn="just">
              <a:lnSpc>
                <a:spcPct val="115000"/>
              </a:lnSpc>
              <a:spcBef>
                <a:spcPts val="1200"/>
              </a:spcBef>
              <a:buSzPts val="1100"/>
            </a:pPr>
            <a:r>
              <a:rPr lang="en-IN" sz="2000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If the time period is around is around 6-7 years, the bi-directional LSTM takes too much time to train the model and generate the prediction results.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IN" sz="2000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IN" sz="2000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000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519953" y="639583"/>
            <a:ext cx="8229600" cy="6091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2000" b="1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: Bi-Directional LSTM</a:t>
            </a:r>
            <a:endParaRPr lang="en-US"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buSzPts val="1100"/>
            </a:pP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Consists of two LSTMs: One processes input in the forward direction, while the other processes it in the backward direction.</a:t>
            </a:r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buSzPts val="1100"/>
            </a:pPr>
            <a:r>
              <a:rPr lang="en-US" sz="20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BiLSTMs</a:t>
            </a: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enhance context by considering both preceding and succeeding elements in a sequence.</a:t>
            </a:r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buSzPts val="1100"/>
            </a:pP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Forward pass: Input sequence is processed from beginning to end in the forward LSTM layer, updating memory cells and generating hidden states.</a:t>
            </a:r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buSzPts val="1100"/>
            </a:pP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Backward pass: Input sequence is processed from end to beginning in the backward LSTM layer, updating memory cells and generating hidden states.</a:t>
            </a:r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buSzPts val="1100"/>
            </a:pP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Hidden state combination: Hidden states from both directions are combined to leverage information from the past and future context.</a:t>
            </a:r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buSzPts val="1100"/>
            </a:pP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Enhanced context understanding: </a:t>
            </a:r>
            <a:r>
              <a:rPr lang="en-US" sz="20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BiLSTMs</a:t>
            </a: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capture long-term dependencies and improve understanding of sequential data by considering preceding and succeeding elements.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457200" y="558900"/>
            <a:ext cx="8229600" cy="6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2900" b="1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: Bi-Directional LSTM</a:t>
            </a:r>
          </a:p>
          <a:p>
            <a:pPr marL="457200" lvl="1" indent="0">
              <a:lnSpc>
                <a:spcPct val="115000"/>
              </a:lnSpc>
              <a:spcBef>
                <a:spcPts val="1200"/>
              </a:spcBef>
              <a:buSzPts val="1100"/>
              <a:buNone/>
            </a:pPr>
            <a:endParaRPr lang="en-US" sz="1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1" indent="-285750">
              <a:lnSpc>
                <a:spcPct val="115000"/>
              </a:lnSpc>
              <a:spcBef>
                <a:spcPts val="1200"/>
              </a:spcBef>
              <a:buSzPts val="1100"/>
            </a:pPr>
            <a:endParaRPr lang="en-US" sz="1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11" y="1590828"/>
            <a:ext cx="7259977" cy="45203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519953" y="639583"/>
            <a:ext cx="8229600" cy="6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2900" b="1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: Trend Prediction Apple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SzPts val="1100"/>
              <a:buNone/>
            </a:pPr>
            <a:endParaRPr 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68" y="1076083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584</Words>
  <Application>Microsoft Office PowerPoint</Application>
  <PresentationFormat>On-screen Show (4:3)</PresentationFormat>
  <Paragraphs>81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Arial</vt:lpstr>
      <vt:lpstr>Times New Roman</vt:lpstr>
      <vt:lpstr>Office Theme</vt:lpstr>
      <vt:lpstr>Jet-Finance:  Predictive Analysis Telegram Bot  with Bidirectional LSTM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model by the utilization of distinctive features of patients with thyroid disease</dc:title>
  <dc:creator>Jim Lord</dc:creator>
  <cp:lastModifiedBy>saathyak rao</cp:lastModifiedBy>
  <cp:revision>80</cp:revision>
  <dcterms:created xsi:type="dcterms:W3CDTF">2019-12-12T13:31:00Z</dcterms:created>
  <dcterms:modified xsi:type="dcterms:W3CDTF">2023-05-24T22:44:19Z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0CF304E3C7794C39B530B149E1628164</vt:lpwstr>
  </property>
  <property fmtid="{D5CDD505-2E9C-101B-9397-08002B2CF9AE}" pid="3" name="KSOProductBuildVer">
    <vt:lpwstr>1033-11.2.0.11537</vt:lpwstr>
  </property>
</Properties>
</file>