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787ad893d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787ad893d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787ad893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787ad893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787ad893d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787ad893d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787ad893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7787ad893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787ad893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7787ad893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787ad893d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787ad893d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7787ad893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7787ad893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787ad893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7787ad893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787ad893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787ad893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787ad893d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787ad893d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787ad893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787ad893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787ad893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7787ad893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787ad893d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7787ad893d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787ad893d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787ad893d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787ad893d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7787ad893d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787ad893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7787ad893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787ad893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787ad893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787ad893d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7787ad893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7787ad893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7787ad893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7787ad893d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7787ad893d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7787ad893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7787ad893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787ad893d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787ad893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7787ad893d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7787ad893d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787ad893d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7787ad893d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787ad893d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787ad893d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7787ad893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7787ad893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7787ad893d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7787ad893d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7787ad893d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7787ad893d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7787ad893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7787ad893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7787ad893d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7787ad893d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787ad893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787ad893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787ad893d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787ad893d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787ad893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787ad893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787ad893d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787ad893d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787ad893d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787ad893d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787ad893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787ad893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MACD Trading Strategy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case study performed on a simulation of the MACD strategy applied on the NASDAQ E-mini futures market.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(continued)</a:t>
            </a:r>
            <a:endParaRPr/>
          </a:p>
        </p:txBody>
      </p:sp>
      <p:sp>
        <p:nvSpPr>
          <p:cNvPr id="331" name="Google Shape;33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order to get a basic understanding of the data I had collected, I decided to organize most of my filters in terms of the sessions. Meaning trends and findings are mostly classified by session. This is the best course of action because price action varies greatly throughout the </a:t>
            </a:r>
            <a:r>
              <a:rPr lang="en"/>
              <a:t>different sessions. </a:t>
            </a:r>
            <a:endParaRPr/>
          </a:p>
          <a:p>
            <a:pPr indent="0" lvl="0" marL="0" rtl="0" algn="l">
              <a:spcBef>
                <a:spcPts val="1200"/>
              </a:spcBef>
              <a:spcAft>
                <a:spcPts val="0"/>
              </a:spcAft>
              <a:buNone/>
            </a:pPr>
            <a:r>
              <a:rPr lang="en"/>
              <a:t>For instance, RTH Session is the session with the most amount of volume (has the most active participants), while the one with the least amount is the asia session. Almost always the session with the least amount of participants means less volatility, which means less price action and less opportunity for trades. They each have their own recurring events as well, RTH Session often have certain impactful news that investors keep an eye out. </a:t>
            </a:r>
            <a:endParaRPr/>
          </a:p>
          <a:p>
            <a:pPr indent="0" lvl="0" marL="0" rtl="0" algn="l">
              <a:spcBef>
                <a:spcPts val="1200"/>
              </a:spcBef>
              <a:spcAft>
                <a:spcPts val="1200"/>
              </a:spcAft>
              <a:buNone/>
            </a:pPr>
            <a:r>
              <a:rPr lang="en"/>
              <a:t>In summary, each session is unique and must be observed separately.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3"/>
          <p:cNvPicPr preferRelativeResize="0"/>
          <p:nvPr/>
        </p:nvPicPr>
        <p:blipFill>
          <a:blip r:embed="rId3">
            <a:alphaModFix/>
          </a:blip>
          <a:stretch>
            <a:fillRect/>
          </a:stretch>
        </p:blipFill>
        <p:spPr>
          <a:xfrm>
            <a:off x="320275" y="83675"/>
            <a:ext cx="8638849" cy="5178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(continued)	</a:t>
            </a:r>
            <a:endParaRPr/>
          </a:p>
        </p:txBody>
      </p:sp>
      <p:sp>
        <p:nvSpPr>
          <p:cNvPr id="342" name="Google Shape;342;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the process of organizing the dataset to get a general view of it, I created different visuals to give basic information. They were: </a:t>
            </a:r>
            <a:endParaRPr/>
          </a:p>
          <a:p>
            <a:pPr indent="0" lvl="0" marL="0" rtl="0" algn="l">
              <a:spcBef>
                <a:spcPts val="1200"/>
              </a:spcBef>
              <a:spcAft>
                <a:spcPts val="0"/>
              </a:spcAft>
              <a:buNone/>
            </a:pPr>
            <a:r>
              <a:rPr lang="en"/>
              <a:t>Total # of Trades per Session</a:t>
            </a:r>
            <a:endParaRPr/>
          </a:p>
          <a:p>
            <a:pPr indent="0" lvl="0" marL="0" rtl="0" algn="l">
              <a:spcBef>
                <a:spcPts val="1200"/>
              </a:spcBef>
              <a:spcAft>
                <a:spcPts val="0"/>
              </a:spcAft>
              <a:buNone/>
            </a:pPr>
            <a:r>
              <a:rPr lang="en"/>
              <a:t>Median Trade Result per Session</a:t>
            </a:r>
            <a:endParaRPr/>
          </a:p>
          <a:p>
            <a:pPr indent="0" lvl="0" marL="0" rtl="0" algn="l">
              <a:spcBef>
                <a:spcPts val="1200"/>
              </a:spcBef>
              <a:spcAft>
                <a:spcPts val="0"/>
              </a:spcAft>
              <a:buNone/>
            </a:pPr>
            <a:r>
              <a:rPr lang="en"/>
              <a:t>Average Trade Result per Session (we can see the difference between the median and average, giving an us an idea of what is really affecting the data)</a:t>
            </a:r>
            <a:endParaRPr/>
          </a:p>
          <a:p>
            <a:pPr indent="0" lvl="0" marL="0" rtl="0" algn="l">
              <a:spcBef>
                <a:spcPts val="1200"/>
              </a:spcBef>
              <a:spcAft>
                <a:spcPts val="0"/>
              </a:spcAft>
              <a:buNone/>
            </a:pPr>
            <a:r>
              <a:rPr lang="en"/>
              <a:t>Total PnL per Session</a:t>
            </a:r>
            <a:endParaRPr/>
          </a:p>
          <a:p>
            <a:pPr indent="0" lvl="0" marL="0" rtl="0" algn="l">
              <a:spcBef>
                <a:spcPts val="1200"/>
              </a:spcBef>
              <a:spcAft>
                <a:spcPts val="1200"/>
              </a:spcAft>
              <a:buNone/>
            </a:pPr>
            <a:r>
              <a:rPr lang="en"/>
              <a:t>Median Transaction Size per Session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5"/>
          <p:cNvPicPr preferRelativeResize="0"/>
          <p:nvPr/>
        </p:nvPicPr>
        <p:blipFill>
          <a:blip r:embed="rId3">
            <a:alphaModFix/>
          </a:blip>
          <a:stretch>
            <a:fillRect/>
          </a:stretch>
        </p:blipFill>
        <p:spPr>
          <a:xfrm>
            <a:off x="966788" y="742950"/>
            <a:ext cx="7210425" cy="365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6"/>
          <p:cNvPicPr preferRelativeResize="0"/>
          <p:nvPr/>
        </p:nvPicPr>
        <p:blipFill>
          <a:blip r:embed="rId3">
            <a:alphaModFix/>
          </a:blip>
          <a:stretch>
            <a:fillRect/>
          </a:stretch>
        </p:blipFill>
        <p:spPr>
          <a:xfrm>
            <a:off x="1885063" y="320763"/>
            <a:ext cx="5373876" cy="4501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7"/>
          <p:cNvPicPr preferRelativeResize="0"/>
          <p:nvPr/>
        </p:nvPicPr>
        <p:blipFill>
          <a:blip r:embed="rId3">
            <a:alphaModFix/>
          </a:blip>
          <a:stretch>
            <a:fillRect/>
          </a:stretch>
        </p:blipFill>
        <p:spPr>
          <a:xfrm>
            <a:off x="1790700" y="166688"/>
            <a:ext cx="5562600" cy="481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8"/>
          <p:cNvPicPr preferRelativeResize="0"/>
          <p:nvPr/>
        </p:nvPicPr>
        <p:blipFill>
          <a:blip r:embed="rId3">
            <a:alphaModFix/>
          </a:blip>
          <a:stretch>
            <a:fillRect/>
          </a:stretch>
        </p:blipFill>
        <p:spPr>
          <a:xfrm>
            <a:off x="1481125" y="176213"/>
            <a:ext cx="6181725" cy="479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9"/>
          <p:cNvPicPr preferRelativeResize="0"/>
          <p:nvPr/>
        </p:nvPicPr>
        <p:blipFill>
          <a:blip r:embed="rId3">
            <a:alphaModFix/>
          </a:blip>
          <a:stretch>
            <a:fillRect/>
          </a:stretch>
        </p:blipFill>
        <p:spPr>
          <a:xfrm>
            <a:off x="1828800" y="200025"/>
            <a:ext cx="5486400" cy="474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(continued)</a:t>
            </a:r>
            <a:endParaRPr/>
          </a:p>
        </p:txBody>
      </p:sp>
      <p:sp>
        <p:nvSpPr>
          <p:cNvPr id="373" name="Google Shape;37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Notice the big difference between the median trade result and the average trade result </a:t>
            </a:r>
            <a:r>
              <a:rPr lang="en"/>
              <a:t> in the RTH Session. The RTH session definitely has large outliers causing that big difference. It becomes apparent that even though the RTH Session was the only session to have a positive PnL, it may not be the result of a consistent repetition of trades. </a:t>
            </a:r>
            <a:endParaRPr/>
          </a:p>
          <a:p>
            <a:pPr indent="0" lvl="0" marL="0" rtl="0" algn="l">
              <a:spcBef>
                <a:spcPts val="1200"/>
              </a:spcBef>
              <a:spcAft>
                <a:spcPts val="0"/>
              </a:spcAft>
              <a:buNone/>
            </a:pPr>
            <a:r>
              <a:rPr lang="en"/>
              <a:t>Regardless, it showed that I need to take the RTH Session into careful consideration, as it is clearly different than the others in a special way, something that I expected due to the nature of price action during the session. </a:t>
            </a:r>
            <a:endParaRPr/>
          </a:p>
          <a:p>
            <a:pPr indent="0" lvl="0" marL="0" rtl="0" algn="l">
              <a:spcBef>
                <a:spcPts val="1200"/>
              </a:spcBef>
              <a:spcAft>
                <a:spcPts val="1200"/>
              </a:spcAft>
              <a:buNone/>
            </a:pPr>
            <a:r>
              <a:rPr lang="en"/>
              <a:t>Many traders solely trade the RTH Session so singling it out will not affect the accuracy of our 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1"/>
          <p:cNvPicPr preferRelativeResize="0"/>
          <p:nvPr/>
        </p:nvPicPr>
        <p:blipFill>
          <a:blip r:embed="rId3">
            <a:alphaModFix/>
          </a:blip>
          <a:stretch>
            <a:fillRect/>
          </a:stretch>
        </p:blipFill>
        <p:spPr>
          <a:xfrm>
            <a:off x="1397375" y="152400"/>
            <a:ext cx="634925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significance in analyzing the MACD strategy?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 the past couple of years, the futures market has been heating up. More and more </a:t>
            </a:r>
            <a:r>
              <a:rPr lang="en"/>
              <a:t>investors</a:t>
            </a:r>
            <a:r>
              <a:rPr lang="en"/>
              <a:t> are participating in these markets and as a result volatility is on the rise. With more volatility comes more chances to make money. </a:t>
            </a:r>
            <a:endParaRPr/>
          </a:p>
          <a:p>
            <a:pPr indent="0" lvl="0" marL="0" rtl="0" algn="l">
              <a:spcBef>
                <a:spcPts val="1200"/>
              </a:spcBef>
              <a:spcAft>
                <a:spcPts val="1200"/>
              </a:spcAft>
              <a:buNone/>
            </a:pPr>
            <a:r>
              <a:rPr lang="en"/>
              <a:t>The MACD strategy is a popular strategy, one that has stood the test of time and still has a successful reputation to this day. At the same time, algorithmic and automated trading is on the rise, not to mention to exploration of AI and it’s </a:t>
            </a:r>
            <a:r>
              <a:rPr lang="en"/>
              <a:t>efficiency in the market. But with all these complicated ways to make money in the markets, perhaps one of the oldest and simplest will be enough. Can it prove to be effective in today’s market, and should it deserve remain as one of the most popular strategies amongst new and veteran traders.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(continued)</a:t>
            </a:r>
            <a:endParaRPr/>
          </a:p>
        </p:txBody>
      </p:sp>
      <p:sp>
        <p:nvSpPr>
          <p:cNvPr id="384" name="Google Shape;384;p32"/>
          <p:cNvSpPr txBox="1"/>
          <p:nvPr>
            <p:ph idx="1" type="body"/>
          </p:nvPr>
        </p:nvSpPr>
        <p:spPr>
          <a:xfrm>
            <a:off x="1014975" y="1694150"/>
            <a:ext cx="7539600" cy="297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Seeing how bad the PnL was per session (except the RTH Session) and seeing how poor </a:t>
            </a:r>
            <a:r>
              <a:rPr lang="en"/>
              <a:t>the median trade was per session, I decided to check the win percentage of each session. </a:t>
            </a:r>
            <a:endParaRPr/>
          </a:p>
          <a:p>
            <a:pPr indent="0" lvl="0" marL="0" rtl="0" algn="l">
              <a:spcBef>
                <a:spcPts val="1200"/>
              </a:spcBef>
              <a:spcAft>
                <a:spcPts val="0"/>
              </a:spcAft>
              <a:buNone/>
            </a:pPr>
            <a:r>
              <a:rPr lang="en"/>
              <a:t>All sessions were less than 50%. </a:t>
            </a:r>
            <a:endParaRPr/>
          </a:p>
          <a:p>
            <a:pPr indent="0" lvl="0" marL="0" rtl="0" algn="l">
              <a:spcBef>
                <a:spcPts val="1200"/>
              </a:spcBef>
              <a:spcAft>
                <a:spcPts val="0"/>
              </a:spcAft>
              <a:buNone/>
            </a:pPr>
            <a:r>
              <a:rPr lang="en"/>
              <a:t>Now thats not the best, that means for every trade made in the simulation, your chances are less than that of a coin toss. Traders would definitely not like to stake their money on that. </a:t>
            </a:r>
            <a:endParaRPr/>
          </a:p>
          <a:p>
            <a:pPr indent="0" lvl="0" marL="0" rtl="0" algn="l">
              <a:spcBef>
                <a:spcPts val="1200"/>
              </a:spcBef>
              <a:spcAft>
                <a:spcPts val="0"/>
              </a:spcAft>
              <a:buNone/>
            </a:pPr>
            <a:r>
              <a:rPr lang="en"/>
              <a:t>Fortunately, not all strategies are reliant on high win percentages. Even if you win less times than you lose, as long as you win enough money each time you win, you can out pace the losses. This means checking the win to loss ratio. To calculate the W:L ratio per session, I took the median winning trade, and took the median losing trade per session and fount its ratio. </a:t>
            </a:r>
            <a:endParaRPr/>
          </a:p>
          <a:p>
            <a:pPr indent="0" lvl="0" marL="0" rtl="0" algn="l">
              <a:spcBef>
                <a:spcPts val="1200"/>
              </a:spcBef>
              <a:spcAft>
                <a:spcPts val="1200"/>
              </a:spcAft>
              <a:buNone/>
            </a:pPr>
            <a:r>
              <a:rPr lang="en"/>
              <a:t>I decided to use the median rather than average because it was shown earlier that the average is skewed to the higher side. The median will give a better image of the types of trade since it will be in the middle of the distribution.  Here is the summary of the 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(continued)</a:t>
            </a:r>
            <a:endParaRPr/>
          </a:p>
        </p:txBody>
      </p:sp>
      <p:sp>
        <p:nvSpPr>
          <p:cNvPr id="390" name="Google Shape;390;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1" name="Google Shape;391;p33"/>
          <p:cNvPicPr preferRelativeResize="0"/>
          <p:nvPr/>
        </p:nvPicPr>
        <p:blipFill>
          <a:blip r:embed="rId3">
            <a:alphaModFix/>
          </a:blip>
          <a:stretch>
            <a:fillRect/>
          </a:stretch>
        </p:blipFill>
        <p:spPr>
          <a:xfrm>
            <a:off x="271600" y="1755250"/>
            <a:ext cx="8704001" cy="267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Temporary Conclusion</a:t>
            </a:r>
            <a:endParaRPr/>
          </a:p>
        </p:txBody>
      </p:sp>
      <p:sp>
        <p:nvSpPr>
          <p:cNvPr id="397" name="Google Shape;397;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this point it seemed like the MACD was completely ineffective in this simulation. But I decided to test something out. Perhaps the strategy was </a:t>
            </a:r>
            <a:r>
              <a:rPr lang="en"/>
              <a:t>effective</a:t>
            </a:r>
            <a:r>
              <a:rPr lang="en"/>
              <a:t> under certain conditions. </a:t>
            </a:r>
            <a:endParaRPr/>
          </a:p>
          <a:p>
            <a:pPr indent="0" lvl="0" marL="0" rtl="0" algn="l">
              <a:spcBef>
                <a:spcPts val="1200"/>
              </a:spcBef>
              <a:spcAft>
                <a:spcPts val="0"/>
              </a:spcAft>
              <a:buNone/>
            </a:pPr>
            <a:r>
              <a:rPr lang="en"/>
              <a:t>So I decided to check it’s effectiveness under various amounts of volume. My reasoning was to do this was that the MACD seems to be the most effective in the RTH Session, where there is more volume. Furthermore, to me it seemed as if the RTH Session had more directional moves with conviction (meaning price moves one way for a purpose). The latter reason is more anecdotal but it would explain why a momentum indicator would be more effective.</a:t>
            </a:r>
            <a:endParaRPr/>
          </a:p>
          <a:p>
            <a:pPr indent="0" lvl="0" marL="0" rtl="0" algn="l">
              <a:spcBef>
                <a:spcPts val="1200"/>
              </a:spcBef>
              <a:spcAft>
                <a:spcPts val="1200"/>
              </a:spcAft>
              <a:buNone/>
            </a:pPr>
            <a:r>
              <a:rPr lang="en"/>
              <a:t>Of course correlation does not mean causation so I decided to investigate.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Along with volume filters being applied, I also decided to implement a </a:t>
            </a:r>
            <a:r>
              <a:rPr lang="en"/>
              <a:t>pseudo stop-loss function. </a:t>
            </a:r>
            <a:endParaRPr/>
          </a:p>
          <a:p>
            <a:pPr indent="0" lvl="0" marL="0" rtl="0" algn="l">
              <a:spcBef>
                <a:spcPts val="1200"/>
              </a:spcBef>
              <a:spcAft>
                <a:spcPts val="0"/>
              </a:spcAft>
              <a:buNone/>
            </a:pPr>
            <a:r>
              <a:rPr lang="en"/>
              <a:t>In trading a stop loss allows you to exit a trade when you hit a set amount of negative PnL on a trade (drawdown). This allows traders to manage their drawdown, and gives them an easier time to make profits to return to a positive PnL. </a:t>
            </a:r>
            <a:endParaRPr/>
          </a:p>
          <a:p>
            <a:pPr indent="0" lvl="0" marL="0" rtl="0" algn="l">
              <a:spcBef>
                <a:spcPts val="1200"/>
              </a:spcBef>
              <a:spcAft>
                <a:spcPts val="0"/>
              </a:spcAft>
              <a:buNone/>
            </a:pPr>
            <a:r>
              <a:rPr lang="en"/>
              <a:t>Basically: “At this point I am wrong about my trade, and there’s no point in losing more money on it”. </a:t>
            </a:r>
            <a:endParaRPr/>
          </a:p>
          <a:p>
            <a:pPr indent="0" lvl="0" marL="0" rtl="0" algn="l">
              <a:spcBef>
                <a:spcPts val="1200"/>
              </a:spcBef>
              <a:spcAft>
                <a:spcPts val="1200"/>
              </a:spcAft>
              <a:buNone/>
            </a:pPr>
            <a:r>
              <a:rPr lang="en"/>
              <a:t>The stop loss filter is applied first since it is the most commonly used method to make a strategy more effective. The stop loss I applied was all trades below -300 stop at -300. So if the simulation lost -5000 on a trade it would be turned into a -300 loss instead.</a:t>
            </a:r>
            <a:endParaRPr/>
          </a:p>
        </p:txBody>
      </p:sp>
      <p:sp>
        <p:nvSpPr>
          <p:cNvPr id="403" name="Google Shape;403;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Temporary Conclusion (continued)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36"/>
          <p:cNvPicPr preferRelativeResize="0"/>
          <p:nvPr/>
        </p:nvPicPr>
        <p:blipFill>
          <a:blip r:embed="rId3">
            <a:alphaModFix/>
          </a:blip>
          <a:stretch>
            <a:fillRect/>
          </a:stretch>
        </p:blipFill>
        <p:spPr>
          <a:xfrm>
            <a:off x="1554663" y="152400"/>
            <a:ext cx="6034680"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7"/>
          <p:cNvPicPr preferRelativeResize="0"/>
          <p:nvPr/>
        </p:nvPicPr>
        <p:blipFill>
          <a:blip r:embed="rId3">
            <a:alphaModFix/>
          </a:blip>
          <a:stretch>
            <a:fillRect/>
          </a:stretch>
        </p:blipFill>
        <p:spPr>
          <a:xfrm>
            <a:off x="1662113" y="166688"/>
            <a:ext cx="5819775" cy="4810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Stop Loss Implementation Results</a:t>
            </a:r>
            <a:endParaRPr/>
          </a:p>
        </p:txBody>
      </p:sp>
      <p:sp>
        <p:nvSpPr>
          <p:cNvPr id="419" name="Google Shape;419;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Normally a stop loss would need to be implemented into the simulation directly, but since the simulation exits and enters trades at the same time, “cutting a trade short” is not against the simulation rules, and it would result in the same dataset. </a:t>
            </a:r>
            <a:endParaRPr/>
          </a:p>
          <a:p>
            <a:pPr indent="0" lvl="0" marL="0" rtl="0" algn="l">
              <a:spcBef>
                <a:spcPts val="1200"/>
              </a:spcBef>
              <a:spcAft>
                <a:spcPts val="0"/>
              </a:spcAft>
              <a:buNone/>
            </a:pPr>
            <a:r>
              <a:rPr lang="en"/>
              <a:t>Taking a look at the data after </a:t>
            </a:r>
            <a:r>
              <a:rPr lang="en"/>
              <a:t>applying however, shows drastic improvement. The difference in profit is 5k greater for three of the sessions, with two of them having ~15k increase in profits. That is very impressive. </a:t>
            </a:r>
            <a:endParaRPr/>
          </a:p>
          <a:p>
            <a:pPr indent="0" lvl="0" marL="0" rtl="0" algn="l">
              <a:spcBef>
                <a:spcPts val="1200"/>
              </a:spcBef>
              <a:spcAft>
                <a:spcPts val="1200"/>
              </a:spcAft>
              <a:buNone/>
            </a:pPr>
            <a:r>
              <a:rPr lang="en"/>
              <a:t>Now lets see what happens when the volume filter was added.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39"/>
          <p:cNvPicPr preferRelativeResize="0"/>
          <p:nvPr/>
        </p:nvPicPr>
        <p:blipFill>
          <a:blip r:embed="rId3">
            <a:alphaModFix/>
          </a:blip>
          <a:stretch>
            <a:fillRect/>
          </a:stretch>
        </p:blipFill>
        <p:spPr>
          <a:xfrm>
            <a:off x="0" y="0"/>
            <a:ext cx="4572000" cy="4304275"/>
          </a:xfrm>
          <a:prstGeom prst="rect">
            <a:avLst/>
          </a:prstGeom>
          <a:noFill/>
          <a:ln>
            <a:noFill/>
          </a:ln>
        </p:spPr>
      </p:pic>
      <p:pic>
        <p:nvPicPr>
          <p:cNvPr id="425" name="Google Shape;425;p39"/>
          <p:cNvPicPr preferRelativeResize="0"/>
          <p:nvPr/>
        </p:nvPicPr>
        <p:blipFill>
          <a:blip r:embed="rId4">
            <a:alphaModFix/>
          </a:blip>
          <a:stretch>
            <a:fillRect/>
          </a:stretch>
        </p:blipFill>
        <p:spPr>
          <a:xfrm>
            <a:off x="4572000" y="76325"/>
            <a:ext cx="4572001" cy="4227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0"/>
          <p:cNvPicPr preferRelativeResize="0"/>
          <p:nvPr/>
        </p:nvPicPr>
        <p:blipFill>
          <a:blip r:embed="rId3">
            <a:alphaModFix/>
          </a:blip>
          <a:stretch>
            <a:fillRect/>
          </a:stretch>
        </p:blipFill>
        <p:spPr>
          <a:xfrm>
            <a:off x="2253325" y="431063"/>
            <a:ext cx="4776825" cy="4281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Volume Filter Results</a:t>
            </a:r>
            <a:endParaRPr/>
          </a:p>
        </p:txBody>
      </p:sp>
      <p:sp>
        <p:nvSpPr>
          <p:cNvPr id="436" name="Google Shape;436;p41"/>
          <p:cNvSpPr txBox="1"/>
          <p:nvPr>
            <p:ph idx="1" type="body"/>
          </p:nvPr>
        </p:nvSpPr>
        <p:spPr>
          <a:xfrm>
            <a:off x="1303800" y="25717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first two graph visually shows little improvement in the ratio count of winning vs losing trades which high volume. The third graph shows that a filter with low </a:t>
            </a:r>
            <a:r>
              <a:rPr lang="en"/>
              <a:t>volume</a:t>
            </a:r>
            <a:r>
              <a:rPr lang="en"/>
              <a:t> filter has detrimental effects to PnL. The most basic conclusion is that there is a requirement for volume, but there is no benefit in having above average volume.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1F2328"/>
                </a:solidFill>
                <a:highlight>
                  <a:srgbClr val="FFFFFF"/>
                </a:highlight>
              </a:rPr>
              <a:t>A little background about the MACD strategy. The MACD (moving average convergence/divergence) is a technical indicator originally used for securities, created by a man named Gerald Appel in the 1970s. It is meant to depict the direction of the momentum of price. To this day, the MACD is an extremely popular indicator. If you were to search up on youtube "trading indicator", and then sort by most amount of views, "Most Effective MACD Strategy for Daytrading Crypto, Forex &amp; Stocks (High Winrate Strategy)" is the third video, with a whopping 2.3 million views. From a more personal standpoint, a trading youtuber I watched swore by the MACD indicator, saying things like "oh its so easy" and "anyone can do it". Well if it is, then why doesn't everyone use it? Well its not that simple actually.</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 Testing</a:t>
            </a:r>
            <a:endParaRPr/>
          </a:p>
        </p:txBody>
      </p:sp>
      <p:sp>
        <p:nvSpPr>
          <p:cNvPr id="442" name="Google Shape;442;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last step in my analysis was to check the effect of outliers on the total PnL. This is another measure to see if the longevity of the strategy is good. A strategy that relies on outliers will most likely fail, whereas one that doesn’t will have consistent and good PnL gains throughout its use. </a:t>
            </a:r>
            <a:endParaRPr/>
          </a:p>
          <a:p>
            <a:pPr indent="0" lvl="0" marL="0" rtl="0" algn="l">
              <a:spcBef>
                <a:spcPts val="1200"/>
              </a:spcBef>
              <a:spcAft>
                <a:spcPts val="1200"/>
              </a:spcAft>
              <a:buNone/>
            </a:pPr>
            <a:r>
              <a:rPr lang="en"/>
              <a:t>To see the effect of outliers I decided to test the PnL when </a:t>
            </a:r>
            <a:r>
              <a:rPr lang="en"/>
              <a:t>removing</a:t>
            </a:r>
            <a:r>
              <a:rPr lang="en"/>
              <a:t> trades that fall three, two, and one standard deviations away from the mean. This is done to see what percent of trades impact total PnL after normalizing profitable trades.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43"/>
          <p:cNvPicPr preferRelativeResize="0"/>
          <p:nvPr/>
        </p:nvPicPr>
        <p:blipFill>
          <a:blip r:embed="rId3">
            <a:alphaModFix/>
          </a:blip>
          <a:stretch>
            <a:fillRect/>
          </a:stretch>
        </p:blipFill>
        <p:spPr>
          <a:xfrm>
            <a:off x="1275262" y="152400"/>
            <a:ext cx="6593475"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4"/>
          <p:cNvPicPr preferRelativeResize="0"/>
          <p:nvPr/>
        </p:nvPicPr>
        <p:blipFill>
          <a:blip r:embed="rId3">
            <a:alphaModFix/>
          </a:blip>
          <a:stretch>
            <a:fillRect/>
          </a:stretch>
        </p:blipFill>
        <p:spPr>
          <a:xfrm>
            <a:off x="1412563" y="523213"/>
            <a:ext cx="6318876" cy="4097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 Testing Results	</a:t>
            </a:r>
            <a:endParaRPr/>
          </a:p>
        </p:txBody>
      </p:sp>
      <p:sp>
        <p:nvSpPr>
          <p:cNvPr id="458" name="Google Shape;458;p45"/>
          <p:cNvSpPr txBox="1"/>
          <p:nvPr>
            <p:ph idx="1" type="body"/>
          </p:nvPr>
        </p:nvSpPr>
        <p:spPr>
          <a:xfrm>
            <a:off x="1022600" y="1732300"/>
            <a:ext cx="7570200" cy="292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(All outlier testing was </a:t>
            </a:r>
            <a:r>
              <a:rPr lang="en"/>
              <a:t>solely</a:t>
            </a:r>
            <a:r>
              <a:rPr lang="en"/>
              <a:t> tested in the RTH Session, due to its uniqueness)</a:t>
            </a:r>
            <a:endParaRPr/>
          </a:p>
          <a:p>
            <a:pPr indent="0" lvl="0" marL="0" rtl="0" algn="l">
              <a:spcBef>
                <a:spcPts val="1200"/>
              </a:spcBef>
              <a:spcAft>
                <a:spcPts val="0"/>
              </a:spcAft>
              <a:buNone/>
            </a:pPr>
            <a:r>
              <a:rPr lang="en"/>
              <a:t>After taking a look at the effect of the outliers I came up with two visuals. One showing the effect in PnL when allowing trades above x standard deviations, and the other being the distribution of profitable trades normalized. </a:t>
            </a:r>
            <a:endParaRPr/>
          </a:p>
          <a:p>
            <a:pPr indent="0" lvl="0" marL="0" rtl="0" algn="l">
              <a:spcBef>
                <a:spcPts val="1200"/>
              </a:spcBef>
              <a:spcAft>
                <a:spcPts val="0"/>
              </a:spcAft>
              <a:buNone/>
            </a:pPr>
            <a:r>
              <a:rPr lang="en"/>
              <a:t>These two visualizations help paint a picture, and they show that past one standard deviation the PnL greatly increases, and past the second it increases slightly. </a:t>
            </a:r>
            <a:endParaRPr/>
          </a:p>
          <a:p>
            <a:pPr indent="0" lvl="0" marL="0" rtl="0" algn="l">
              <a:spcBef>
                <a:spcPts val="1200"/>
              </a:spcBef>
              <a:spcAft>
                <a:spcPts val="1200"/>
              </a:spcAft>
              <a:buNone/>
            </a:pPr>
            <a:r>
              <a:rPr lang="en"/>
              <a:t>In a normal gaussian distribution, one standard deviation above the mean is around 85% of the curve. However, our data is a little different and skewed so in </a:t>
            </a:r>
            <a:r>
              <a:rPr lang="en"/>
              <a:t>actuality, only 5 trades are added when testing the difference between the first and second standard deviations. That would be much less than the expected 15% remaining amount of trades, further pointing to the conclusion that the simulated strategy included few but large enough winners to skew PnL, giving it the false sense of being a profitable strategy.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Conclusion</a:t>
            </a:r>
            <a:endParaRPr/>
          </a:p>
        </p:txBody>
      </p:sp>
      <p:sp>
        <p:nvSpPr>
          <p:cNvPr id="464" name="Google Shape;464;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thorough analysis of the results of my simulation, the MACD strategy, if left to itself in an automated fashion is not a profitable trading strategy. For all of the sessions it does not meet the basic W:L ratio, and does not have a good winning percentage. When incorporating a stop loss and volume filter, at first glance it seems to have potential. </a:t>
            </a:r>
            <a:endParaRPr/>
          </a:p>
          <a:p>
            <a:pPr indent="0" lvl="0" marL="0" rtl="0" algn="l">
              <a:spcBef>
                <a:spcPts val="1200"/>
              </a:spcBef>
              <a:spcAft>
                <a:spcPts val="1200"/>
              </a:spcAft>
              <a:buNone/>
            </a:pPr>
            <a:r>
              <a:rPr lang="en"/>
              <a:t>Undoubtedly, implementing the stop loss would help the win to loss ratio, but it does not help the win percentage. On top of that, after checking the effect of outliers on profits, it was found that a majority of the difference in profit between no SL and SL is due to 6 trades. An underwhelming number that shows that outliers have a major impact, and cannot be considered to be a positive sign for the MACD being a consistent strategy.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470" name="Google Shape;470;p47"/>
          <p:cNvSpPr txBox="1"/>
          <p:nvPr>
            <p:ph idx="1" type="body"/>
          </p:nvPr>
        </p:nvSpPr>
        <p:spPr>
          <a:xfrm>
            <a:off x="786025" y="1556775"/>
            <a:ext cx="8051100" cy="331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So what now? I believe the MACD can go under more testing. I believe that applying more restrictions on the simulation will </a:t>
            </a:r>
            <a:r>
              <a:rPr lang="en"/>
              <a:t>give us a better understanding of when and where the MACD strategy can excel. I believe that more testing is needed to find its strength and weakness. Examples of this can be finding where does it’s win percentage drop (ie. when trades are taken at value area high/low, point of control, VWAP, etc…). Perhaps combined with another indicator the quality of trades will improve. Perhaps it is only effective during trend days, or maybe range days (these are classifications of the type of price action traders experience during the day). </a:t>
            </a:r>
            <a:endParaRPr/>
          </a:p>
          <a:p>
            <a:pPr indent="0" lvl="0" marL="0" rtl="0" algn="l">
              <a:spcBef>
                <a:spcPts val="1200"/>
              </a:spcBef>
              <a:spcAft>
                <a:spcPts val="0"/>
              </a:spcAft>
              <a:buNone/>
            </a:pPr>
            <a:r>
              <a:rPr lang="en"/>
              <a:t>For anyone thinking of using the MACD to start automated trading, I recommend the following: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Test the algorithm extensively: test it under various conditions and parameters</a:t>
            </a:r>
            <a:endParaRPr/>
          </a:p>
          <a:p>
            <a:pPr indent="0" lvl="0" marL="0" rtl="0" algn="l">
              <a:spcBef>
                <a:spcPts val="1200"/>
              </a:spcBef>
              <a:spcAft>
                <a:spcPts val="0"/>
              </a:spcAft>
              <a:buNone/>
            </a:pPr>
            <a:r>
              <a:rPr lang="en"/>
              <a:t>Implement a stop-loss</a:t>
            </a:r>
            <a:endParaRPr/>
          </a:p>
          <a:p>
            <a:pPr indent="0" lvl="0" marL="0" rtl="0" algn="l">
              <a:spcBef>
                <a:spcPts val="1200"/>
              </a:spcBef>
              <a:spcAft>
                <a:spcPts val="0"/>
              </a:spcAft>
              <a:buNone/>
            </a:pPr>
            <a:r>
              <a:rPr lang="en"/>
              <a:t>Restrict it to one or two sessions, including the RTH Session. </a:t>
            </a:r>
            <a:endParaRPr/>
          </a:p>
          <a:p>
            <a:pPr indent="0" lvl="0" marL="0" rtl="0" algn="l">
              <a:spcBef>
                <a:spcPts val="1200"/>
              </a:spcBef>
              <a:spcAft>
                <a:spcPts val="1200"/>
              </a:spcAft>
              <a:buNone/>
            </a:pPr>
            <a:r>
              <a:rPr lang="en"/>
              <a:t>Test the MACD with a set take profit, to reduce the chances of results being skewed by large winners.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 (continued) </a:t>
            </a:r>
            <a:endParaRPr/>
          </a:p>
        </p:txBody>
      </p:sp>
      <p:sp>
        <p:nvSpPr>
          <p:cNvPr id="476" name="Google Shape;476;p48"/>
          <p:cNvSpPr txBox="1"/>
          <p:nvPr>
            <p:ph idx="1" type="body"/>
          </p:nvPr>
        </p:nvSpPr>
        <p:spPr>
          <a:xfrm>
            <a:off x="1303800" y="17628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my next simulation I plan on implementing my recommendations to create a more niche environment. I will also try to collect more data parameters, specifically VAH/VAL, POC, and VWAP trades, trend day and range day trades. This will allow me to gather a greater insight into the kind of </a:t>
            </a:r>
            <a:r>
              <a:rPr lang="en"/>
              <a:t>conditions that allow the strategy to excel. </a:t>
            </a:r>
            <a:endParaRPr/>
          </a:p>
          <a:p>
            <a:pPr indent="0" lvl="0" marL="0" rtl="0" algn="l">
              <a:spcBef>
                <a:spcPts val="1200"/>
              </a:spcBef>
              <a:spcAft>
                <a:spcPts val="0"/>
              </a:spcAft>
              <a:buNone/>
            </a:pPr>
            <a:r>
              <a:rPr lang="en"/>
              <a:t>The notebook used in this analysis is prepared to conduct the same analysis on any dataset shaped the same way.</a:t>
            </a:r>
            <a:endParaRPr/>
          </a:p>
          <a:p>
            <a:pPr indent="0" lvl="0" marL="0" rtl="0" algn="l">
              <a:spcBef>
                <a:spcPts val="1200"/>
              </a:spcBef>
              <a:spcAft>
                <a:spcPts val="1200"/>
              </a:spcAft>
              <a:buNone/>
            </a:pPr>
            <a:r>
              <a:rPr lang="en"/>
              <a:t>This project has put into perspective to me how difficult automate trading can be, and how many complex elements there are. I hope to gain more insight on this topic in the future, and maybe collaborate with anyone else who is also interested.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49"/>
          <p:cNvPicPr preferRelativeResize="0"/>
          <p:nvPr/>
        </p:nvPicPr>
        <p:blipFill>
          <a:blip r:embed="rId3">
            <a:alphaModFix/>
          </a:blip>
          <a:stretch>
            <a:fillRect/>
          </a:stretch>
        </p:blipFill>
        <p:spPr>
          <a:xfrm>
            <a:off x="0" y="0"/>
            <a:ext cx="9144000" cy="5143500"/>
          </a:xfrm>
          <a:prstGeom prst="rect">
            <a:avLst/>
          </a:prstGeom>
          <a:noFill/>
          <a:ln>
            <a:noFill/>
          </a:ln>
        </p:spPr>
      </p:pic>
      <p:sp>
        <p:nvSpPr>
          <p:cNvPr id="482" name="Google Shape;482;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(continued)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1F2328"/>
                </a:solidFill>
                <a:highlight>
                  <a:srgbClr val="FFFFFF"/>
                </a:highlight>
              </a:rPr>
              <a:t>For those who don't know, the MACD and signal lines are calculated by different exponential moving averages (EMA's), taking the EMA of each candle close since the start of the data set as far back as possible. Throughout trading, traders observe that certain EMA's under certain timeframes can be used an indicator of where price will either comeback to, or fall.</a:t>
            </a:r>
            <a:endParaRPr sz="1200">
              <a:solidFill>
                <a:srgbClr val="1F2328"/>
              </a:solidFill>
              <a:highlight>
                <a:srgbClr val="FFFFFF"/>
              </a:highlight>
            </a:endParaRPr>
          </a:p>
          <a:p>
            <a:pPr indent="0" lvl="0" marL="0" rtl="0" algn="l">
              <a:spcBef>
                <a:spcPts val="1200"/>
              </a:spcBef>
              <a:spcAft>
                <a:spcPts val="0"/>
              </a:spcAft>
              <a:buNone/>
            </a:pPr>
            <a:r>
              <a:rPr lang="en" sz="1200">
                <a:solidFill>
                  <a:srgbClr val="1F2328"/>
                </a:solidFill>
                <a:highlight>
                  <a:srgbClr val="FFFFFF"/>
                </a:highlight>
              </a:rPr>
              <a:t>For the MACD strategy, it is used as a "momentum" indicator. When the MACD line moves above the signal line, it is a bullish indicator (bullish usually refers to price going up). When the MACD line moves below the signal line, it is a bearish (referring to price decreasing) signal. Sounds simple right? Well thats all it is.</a:t>
            </a:r>
            <a:endParaRPr sz="1200">
              <a:solidFill>
                <a:srgbClr val="1F2328"/>
              </a:solidFill>
              <a:highlight>
                <a:srgbClr val="FFFFFF"/>
              </a:highlight>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Establishing Intentions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To reiterate, the purpose of this analysis/case study is to identify the effectiveness or lack of thereof of the MACD strategy. In this simulation (to be explained), only the MACD strategy will influence the buying and selling received by the program. </a:t>
            </a:r>
            <a:endParaRPr/>
          </a:p>
          <a:p>
            <a:pPr indent="0" lvl="0" marL="0" rtl="0" algn="l">
              <a:spcBef>
                <a:spcPts val="1200"/>
              </a:spcBef>
              <a:spcAft>
                <a:spcPts val="0"/>
              </a:spcAft>
              <a:buNone/>
            </a:pPr>
            <a:r>
              <a:rPr lang="en"/>
              <a:t>To identify the effectiveness of it, we will look at the </a:t>
            </a:r>
            <a:r>
              <a:rPr lang="en"/>
              <a:t>factors that make any trading strategy viable: </a:t>
            </a:r>
            <a:endParaRPr/>
          </a:p>
          <a:p>
            <a:pPr indent="0" lvl="0" marL="0" rtl="0" algn="l">
              <a:spcBef>
                <a:spcPts val="1200"/>
              </a:spcBef>
              <a:spcAft>
                <a:spcPts val="0"/>
              </a:spcAft>
              <a:buNone/>
            </a:pPr>
            <a:r>
              <a:rPr lang="en"/>
              <a:t>Win/Loss ratio, Win percentage, and overall consistency. </a:t>
            </a:r>
            <a:endParaRPr/>
          </a:p>
          <a:p>
            <a:pPr indent="0" lvl="0" marL="0" rtl="0" algn="l">
              <a:spcBef>
                <a:spcPts val="1200"/>
              </a:spcBef>
              <a:spcAft>
                <a:spcPts val="1200"/>
              </a:spcAft>
              <a:buNone/>
            </a:pPr>
            <a:r>
              <a:rPr lang="en"/>
              <a:t>A good strategy is a strategy that allows you to win more than lose, and win more often that lose, and to be able to do that over a longer period of time is also important. So many traders fall into the trap of big winners and big losers, making nothing or having a negative PnL. Some don’t have strategies that win often enough. And some win for short periods of time, only to find that it is ineffective in the long run.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collected is a program run simulation of the MACD. The trade signals are determined through the regular default MACD </a:t>
            </a:r>
            <a:r>
              <a:rPr lang="en"/>
              <a:t>requirements</a:t>
            </a:r>
            <a:r>
              <a:rPr lang="en"/>
              <a:t>. The source of the data being fed into the </a:t>
            </a:r>
            <a:r>
              <a:rPr lang="en"/>
              <a:t>formulas</a:t>
            </a:r>
            <a:r>
              <a:rPr lang="en"/>
              <a:t> are candlestick data provided by yahoo finance (yfinance). </a:t>
            </a:r>
            <a:endParaRPr/>
          </a:p>
          <a:p>
            <a:pPr indent="0" lvl="0" marL="0" rtl="0" algn="l">
              <a:spcBef>
                <a:spcPts val="1200"/>
              </a:spcBef>
              <a:spcAft>
                <a:spcPts val="0"/>
              </a:spcAft>
              <a:buNone/>
            </a:pPr>
            <a:r>
              <a:rPr lang="en"/>
              <a:t>One restriction faced by using this public api is it only allows 60 days worth of data (from the present date to 60 days in the past). So once the simulation is run, it has 60 days worth of data and is final. The next day, the simulation would be different by one day. </a:t>
            </a:r>
            <a:endParaRPr/>
          </a:p>
          <a:p>
            <a:pPr indent="0" lvl="0" marL="0" rtl="0" algn="l">
              <a:spcBef>
                <a:spcPts val="1200"/>
              </a:spcBef>
              <a:spcAft>
                <a:spcPts val="1200"/>
              </a:spcAft>
              <a:buNone/>
            </a:pPr>
            <a:r>
              <a:rPr lang="en"/>
              <a:t>Example of the simulation being ran is on the next slide.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0" y="0"/>
            <a:ext cx="923440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Simulation Details</a:t>
            </a:r>
            <a:endParaRPr/>
          </a:p>
        </p:txBody>
      </p:sp>
      <p:sp>
        <p:nvSpPr>
          <p:cNvPr id="319" name="Google Shape;319;p20"/>
          <p:cNvSpPr txBox="1"/>
          <p:nvPr>
            <p:ph idx="1" type="body"/>
          </p:nvPr>
        </p:nvSpPr>
        <p:spPr>
          <a:xfrm>
            <a:off x="1022600" y="1709400"/>
            <a:ext cx="7311600" cy="2822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a:t>
            </a:r>
            <a:r>
              <a:rPr lang="en"/>
              <a:t>candlestick data is collected over 60 days, and is given in 5 minute candlesticks. The simulation was ran from 4-13-23 until 6-09-23. </a:t>
            </a:r>
            <a:endParaRPr/>
          </a:p>
          <a:p>
            <a:pPr indent="0" lvl="0" marL="0" rtl="0" algn="l">
              <a:spcBef>
                <a:spcPts val="1200"/>
              </a:spcBef>
              <a:spcAft>
                <a:spcPts val="0"/>
              </a:spcAft>
              <a:buNone/>
            </a:pPr>
            <a:r>
              <a:rPr lang="en"/>
              <a:t>The candlestick data is given in the form of a dataframe, indexed by a datetime object. </a:t>
            </a:r>
            <a:endParaRPr/>
          </a:p>
          <a:p>
            <a:pPr indent="0" lvl="0" marL="0" rtl="0" algn="l">
              <a:spcBef>
                <a:spcPts val="1200"/>
              </a:spcBef>
              <a:spcAft>
                <a:spcPts val="0"/>
              </a:spcAft>
              <a:buNone/>
            </a:pPr>
            <a:r>
              <a:rPr lang="en"/>
              <a:t>Using this, we use mplfinance to plot the data, as well as run an algorithm that runs through the data, finds intersection points in the EMA lines for the MACD (EMA lines calculated by a separate algorithm). At this point he have a buy/sell colum, time, session, volume, and profit column. This dataframe gets converted into a csv file and is ready to be analyzed. </a:t>
            </a:r>
            <a:endParaRPr/>
          </a:p>
          <a:p>
            <a:pPr indent="0" lvl="0" marL="0" rtl="0" algn="l">
              <a:spcBef>
                <a:spcPts val="1200"/>
              </a:spcBef>
              <a:spcAft>
                <a:spcPts val="0"/>
              </a:spcAft>
              <a:buNone/>
            </a:pPr>
            <a:r>
              <a:rPr lang="en"/>
              <a:t>The rest of the simulation then shows the visual representation of the trades, having buy and sell markers, showing the MACD Lines, as well as the candlestick data of price visually.</a:t>
            </a:r>
            <a:endParaRPr/>
          </a:p>
          <a:p>
            <a:pPr indent="0" lvl="0" marL="0" rtl="0" algn="l">
              <a:spcBef>
                <a:spcPts val="1200"/>
              </a:spcBef>
              <a:spcAft>
                <a:spcPts val="1200"/>
              </a:spcAft>
              <a:buNone/>
            </a:pPr>
            <a:r>
              <a:rPr lang="en"/>
              <a:t>The trade data collected is undoubtedly accurate, as it was double checked (visually) by a trading platform that supports the MACD indicator.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data cleaning process for this dataset was very simple. More or less all I had to do was look for abnormalities and null values. </a:t>
            </a:r>
            <a:endParaRPr/>
          </a:p>
          <a:p>
            <a:pPr indent="0" lvl="0" marL="0" rtl="0" algn="l">
              <a:spcBef>
                <a:spcPts val="1200"/>
              </a:spcBef>
              <a:spcAft>
                <a:spcPts val="0"/>
              </a:spcAft>
              <a:buNone/>
            </a:pPr>
            <a:r>
              <a:rPr lang="en"/>
              <a:t>For this case study it is more beneficial to include outliers to get a bigger picture of the capabilities of the strategy. Outliers are important for a trading strategy because it shows you how consistent it is with and without, and what are the possibilities when you include them. </a:t>
            </a:r>
            <a:endParaRPr/>
          </a:p>
          <a:p>
            <a:pPr indent="0" lvl="0" marL="0" rtl="0" algn="l">
              <a:spcBef>
                <a:spcPts val="1200"/>
              </a:spcBef>
              <a:spcAft>
                <a:spcPts val="0"/>
              </a:spcAft>
              <a:buNone/>
            </a:pPr>
            <a:r>
              <a:rPr lang="en"/>
              <a:t>However, the dataset will be studied with and without the outliers to get a full picture, but for the early stages I included them.</a:t>
            </a:r>
            <a:endParaRPr/>
          </a:p>
          <a:p>
            <a:pPr indent="0" lvl="0" marL="0" rtl="0" algn="l">
              <a:spcBef>
                <a:spcPts val="1200"/>
              </a:spcBef>
              <a:spcAft>
                <a:spcPts val="1200"/>
              </a:spcAft>
              <a:buNone/>
            </a:pPr>
            <a:r>
              <a:rPr b="1" lang="en" sz="1500"/>
              <a:t>For the analysis I </a:t>
            </a:r>
            <a:r>
              <a:rPr b="1" lang="en" sz="1500"/>
              <a:t>used the following: Excel, Pandas, Matplotlib, NumPy, SciPy</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