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4" r:id="rId7"/>
    <p:sldId id="260" r:id="rId8"/>
    <p:sldId id="266" r:id="rId9"/>
    <p:sldId id="265" r:id="rId10"/>
    <p:sldId id="261" r:id="rId11"/>
    <p:sldId id="262"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2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C6FD7735-EB28-6099-BF93-EE68D5C9EBD9}"/>
            </a:ext>
          </a:extLst>
        </p:cNvPr>
        <p:cNvGrpSpPr/>
        <p:nvPr/>
      </p:nvGrpSpPr>
      <p:grpSpPr>
        <a:xfrm>
          <a:off x="0" y="0"/>
          <a:ext cx="0" cy="0"/>
          <a:chOff x="0" y="0"/>
          <a:chExt cx="0" cy="0"/>
        </a:xfrm>
      </p:grpSpPr>
      <p:sp>
        <p:nvSpPr>
          <p:cNvPr id="105" name="Google Shape;105;g83372e3e9c_2_0:notes">
            <a:extLst>
              <a:ext uri="{FF2B5EF4-FFF2-40B4-BE49-F238E27FC236}">
                <a16:creationId xmlns:a16="http://schemas.microsoft.com/office/drawing/2014/main" id="{900DADEF-50EE-E980-445D-D7E325B42B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a:extLst>
              <a:ext uri="{FF2B5EF4-FFF2-40B4-BE49-F238E27FC236}">
                <a16:creationId xmlns:a16="http://schemas.microsoft.com/office/drawing/2014/main" id="{14B7B2A0-6A86-6519-9B0B-9CAF1D5E046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7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FBFBA2B-741E-94A0-2A8D-EC4845F612AE}"/>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ECE5E559-3FB9-7588-800A-AEEC501364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a:extLst>
              <a:ext uri="{FF2B5EF4-FFF2-40B4-BE49-F238E27FC236}">
                <a16:creationId xmlns:a16="http://schemas.microsoft.com/office/drawing/2014/main" id="{882E6B41-A45B-6D9A-DB4C-233C2BD8D4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87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392E088A-FB33-FB86-39FF-3370AB3601A8}"/>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77D73027-8E26-0698-0905-D94D319C60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a:extLst>
              <a:ext uri="{FF2B5EF4-FFF2-40B4-BE49-F238E27FC236}">
                <a16:creationId xmlns:a16="http://schemas.microsoft.com/office/drawing/2014/main" id="{2E379CBC-D2F7-ED4A-84A4-CA77178CBE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567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222CEE5B-14EC-1BD1-658E-7C30878617C3}"/>
            </a:ext>
          </a:extLst>
        </p:cNvPr>
        <p:cNvGrpSpPr/>
        <p:nvPr/>
      </p:nvGrpSpPr>
      <p:grpSpPr>
        <a:xfrm>
          <a:off x="0" y="0"/>
          <a:ext cx="0" cy="0"/>
          <a:chOff x="0" y="0"/>
          <a:chExt cx="0" cy="0"/>
        </a:xfrm>
      </p:grpSpPr>
      <p:sp>
        <p:nvSpPr>
          <p:cNvPr id="89" name="Google Shape;89;p5:notes">
            <a:extLst>
              <a:ext uri="{FF2B5EF4-FFF2-40B4-BE49-F238E27FC236}">
                <a16:creationId xmlns:a16="http://schemas.microsoft.com/office/drawing/2014/main" id="{431F06B2-BFC4-B1E5-F0D6-70AB4A75F4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a:extLst>
              <a:ext uri="{FF2B5EF4-FFF2-40B4-BE49-F238E27FC236}">
                <a16:creationId xmlns:a16="http://schemas.microsoft.com/office/drawing/2014/main" id="{0A2571DA-4951-8289-A721-D608815BFB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753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ADE4061-B051-BEFF-9883-FA377219000E}"/>
            </a:ext>
          </a:extLst>
        </p:cNvPr>
        <p:cNvGrpSpPr/>
        <p:nvPr/>
      </p:nvGrpSpPr>
      <p:grpSpPr>
        <a:xfrm>
          <a:off x="0" y="0"/>
          <a:ext cx="0" cy="0"/>
          <a:chOff x="0" y="0"/>
          <a:chExt cx="0" cy="0"/>
        </a:xfrm>
      </p:grpSpPr>
      <p:sp>
        <p:nvSpPr>
          <p:cNvPr id="89" name="Google Shape;89;p5:notes">
            <a:extLst>
              <a:ext uri="{FF2B5EF4-FFF2-40B4-BE49-F238E27FC236}">
                <a16:creationId xmlns:a16="http://schemas.microsoft.com/office/drawing/2014/main" id="{BE8F5149-8BB2-0CE1-03E2-CA015AFE3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a:extLst>
              <a:ext uri="{FF2B5EF4-FFF2-40B4-BE49-F238E27FC236}">
                <a16:creationId xmlns:a16="http://schemas.microsoft.com/office/drawing/2014/main" id="{229A3B17-4D96-1269-E165-72280A8B20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01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SaatvikSS/Barclays-Hackathon"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Phase</a:t>
            </a:r>
            <a:endParaRPr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198775" y="-285439"/>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WORKING PROTOTYPE</a:t>
            </a:r>
            <a:endParaRPr dirty="0">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5">
            <a:alphaModFix/>
          </a:blip>
          <a:srcRect/>
          <a:stretch/>
        </p:blipFill>
        <p:spPr>
          <a:xfrm>
            <a:off x="8489825" y="178900"/>
            <a:ext cx="471675" cy="471675"/>
          </a:xfrm>
          <a:prstGeom prst="rect">
            <a:avLst/>
          </a:prstGeom>
          <a:noFill/>
          <a:ln>
            <a:noFill/>
          </a:ln>
        </p:spPr>
      </p:pic>
      <p:pic>
        <p:nvPicPr>
          <p:cNvPr id="2" name="prototype-video">
            <a:hlinkClick r:id="" action="ppaction://media"/>
            <a:extLst>
              <a:ext uri="{FF2B5EF4-FFF2-40B4-BE49-F238E27FC236}">
                <a16:creationId xmlns:a16="http://schemas.microsoft.com/office/drawing/2014/main" id="{EB7B4662-87BB-BB3A-4E53-FB0F1DC68B7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060189" y="905990"/>
            <a:ext cx="7185572" cy="3791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357462" y="-354463"/>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Attachments</a:t>
            </a:r>
            <a:endParaRPr dirty="0">
              <a:solidFill>
                <a:schemeClr val="dk1"/>
              </a:solidFil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5" name="Picture 4">
            <a:extLst>
              <a:ext uri="{FF2B5EF4-FFF2-40B4-BE49-F238E27FC236}">
                <a16:creationId xmlns:a16="http://schemas.microsoft.com/office/drawing/2014/main" id="{950A2BB5-CE9C-B4CC-82E9-C1E7F7111329}"/>
              </a:ext>
            </a:extLst>
          </p:cNvPr>
          <p:cNvPicPr>
            <a:picLocks noChangeAspect="1"/>
          </p:cNvPicPr>
          <p:nvPr/>
        </p:nvPicPr>
        <p:blipFill>
          <a:blip r:embed="rId4"/>
          <a:stretch>
            <a:fillRect/>
          </a:stretch>
        </p:blipFill>
        <p:spPr>
          <a:xfrm>
            <a:off x="121624" y="1061937"/>
            <a:ext cx="4422781" cy="2335781"/>
          </a:xfrm>
          <a:prstGeom prst="rect">
            <a:avLst/>
          </a:prstGeom>
        </p:spPr>
      </p:pic>
      <p:pic>
        <p:nvPicPr>
          <p:cNvPr id="7" name="Picture 6">
            <a:extLst>
              <a:ext uri="{FF2B5EF4-FFF2-40B4-BE49-F238E27FC236}">
                <a16:creationId xmlns:a16="http://schemas.microsoft.com/office/drawing/2014/main" id="{954EF087-B17A-4AC6-81EF-A96DCD81ACDE}"/>
              </a:ext>
            </a:extLst>
          </p:cNvPr>
          <p:cNvPicPr>
            <a:picLocks noChangeAspect="1"/>
          </p:cNvPicPr>
          <p:nvPr/>
        </p:nvPicPr>
        <p:blipFill>
          <a:blip r:embed="rId5"/>
          <a:stretch>
            <a:fillRect/>
          </a:stretch>
        </p:blipFill>
        <p:spPr>
          <a:xfrm>
            <a:off x="4549163" y="1061934"/>
            <a:ext cx="4412337" cy="2335781"/>
          </a:xfrm>
          <a:prstGeom prst="rect">
            <a:avLst/>
          </a:prstGeom>
        </p:spPr>
      </p:pic>
      <p:sp>
        <p:nvSpPr>
          <p:cNvPr id="8" name="TextBox 7">
            <a:hlinkClick r:id="rId6"/>
            <a:extLst>
              <a:ext uri="{FF2B5EF4-FFF2-40B4-BE49-F238E27FC236}">
                <a16:creationId xmlns:a16="http://schemas.microsoft.com/office/drawing/2014/main" id="{144404FD-C203-9944-7C51-1559C3611027}"/>
              </a:ext>
            </a:extLst>
          </p:cNvPr>
          <p:cNvSpPr txBox="1"/>
          <p:nvPr/>
        </p:nvSpPr>
        <p:spPr>
          <a:xfrm>
            <a:off x="1405288" y="3946358"/>
            <a:ext cx="6285297" cy="307777"/>
          </a:xfrm>
          <a:prstGeom prst="rect">
            <a:avLst/>
          </a:prstGeom>
          <a:noFill/>
        </p:spPr>
        <p:txBody>
          <a:bodyPr wrap="square" rtlCol="0">
            <a:spAutoFit/>
          </a:bodyPr>
          <a:lstStyle/>
          <a:p>
            <a:pPr algn="ctr"/>
            <a:r>
              <a:rPr lang="en-US" dirty="0">
                <a:solidFill>
                  <a:schemeClr val="tx1"/>
                </a:solidFill>
              </a:rPr>
              <a:t>GitHub repository-   https://github.com/SaatvikSS/Barclays-Hackathon</a:t>
            </a:r>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a:extLst>
            <a:ext uri="{FF2B5EF4-FFF2-40B4-BE49-F238E27FC236}">
              <a16:creationId xmlns:a16="http://schemas.microsoft.com/office/drawing/2014/main" id="{89DDAB85-4EAE-090E-683F-F4F5777B6F86}"/>
            </a:ext>
          </a:extLst>
        </p:cNvPr>
        <p:cNvGrpSpPr/>
        <p:nvPr/>
      </p:nvGrpSpPr>
      <p:grpSpPr>
        <a:xfrm>
          <a:off x="0" y="0"/>
          <a:ext cx="0" cy="0"/>
          <a:chOff x="0" y="0"/>
          <a:chExt cx="0" cy="0"/>
        </a:xfrm>
      </p:grpSpPr>
      <p:pic>
        <p:nvPicPr>
          <p:cNvPr id="110" name="Google Shape;110;g83372e3e9c_2_0">
            <a:extLst>
              <a:ext uri="{FF2B5EF4-FFF2-40B4-BE49-F238E27FC236}">
                <a16:creationId xmlns:a16="http://schemas.microsoft.com/office/drawing/2014/main" id="{B5E7533E-4D80-43D0-B645-902782B8CD13}"/>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itle 2">
            <a:extLst>
              <a:ext uri="{FF2B5EF4-FFF2-40B4-BE49-F238E27FC236}">
                <a16:creationId xmlns:a16="http://schemas.microsoft.com/office/drawing/2014/main" id="{2B9572F7-1920-4C88-BCB1-9802C072F086}"/>
              </a:ext>
            </a:extLst>
          </p:cNvPr>
          <p:cNvSpPr>
            <a:spLocks noGrp="1"/>
          </p:cNvSpPr>
          <p:nvPr>
            <p:ph type="title"/>
          </p:nvPr>
        </p:nvSpPr>
        <p:spPr>
          <a:xfrm>
            <a:off x="387900" y="1802550"/>
            <a:ext cx="8368200" cy="1538400"/>
          </a:xfrm>
        </p:spPr>
        <p:txBody>
          <a:bodyPr/>
          <a:lstStyle/>
          <a:p>
            <a:r>
              <a:rPr lang="en-US" sz="8000" dirty="0">
                <a:solidFill>
                  <a:schemeClr val="tx1"/>
                </a:solidFill>
              </a:rPr>
              <a:t>Thank you!</a:t>
            </a:r>
            <a:endParaRPr lang="en-IN" sz="8000" dirty="0">
              <a:solidFill>
                <a:schemeClr val="tx1"/>
              </a:solidFill>
            </a:endParaRPr>
          </a:p>
        </p:txBody>
      </p:sp>
    </p:spTree>
    <p:extLst>
      <p:ext uri="{BB962C8B-B14F-4D97-AF65-F5344CB8AC3E}">
        <p14:creationId xmlns:p14="http://schemas.microsoft.com/office/powerpoint/2010/main" val="376164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rgbClr val="0098FF"/>
                </a:solidFill>
              </a:rPr>
              <a:t>TEAM NAME and MEMBER DETAILS</a:t>
            </a:r>
            <a:endParaRPr sz="3000">
              <a:solidFill>
                <a:srgbClr val="0098FF"/>
              </a:solidFill>
            </a:endParaRPr>
          </a:p>
        </p:txBody>
      </p:sp>
      <p:sp>
        <p:nvSpPr>
          <p:cNvPr id="70" name="Google Shape;70;p2"/>
          <p:cNvSpPr txBox="1">
            <a:spLocks noGrp="1"/>
          </p:cNvSpPr>
          <p:nvPr>
            <p:ph type="body" idx="1"/>
          </p:nvPr>
        </p:nvSpPr>
        <p:spPr>
          <a:xfrm>
            <a:off x="612650" y="1525099"/>
            <a:ext cx="4702300" cy="2034529"/>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1600"/>
              </a:spcAft>
              <a:buSzPts val="1800"/>
              <a:buNone/>
            </a:pPr>
            <a:r>
              <a:rPr lang="en" b="1" i="1" dirty="0"/>
              <a:t>Team 405: Found</a:t>
            </a:r>
            <a:br>
              <a:rPr lang="en" i="1" dirty="0"/>
            </a:br>
            <a:r>
              <a:rPr lang="en" i="1" dirty="0"/>
              <a:t>Yukta Bhardwaj</a:t>
            </a:r>
            <a:br>
              <a:rPr lang="en" i="1" dirty="0"/>
            </a:br>
            <a:r>
              <a:rPr lang="en" i="1" dirty="0"/>
              <a:t>Rashmika Das</a:t>
            </a:r>
            <a:br>
              <a:rPr lang="en" i="1" dirty="0"/>
            </a:br>
            <a:r>
              <a:rPr lang="en" i="1" dirty="0"/>
              <a:t>Hanush Singh Rajputh</a:t>
            </a:r>
            <a:br>
              <a:rPr lang="en" i="1" dirty="0"/>
            </a:br>
            <a:r>
              <a:rPr lang="en" i="1" dirty="0"/>
              <a:t>Saatvik Shashank Shrivastava</a:t>
            </a:r>
            <a:endParaRPr lang="en-IN" i="1" dirty="0"/>
          </a:p>
          <a:p>
            <a:pPr marL="0" lvl="0" indent="0" algn="l" rtl="0">
              <a:lnSpc>
                <a:spcPct val="50000"/>
              </a:lnSpc>
              <a:spcBef>
                <a:spcPts val="0"/>
              </a:spcBef>
              <a:spcAft>
                <a:spcPts val="1600"/>
              </a:spcAft>
              <a:buSzPts val="1800"/>
              <a:buNone/>
            </a:pPr>
            <a:r>
              <a:rPr lang="en-IN" i="1" dirty="0"/>
              <a:t>Shaik Aftab Ahamad Shariff</a:t>
            </a:r>
            <a:endParaRPr lang="en" i="1" dirty="0"/>
          </a:p>
        </p:txBody>
      </p:sp>
      <p:sp>
        <p:nvSpPr>
          <p:cNvPr id="71" name="Google Shape;71;p2"/>
          <p:cNvSpPr txBox="1">
            <a:spLocks noGrp="1"/>
          </p:cNvSpPr>
          <p:nvPr>
            <p:ph type="body" idx="1"/>
          </p:nvPr>
        </p:nvSpPr>
        <p:spPr>
          <a:xfrm>
            <a:off x="387900" y="3812701"/>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rPr>
              <a:t>THEME:</a:t>
            </a:r>
            <a:endParaRPr sz="3000" dirty="0">
              <a:solidFill>
                <a:srgbClr val="0098FF"/>
              </a:solidFill>
            </a:endParaRPr>
          </a:p>
        </p:txBody>
      </p:sp>
      <p:sp>
        <p:nvSpPr>
          <p:cNvPr id="72" name="Google Shape;72;p2"/>
          <p:cNvSpPr txBox="1">
            <a:spLocks noGrp="1"/>
          </p:cNvSpPr>
          <p:nvPr>
            <p:ph type="body" idx="1"/>
          </p:nvPr>
        </p:nvSpPr>
        <p:spPr>
          <a:xfrm>
            <a:off x="1916850" y="3852026"/>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sz="2400" i="1" dirty="0"/>
              <a:t>API Call Analysis and Alert System, using AI</a:t>
            </a:r>
            <a:endParaRPr sz="2400" i="1" dirty="0"/>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44200" y="-11862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Rectangle 1">
            <a:extLst>
              <a:ext uri="{FF2B5EF4-FFF2-40B4-BE49-F238E27FC236}">
                <a16:creationId xmlns:a16="http://schemas.microsoft.com/office/drawing/2014/main" id="{7CA7D0B5-B163-3410-7F5A-3608DC9D4DA1}"/>
              </a:ext>
            </a:extLst>
          </p:cNvPr>
          <p:cNvSpPr>
            <a:spLocks noChangeArrowheads="1"/>
          </p:cNvSpPr>
          <p:nvPr/>
        </p:nvSpPr>
        <p:spPr bwMode="auto">
          <a:xfrm>
            <a:off x="244200" y="1062706"/>
            <a:ext cx="8690200" cy="356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25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large scale distributed platforms, APIs operate across on premises, cloud, and multi-cloud environments, generating vast amounts of heterogeneous log data from high-frequency API calls. The problem is that traditional monitoring systems are unable to efficiently process and correlate this enormous and varied data in real time. As a result, performance issues such as sudden spikes in API response times or unexpected error rates often go undetected until they impact end users. Additionally, because a single user request can traverse multiple APIs across different hosting environments, pinpointing the root cause of anomalies becomes exceedingly challenging. This leads to prolonged downtime, increased operational costs, and diminished user experience.</a:t>
            </a:r>
          </a:p>
          <a:p>
            <a:pPr marL="0" marR="0" lvl="0" indent="0" defTabSz="914400" rtl="0" eaLnBrk="0" fontAlgn="base" latinLnBrk="0" hangingPunct="0">
              <a:lnSpc>
                <a:spcPct val="125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25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Our project aims to solve this problem by developing an AI-powered API monitoring and anomaly detection system. The solution will automatically collect and standardize log data using tools like </a:t>
            </a:r>
            <a:r>
              <a:rPr kumimoji="0" lang="en-US" altLang="en-US" sz="1300" b="0" i="0" u="none" strike="noStrike" cap="none" normalizeH="0" baseline="0" dirty="0" err="1">
                <a:ln>
                  <a:noFill/>
                </a:ln>
                <a:solidFill>
                  <a:schemeClr val="tx1"/>
                </a:solidFill>
                <a:effectLst/>
                <a:latin typeface="Arial" panose="020B0604020202020204" pitchFamily="34" charset="0"/>
              </a:rPr>
              <a:t>OpenTelemetry</a:t>
            </a:r>
            <a:r>
              <a:rPr kumimoji="0" lang="en-US" altLang="en-US" sz="1300" b="0" i="0" u="none" strike="noStrike" cap="none" normalizeH="0" baseline="0" dirty="0">
                <a:ln>
                  <a:noFill/>
                </a:ln>
                <a:solidFill>
                  <a:schemeClr val="tx1"/>
                </a:solidFill>
                <a:effectLst/>
                <a:latin typeface="Arial" panose="020B0604020202020204" pitchFamily="34" charset="0"/>
              </a:rPr>
              <a:t> and the ELK stack, and apply machine learning models (via TensorFlow and Scikit-learn) to detect anomalies and predict potential failures. By correlating events across various environments, the system will provide real-time, actionable insights that enable proactive intervention, reducing downtime and improving overall platform reliability.</a:t>
            </a:r>
          </a:p>
          <a:p>
            <a:pPr marL="0" marR="0" lvl="0" indent="0" defTabSz="914400" rtl="0" eaLnBrk="0" fontAlgn="base" latinLnBrk="0" hangingPunct="0">
              <a:lnSpc>
                <a:spcPct val="125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4"/>
          <p:cNvSpPr txBox="1">
            <a:spLocks noGrp="1"/>
          </p:cNvSpPr>
          <p:nvPr>
            <p:ph type="body" idx="1"/>
          </p:nvPr>
        </p:nvSpPr>
        <p:spPr>
          <a:xfrm>
            <a:off x="226900" y="1417425"/>
            <a:ext cx="8654425" cy="3319500"/>
          </a:xfrm>
          <a:prstGeom prst="rect">
            <a:avLst/>
          </a:prstGeom>
          <a:noFill/>
          <a:ln>
            <a:noFill/>
          </a:ln>
        </p:spPr>
        <p:txBody>
          <a:bodyPr spcFirstLastPara="1" wrap="square" lIns="91425" tIns="91425" rIns="91425" bIns="91425" anchor="t" anchorCtr="0">
            <a:noAutofit/>
          </a:bodyPr>
          <a:lstStyle/>
          <a:p>
            <a:pPr marL="114300" indent="0" algn="l">
              <a:buNone/>
            </a:pPr>
            <a:r>
              <a:rPr lang="en-US" sz="1600" dirty="0"/>
              <a:t>Our solution employs AI-driven anomaly detection using deep learning architectures like LSTM and GRU to monitor API performance in large-scale distributed systems. By analyzing time-series log data, these models detect response time spikes, error rate anomalies, and predict failures before they impact system reliability.</a:t>
            </a:r>
            <a:br>
              <a:rPr lang="en-US" sz="1600" dirty="0"/>
            </a:br>
            <a:endParaRPr lang="en-US" sz="1600" dirty="0"/>
          </a:p>
          <a:p>
            <a:pPr algn="l">
              <a:buNone/>
            </a:pPr>
            <a:r>
              <a:rPr lang="en-US" sz="1600" b="1" dirty="0"/>
              <a:t>How It Solves the Problem</a:t>
            </a:r>
          </a:p>
          <a:p>
            <a:pPr algn="l">
              <a:buNone/>
            </a:pPr>
            <a:r>
              <a:rPr lang="en-US" sz="1600" dirty="0"/>
              <a:t>The system automatically processes API logs from multiple environments (on-premises, cloud, multi-cloud), detecting deviations and predicting potential failures. It generates real-time alerts for response time spikes and error rate anomalies, reducing downtime and enhancing platform stability.</a:t>
            </a:r>
          </a:p>
          <a:p>
            <a:pPr marL="114300" lvl="0" indent="0" algn="ctr" rtl="0">
              <a:lnSpc>
                <a:spcPct val="115000"/>
              </a:lnSpc>
              <a:spcBef>
                <a:spcPts val="0"/>
              </a:spcBef>
              <a:spcAft>
                <a:spcPts val="0"/>
              </a:spcAft>
              <a:buSzPts val="1800"/>
              <a:buNone/>
            </a:pPr>
            <a:endParaRPr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a:extLst>
            <a:ext uri="{FF2B5EF4-FFF2-40B4-BE49-F238E27FC236}">
              <a16:creationId xmlns:a16="http://schemas.microsoft.com/office/drawing/2014/main" id="{4495E98A-E5F8-3C13-E4AE-844841E85AAB}"/>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EF9312EB-AB18-54DC-2F84-3F4E5D525B5E}"/>
              </a:ext>
            </a:extLst>
          </p:cNvPr>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4">
            <a:extLst>
              <a:ext uri="{FF2B5EF4-FFF2-40B4-BE49-F238E27FC236}">
                <a16:creationId xmlns:a16="http://schemas.microsoft.com/office/drawing/2014/main" id="{C2626B36-CAD7-19B4-50FF-FB3AF1492A0F}"/>
              </a:ext>
            </a:extLst>
          </p:cNvPr>
          <p:cNvSpPr txBox="1">
            <a:spLocks noGrp="1"/>
          </p:cNvSpPr>
          <p:nvPr>
            <p:ph type="body" idx="1"/>
          </p:nvPr>
        </p:nvSpPr>
        <p:spPr>
          <a:xfrm>
            <a:off x="410100" y="1328525"/>
            <a:ext cx="8368200" cy="3319500"/>
          </a:xfrm>
          <a:prstGeom prst="rect">
            <a:avLst/>
          </a:prstGeom>
          <a:noFill/>
          <a:ln>
            <a:noFill/>
          </a:ln>
        </p:spPr>
        <p:txBody>
          <a:bodyPr spcFirstLastPara="1" wrap="square" lIns="91425" tIns="91425" rIns="91425" bIns="91425" anchor="t" anchorCtr="0">
            <a:noAutofit/>
          </a:bodyPr>
          <a:lstStyle/>
          <a:p>
            <a:pPr algn="l">
              <a:buNone/>
            </a:pPr>
            <a:r>
              <a:rPr lang="en-IN" sz="1400" b="1" dirty="0"/>
              <a:t>Impact Metrics</a:t>
            </a:r>
          </a:p>
          <a:p>
            <a:pPr algn="l">
              <a:buFont typeface="Arial" panose="020B0604020202020204" pitchFamily="34" charset="0"/>
              <a:buChar char="•"/>
            </a:pPr>
            <a:r>
              <a:rPr lang="en-IN" sz="1400" dirty="0"/>
              <a:t>Reduction in Mean Time to Detect (MTTD) anomalies</a:t>
            </a:r>
          </a:p>
          <a:p>
            <a:pPr algn="l">
              <a:buFont typeface="Arial" panose="020B0604020202020204" pitchFamily="34" charset="0"/>
              <a:buChar char="•"/>
            </a:pPr>
            <a:r>
              <a:rPr lang="en-IN" sz="1400" dirty="0"/>
              <a:t>Improvement in Mean Time to Resolution (MTTR)</a:t>
            </a:r>
          </a:p>
          <a:p>
            <a:pPr algn="l">
              <a:buFont typeface="Arial" panose="020B0604020202020204" pitchFamily="34" charset="0"/>
              <a:buChar char="•"/>
            </a:pPr>
            <a:r>
              <a:rPr lang="en-IN" sz="1400" dirty="0"/>
              <a:t>Accuracy of anomaly detection models</a:t>
            </a:r>
          </a:p>
          <a:p>
            <a:pPr algn="l">
              <a:buFont typeface="Arial" panose="020B0604020202020204" pitchFamily="34" charset="0"/>
              <a:buChar char="•"/>
            </a:pPr>
            <a:r>
              <a:rPr lang="en-IN" sz="1400" dirty="0"/>
              <a:t>Number of false positive/negative alerts</a:t>
            </a:r>
          </a:p>
          <a:p>
            <a:pPr algn="l">
              <a:buFont typeface="Arial" panose="020B0604020202020204" pitchFamily="34" charset="0"/>
              <a:buChar char="•"/>
            </a:pPr>
            <a:r>
              <a:rPr lang="en-IN" sz="1400" dirty="0"/>
              <a:t>Reduction in API failure rates</a:t>
            </a:r>
            <a:br>
              <a:rPr lang="en-IN" sz="1400" dirty="0"/>
            </a:br>
            <a:endParaRPr lang="en-IN" sz="1400" dirty="0"/>
          </a:p>
          <a:p>
            <a:pPr algn="l">
              <a:buNone/>
            </a:pPr>
            <a:r>
              <a:rPr lang="en-IN" sz="1400" b="1" dirty="0"/>
              <a:t>Technology Stack</a:t>
            </a:r>
          </a:p>
          <a:p>
            <a:pPr algn="l">
              <a:buFont typeface="Arial" panose="020B0604020202020204" pitchFamily="34" charset="0"/>
              <a:buChar char="•"/>
            </a:pPr>
            <a:r>
              <a:rPr lang="en-IN" sz="1400" b="1" dirty="0"/>
              <a:t>Backend</a:t>
            </a:r>
            <a:r>
              <a:rPr lang="en-IN" sz="1400" dirty="0"/>
              <a:t>: </a:t>
            </a:r>
            <a:r>
              <a:rPr lang="en-IN" sz="1400" dirty="0" err="1"/>
              <a:t>FastAPI</a:t>
            </a:r>
            <a:r>
              <a:rPr lang="en-IN" sz="1400" dirty="0"/>
              <a:t> + </a:t>
            </a:r>
            <a:r>
              <a:rPr lang="en-IN" sz="1400" dirty="0" err="1"/>
              <a:t>Uvicorn</a:t>
            </a:r>
            <a:endParaRPr lang="en-IN" sz="1400" dirty="0"/>
          </a:p>
          <a:p>
            <a:pPr algn="l">
              <a:buFont typeface="Arial" panose="020B0604020202020204" pitchFamily="34" charset="0"/>
              <a:buChar char="•"/>
            </a:pPr>
            <a:r>
              <a:rPr lang="en-IN" sz="1400" b="1" dirty="0"/>
              <a:t>Database</a:t>
            </a:r>
            <a:r>
              <a:rPr lang="en-IN" sz="1400" dirty="0"/>
              <a:t>: PostgreSQL/MongoDB</a:t>
            </a:r>
          </a:p>
          <a:p>
            <a:pPr algn="l">
              <a:buFont typeface="Arial" panose="020B0604020202020204" pitchFamily="34" charset="0"/>
              <a:buChar char="•"/>
            </a:pPr>
            <a:r>
              <a:rPr lang="en-IN" sz="1400" b="1" dirty="0"/>
              <a:t>AI/ML</a:t>
            </a:r>
            <a:r>
              <a:rPr lang="en-IN" sz="1400" dirty="0"/>
              <a:t>: TensorFlow, Scikit-learn, LSTM &amp; GRU for anomaly detection</a:t>
            </a:r>
          </a:p>
          <a:p>
            <a:pPr algn="l">
              <a:buFont typeface="Arial" panose="020B0604020202020204" pitchFamily="34" charset="0"/>
              <a:buChar char="•"/>
            </a:pPr>
            <a:r>
              <a:rPr lang="en-IN" sz="1400" b="1" dirty="0"/>
              <a:t>Logging &amp; Monitoring</a:t>
            </a:r>
            <a:r>
              <a:rPr lang="en-IN" sz="1400" dirty="0"/>
              <a:t>: </a:t>
            </a:r>
            <a:r>
              <a:rPr lang="en-IN" sz="1400" dirty="0" err="1"/>
              <a:t>OpenTelemetry</a:t>
            </a:r>
            <a:r>
              <a:rPr lang="en-IN" sz="1400" dirty="0"/>
              <a:t> + ELK (Elasticsearch, Logstash, Kibana)</a:t>
            </a:r>
          </a:p>
          <a:p>
            <a:pPr algn="l">
              <a:buFont typeface="Arial" panose="020B0604020202020204" pitchFamily="34" charset="0"/>
              <a:buChar char="•"/>
            </a:pPr>
            <a:r>
              <a:rPr lang="en-IN" sz="1400" b="1" dirty="0"/>
              <a:t>Cloud &amp; Infra</a:t>
            </a:r>
            <a:r>
              <a:rPr lang="en-IN" sz="1400" dirty="0"/>
              <a:t>: AWS for cloud deployment</a:t>
            </a:r>
          </a:p>
          <a:p>
            <a:pPr algn="l">
              <a:buFont typeface="Arial" panose="020B0604020202020204" pitchFamily="34" charset="0"/>
              <a:buChar char="•"/>
            </a:pPr>
            <a:r>
              <a:rPr lang="en-IN" sz="1400" b="1" dirty="0"/>
              <a:t>Dashboard</a:t>
            </a:r>
            <a:r>
              <a:rPr lang="en-IN" sz="1400" dirty="0"/>
              <a:t>: Kibana/Grafana</a:t>
            </a:r>
          </a:p>
          <a:p>
            <a:pPr marL="114300" lvl="0" indent="0" algn="ctr" rtl="0">
              <a:lnSpc>
                <a:spcPct val="115000"/>
              </a:lnSpc>
              <a:spcBef>
                <a:spcPts val="0"/>
              </a:spcBef>
              <a:spcAft>
                <a:spcPts val="0"/>
              </a:spcAft>
              <a:buSzPts val="1800"/>
              <a:buNone/>
            </a:pPr>
            <a:endParaRPr i="1" dirty="0">
              <a:latin typeface="Arial"/>
              <a:ea typeface="Arial"/>
              <a:cs typeface="Arial"/>
              <a:sym typeface="Arial"/>
            </a:endParaRPr>
          </a:p>
        </p:txBody>
      </p:sp>
      <p:pic>
        <p:nvPicPr>
          <p:cNvPr id="87" name="Google Shape;87;p4">
            <a:extLst>
              <a:ext uri="{FF2B5EF4-FFF2-40B4-BE49-F238E27FC236}">
                <a16:creationId xmlns:a16="http://schemas.microsoft.com/office/drawing/2014/main" id="{C94BA190-59A4-59C0-7B99-74FEF3A849B5}"/>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271471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a:extLst>
            <a:ext uri="{FF2B5EF4-FFF2-40B4-BE49-F238E27FC236}">
              <a16:creationId xmlns:a16="http://schemas.microsoft.com/office/drawing/2014/main" id="{C5CBC263-C10B-25B0-E17A-338D6B841E72}"/>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5E67BAAB-5F33-EC85-D714-435D861CDCBE}"/>
              </a:ext>
            </a:extLst>
          </p:cNvPr>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pic>
        <p:nvPicPr>
          <p:cNvPr id="87" name="Google Shape;87;p4">
            <a:extLst>
              <a:ext uri="{FF2B5EF4-FFF2-40B4-BE49-F238E27FC236}">
                <a16:creationId xmlns:a16="http://schemas.microsoft.com/office/drawing/2014/main" id="{857A8C2A-6A1E-1EBF-58BC-BAE5BB5C769A}"/>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Text Placeholder 1">
            <a:extLst>
              <a:ext uri="{FF2B5EF4-FFF2-40B4-BE49-F238E27FC236}">
                <a16:creationId xmlns:a16="http://schemas.microsoft.com/office/drawing/2014/main" id="{052B8B69-3F8C-67E6-A52D-F32348666B8D}"/>
              </a:ext>
            </a:extLst>
          </p:cNvPr>
          <p:cNvSpPr>
            <a:spLocks noGrp="1" noChangeArrowheads="1"/>
          </p:cNvSpPr>
          <p:nvPr>
            <p:ph type="body" idx="1"/>
          </p:nvPr>
        </p:nvSpPr>
        <p:spPr bwMode="auto">
          <a:xfrm>
            <a:off x="583469" y="1632209"/>
            <a:ext cx="797706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Assumptions &amp;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API logs contain structured, timestamped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requires historical logs for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Resource constraints in real-time anomaly detection</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Implementation &amp; Scalability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Our solution is </a:t>
            </a:r>
            <a:r>
              <a:rPr kumimoji="0" lang="en-US" altLang="en-US" sz="1600" b="1" i="0" u="none" strike="noStrike" cap="none" normalizeH="0" baseline="0" dirty="0">
                <a:ln>
                  <a:noFill/>
                </a:ln>
                <a:solidFill>
                  <a:schemeClr val="tx1"/>
                </a:solidFill>
                <a:effectLst/>
                <a:latin typeface="Arial" panose="020B0604020202020204" pitchFamily="34" charset="0"/>
              </a:rPr>
              <a:t>easily deployable</a:t>
            </a:r>
            <a:r>
              <a:rPr kumimoji="0" lang="en-US" altLang="en-US" sz="1600" b="0" i="0" u="none" strike="noStrike" cap="none" normalizeH="0" baseline="0" dirty="0">
                <a:ln>
                  <a:noFill/>
                </a:ln>
                <a:solidFill>
                  <a:schemeClr val="tx1"/>
                </a:solidFill>
                <a:effectLst/>
                <a:latin typeface="Arial" panose="020B0604020202020204" pitchFamily="34" charset="0"/>
              </a:rPr>
              <a:t> with existing logging systems and </a:t>
            </a:r>
            <a:r>
              <a:rPr kumimoji="0" lang="en-US" altLang="en-US" sz="1600" b="1" i="0" u="none" strike="noStrike" cap="none" normalizeH="0" baseline="0" dirty="0">
                <a:ln>
                  <a:noFill/>
                </a:ln>
                <a:solidFill>
                  <a:schemeClr val="tx1"/>
                </a:solidFill>
                <a:effectLst/>
                <a:latin typeface="Arial" panose="020B0604020202020204" pitchFamily="34" charset="0"/>
              </a:rPr>
              <a:t>scalable</a:t>
            </a:r>
            <a:r>
              <a:rPr kumimoji="0" lang="en-US" altLang="en-US" sz="1600" b="0" i="0" u="none" strike="noStrike" cap="none" normalizeH="0" baseline="0" dirty="0">
                <a:ln>
                  <a:noFill/>
                </a:ln>
                <a:solidFill>
                  <a:schemeClr val="tx1"/>
                </a:solidFill>
                <a:effectLst/>
                <a:latin typeface="Arial" panose="020B0604020202020204" pitchFamily="34" charset="0"/>
              </a:rPr>
              <a:t> across distributed environments. It supports real-time analytics and adapts to new API logs dynamically, ensuring high usability across enterprises.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90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25050" y="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3" name="Google Shape;93;p5"/>
          <p:cNvSpPr txBox="1">
            <a:spLocks noGrp="1"/>
          </p:cNvSpPr>
          <p:nvPr>
            <p:ph type="body" idx="4294967295"/>
          </p:nvPr>
        </p:nvSpPr>
        <p:spPr>
          <a:xfrm>
            <a:off x="101600" y="1612900"/>
            <a:ext cx="8859900" cy="3010600"/>
          </a:xfrm>
          <a:prstGeom prst="rect">
            <a:avLst/>
          </a:prstGeom>
          <a:noFill/>
          <a:ln>
            <a:noFill/>
          </a:ln>
        </p:spPr>
        <p:txBody>
          <a:bodyPr spcFirstLastPara="1" wrap="square" lIns="91425" tIns="91425" rIns="91425" bIns="91425" anchor="ctr" anchorCtr="0">
            <a:noAutofit/>
          </a:bodyPr>
          <a:lstStyle/>
          <a:p>
            <a:pPr>
              <a:buNone/>
            </a:pPr>
            <a:r>
              <a:rPr lang="en-US" sz="1400" b="1" dirty="0"/>
              <a:t>Methodology</a:t>
            </a:r>
          </a:p>
          <a:p>
            <a:pPr>
              <a:buNone/>
            </a:pPr>
            <a:r>
              <a:rPr lang="en-US" sz="1400" dirty="0"/>
              <a:t>Our solution follows a </a:t>
            </a:r>
            <a:r>
              <a:rPr lang="en-US" sz="1400" b="1" dirty="0"/>
              <a:t>data-driven AI approach</a:t>
            </a:r>
            <a:r>
              <a:rPr lang="en-US" sz="1400" dirty="0"/>
              <a:t> to monitor and predict API failures across large-scale distributed platforms.</a:t>
            </a:r>
            <a:br>
              <a:rPr lang="en-US" sz="1400" dirty="0"/>
            </a:br>
            <a:endParaRPr lang="en-US" sz="1400" dirty="0"/>
          </a:p>
          <a:p>
            <a:pPr>
              <a:buNone/>
            </a:pPr>
            <a:r>
              <a:rPr lang="en-US" sz="1400" b="1" dirty="0"/>
              <a:t>Concept</a:t>
            </a:r>
          </a:p>
          <a:p>
            <a:pPr>
              <a:buNone/>
            </a:pPr>
            <a:r>
              <a:rPr lang="en-US" sz="1400" dirty="0"/>
              <a:t>The system collects, processes, and analyzes API logs to detect anomalies in </a:t>
            </a:r>
            <a:r>
              <a:rPr lang="en-US" sz="1400" b="1" dirty="0"/>
              <a:t>response times and error rates</a:t>
            </a:r>
            <a:r>
              <a:rPr lang="en-US" sz="1400" dirty="0"/>
              <a:t> using </a:t>
            </a:r>
            <a:r>
              <a:rPr lang="en-US" sz="1400" b="1" dirty="0"/>
              <a:t>deep learning models (LSTM &amp; GRU)</a:t>
            </a:r>
            <a:r>
              <a:rPr lang="en-US" sz="1400" dirty="0"/>
              <a:t>. It leverages </a:t>
            </a:r>
            <a:r>
              <a:rPr lang="en-US" sz="1400" b="1" dirty="0"/>
              <a:t>predictive analytics</a:t>
            </a:r>
            <a:r>
              <a:rPr lang="en-US" sz="1400" dirty="0"/>
              <a:t> to forecast failures, ensuring </a:t>
            </a:r>
            <a:r>
              <a:rPr lang="en-US" sz="1400" b="1" dirty="0"/>
              <a:t>proactive issue resolution</a:t>
            </a:r>
            <a:r>
              <a:rPr lang="en-US" sz="1400" dirty="0"/>
              <a:t>.</a:t>
            </a:r>
            <a:br>
              <a:rPr lang="en-US" sz="1400" dirty="0"/>
            </a:br>
            <a:endParaRPr lang="en-US" sz="1400" dirty="0"/>
          </a:p>
          <a:p>
            <a:pPr>
              <a:buNone/>
            </a:pPr>
            <a:r>
              <a:rPr lang="en-US" sz="1400" b="1" dirty="0"/>
              <a:t>Principles</a:t>
            </a:r>
          </a:p>
          <a:p>
            <a:pPr>
              <a:buFont typeface="+mj-lt"/>
              <a:buAutoNum type="arabicPeriod"/>
            </a:pPr>
            <a:r>
              <a:rPr lang="en-US" sz="1400" b="1" dirty="0"/>
              <a:t>Real-time Monitoring</a:t>
            </a:r>
            <a:r>
              <a:rPr lang="en-US" sz="1400" dirty="0"/>
              <a:t> – Continuously tracking API performance metrics.</a:t>
            </a:r>
          </a:p>
          <a:p>
            <a:pPr>
              <a:buFont typeface="+mj-lt"/>
              <a:buAutoNum type="arabicPeriod"/>
            </a:pPr>
            <a:r>
              <a:rPr lang="en-US" sz="1400" b="1" dirty="0"/>
              <a:t>Anomaly Detection</a:t>
            </a:r>
            <a:r>
              <a:rPr lang="en-US" sz="1400" dirty="0"/>
              <a:t> – Identifying deviations in response time and error rates.</a:t>
            </a:r>
          </a:p>
          <a:p>
            <a:pPr>
              <a:buFont typeface="+mj-lt"/>
              <a:buAutoNum type="arabicPeriod"/>
            </a:pPr>
            <a:r>
              <a:rPr lang="en-US" sz="1400" b="1" dirty="0"/>
              <a:t>Predictive Analytics</a:t>
            </a:r>
            <a:r>
              <a:rPr lang="en-US" sz="1400" dirty="0"/>
              <a:t> – Using past data to foresee potential failures.</a:t>
            </a:r>
          </a:p>
          <a:p>
            <a:pPr>
              <a:buFont typeface="+mj-lt"/>
              <a:buAutoNum type="arabicPeriod"/>
            </a:pPr>
            <a:r>
              <a:rPr lang="en-US" sz="1400" b="1" dirty="0"/>
              <a:t>Automation</a:t>
            </a:r>
            <a:r>
              <a:rPr lang="en-US" sz="1400" dirty="0"/>
              <a:t> – Seamless integration of new APIs into the monitoring system.</a:t>
            </a:r>
          </a:p>
          <a:p>
            <a:pPr>
              <a:buFont typeface="+mj-lt"/>
              <a:buAutoNum type="arabicPeriod"/>
            </a:pPr>
            <a:r>
              <a:rPr lang="en-US" sz="1400" b="1" dirty="0"/>
              <a:t>Scalability</a:t>
            </a:r>
            <a:r>
              <a:rPr lang="en-US" sz="1400" dirty="0"/>
              <a:t> – Supporting multi-cloud and on-premises infrastructures.</a:t>
            </a:r>
          </a:p>
          <a:p>
            <a:pPr marL="0" lvl="0" indent="0" algn="l" rtl="0">
              <a:lnSpc>
                <a:spcPct val="115000"/>
              </a:lnSpc>
              <a:spcBef>
                <a:spcPts val="0"/>
              </a:spcBef>
              <a:spcAft>
                <a:spcPts val="1600"/>
              </a:spcAft>
              <a:buSzPts val="1800"/>
              <a:buNone/>
            </a:pPr>
            <a:endParaRPr sz="1400" i="1" dirty="0">
              <a:solidFill>
                <a:srgbClr val="03306C"/>
              </a:solidFill>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a:extLst>
            <a:ext uri="{FF2B5EF4-FFF2-40B4-BE49-F238E27FC236}">
              <a16:creationId xmlns:a16="http://schemas.microsoft.com/office/drawing/2014/main" id="{E0023BA0-D730-D10E-4F1A-E31CCFA2F50B}"/>
            </a:ext>
          </a:extLst>
        </p:cNvPr>
        <p:cNvGrpSpPr/>
        <p:nvPr/>
      </p:nvGrpSpPr>
      <p:grpSpPr>
        <a:xfrm>
          <a:off x="0" y="0"/>
          <a:ext cx="0" cy="0"/>
          <a:chOff x="0" y="0"/>
          <a:chExt cx="0" cy="0"/>
        </a:xfrm>
      </p:grpSpPr>
      <p:sp>
        <p:nvSpPr>
          <p:cNvPr id="92" name="Google Shape;92;p5">
            <a:extLst>
              <a:ext uri="{FF2B5EF4-FFF2-40B4-BE49-F238E27FC236}">
                <a16:creationId xmlns:a16="http://schemas.microsoft.com/office/drawing/2014/main" id="{AFC67C04-380D-C31C-31F2-933088FDD29F}"/>
              </a:ext>
            </a:extLst>
          </p:cNvPr>
          <p:cNvSpPr txBox="1">
            <a:spLocks noGrp="1"/>
          </p:cNvSpPr>
          <p:nvPr>
            <p:ph type="title" idx="4294967295"/>
          </p:nvPr>
        </p:nvSpPr>
        <p:spPr>
          <a:xfrm>
            <a:off x="225050" y="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3" name="Google Shape;93;p5">
            <a:extLst>
              <a:ext uri="{FF2B5EF4-FFF2-40B4-BE49-F238E27FC236}">
                <a16:creationId xmlns:a16="http://schemas.microsoft.com/office/drawing/2014/main" id="{8575ED4E-448D-BCEA-87A0-BE7EE3FC3805}"/>
              </a:ext>
            </a:extLst>
          </p:cNvPr>
          <p:cNvSpPr txBox="1">
            <a:spLocks noGrp="1"/>
          </p:cNvSpPr>
          <p:nvPr>
            <p:ph type="body" idx="4294967295"/>
          </p:nvPr>
        </p:nvSpPr>
        <p:spPr>
          <a:xfrm>
            <a:off x="101600" y="1410769"/>
            <a:ext cx="8859900" cy="3010600"/>
          </a:xfrm>
          <a:prstGeom prst="rect">
            <a:avLst/>
          </a:prstGeom>
          <a:noFill/>
          <a:ln>
            <a:noFill/>
          </a:ln>
        </p:spPr>
        <p:txBody>
          <a:bodyPr spcFirstLastPara="1" wrap="square" lIns="91425" tIns="91425" rIns="91425" bIns="91425" anchor="ctr" anchorCtr="0">
            <a:noAutofit/>
          </a:bodyPr>
          <a:lstStyle/>
          <a:p>
            <a:pPr>
              <a:buNone/>
            </a:pPr>
            <a:r>
              <a:rPr lang="en-IN" sz="1400" b="1" dirty="0"/>
              <a:t>Elements</a:t>
            </a:r>
          </a:p>
          <a:p>
            <a:pPr>
              <a:buFont typeface="Arial" panose="020B0604020202020204" pitchFamily="34" charset="0"/>
              <a:buChar char="•"/>
            </a:pPr>
            <a:r>
              <a:rPr lang="en-IN" sz="1400" b="1" dirty="0"/>
              <a:t>Data Collection</a:t>
            </a:r>
            <a:r>
              <a:rPr lang="en-IN" sz="1400" dirty="0"/>
              <a:t>: API logs retrieved from different environments.</a:t>
            </a:r>
          </a:p>
          <a:p>
            <a:pPr>
              <a:buFont typeface="Arial" panose="020B0604020202020204" pitchFamily="34" charset="0"/>
              <a:buChar char="•"/>
            </a:pPr>
            <a:r>
              <a:rPr lang="en-IN" sz="1400" b="1" dirty="0"/>
              <a:t>Preprocessing</a:t>
            </a:r>
            <a:r>
              <a:rPr lang="en-IN" sz="1400" dirty="0"/>
              <a:t>: Standardizing and structuring logs for analysis.</a:t>
            </a:r>
          </a:p>
          <a:p>
            <a:pPr>
              <a:buFont typeface="Arial" panose="020B0604020202020204" pitchFamily="34" charset="0"/>
              <a:buChar char="•"/>
            </a:pPr>
            <a:r>
              <a:rPr lang="en-IN" sz="1400" b="1" dirty="0"/>
              <a:t>Anomaly Detection</a:t>
            </a:r>
            <a:r>
              <a:rPr lang="en-IN" sz="1400" dirty="0"/>
              <a:t>: Using AI models to identify irregularities.</a:t>
            </a:r>
          </a:p>
          <a:p>
            <a:pPr>
              <a:buFont typeface="Arial" panose="020B0604020202020204" pitchFamily="34" charset="0"/>
              <a:buChar char="•"/>
            </a:pPr>
            <a:r>
              <a:rPr lang="en-IN" sz="1400" b="1" dirty="0"/>
              <a:t>Alerting Mechanism</a:t>
            </a:r>
            <a:r>
              <a:rPr lang="en-IN" sz="1400" dirty="0"/>
              <a:t>: Notifying stakeholders in case of anomalies.</a:t>
            </a:r>
          </a:p>
          <a:p>
            <a:pPr>
              <a:buFont typeface="Arial" panose="020B0604020202020204" pitchFamily="34" charset="0"/>
              <a:buChar char="•"/>
            </a:pPr>
            <a:r>
              <a:rPr lang="en-IN" sz="1400" b="1" dirty="0"/>
              <a:t>Visualization</a:t>
            </a:r>
            <a:r>
              <a:rPr lang="en-IN" sz="1400" dirty="0"/>
              <a:t>: Dashboards in Kibana/Grafana for insights.</a:t>
            </a:r>
            <a:br>
              <a:rPr lang="en-IN" sz="1400" dirty="0"/>
            </a:br>
            <a:endParaRPr lang="en-IN" sz="1400" dirty="0"/>
          </a:p>
          <a:p>
            <a:pPr>
              <a:buNone/>
            </a:pPr>
            <a:r>
              <a:rPr lang="en-IN" sz="1400" b="1" dirty="0"/>
              <a:t>Components</a:t>
            </a:r>
          </a:p>
          <a:p>
            <a:pPr>
              <a:buFont typeface="+mj-lt"/>
              <a:buAutoNum type="arabicPeriod"/>
            </a:pPr>
            <a:r>
              <a:rPr lang="en-IN" sz="1400" b="1" dirty="0"/>
              <a:t>Backend</a:t>
            </a:r>
            <a:r>
              <a:rPr lang="en-IN" sz="1400" dirty="0"/>
              <a:t>: </a:t>
            </a:r>
            <a:r>
              <a:rPr lang="en-IN" sz="1400" dirty="0" err="1"/>
              <a:t>FastAPI</a:t>
            </a:r>
            <a:r>
              <a:rPr lang="en-IN" sz="1400" dirty="0"/>
              <a:t> + </a:t>
            </a:r>
            <a:r>
              <a:rPr lang="en-IN" sz="1400" dirty="0" err="1"/>
              <a:t>Uvicorn</a:t>
            </a:r>
            <a:r>
              <a:rPr lang="en-IN" sz="1400" dirty="0"/>
              <a:t> to handle requests.</a:t>
            </a:r>
          </a:p>
          <a:p>
            <a:pPr>
              <a:buFont typeface="+mj-lt"/>
              <a:buAutoNum type="arabicPeriod"/>
            </a:pPr>
            <a:r>
              <a:rPr lang="en-IN" sz="1400" b="1" dirty="0"/>
              <a:t>Database</a:t>
            </a:r>
            <a:r>
              <a:rPr lang="en-IN" sz="1400" dirty="0"/>
              <a:t>: PostgreSQL/MongoDB for log storage.</a:t>
            </a:r>
          </a:p>
          <a:p>
            <a:pPr>
              <a:buFont typeface="+mj-lt"/>
              <a:buAutoNum type="arabicPeriod"/>
            </a:pPr>
            <a:r>
              <a:rPr lang="en-IN" sz="1400" b="1" dirty="0"/>
              <a:t>AI Engine</a:t>
            </a:r>
            <a:r>
              <a:rPr lang="en-IN" sz="1400" dirty="0"/>
              <a:t>: TensorFlow &amp; Scikit-learn with LSTM &amp; GRU models.</a:t>
            </a:r>
          </a:p>
          <a:p>
            <a:pPr>
              <a:buFont typeface="+mj-lt"/>
              <a:buAutoNum type="arabicPeriod"/>
            </a:pPr>
            <a:r>
              <a:rPr lang="en-IN" sz="1400" b="1" dirty="0"/>
              <a:t>Logging &amp; Monitoring</a:t>
            </a:r>
            <a:r>
              <a:rPr lang="en-IN" sz="1400" dirty="0"/>
              <a:t>: </a:t>
            </a:r>
            <a:r>
              <a:rPr lang="en-IN" sz="1400" dirty="0" err="1"/>
              <a:t>OpenTelemetry</a:t>
            </a:r>
            <a:r>
              <a:rPr lang="en-IN" sz="1400" dirty="0"/>
              <a:t> + ELK Stack (Elasticsearch, Logstash, Kibana).</a:t>
            </a:r>
          </a:p>
          <a:p>
            <a:pPr>
              <a:buFont typeface="+mj-lt"/>
              <a:buAutoNum type="arabicPeriod"/>
            </a:pPr>
            <a:r>
              <a:rPr lang="en-IN" sz="1400" b="1" dirty="0"/>
              <a:t>Cloud Infrastructure</a:t>
            </a:r>
            <a:r>
              <a:rPr lang="en-IN" sz="1400" dirty="0"/>
              <a:t>: AWS for deployment.</a:t>
            </a:r>
          </a:p>
          <a:p>
            <a:pPr>
              <a:buFont typeface="+mj-lt"/>
              <a:buAutoNum type="arabicPeriod"/>
            </a:pPr>
            <a:r>
              <a:rPr lang="en-IN" sz="1400" b="1" dirty="0"/>
              <a:t>User Interface</a:t>
            </a:r>
            <a:r>
              <a:rPr lang="en-IN" sz="1400" dirty="0"/>
              <a:t>: Kibana/Grafana dashboards for visualization.</a:t>
            </a:r>
          </a:p>
        </p:txBody>
      </p:sp>
      <p:pic>
        <p:nvPicPr>
          <p:cNvPr id="96" name="Google Shape;96;p5">
            <a:extLst>
              <a:ext uri="{FF2B5EF4-FFF2-40B4-BE49-F238E27FC236}">
                <a16:creationId xmlns:a16="http://schemas.microsoft.com/office/drawing/2014/main" id="{D9936E4B-718E-8116-F609-FD1093526621}"/>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43434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a:extLst>
            <a:ext uri="{FF2B5EF4-FFF2-40B4-BE49-F238E27FC236}">
              <a16:creationId xmlns:a16="http://schemas.microsoft.com/office/drawing/2014/main" id="{E84C7308-E8D7-C645-E9F5-4DE4BEB1F57B}"/>
            </a:ext>
          </a:extLst>
        </p:cNvPr>
        <p:cNvGrpSpPr/>
        <p:nvPr/>
      </p:nvGrpSpPr>
      <p:grpSpPr>
        <a:xfrm>
          <a:off x="0" y="0"/>
          <a:ext cx="0" cy="0"/>
          <a:chOff x="0" y="0"/>
          <a:chExt cx="0" cy="0"/>
        </a:xfrm>
      </p:grpSpPr>
      <p:sp>
        <p:nvSpPr>
          <p:cNvPr id="92" name="Google Shape;92;p5">
            <a:extLst>
              <a:ext uri="{FF2B5EF4-FFF2-40B4-BE49-F238E27FC236}">
                <a16:creationId xmlns:a16="http://schemas.microsoft.com/office/drawing/2014/main" id="{30CB401C-AD03-C26A-2729-1FD330E77AA8}"/>
              </a:ext>
            </a:extLst>
          </p:cNvPr>
          <p:cNvSpPr txBox="1">
            <a:spLocks noGrp="1"/>
          </p:cNvSpPr>
          <p:nvPr>
            <p:ph type="title" idx="4294967295"/>
          </p:nvPr>
        </p:nvSpPr>
        <p:spPr>
          <a:xfrm>
            <a:off x="265500" y="-75463"/>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pic>
        <p:nvPicPr>
          <p:cNvPr id="96" name="Google Shape;96;p5">
            <a:extLst>
              <a:ext uri="{FF2B5EF4-FFF2-40B4-BE49-F238E27FC236}">
                <a16:creationId xmlns:a16="http://schemas.microsoft.com/office/drawing/2014/main" id="{3D900199-7152-C30B-ACE1-76A32B967112}"/>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F8D29591-EE7A-6AAC-30C2-82137D60399B}"/>
              </a:ext>
            </a:extLst>
          </p:cNvPr>
          <p:cNvPicPr>
            <a:picLocks noChangeAspect="1"/>
          </p:cNvPicPr>
          <p:nvPr/>
        </p:nvPicPr>
        <p:blipFill>
          <a:blip r:embed="rId4"/>
          <a:stretch>
            <a:fillRect/>
          </a:stretch>
        </p:blipFill>
        <p:spPr>
          <a:xfrm>
            <a:off x="1512219" y="904937"/>
            <a:ext cx="6119562" cy="4079708"/>
          </a:xfrm>
          <a:prstGeom prst="rect">
            <a:avLst/>
          </a:prstGeom>
        </p:spPr>
      </p:pic>
    </p:spTree>
    <p:extLst>
      <p:ext uri="{BB962C8B-B14F-4D97-AF65-F5344CB8AC3E}">
        <p14:creationId xmlns:p14="http://schemas.microsoft.com/office/powerpoint/2010/main" val="372620306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750</Words>
  <Application>Microsoft Office PowerPoint</Application>
  <PresentationFormat>On-screen Show (16:9)</PresentationFormat>
  <Paragraphs>65</Paragraphs>
  <Slides>12</Slides>
  <Notes>12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Roboto Slab</vt:lpstr>
      <vt:lpstr>Marina</vt:lpstr>
      <vt:lpstr>PowerPoint Presentation</vt:lpstr>
      <vt:lpstr>TEAM NAME and MEMBER DETAILS</vt:lpstr>
      <vt:lpstr>PROBLEM STATEMENT</vt:lpstr>
      <vt:lpstr>SOLUTION</vt:lpstr>
      <vt:lpstr>SOLUTION</vt:lpstr>
      <vt:lpstr>SOLUTION</vt:lpstr>
      <vt:lpstr>METHODOLOGY</vt:lpstr>
      <vt:lpstr>METHODOLOGY</vt:lpstr>
      <vt:lpstr>METHODOLOGY</vt:lpstr>
      <vt:lpstr>WORKING PROTOTYPE</vt:lpstr>
      <vt:lpstr>Attachments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Yukta Bhardwaj</cp:lastModifiedBy>
  <cp:revision>2</cp:revision>
  <dcterms:modified xsi:type="dcterms:W3CDTF">2025-04-02T17:23:50Z</dcterms:modified>
</cp:coreProperties>
</file>