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6"/>
  </p:notesMasterIdLst>
  <p:sldIdLst>
    <p:sldId id="256" r:id="rId2"/>
    <p:sldId id="257" r:id="rId3"/>
    <p:sldId id="258" r:id="rId4"/>
    <p:sldId id="270" r:id="rId5"/>
    <p:sldId id="261" r:id="rId6"/>
    <p:sldId id="262" r:id="rId7"/>
    <p:sldId id="263" r:id="rId8"/>
    <p:sldId id="259" r:id="rId9"/>
    <p:sldId id="260"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IL" initials="N" lastIdx="1" clrIdx="0">
    <p:extLst>
      <p:ext uri="{19B8F6BF-5375-455C-9EA6-DF929625EA0E}">
        <p15:presenceInfo xmlns:p15="http://schemas.microsoft.com/office/powerpoint/2012/main" userId="797ba13d0f915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313F1"/>
    <a:srgbClr val="2F0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F87FF-2F61-4A23-8BAF-8947D40139FB}"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4AEA8-D73A-41C0-B50C-F0CC900CB275}" type="slidenum">
              <a:rPr lang="en-IN" smtClean="0"/>
              <a:t>‹#›</a:t>
            </a:fld>
            <a:endParaRPr lang="en-IN"/>
          </a:p>
        </p:txBody>
      </p:sp>
    </p:spTree>
    <p:extLst>
      <p:ext uri="{BB962C8B-B14F-4D97-AF65-F5344CB8AC3E}">
        <p14:creationId xmlns:p14="http://schemas.microsoft.com/office/powerpoint/2010/main" val="539520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504677D-F4BA-4A06-93A5-472F22158401}" type="datetimeFigureOut">
              <a:rPr lang="en-IN" smtClean="0"/>
              <a:t>11-09-2024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40320DC-EE71-42EB-8C13-8489114AF0C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76574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04677D-F4BA-4A06-93A5-472F22158401}"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56270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04677D-F4BA-4A06-93A5-472F22158401}"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274532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04677D-F4BA-4A06-93A5-472F22158401}"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357017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04677D-F4BA-4A06-93A5-472F22158401}"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0320DC-EE71-42EB-8C13-8489114AF0C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663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04677D-F4BA-4A06-93A5-472F22158401}"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103641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4677D-F4BA-4A06-93A5-472F22158401}"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263435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04677D-F4BA-4A06-93A5-472F22158401}"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224847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4677D-F4BA-4A06-93A5-472F22158401}"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39259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04677D-F4BA-4A06-93A5-472F22158401}"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114625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04677D-F4BA-4A06-93A5-472F22158401}"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0320DC-EE71-42EB-8C13-8489114AF0C5}" type="slidenum">
              <a:rPr lang="en-IN" smtClean="0"/>
              <a:t>‹#›</a:t>
            </a:fld>
            <a:endParaRPr lang="en-IN"/>
          </a:p>
        </p:txBody>
      </p:sp>
    </p:spTree>
    <p:extLst>
      <p:ext uri="{BB962C8B-B14F-4D97-AF65-F5344CB8AC3E}">
        <p14:creationId xmlns:p14="http://schemas.microsoft.com/office/powerpoint/2010/main" val="154289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504677D-F4BA-4A06-93A5-472F22158401}" type="datetimeFigureOut">
              <a:rPr lang="en-IN" smtClean="0"/>
              <a:t>11-09-2024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40320DC-EE71-42EB-8C13-8489114AF0C5}" type="slidenum">
              <a:rPr lang="en-IN" smtClean="0"/>
              <a:t>‹#›</a:t>
            </a:fld>
            <a:endParaRPr lang="en-IN"/>
          </a:p>
        </p:txBody>
      </p:sp>
    </p:spTree>
    <p:extLst>
      <p:ext uri="{BB962C8B-B14F-4D97-AF65-F5344CB8AC3E}">
        <p14:creationId xmlns:p14="http://schemas.microsoft.com/office/powerpoint/2010/main" val="30670799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483" y="1737764"/>
            <a:ext cx="8730144" cy="1433275"/>
          </a:xfrm>
        </p:spPr>
        <p:txBody>
          <a:bodyPr>
            <a:normAutofit fontScale="90000"/>
          </a:bodyPr>
          <a:lstStyle/>
          <a:p>
            <a:r>
              <a:rPr lang="en-IN" b="1" dirty="0" smtClean="0">
                <a:latin typeface="+mn-lt"/>
              </a:rPr>
              <a:t/>
            </a:r>
            <a:br>
              <a:rPr lang="en-IN" b="1" dirty="0" smtClean="0">
                <a:latin typeface="+mn-lt"/>
              </a:rPr>
            </a:br>
            <a:r>
              <a:rPr lang="en-IN" b="1" dirty="0">
                <a:latin typeface="+mn-lt"/>
              </a:rPr>
              <a:t/>
            </a:r>
            <a:br>
              <a:rPr lang="en-IN" b="1" dirty="0">
                <a:latin typeface="+mn-lt"/>
              </a:rPr>
            </a:br>
            <a:r>
              <a:rPr lang="en-IN" b="1" dirty="0" smtClean="0">
                <a:latin typeface="+mn-lt"/>
              </a:rPr>
              <a:t>Cyclistic Bike share case study</a:t>
            </a:r>
            <a:endParaRPr lang="en-IN" b="1" dirty="0">
              <a:latin typeface="+mn-lt"/>
            </a:endParaRPr>
          </a:p>
        </p:txBody>
      </p:sp>
      <p:sp>
        <p:nvSpPr>
          <p:cNvPr id="3" name="Subtitle 2"/>
          <p:cNvSpPr>
            <a:spLocks noGrp="1"/>
          </p:cNvSpPr>
          <p:nvPr>
            <p:ph type="subTitle" idx="1"/>
          </p:nvPr>
        </p:nvSpPr>
        <p:spPr>
          <a:xfrm>
            <a:off x="1878540" y="3731475"/>
            <a:ext cx="7197726" cy="1405467"/>
          </a:xfrm>
        </p:spPr>
        <p:txBody>
          <a:bodyPr>
            <a:normAutofit fontScale="85000" lnSpcReduction="20000"/>
          </a:bodyPr>
          <a:lstStyle/>
          <a:p>
            <a:pPr algn="l"/>
            <a:r>
              <a:rPr lang="en-IN" dirty="0" smtClean="0">
                <a:solidFill>
                  <a:srgbClr val="0070C0"/>
                </a:solidFill>
              </a:rPr>
              <a:t>G</a:t>
            </a:r>
            <a:r>
              <a:rPr lang="en-IN" dirty="0" smtClean="0">
                <a:solidFill>
                  <a:srgbClr val="FF0000"/>
                </a:solidFill>
              </a:rPr>
              <a:t>O</a:t>
            </a:r>
            <a:r>
              <a:rPr lang="en-IN" dirty="0" smtClean="0">
                <a:solidFill>
                  <a:srgbClr val="FFFF00"/>
                </a:solidFill>
              </a:rPr>
              <a:t>O</a:t>
            </a:r>
            <a:r>
              <a:rPr lang="en-IN" dirty="0" smtClean="0">
                <a:solidFill>
                  <a:srgbClr val="0070C0"/>
                </a:solidFill>
              </a:rPr>
              <a:t>G</a:t>
            </a:r>
            <a:r>
              <a:rPr lang="en-IN" dirty="0" smtClean="0">
                <a:solidFill>
                  <a:srgbClr val="00B050"/>
                </a:solidFill>
              </a:rPr>
              <a:t>L</a:t>
            </a:r>
            <a:r>
              <a:rPr lang="en-IN" dirty="0" smtClean="0">
                <a:solidFill>
                  <a:srgbClr val="FF0000"/>
                </a:solidFill>
              </a:rPr>
              <a:t>E</a:t>
            </a:r>
            <a:r>
              <a:rPr lang="en-IN" dirty="0" smtClean="0"/>
              <a:t> </a:t>
            </a:r>
            <a:r>
              <a:rPr lang="en-IN" b="1" dirty="0" smtClean="0">
                <a:solidFill>
                  <a:schemeClr val="tx1"/>
                </a:solidFill>
                <a:cs typeface="Calibri" panose="020F0502020204030204" pitchFamily="34" charset="0"/>
              </a:rPr>
              <a:t>DATA ANALYTICS PROFESSIONAL CERTIFICATE CAPSTONE PROJECT</a:t>
            </a:r>
          </a:p>
          <a:p>
            <a:pPr algn="l"/>
            <a:r>
              <a:rPr lang="en-IN" b="1" dirty="0" smtClean="0">
                <a:solidFill>
                  <a:schemeClr val="tx1"/>
                </a:solidFill>
                <a:cs typeface="Calibri" panose="020F0502020204030204" pitchFamily="34" charset="0"/>
              </a:rPr>
              <a:t>Presented by: Saatwik Dutta</a:t>
            </a:r>
          </a:p>
          <a:p>
            <a:pPr algn="l"/>
            <a:r>
              <a:rPr lang="en-IN" b="1" dirty="0" smtClean="0">
                <a:solidFill>
                  <a:schemeClr val="tx1"/>
                </a:solidFill>
                <a:cs typeface="Calibri" panose="020F0502020204030204" pitchFamily="34" charset="0"/>
              </a:rPr>
              <a:t>Date: 11-09-2024</a:t>
            </a:r>
          </a:p>
          <a:p>
            <a:endParaRPr lang="en-IN" dirty="0"/>
          </a:p>
        </p:txBody>
      </p:sp>
      <p:pic>
        <p:nvPicPr>
          <p:cNvPr id="4" name="Picture 3"/>
          <p:cNvPicPr>
            <a:picLocks noChangeAspect="1"/>
          </p:cNvPicPr>
          <p:nvPr/>
        </p:nvPicPr>
        <p:blipFill>
          <a:blip r:embed="rId2"/>
          <a:stretch>
            <a:fillRect/>
          </a:stretch>
        </p:blipFill>
        <p:spPr>
          <a:xfrm>
            <a:off x="483849" y="0"/>
            <a:ext cx="1394691" cy="1203112"/>
          </a:xfrm>
          <a:prstGeom prst="rect">
            <a:avLst/>
          </a:prstGeom>
        </p:spPr>
      </p:pic>
    </p:spTree>
    <p:extLst>
      <p:ext uri="{BB962C8B-B14F-4D97-AF65-F5344CB8AC3E}">
        <p14:creationId xmlns:p14="http://schemas.microsoft.com/office/powerpoint/2010/main" val="214726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261" y="172813"/>
            <a:ext cx="9692640" cy="1325562"/>
          </a:xfrm>
        </p:spPr>
        <p:txBody>
          <a:bodyPr>
            <a:normAutofit/>
          </a:bodyPr>
          <a:lstStyle/>
          <a:p>
            <a:r>
              <a:rPr lang="en-IN" sz="2400" dirty="0" smtClean="0"/>
              <a:t>6. Total rides in each month of the year</a:t>
            </a:r>
            <a:endParaRPr lang="en-IN" sz="2400" dirty="0"/>
          </a:p>
        </p:txBody>
      </p:sp>
      <p:pic>
        <p:nvPicPr>
          <p:cNvPr id="4" name="Content Placeholder 3"/>
          <p:cNvPicPr>
            <a:picLocks noGrp="1" noChangeAspect="1"/>
          </p:cNvPicPr>
          <p:nvPr>
            <p:ph idx="1"/>
          </p:nvPr>
        </p:nvPicPr>
        <p:blipFill>
          <a:blip r:embed="rId2"/>
          <a:stretch>
            <a:fillRect/>
          </a:stretch>
        </p:blipFill>
        <p:spPr>
          <a:xfrm>
            <a:off x="1048624" y="1828800"/>
            <a:ext cx="9362114" cy="4538444"/>
          </a:xfrm>
          <a:prstGeom prst="rect">
            <a:avLst/>
          </a:prstGeom>
        </p:spPr>
      </p:pic>
    </p:spTree>
    <p:extLst>
      <p:ext uri="{BB962C8B-B14F-4D97-AF65-F5344CB8AC3E}">
        <p14:creationId xmlns:p14="http://schemas.microsoft.com/office/powerpoint/2010/main" val="207992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findings: summary</a:t>
            </a:r>
            <a:endParaRPr lang="en-IN" dirty="0"/>
          </a:p>
        </p:txBody>
      </p:sp>
      <p:sp>
        <p:nvSpPr>
          <p:cNvPr id="3" name="Content Placeholder 2"/>
          <p:cNvSpPr>
            <a:spLocks noGrp="1"/>
          </p:cNvSpPr>
          <p:nvPr>
            <p:ph idx="1"/>
          </p:nvPr>
        </p:nvSpPr>
        <p:spPr>
          <a:xfrm>
            <a:off x="1261872" y="2248250"/>
            <a:ext cx="8595360" cy="4351337"/>
          </a:xfrm>
        </p:spPr>
        <p:txBody>
          <a:bodyPr/>
          <a:lstStyle/>
          <a:p>
            <a:r>
              <a:rPr lang="en-US" b="1" dirty="0"/>
              <a:t>Member Riders' Commuting Behavior</a:t>
            </a:r>
            <a:r>
              <a:rPr lang="en-US" dirty="0"/>
              <a:t/>
            </a:r>
            <a:br>
              <a:rPr lang="en-US" dirty="0"/>
            </a:br>
            <a:r>
              <a:rPr lang="en-US" dirty="0"/>
              <a:t>Member riders predominantly use the bike service as a reliable means of transportation for their daily commute to work. This consistent pattern suggests that </a:t>
            </a:r>
            <a:r>
              <a:rPr lang="en-US" dirty="0" smtClean="0"/>
              <a:t>the bike </a:t>
            </a:r>
            <a:r>
              <a:rPr lang="en-US" dirty="0"/>
              <a:t>service is an integral part of their weekday </a:t>
            </a:r>
            <a:r>
              <a:rPr lang="en-US" dirty="0" smtClean="0"/>
              <a:t>routine.</a:t>
            </a:r>
          </a:p>
          <a:p>
            <a:endParaRPr lang="en-US" dirty="0"/>
          </a:p>
          <a:p>
            <a:r>
              <a:rPr lang="en-US" b="1" dirty="0"/>
              <a:t>Casual Riders' Recreational Usage</a:t>
            </a:r>
            <a:r>
              <a:rPr lang="en-US" dirty="0"/>
              <a:t/>
            </a:r>
            <a:br>
              <a:rPr lang="en-US" dirty="0"/>
            </a:br>
            <a:r>
              <a:rPr lang="en-US" dirty="0"/>
              <a:t>Casual riders typically use the bike service for recreational purposes, such as leisure rides, exploring the city, or engaging in outdoor activities. Their usage reflects a more flexible and leisure-oriented approach, highlighting a different </a:t>
            </a:r>
            <a:r>
              <a:rPr lang="en-US" dirty="0" smtClean="0"/>
              <a:t>kind of motivation </a:t>
            </a:r>
            <a:r>
              <a:rPr lang="en-US" dirty="0"/>
              <a:t>compared to member riders.</a:t>
            </a:r>
            <a:endParaRPr lang="en-US" dirty="0"/>
          </a:p>
        </p:txBody>
      </p:sp>
    </p:spTree>
    <p:extLst>
      <p:ext uri="{BB962C8B-B14F-4D97-AF65-F5344CB8AC3E}">
        <p14:creationId xmlns:p14="http://schemas.microsoft.com/office/powerpoint/2010/main" val="4229423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4760" y="1543574"/>
            <a:ext cx="8595360" cy="4351337"/>
          </a:xfrm>
        </p:spPr>
        <p:txBody>
          <a:bodyPr/>
          <a:lstStyle/>
          <a:p>
            <a:r>
              <a:rPr lang="en-US" b="1" dirty="0"/>
              <a:t>Seasonal Popularity</a:t>
            </a:r>
            <a:r>
              <a:rPr lang="en-US" dirty="0"/>
              <a:t/>
            </a:r>
            <a:br>
              <a:rPr lang="en-US" dirty="0"/>
            </a:br>
            <a:r>
              <a:rPr lang="en-US" dirty="0"/>
              <a:t>The bike service experiences a notable increase in usage during the summer months, particularly in July and August. This seasonal spike indicates that warmer weather and longer days contribute to higher </a:t>
            </a:r>
            <a:r>
              <a:rPr lang="en-US" dirty="0" smtClean="0"/>
              <a:t>demand.</a:t>
            </a:r>
          </a:p>
          <a:p>
            <a:pPr marL="0" indent="0">
              <a:buNone/>
            </a:pPr>
            <a:endParaRPr lang="en-US" dirty="0"/>
          </a:p>
          <a:p>
            <a:r>
              <a:rPr lang="en-US" b="1" dirty="0"/>
              <a:t>Weekend Usage Pattern</a:t>
            </a:r>
            <a:r>
              <a:rPr lang="en-US" dirty="0"/>
              <a:t/>
            </a:r>
            <a:br>
              <a:rPr lang="en-US" dirty="0"/>
            </a:br>
            <a:r>
              <a:rPr lang="en-US" dirty="0"/>
              <a:t>Both member and casual riders show increased usage of the bike service during weekends. This trend indicates a higher demand for the service on Saturdays and Sundays, likely due to more free time and the opportunity for leisure activities.</a:t>
            </a:r>
            <a:endParaRPr lang="en-IN" dirty="0"/>
          </a:p>
        </p:txBody>
      </p:sp>
    </p:spTree>
    <p:extLst>
      <p:ext uri="{BB962C8B-B14F-4D97-AF65-F5344CB8AC3E}">
        <p14:creationId xmlns:p14="http://schemas.microsoft.com/office/powerpoint/2010/main" val="380069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a:xfrm>
            <a:off x="1261872" y="2072081"/>
            <a:ext cx="8595360" cy="4351337"/>
          </a:xfrm>
        </p:spPr>
        <p:txBody>
          <a:bodyPr>
            <a:normAutofit lnSpcReduction="10000"/>
          </a:bodyPr>
          <a:lstStyle/>
          <a:p>
            <a:r>
              <a:rPr lang="en-US" b="1" dirty="0"/>
              <a:t>Summer Membership</a:t>
            </a:r>
            <a:r>
              <a:rPr lang="en-US" dirty="0"/>
              <a:t/>
            </a:r>
            <a:br>
              <a:rPr lang="en-US" dirty="0"/>
            </a:br>
            <a:r>
              <a:rPr lang="en-US" dirty="0"/>
              <a:t>Introduce a "Summer Membership" aimed at casual riders who might be hesitant to commit long-term. This special seasonal offer can showcase the benefits of membership during the busy summer months and make it easier for them to consider a full annual plan</a:t>
            </a:r>
            <a:r>
              <a:rPr lang="en-US" dirty="0" smtClean="0"/>
              <a:t>.</a:t>
            </a:r>
            <a:endParaRPr lang="en-US" dirty="0"/>
          </a:p>
          <a:p>
            <a:r>
              <a:rPr lang="en-US" b="1" dirty="0"/>
              <a:t>Weekday and Short Trip Discounts</a:t>
            </a:r>
            <a:r>
              <a:rPr lang="en-US" dirty="0"/>
              <a:t/>
            </a:r>
            <a:br>
              <a:rPr lang="en-US" dirty="0"/>
            </a:br>
            <a:r>
              <a:rPr lang="en-US" dirty="0"/>
              <a:t>Implement coupons and discount schemes to encourage casual riders to use the bikes more on weekdays or for shorter journeys. These offers can help integrate biking into their daily routines and shift their view from just a recreational activity to a practical transportation option</a:t>
            </a:r>
            <a:r>
              <a:rPr lang="en-US" dirty="0" smtClean="0"/>
              <a:t>.</a:t>
            </a:r>
          </a:p>
          <a:p>
            <a:r>
              <a:rPr lang="en-US" b="1" dirty="0"/>
              <a:t>Promote Regular Bike Use</a:t>
            </a:r>
            <a:r>
              <a:rPr lang="en-US" dirty="0"/>
              <a:t/>
            </a:r>
            <a:br>
              <a:rPr lang="en-US" dirty="0"/>
            </a:br>
            <a:r>
              <a:rPr lang="en-US" dirty="0"/>
              <a:t>Develop marketing strategies that emphasize the everyday benefits of biking, such as convenience, health benefits, and environmental impact. This approach can help casual riders see the value in using bikes regularly, not just for leisure</a:t>
            </a:r>
            <a:r>
              <a:rPr lang="en-US" dirty="0" smtClean="0"/>
              <a:t>.</a:t>
            </a:r>
            <a:endParaRPr lang="en-US" dirty="0"/>
          </a:p>
        </p:txBody>
      </p:sp>
    </p:spTree>
    <p:extLst>
      <p:ext uri="{BB962C8B-B14F-4D97-AF65-F5344CB8AC3E}">
        <p14:creationId xmlns:p14="http://schemas.microsoft.com/office/powerpoint/2010/main" val="372643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43264"/>
            <a:ext cx="9692640" cy="1325562"/>
          </a:xfrm>
        </p:spPr>
        <p:txBody>
          <a:bodyPr>
            <a:normAutofit/>
          </a:bodyPr>
          <a:lstStyle/>
          <a:p>
            <a:r>
              <a:rPr lang="en-IN" sz="3200" dirty="0" smtClean="0"/>
              <a:t>Thank you for your time!</a:t>
            </a:r>
            <a:endParaRPr lang="en-IN" sz="3200" dirty="0"/>
          </a:p>
        </p:txBody>
      </p:sp>
      <p:sp>
        <p:nvSpPr>
          <p:cNvPr id="3" name="Content Placeholder 2"/>
          <p:cNvSpPr>
            <a:spLocks noGrp="1"/>
          </p:cNvSpPr>
          <p:nvPr>
            <p:ph idx="1"/>
          </p:nvPr>
        </p:nvSpPr>
        <p:spPr>
          <a:xfrm>
            <a:off x="1261872" y="2842223"/>
            <a:ext cx="8595360" cy="4351337"/>
          </a:xfrm>
        </p:spPr>
        <p:txBody>
          <a:bodyPr/>
          <a:lstStyle/>
          <a:p>
            <a:r>
              <a:rPr lang="en-IN" dirty="0" smtClean="0"/>
              <a:t>You can contact me at:</a:t>
            </a:r>
          </a:p>
          <a:p>
            <a:pPr lvl="1"/>
            <a:r>
              <a:rPr lang="en-IN" dirty="0" smtClean="0"/>
              <a:t>saatwikdutta21@gmail.com</a:t>
            </a:r>
          </a:p>
          <a:p>
            <a:pPr lvl="1"/>
            <a:r>
              <a:rPr lang="en-IN" dirty="0"/>
              <a:t>linkedin.com/in/saatwik-dutta-6271b31b4</a:t>
            </a:r>
            <a:r>
              <a:rPr lang="en-IN" dirty="0" smtClean="0"/>
              <a:t>/</a:t>
            </a:r>
          </a:p>
          <a:p>
            <a:pPr lvl="1"/>
            <a:r>
              <a:rPr lang="en-IN" dirty="0"/>
              <a:t>github.com/SaatwikDutta</a:t>
            </a:r>
          </a:p>
        </p:txBody>
      </p:sp>
    </p:spTree>
    <p:extLst>
      <p:ext uri="{BB962C8B-B14F-4D97-AF65-F5344CB8AC3E}">
        <p14:creationId xmlns:p14="http://schemas.microsoft.com/office/powerpoint/2010/main" val="17526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 Cyclistic is a bike sharing company based in Chicago, US.</a:t>
            </a:r>
          </a:p>
          <a:p>
            <a:pPr>
              <a:buFont typeface="Wingdings" panose="05000000000000000000" pitchFamily="2" charset="2"/>
              <a:buChar char="q"/>
            </a:pPr>
            <a:r>
              <a:rPr lang="en-IN" dirty="0" smtClean="0"/>
              <a:t> They have a fleet </a:t>
            </a:r>
            <a:r>
              <a:rPr lang="en-IN" dirty="0"/>
              <a:t>of 5,824 </a:t>
            </a:r>
            <a:r>
              <a:rPr lang="en-IN" dirty="0" smtClean="0"/>
              <a:t>bicycles and a network of 692 docking stations.</a:t>
            </a:r>
          </a:p>
          <a:p>
            <a:pPr>
              <a:buFont typeface="Wingdings" panose="05000000000000000000" pitchFamily="2" charset="2"/>
              <a:buChar char="q"/>
            </a:pPr>
            <a:r>
              <a:rPr lang="en-IN" dirty="0" smtClean="0"/>
              <a:t> Pricing Plans:</a:t>
            </a:r>
          </a:p>
          <a:p>
            <a:pPr marL="0" indent="0">
              <a:buNone/>
            </a:pPr>
            <a:r>
              <a:rPr lang="en-IN" dirty="0"/>
              <a:t>	</a:t>
            </a:r>
            <a:r>
              <a:rPr lang="en-IN" dirty="0" smtClean="0"/>
              <a:t>	a. Single Ride Pass                     </a:t>
            </a:r>
          </a:p>
          <a:p>
            <a:pPr marL="0" indent="0">
              <a:buNone/>
            </a:pPr>
            <a:r>
              <a:rPr lang="en-IN" dirty="0"/>
              <a:t>	</a:t>
            </a:r>
            <a:r>
              <a:rPr lang="en-IN" dirty="0" smtClean="0"/>
              <a:t>	b. Full Day Pass</a:t>
            </a:r>
          </a:p>
          <a:p>
            <a:pPr marL="0" indent="0">
              <a:buNone/>
            </a:pPr>
            <a:r>
              <a:rPr lang="en-IN" dirty="0"/>
              <a:t>	</a:t>
            </a:r>
            <a:r>
              <a:rPr lang="en-IN" dirty="0" smtClean="0"/>
              <a:t>	c. Annual Membership                </a:t>
            </a:r>
          </a:p>
          <a:p>
            <a:pPr marL="0" indent="0">
              <a:buNone/>
            </a:pPr>
            <a:endParaRPr lang="en-IN" dirty="0"/>
          </a:p>
        </p:txBody>
      </p:sp>
      <p:sp>
        <p:nvSpPr>
          <p:cNvPr id="5" name="TextBox 4"/>
          <p:cNvSpPr txBox="1"/>
          <p:nvPr/>
        </p:nvSpPr>
        <p:spPr>
          <a:xfrm>
            <a:off x="5543807" y="3488188"/>
            <a:ext cx="1395200" cy="276999"/>
          </a:xfrm>
          <a:prstGeom prst="rect">
            <a:avLst/>
          </a:prstGeom>
          <a:noFill/>
        </p:spPr>
        <p:txBody>
          <a:bodyPr wrap="square" rtlCol="0">
            <a:spAutoFit/>
          </a:bodyPr>
          <a:lstStyle/>
          <a:p>
            <a:r>
              <a:rPr lang="en-IN" sz="1200" dirty="0" smtClean="0"/>
              <a:t>Casual Riders</a:t>
            </a:r>
            <a:endParaRPr lang="en-IN" sz="1200" dirty="0"/>
          </a:p>
        </p:txBody>
      </p:sp>
      <p:sp>
        <p:nvSpPr>
          <p:cNvPr id="11" name="TextBox 10"/>
          <p:cNvSpPr txBox="1"/>
          <p:nvPr/>
        </p:nvSpPr>
        <p:spPr>
          <a:xfrm>
            <a:off x="6150910" y="4187200"/>
            <a:ext cx="1281120" cy="276999"/>
          </a:xfrm>
          <a:prstGeom prst="rect">
            <a:avLst/>
          </a:prstGeom>
          <a:noFill/>
        </p:spPr>
        <p:txBody>
          <a:bodyPr wrap="none" rtlCol="0">
            <a:spAutoFit/>
          </a:bodyPr>
          <a:lstStyle/>
          <a:p>
            <a:r>
              <a:rPr lang="en-IN" sz="1200" dirty="0" smtClean="0"/>
              <a:t>Member Riders</a:t>
            </a:r>
            <a:endParaRPr lang="en-IN" sz="1200" dirty="0"/>
          </a:p>
        </p:txBody>
      </p:sp>
      <p:sp>
        <p:nvSpPr>
          <p:cNvPr id="15" name="Right Arrow 14"/>
          <p:cNvSpPr/>
          <p:nvPr/>
        </p:nvSpPr>
        <p:spPr>
          <a:xfrm>
            <a:off x="5703597" y="4281053"/>
            <a:ext cx="471055" cy="120073"/>
          </a:xfrm>
          <a:prstGeom prst="rightArrow">
            <a:avLst/>
          </a:prstGeom>
          <a:solidFill>
            <a:schemeClr val="tx1">
              <a:lumMod val="95000"/>
            </a:schemeClr>
          </a:solidFill>
          <a:ln w="9525">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rot="5400000">
            <a:off x="5083786" y="4629737"/>
            <a:ext cx="371120" cy="101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4297285" y="4968154"/>
            <a:ext cx="1882247" cy="276999"/>
          </a:xfrm>
          <a:prstGeom prst="rect">
            <a:avLst/>
          </a:prstGeom>
          <a:noFill/>
        </p:spPr>
        <p:txBody>
          <a:bodyPr wrap="none" rtlCol="0">
            <a:spAutoFit/>
          </a:bodyPr>
          <a:lstStyle/>
          <a:p>
            <a:r>
              <a:rPr lang="en-IN" sz="1200" dirty="0" smtClean="0"/>
              <a:t>Also the most profitable</a:t>
            </a:r>
            <a:endParaRPr lang="en-IN" sz="1200" dirty="0"/>
          </a:p>
        </p:txBody>
      </p:sp>
      <p:sp>
        <p:nvSpPr>
          <p:cNvPr id="38" name="Right Brace 37"/>
          <p:cNvSpPr/>
          <p:nvPr/>
        </p:nvSpPr>
        <p:spPr>
          <a:xfrm>
            <a:off x="5320146" y="3285588"/>
            <a:ext cx="174752" cy="6871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27447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95201"/>
            <a:ext cx="9692640" cy="1325562"/>
          </a:xfrm>
        </p:spPr>
        <p:txBody>
          <a:bodyPr/>
          <a:lstStyle/>
          <a:p>
            <a:r>
              <a:rPr lang="en-IN" dirty="0" smtClean="0"/>
              <a:t>Objective</a:t>
            </a:r>
            <a:endParaRPr lang="en-IN" dirty="0"/>
          </a:p>
        </p:txBody>
      </p:sp>
      <p:sp>
        <p:nvSpPr>
          <p:cNvPr id="3" name="Content Placeholder 2"/>
          <p:cNvSpPr>
            <a:spLocks noGrp="1"/>
          </p:cNvSpPr>
          <p:nvPr>
            <p:ph idx="1"/>
          </p:nvPr>
        </p:nvSpPr>
        <p:spPr>
          <a:xfrm>
            <a:off x="1261872" y="2005359"/>
            <a:ext cx="8595360" cy="4351337"/>
          </a:xfrm>
        </p:spPr>
        <p:txBody>
          <a:bodyPr/>
          <a:lstStyle/>
          <a:p>
            <a:pPr marL="0" indent="0">
              <a:buNone/>
            </a:pPr>
            <a:r>
              <a:rPr lang="en-IN" dirty="0" smtClean="0"/>
              <a:t>Key to future growth </a:t>
            </a:r>
            <a:endParaRPr lang="en-IN" dirty="0" smtClean="0">
              <a:solidFill>
                <a:schemeClr val="tx1"/>
              </a:solidFill>
            </a:endParaRPr>
          </a:p>
          <a:p>
            <a:pPr marL="0" indent="0">
              <a:buNone/>
            </a:pPr>
            <a:r>
              <a:rPr lang="en-IN" dirty="0" smtClean="0">
                <a:solidFill>
                  <a:schemeClr val="tx1"/>
                </a:solidFill>
              </a:rPr>
              <a:t>How? </a:t>
            </a:r>
          </a:p>
          <a:p>
            <a:pPr marL="0" indent="0">
              <a:buNone/>
            </a:pPr>
            <a:endParaRPr lang="en-IN" dirty="0"/>
          </a:p>
          <a:p>
            <a:pPr marL="0" indent="0">
              <a:buNone/>
            </a:pPr>
            <a:r>
              <a:rPr lang="en-IN" sz="2000" dirty="0" smtClean="0">
                <a:solidFill>
                  <a:schemeClr val="tx1"/>
                </a:solidFill>
              </a:rPr>
              <a:t>Business Task </a:t>
            </a:r>
          </a:p>
        </p:txBody>
      </p:sp>
      <p:sp>
        <p:nvSpPr>
          <p:cNvPr id="9" name="Right Arrow 8"/>
          <p:cNvSpPr/>
          <p:nvPr/>
        </p:nvSpPr>
        <p:spPr>
          <a:xfrm>
            <a:off x="3694545" y="2161728"/>
            <a:ext cx="489528" cy="83128"/>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184073" y="2049403"/>
            <a:ext cx="3879588" cy="307777"/>
          </a:xfrm>
          <a:prstGeom prst="rect">
            <a:avLst/>
          </a:prstGeom>
          <a:noFill/>
        </p:spPr>
        <p:txBody>
          <a:bodyPr wrap="none" rtlCol="0">
            <a:spAutoFit/>
          </a:bodyPr>
          <a:lstStyle/>
          <a:p>
            <a:r>
              <a:rPr lang="en-US" sz="1400" dirty="0" smtClean="0"/>
              <a:t>Maximizing </a:t>
            </a:r>
            <a:r>
              <a:rPr lang="en-US" sz="1400" dirty="0"/>
              <a:t>the number of annual </a:t>
            </a:r>
            <a:r>
              <a:rPr lang="en-US" sz="1400" dirty="0" smtClean="0"/>
              <a:t>members.</a:t>
            </a:r>
            <a:endParaRPr lang="en-IN" sz="1400" dirty="0"/>
          </a:p>
        </p:txBody>
      </p:sp>
      <p:sp>
        <p:nvSpPr>
          <p:cNvPr id="11" name="Right Arrow 10"/>
          <p:cNvSpPr/>
          <p:nvPr/>
        </p:nvSpPr>
        <p:spPr>
          <a:xfrm>
            <a:off x="2073563" y="2628539"/>
            <a:ext cx="489528" cy="83128"/>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2563091" y="2513131"/>
            <a:ext cx="5258687" cy="584775"/>
          </a:xfrm>
          <a:prstGeom prst="rect">
            <a:avLst/>
          </a:prstGeom>
          <a:noFill/>
        </p:spPr>
        <p:txBody>
          <a:bodyPr wrap="square" rtlCol="0">
            <a:spAutoFit/>
          </a:bodyPr>
          <a:lstStyle/>
          <a:p>
            <a:r>
              <a:rPr lang="en-IN" sz="1400" dirty="0" smtClean="0">
                <a:solidFill>
                  <a:schemeClr val="tx1"/>
                </a:solidFill>
              </a:rPr>
              <a:t>Convert the casual riders into annual members.</a:t>
            </a:r>
          </a:p>
          <a:p>
            <a:endParaRPr lang="en-IN" dirty="0"/>
          </a:p>
        </p:txBody>
      </p:sp>
      <p:sp>
        <p:nvSpPr>
          <p:cNvPr id="13" name="Right Arrow 12"/>
          <p:cNvSpPr/>
          <p:nvPr/>
        </p:nvSpPr>
        <p:spPr>
          <a:xfrm>
            <a:off x="3315853" y="3564114"/>
            <a:ext cx="489528" cy="83128"/>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939309" y="3234088"/>
            <a:ext cx="3223492" cy="738664"/>
          </a:xfrm>
          <a:prstGeom prst="rect">
            <a:avLst/>
          </a:prstGeom>
          <a:noFill/>
        </p:spPr>
        <p:txBody>
          <a:bodyPr wrap="square" rtlCol="0">
            <a:spAutoFit/>
          </a:bodyPr>
          <a:lstStyle/>
          <a:p>
            <a:r>
              <a:rPr lang="en-US" sz="1400" dirty="0"/>
              <a:t>F</a:t>
            </a:r>
            <a:r>
              <a:rPr lang="en-US" sz="1400" dirty="0" smtClean="0"/>
              <a:t>ind out how </a:t>
            </a:r>
            <a:r>
              <a:rPr lang="en-US" sz="1400" dirty="0"/>
              <a:t>do annual members and </a:t>
            </a:r>
            <a:r>
              <a:rPr lang="en-US" sz="1400" dirty="0" smtClean="0"/>
              <a:t>casual riders </a:t>
            </a:r>
            <a:r>
              <a:rPr lang="en-US" sz="1400" dirty="0"/>
              <a:t>use Cyclistic bikes differently?</a:t>
            </a:r>
            <a:endParaRPr lang="en-IN" sz="1400" dirty="0"/>
          </a:p>
        </p:txBody>
      </p:sp>
    </p:spTree>
    <p:extLst>
      <p:ext uri="{BB962C8B-B14F-4D97-AF65-F5344CB8AC3E}">
        <p14:creationId xmlns:p14="http://schemas.microsoft.com/office/powerpoint/2010/main" val="6463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Sources</a:t>
            </a:r>
            <a:endParaRPr lang="en-IN" dirty="0"/>
          </a:p>
        </p:txBody>
      </p:sp>
      <p:sp>
        <p:nvSpPr>
          <p:cNvPr id="3" name="Content Placeholder 2"/>
          <p:cNvSpPr>
            <a:spLocks noGrp="1"/>
          </p:cNvSpPr>
          <p:nvPr>
            <p:ph idx="1"/>
          </p:nvPr>
        </p:nvSpPr>
        <p:spPr>
          <a:xfrm>
            <a:off x="1261872" y="2130804"/>
            <a:ext cx="8595360" cy="4351337"/>
          </a:xfrm>
        </p:spPr>
        <p:txBody>
          <a:bodyPr/>
          <a:lstStyle/>
          <a:p>
            <a:r>
              <a:rPr lang="en-IN" dirty="0" smtClean="0"/>
              <a:t>Divvy Trip Data- </a:t>
            </a:r>
            <a:r>
              <a:rPr lang="en-IN" dirty="0"/>
              <a:t>J</a:t>
            </a:r>
            <a:r>
              <a:rPr lang="en-IN" dirty="0" smtClean="0"/>
              <a:t>uly 2023 to August 2024</a:t>
            </a:r>
            <a:endParaRPr lang="en-IN" dirty="0"/>
          </a:p>
        </p:txBody>
      </p:sp>
    </p:spTree>
    <p:extLst>
      <p:ext uri="{BB962C8B-B14F-4D97-AF65-F5344CB8AC3E}">
        <p14:creationId xmlns:p14="http://schemas.microsoft.com/office/powerpoint/2010/main" val="359267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did the data tell us</a:t>
            </a:r>
            <a:r>
              <a:rPr lang="en-IN" dirty="0" smtClean="0"/>
              <a:t>?</a:t>
            </a:r>
            <a:br>
              <a:rPr lang="en-IN" dirty="0" smtClean="0"/>
            </a:br>
            <a:r>
              <a:rPr lang="en-IN" dirty="0"/>
              <a:t/>
            </a:r>
            <a:br>
              <a:rPr lang="en-IN" dirty="0"/>
            </a:br>
            <a:r>
              <a:rPr lang="en-IN" sz="2700" dirty="0" smtClean="0"/>
              <a:t>1. Average distance travelled by both members and casual riders.</a:t>
            </a:r>
            <a:endParaRPr lang="en-IN" sz="2700" dirty="0"/>
          </a:p>
        </p:txBody>
      </p:sp>
      <p:pic>
        <p:nvPicPr>
          <p:cNvPr id="4" name="Content Placeholder 3"/>
          <p:cNvPicPr>
            <a:picLocks noGrp="1" noChangeAspect="1"/>
          </p:cNvPicPr>
          <p:nvPr>
            <p:ph idx="1"/>
          </p:nvPr>
        </p:nvPicPr>
        <p:blipFill>
          <a:blip r:embed="rId2"/>
          <a:stretch>
            <a:fillRect/>
          </a:stretch>
        </p:blipFill>
        <p:spPr>
          <a:xfrm>
            <a:off x="1484851" y="2156337"/>
            <a:ext cx="8170877" cy="4202632"/>
          </a:xfrm>
          <a:prstGeom prst="rect">
            <a:avLst/>
          </a:prstGeom>
        </p:spPr>
      </p:pic>
    </p:spTree>
    <p:extLst>
      <p:ext uri="{BB962C8B-B14F-4D97-AF65-F5344CB8AC3E}">
        <p14:creationId xmlns:p14="http://schemas.microsoft.com/office/powerpoint/2010/main" val="101102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237" y="189591"/>
            <a:ext cx="9692640" cy="1325562"/>
          </a:xfrm>
        </p:spPr>
        <p:txBody>
          <a:bodyPr>
            <a:normAutofit/>
          </a:bodyPr>
          <a:lstStyle/>
          <a:p>
            <a:r>
              <a:rPr lang="en-IN" sz="2400" dirty="0" smtClean="0"/>
              <a:t>   </a:t>
            </a:r>
            <a:r>
              <a:rPr lang="en-IN" sz="2400" dirty="0"/>
              <a:t>2. Average ride length by both members and casual riders.</a:t>
            </a:r>
          </a:p>
        </p:txBody>
      </p:sp>
      <p:pic>
        <p:nvPicPr>
          <p:cNvPr id="4" name="Content Placeholder 3"/>
          <p:cNvPicPr>
            <a:picLocks noGrp="1" noChangeAspect="1"/>
          </p:cNvPicPr>
          <p:nvPr>
            <p:ph idx="1"/>
          </p:nvPr>
        </p:nvPicPr>
        <p:blipFill>
          <a:blip r:embed="rId2"/>
          <a:stretch>
            <a:fillRect/>
          </a:stretch>
        </p:blipFill>
        <p:spPr>
          <a:xfrm>
            <a:off x="1191237" y="1880097"/>
            <a:ext cx="8380602" cy="4248743"/>
          </a:xfrm>
          <a:prstGeom prst="rect">
            <a:avLst/>
          </a:prstGeom>
        </p:spPr>
      </p:pic>
    </p:spTree>
    <p:extLst>
      <p:ext uri="{BB962C8B-B14F-4D97-AF65-F5344CB8AC3E}">
        <p14:creationId xmlns:p14="http://schemas.microsoft.com/office/powerpoint/2010/main" val="306878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371" y="231536"/>
            <a:ext cx="9692640" cy="1325562"/>
          </a:xfrm>
        </p:spPr>
        <p:txBody>
          <a:bodyPr>
            <a:normAutofit/>
          </a:bodyPr>
          <a:lstStyle/>
          <a:p>
            <a:r>
              <a:rPr lang="en-IN" sz="2400" dirty="0" smtClean="0"/>
              <a:t>3. </a:t>
            </a:r>
            <a:r>
              <a:rPr lang="en-IN" sz="2400" dirty="0"/>
              <a:t>Average ride length by both members and casual riders</a:t>
            </a:r>
          </a:p>
        </p:txBody>
      </p:sp>
      <p:pic>
        <p:nvPicPr>
          <p:cNvPr id="5" name="Content Placeholder 4"/>
          <p:cNvPicPr>
            <a:picLocks noGrp="1" noChangeAspect="1"/>
          </p:cNvPicPr>
          <p:nvPr>
            <p:ph idx="1"/>
          </p:nvPr>
        </p:nvPicPr>
        <p:blipFill>
          <a:blip r:embed="rId2"/>
          <a:stretch>
            <a:fillRect/>
          </a:stretch>
        </p:blipFill>
        <p:spPr>
          <a:xfrm>
            <a:off x="956345" y="1886560"/>
            <a:ext cx="9437615" cy="4497461"/>
          </a:xfrm>
          <a:prstGeom prst="rect">
            <a:avLst/>
          </a:prstGeom>
        </p:spPr>
      </p:pic>
    </p:spTree>
    <p:extLst>
      <p:ext uri="{BB962C8B-B14F-4D97-AF65-F5344CB8AC3E}">
        <p14:creationId xmlns:p14="http://schemas.microsoft.com/office/powerpoint/2010/main" val="29346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960" y="239925"/>
            <a:ext cx="9704552" cy="1325562"/>
          </a:xfrm>
        </p:spPr>
        <p:txBody>
          <a:bodyPr>
            <a:normAutofit/>
          </a:bodyPr>
          <a:lstStyle/>
          <a:p>
            <a:r>
              <a:rPr lang="en-IN" sz="2400" dirty="0" smtClean="0"/>
              <a:t>4</a:t>
            </a:r>
            <a:r>
              <a:rPr lang="en-IN" sz="2400" dirty="0" smtClean="0"/>
              <a:t>. Total Rides per week</a:t>
            </a:r>
            <a:endParaRPr lang="en-IN" sz="2400" dirty="0"/>
          </a:p>
        </p:txBody>
      </p:sp>
      <p:pic>
        <p:nvPicPr>
          <p:cNvPr id="11" name="Content Placeholder 10"/>
          <p:cNvPicPr>
            <a:picLocks noGrp="1" noChangeAspect="1"/>
          </p:cNvPicPr>
          <p:nvPr>
            <p:ph idx="1"/>
          </p:nvPr>
        </p:nvPicPr>
        <p:blipFill>
          <a:blip r:embed="rId2"/>
          <a:stretch>
            <a:fillRect/>
          </a:stretch>
        </p:blipFill>
        <p:spPr>
          <a:xfrm>
            <a:off x="838900" y="1913675"/>
            <a:ext cx="9521505" cy="4361289"/>
          </a:xfrm>
          <a:prstGeom prst="rect">
            <a:avLst/>
          </a:prstGeom>
        </p:spPr>
      </p:pic>
    </p:spTree>
    <p:extLst>
      <p:ext uri="{BB962C8B-B14F-4D97-AF65-F5344CB8AC3E}">
        <p14:creationId xmlns:p14="http://schemas.microsoft.com/office/powerpoint/2010/main" val="88785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063" y="239925"/>
            <a:ext cx="9692640" cy="1325562"/>
          </a:xfrm>
        </p:spPr>
        <p:txBody>
          <a:bodyPr>
            <a:normAutofit/>
          </a:bodyPr>
          <a:lstStyle/>
          <a:p>
            <a:r>
              <a:rPr lang="en-IN" sz="2400" dirty="0" smtClean="0"/>
              <a:t>5. Total Rides each day of the week</a:t>
            </a:r>
            <a:endParaRPr lang="en-IN" sz="2400" dirty="0"/>
          </a:p>
        </p:txBody>
      </p:sp>
      <p:pic>
        <p:nvPicPr>
          <p:cNvPr id="4" name="Content Placeholder 3"/>
          <p:cNvPicPr>
            <a:picLocks noGrp="1" noChangeAspect="1"/>
          </p:cNvPicPr>
          <p:nvPr>
            <p:ph idx="1"/>
          </p:nvPr>
        </p:nvPicPr>
        <p:blipFill>
          <a:blip r:embed="rId2"/>
          <a:stretch>
            <a:fillRect/>
          </a:stretch>
        </p:blipFill>
        <p:spPr>
          <a:xfrm>
            <a:off x="922789" y="1863718"/>
            <a:ext cx="9261446" cy="4453192"/>
          </a:xfrm>
          <a:prstGeom prst="rect">
            <a:avLst/>
          </a:prstGeom>
        </p:spPr>
      </p:pic>
    </p:spTree>
    <p:extLst>
      <p:ext uri="{BB962C8B-B14F-4D97-AF65-F5344CB8AC3E}">
        <p14:creationId xmlns:p14="http://schemas.microsoft.com/office/powerpoint/2010/main" val="222575467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1316</TotalTime>
  <Words>191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Wingdings</vt:lpstr>
      <vt:lpstr>Wingdings 2</vt:lpstr>
      <vt:lpstr>View</vt:lpstr>
      <vt:lpstr>  Cyclistic Bike share case study</vt:lpstr>
      <vt:lpstr>Background</vt:lpstr>
      <vt:lpstr>Objective</vt:lpstr>
      <vt:lpstr>Data Sources</vt:lpstr>
      <vt:lpstr>What did the data tell us?  1. Average distance travelled by both members and casual riders.</vt:lpstr>
      <vt:lpstr>   2. Average ride length by both members and casual riders.</vt:lpstr>
      <vt:lpstr>3. Average ride length by both members and casual riders</vt:lpstr>
      <vt:lpstr>4. Total Rides per week</vt:lpstr>
      <vt:lpstr>5. Total Rides each day of the week</vt:lpstr>
      <vt:lpstr>6. Total rides in each month of the year</vt:lpstr>
      <vt:lpstr>Key findings: summary</vt:lpstr>
      <vt:lpstr>PowerPoint Presentation</vt:lpstr>
      <vt:lpstr>Recommendations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case study</dc:title>
  <dc:creator>NEIL</dc:creator>
  <cp:lastModifiedBy>NEIL</cp:lastModifiedBy>
  <cp:revision>34</cp:revision>
  <dcterms:created xsi:type="dcterms:W3CDTF">2024-09-11T06:31:02Z</dcterms:created>
  <dcterms:modified xsi:type="dcterms:W3CDTF">2024-09-12T05:57:11Z</dcterms:modified>
</cp:coreProperties>
</file>