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5" r:id="rId2"/>
    <p:sldMasterId id="2147483696" r:id="rId3"/>
    <p:sldMasterId id="2147483697" r:id="rId4"/>
  </p:sldMasterIdLst>
  <p:notesMasterIdLst>
    <p:notesMasterId r:id="rId35"/>
  </p:notesMasterIdLst>
  <p:sldIdLst>
    <p:sldId id="256"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Lst>
  <p:sldSz cx="7772400" cy="10058400"/>
  <p:notesSz cx="6858000" cy="9144000"/>
  <p:embeddedFontLst>
    <p:embeddedFont>
      <p:font typeface="Helvetica Neue" panose="02000503000000020004" pitchFamily="2" charset="0"/>
      <p:regular r:id="rId36"/>
      <p:bold r:id="rId37"/>
      <p:italic r:id="rId38"/>
      <p:boldItalic r:id="rId39"/>
    </p:embeddedFont>
    <p:embeddedFont>
      <p:font typeface="Open Sans" panose="020B0606030504020204" pitchFamily="34" charset="0"/>
      <p:regular r:id="rId40"/>
      <p:bold r:id="rId41"/>
      <p:italic r:id="rId42"/>
      <p:boldItalic r:id="rId43"/>
    </p:embeddedFont>
    <p:embeddedFont>
      <p:font typeface="Open Sans Light" panose="020B0306030504020204" pitchFamily="3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181FE47-407F-4724-9884-B4E6E70C70AD}">
  <a:tblStyle styleId="{9181FE47-407F-4724-9884-B4E6E70C70A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40"/>
    <p:restoredTop sz="94680"/>
  </p:normalViewPr>
  <p:slideViewPr>
    <p:cSldViewPr snapToGrid="0">
      <p:cViewPr varScale="1">
        <p:scale>
          <a:sx n="119" d="100"/>
          <a:sy n="119" d="100"/>
        </p:scale>
        <p:origin x="208" y="2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4.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1.fntdata"/><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9.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3.fntdata"/><Relationship Id="rId46" Type="http://schemas.openxmlformats.org/officeDocument/2006/relationships/font" Target="fonts/font11.fntdata"/><Relationship Id="rId20" Type="http://schemas.openxmlformats.org/officeDocument/2006/relationships/slide" Target="slides/slide16.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e9ed12aab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ede18b7c67_1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ede18b7c6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ed0d8e4d94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ed0d8e4d9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62fb0d8af8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g62fb0d8af8_0_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ef2efabe58_0_59: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ef2efabe58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ef2efabe58_0_86: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ef2efabe58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ef916240fb_0_2: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ef916240fb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ef2efabe58_0_92: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ef2efabe58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ef2efabe58_0_97: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ef2efabe58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ef916240fb_0_1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ef916240fb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ef916240fb_0_28: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ef916240fb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b632a1af1d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b632a1af1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f09de5cf35_0_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f09de5cf3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ef2efabe58_0_102: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ef2efabe58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f09de5cf35_0_14: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f09de5cf3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ef2efabe58_0_65: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ef2efabe58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ef2efabe58_0_76: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ef2efabe58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ed0d8e4d94_0_28: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ed0d8e4d94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8c28c705c4_0_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g8c28c705c4_0_7: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ef2efabe58_0_156: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ef2efabe58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ed0d8e4d94_0_33: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ed0d8e4d94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f4ddc80c78_0_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f4ddc80c7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8d8c850c25_0_3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g8d8c850c25_0_3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f4ddc80c78_0_6: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f4ddc80c7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ef2efabe58_0_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ef2efabe5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d6b4b59cc5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d6b4b59cc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ef2efabe58_0_12: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ef2efabe58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ef2efabe58_0_22: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ef2efabe5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ef2efabe58_0_3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ef2efabe5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ed0d8e4d94_0_5: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ed0d8e4d9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7"/>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9"/>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1"/>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7" name="Google Shape;77;p21"/>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8" name="Google Shape;78;p21"/>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
        <p:cNvGrpSpPr/>
        <p:nvPr/>
      </p:nvGrpSpPr>
      <p:grpSpPr>
        <a:xfrm>
          <a:off x="0" y="0"/>
          <a:ext cx="0" cy="0"/>
          <a:chOff x="0" y="0"/>
          <a:chExt cx="0" cy="0"/>
        </a:xfrm>
      </p:grpSpPr>
      <p:sp>
        <p:nvSpPr>
          <p:cNvPr id="80" name="Google Shape;80;p22"/>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23"/>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9"/>
        <p:cNvGrpSpPr/>
        <p:nvPr/>
      </p:nvGrpSpPr>
      <p:grpSpPr>
        <a:xfrm>
          <a:off x="0" y="0"/>
          <a:ext cx="0" cy="0"/>
          <a:chOff x="0" y="0"/>
          <a:chExt cx="0" cy="0"/>
        </a:xfrm>
      </p:grpSpPr>
      <p:sp>
        <p:nvSpPr>
          <p:cNvPr id="90" name="Google Shape;90;p26"/>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1" name="Google Shape;91;p26"/>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27"/>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2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28"/>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7"/>
        <p:cNvGrpSpPr/>
        <p:nvPr/>
      </p:nvGrpSpPr>
      <p:grpSpPr>
        <a:xfrm>
          <a:off x="0" y="0"/>
          <a:ext cx="0" cy="0"/>
          <a:chOff x="0" y="0"/>
          <a:chExt cx="0" cy="0"/>
        </a:xfrm>
      </p:grpSpPr>
      <p:sp>
        <p:nvSpPr>
          <p:cNvPr id="98" name="Google Shape;98;p2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29"/>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0" name="Google Shape;100;p29"/>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31"/>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31"/>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6"/>
        <p:cNvGrpSpPr/>
        <p:nvPr/>
      </p:nvGrpSpPr>
      <p:grpSpPr>
        <a:xfrm>
          <a:off x="0" y="0"/>
          <a:ext cx="0" cy="0"/>
          <a:chOff x="0" y="0"/>
          <a:chExt cx="0" cy="0"/>
        </a:xfrm>
      </p:grpSpPr>
      <p:sp>
        <p:nvSpPr>
          <p:cNvPr id="107" name="Google Shape;107;p32"/>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3"/>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 name="Google Shape;111;p33"/>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33"/>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3"/>
        <p:cNvGrpSpPr/>
        <p:nvPr/>
      </p:nvGrpSpPr>
      <p:grpSpPr>
        <a:xfrm>
          <a:off x="0" y="0"/>
          <a:ext cx="0" cy="0"/>
          <a:chOff x="0" y="0"/>
          <a:chExt cx="0" cy="0"/>
        </a:xfrm>
      </p:grpSpPr>
      <p:sp>
        <p:nvSpPr>
          <p:cNvPr id="114" name="Google Shape;114;p34"/>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5"/>
        <p:cNvGrpSpPr/>
        <p:nvPr/>
      </p:nvGrpSpPr>
      <p:grpSpPr>
        <a:xfrm>
          <a:off x="0" y="0"/>
          <a:ext cx="0" cy="0"/>
          <a:chOff x="0" y="0"/>
          <a:chExt cx="0" cy="0"/>
        </a:xfrm>
      </p:grpSpPr>
      <p:sp>
        <p:nvSpPr>
          <p:cNvPr id="116" name="Google Shape;116;p35"/>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35"/>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23"/>
        <p:cNvGrpSpPr/>
        <p:nvPr/>
      </p:nvGrpSpPr>
      <p:grpSpPr>
        <a:xfrm>
          <a:off x="0" y="0"/>
          <a:ext cx="0" cy="0"/>
          <a:chOff x="0" y="0"/>
          <a:chExt cx="0" cy="0"/>
        </a:xfrm>
      </p:grpSpPr>
      <p:sp>
        <p:nvSpPr>
          <p:cNvPr id="124" name="Google Shape;124;p38"/>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5" name="Google Shape;125;p38"/>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6" name="Google Shape;126;p3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127"/>
        <p:cNvGrpSpPr/>
        <p:nvPr/>
      </p:nvGrpSpPr>
      <p:grpSpPr>
        <a:xfrm>
          <a:off x="0" y="0"/>
          <a:ext cx="0" cy="0"/>
          <a:chOff x="0" y="0"/>
          <a:chExt cx="0" cy="0"/>
        </a:xfrm>
      </p:grpSpPr>
      <p:sp>
        <p:nvSpPr>
          <p:cNvPr id="128" name="Google Shape;128;p39"/>
          <p:cNvSpPr>
            <a:spLocks noGrp="1"/>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9" name="Google Shape;129;p39"/>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0" name="Google Shape;130;p39"/>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1" name="Google Shape;131;p39"/>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32"/>
        <p:cNvGrpSpPr/>
        <p:nvPr/>
      </p:nvGrpSpPr>
      <p:grpSpPr>
        <a:xfrm>
          <a:off x="0" y="0"/>
          <a:ext cx="0" cy="0"/>
          <a:chOff x="0" y="0"/>
          <a:chExt cx="0" cy="0"/>
        </a:xfrm>
      </p:grpSpPr>
      <p:sp>
        <p:nvSpPr>
          <p:cNvPr id="133" name="Google Shape;133;p40"/>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4" name="Google Shape;134;p4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135"/>
        <p:cNvGrpSpPr/>
        <p:nvPr/>
      </p:nvGrpSpPr>
      <p:grpSpPr>
        <a:xfrm>
          <a:off x="0" y="0"/>
          <a:ext cx="0" cy="0"/>
          <a:chOff x="0" y="0"/>
          <a:chExt cx="0" cy="0"/>
        </a:xfrm>
      </p:grpSpPr>
      <p:sp>
        <p:nvSpPr>
          <p:cNvPr id="136" name="Google Shape;136;p41"/>
          <p:cNvSpPr>
            <a:spLocks noGrp="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7" name="Google Shape;137;p41"/>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8" name="Google Shape;138;p41"/>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9" name="Google Shape;139;p4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140"/>
        <p:cNvGrpSpPr/>
        <p:nvPr/>
      </p:nvGrpSpPr>
      <p:grpSpPr>
        <a:xfrm>
          <a:off x="0" y="0"/>
          <a:ext cx="0" cy="0"/>
          <a:chOff x="0" y="0"/>
          <a:chExt cx="0" cy="0"/>
        </a:xfrm>
      </p:grpSpPr>
      <p:sp>
        <p:nvSpPr>
          <p:cNvPr id="141" name="Google Shape;141;p42"/>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2" name="Google Shape;142;p4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43"/>
        <p:cNvGrpSpPr/>
        <p:nvPr/>
      </p:nvGrpSpPr>
      <p:grpSpPr>
        <a:xfrm>
          <a:off x="0" y="0"/>
          <a:ext cx="0" cy="0"/>
          <a:chOff x="0" y="0"/>
          <a:chExt cx="0" cy="0"/>
        </a:xfrm>
      </p:grpSpPr>
      <p:sp>
        <p:nvSpPr>
          <p:cNvPr id="144" name="Google Shape;144;p4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5" name="Google Shape;145;p4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6" name="Google Shape;146;p4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47"/>
        <p:cNvGrpSpPr/>
        <p:nvPr/>
      </p:nvGrpSpPr>
      <p:grpSpPr>
        <a:xfrm>
          <a:off x="0" y="0"/>
          <a:ext cx="0" cy="0"/>
          <a:chOff x="0" y="0"/>
          <a:chExt cx="0" cy="0"/>
        </a:xfrm>
      </p:grpSpPr>
      <p:sp>
        <p:nvSpPr>
          <p:cNvPr id="148" name="Google Shape;148;p44"/>
          <p:cNvSpPr>
            <a:spLocks noGrp="1"/>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9" name="Google Shape;149;p44"/>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50" name="Google Shape;150;p44"/>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1" name="Google Shape;151;p4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52"/>
        <p:cNvGrpSpPr/>
        <p:nvPr/>
      </p:nvGrpSpPr>
      <p:grpSpPr>
        <a:xfrm>
          <a:off x="0" y="0"/>
          <a:ext cx="0" cy="0"/>
          <a:chOff x="0" y="0"/>
          <a:chExt cx="0" cy="0"/>
        </a:xfrm>
      </p:grpSpPr>
      <p:sp>
        <p:nvSpPr>
          <p:cNvPr id="153" name="Google Shape;153;p45"/>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4" name="Google Shape;154;p4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55"/>
        <p:cNvGrpSpPr/>
        <p:nvPr/>
      </p:nvGrpSpPr>
      <p:grpSpPr>
        <a:xfrm>
          <a:off x="0" y="0"/>
          <a:ext cx="0" cy="0"/>
          <a:chOff x="0" y="0"/>
          <a:chExt cx="0" cy="0"/>
        </a:xfrm>
      </p:grpSpPr>
      <p:sp>
        <p:nvSpPr>
          <p:cNvPr id="156" name="Google Shape;156;p46"/>
          <p:cNvSpPr>
            <a:spLocks noGrp="1"/>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7" name="Google Shape;157;p46"/>
          <p:cNvSpPr>
            <a:spLocks noGrp="1"/>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8" name="Google Shape;158;p46"/>
          <p:cNvSpPr>
            <a:spLocks noGrp="1"/>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9" name="Google Shape;159;p4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0"/>
        <p:cNvGrpSpPr/>
        <p:nvPr/>
      </p:nvGrpSpPr>
      <p:grpSpPr>
        <a:xfrm>
          <a:off x="0" y="0"/>
          <a:ext cx="0" cy="0"/>
          <a:chOff x="0" y="0"/>
          <a:chExt cx="0" cy="0"/>
        </a:xfrm>
      </p:grpSpPr>
      <p:sp>
        <p:nvSpPr>
          <p:cNvPr id="161" name="Google Shape;161;p47"/>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2" name="Google Shape;162;p47"/>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3" name="Google Shape;163;p4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64"/>
        <p:cNvGrpSpPr/>
        <p:nvPr/>
      </p:nvGrpSpPr>
      <p:grpSpPr>
        <a:xfrm>
          <a:off x="0" y="0"/>
          <a:ext cx="0" cy="0"/>
          <a:chOff x="0" y="0"/>
          <a:chExt cx="0" cy="0"/>
        </a:xfrm>
      </p:grpSpPr>
      <p:sp>
        <p:nvSpPr>
          <p:cNvPr id="165" name="Google Shape;165;p48"/>
          <p:cNvSpPr>
            <a:spLocks noGrp="1"/>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6" name="Google Shape;166;p4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67"/>
        <p:cNvGrpSpPr/>
        <p:nvPr/>
      </p:nvGrpSpPr>
      <p:grpSpPr>
        <a:xfrm>
          <a:off x="0" y="0"/>
          <a:ext cx="0" cy="0"/>
          <a:chOff x="0" y="0"/>
          <a:chExt cx="0" cy="0"/>
        </a:xfrm>
      </p:grpSpPr>
      <p:sp>
        <p:nvSpPr>
          <p:cNvPr id="168" name="Google Shape;168;p4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169"/>
        <p:cNvGrpSpPr/>
        <p:nvPr/>
      </p:nvGrpSpPr>
      <p:grpSpPr>
        <a:xfrm>
          <a:off x="0" y="0"/>
          <a:ext cx="0" cy="0"/>
          <a:chOff x="0" y="0"/>
          <a:chExt cx="0" cy="0"/>
        </a:xfrm>
      </p:grpSpPr>
      <p:sp>
        <p:nvSpPr>
          <p:cNvPr id="170" name="Google Shape;170;p50"/>
          <p:cNvSpPr txBox="1">
            <a:spLocks noGrp="1"/>
          </p:cNvSpPr>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171" name="Google Shape;171;p50"/>
          <p:cNvSpPr txBox="1">
            <a:spLocks noGrp="1"/>
          </p:cNvSpPr>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3">
            <a:alphaModFix/>
          </a:blip>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7" name="Google Shape;87;p25"/>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8" name="Google Shape;88;p25"/>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37"/>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1" name="Google Shape;121;p37"/>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2" name="Google Shape;122;p3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5.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75"/>
        <p:cNvGrpSpPr/>
        <p:nvPr/>
      </p:nvGrpSpPr>
      <p:grpSpPr>
        <a:xfrm>
          <a:off x="0" y="0"/>
          <a:ext cx="0" cy="0"/>
          <a:chOff x="0" y="0"/>
          <a:chExt cx="0" cy="0"/>
        </a:xfrm>
      </p:grpSpPr>
      <p:sp>
        <p:nvSpPr>
          <p:cNvPr id="176" name="Google Shape;176;p51"/>
          <p:cNvSpPr txBox="1">
            <a:spLocks noGrp="1"/>
          </p:cNvSpPr>
          <p:nvPr>
            <p:ph type="title" idx="4294967295"/>
          </p:nvPr>
        </p:nvSpPr>
        <p:spPr>
          <a:xfrm>
            <a:off x="264950" y="420551"/>
            <a:ext cx="7242600" cy="15036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b="1">
                <a:solidFill>
                  <a:srgbClr val="FFFFFF"/>
                </a:solidFill>
              </a:rPr>
              <a:t>Project:</a:t>
            </a:r>
            <a:endParaRPr sz="4000" b="1">
              <a:solidFill>
                <a:srgbClr val="FFFFFF"/>
              </a:solidFill>
            </a:endParaRPr>
          </a:p>
          <a:p>
            <a:pPr marL="0" lvl="0" indent="0" algn="ctr" rtl="0">
              <a:lnSpc>
                <a:spcPct val="115000"/>
              </a:lnSpc>
              <a:spcBef>
                <a:spcPts val="0"/>
              </a:spcBef>
              <a:spcAft>
                <a:spcPts val="0"/>
              </a:spcAft>
              <a:buNone/>
            </a:pPr>
            <a:r>
              <a:rPr lang="en" sz="4000" b="1">
                <a:solidFill>
                  <a:srgbClr val="FFFFFF"/>
                </a:solidFill>
              </a:rPr>
              <a:t>Plan, Reduce, Repeat</a:t>
            </a:r>
            <a:endParaRPr sz="4000" b="1">
              <a:solidFill>
                <a:srgbClr val="FFFFFF"/>
              </a:solidFill>
            </a:endParaRPr>
          </a:p>
          <a:p>
            <a:pPr marL="0" lvl="0" indent="0" algn="ctr" rtl="0">
              <a:lnSpc>
                <a:spcPct val="115000"/>
              </a:lnSpc>
              <a:spcBef>
                <a:spcPts val="0"/>
              </a:spcBef>
              <a:spcAft>
                <a:spcPts val="0"/>
              </a:spcAft>
              <a:buNone/>
            </a:pPr>
            <a:endParaRPr sz="4000" b="1">
              <a:solidFill>
                <a:srgbClr val="FFFFFF"/>
              </a:solidFill>
            </a:endParaRPr>
          </a:p>
          <a:p>
            <a:pPr marL="0" lvl="0" indent="0" algn="ctr" rtl="0">
              <a:lnSpc>
                <a:spcPct val="115000"/>
              </a:lnSpc>
              <a:spcBef>
                <a:spcPts val="0"/>
              </a:spcBef>
              <a:spcAft>
                <a:spcPts val="0"/>
              </a:spcAft>
              <a:buNone/>
            </a:pPr>
            <a:r>
              <a:rPr lang="en" sz="3000" b="1">
                <a:solidFill>
                  <a:srgbClr val="FFFFFF"/>
                </a:solidFill>
              </a:rPr>
              <a:t>Directions and Submission Template</a:t>
            </a:r>
            <a:endParaRPr sz="3000" b="1">
              <a:solidFill>
                <a:srgbClr val="FFFFFF"/>
              </a:solidFill>
            </a:endParaRPr>
          </a:p>
          <a:p>
            <a:pPr marL="0" lvl="0" indent="0" algn="l" rtl="0">
              <a:spcBef>
                <a:spcPts val="0"/>
              </a:spcBef>
              <a:spcAft>
                <a:spcPts val="0"/>
              </a:spcAft>
              <a:buNone/>
            </a:pPr>
            <a:endParaRPr/>
          </a:p>
        </p:txBody>
      </p:sp>
      <p:sp>
        <p:nvSpPr>
          <p:cNvPr id="177" name="Google Shape;177;p51"/>
          <p:cNvSpPr txBox="1">
            <a:spLocks noGrp="1"/>
          </p:cNvSpPr>
          <p:nvPr>
            <p:ph type="title" idx="4294967295"/>
          </p:nvPr>
        </p:nvSpPr>
        <p:spPr>
          <a:xfrm>
            <a:off x="417350" y="7811951"/>
            <a:ext cx="7242600" cy="15036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i="1" dirty="0">
                <a:solidFill>
                  <a:srgbClr val="FFFFFF"/>
                </a:solidFill>
              </a:rPr>
              <a:t>Nestor Saavedra</a:t>
            </a:r>
            <a:endParaRPr sz="4000" dirty="0">
              <a:solidFill>
                <a:srgbClr val="FFFFFF"/>
              </a:solidFill>
            </a:endParaRPr>
          </a:p>
          <a:p>
            <a:pPr marL="0" lvl="0" indent="0" algn="ctr" rtl="0">
              <a:lnSpc>
                <a:spcPct val="115000"/>
              </a:lnSpc>
              <a:spcBef>
                <a:spcPts val="0"/>
              </a:spcBef>
              <a:spcAft>
                <a:spcPts val="0"/>
              </a:spcAft>
              <a:buNone/>
            </a:pPr>
            <a:r>
              <a:rPr lang="en" sz="4000" i="1" dirty="0">
                <a:solidFill>
                  <a:srgbClr val="FFFFFF"/>
                </a:solidFill>
              </a:rPr>
              <a:t>4-12-2023</a:t>
            </a:r>
            <a:endParaRPr sz="4000" i="1" dirty="0">
              <a:solidFill>
                <a:srgbClr val="FFFFFF"/>
              </a:solidFill>
            </a:endParaRPr>
          </a:p>
          <a:p>
            <a:pPr marL="0" lvl="0" indent="0" algn="l" rtl="0">
              <a:spcBef>
                <a:spcPts val="0"/>
              </a:spcBef>
              <a:spcAft>
                <a:spcPts val="0"/>
              </a:spcAft>
              <a:buNone/>
            </a:pPr>
            <a:endParaRPr i="1" dirty="0"/>
          </a:p>
        </p:txBody>
      </p:sp>
      <p:sp>
        <p:nvSpPr>
          <p:cNvPr id="178" name="Google Shape;178;p51"/>
          <p:cNvSpPr/>
          <p:nvPr/>
        </p:nvSpPr>
        <p:spPr>
          <a:xfrm>
            <a:off x="6526900" y="8834600"/>
            <a:ext cx="1133100" cy="480900"/>
          </a:xfrm>
          <a:prstGeom prst="rect">
            <a:avLst/>
          </a:prstGeom>
          <a:solidFill>
            <a:srgbClr val="02B4E5"/>
          </a:solidFill>
          <a:ln w="9525" cap="flat" cmpd="sng">
            <a:solidFill>
              <a:srgbClr val="02B4E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61"/>
          <p:cNvSpPr txBox="1">
            <a:spLocks noGrp="1"/>
          </p:cNvSpPr>
          <p:nvPr>
            <p:ph type="title"/>
          </p:nvPr>
        </p:nvSpPr>
        <p:spPr>
          <a:xfrm>
            <a:off x="264895" y="69919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700"/>
              <a:t>As-Built Doc</a:t>
            </a:r>
            <a:br>
              <a:rPr lang="en" sz="3700"/>
            </a:br>
            <a:r>
              <a:rPr lang="en" sz="3700"/>
              <a:t>Release 	2</a:t>
            </a:r>
            <a:endParaRPr sz="3700"/>
          </a:p>
          <a:p>
            <a:pPr marL="0" lvl="0" indent="0" algn="l" rtl="0">
              <a:spcBef>
                <a:spcPts val="0"/>
              </a:spcBef>
              <a:spcAft>
                <a:spcPts val="0"/>
              </a:spcAft>
              <a:buNone/>
            </a:pPr>
            <a:endParaRPr sz="3600" b="1"/>
          </a:p>
        </p:txBody>
      </p:sp>
      <p:sp>
        <p:nvSpPr>
          <p:cNvPr id="241" name="Google Shape;241;p61"/>
          <p:cNvSpPr txBox="1">
            <a:spLocks noGrp="1"/>
          </p:cNvSpPr>
          <p:nvPr>
            <p:ph type="body" idx="1"/>
          </p:nvPr>
        </p:nvSpPr>
        <p:spPr>
          <a:xfrm>
            <a:off x="264900" y="1906300"/>
            <a:ext cx="7242600" cy="80190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1400">
                <a:solidFill>
                  <a:schemeClr val="dk1"/>
                </a:solidFill>
                <a:latin typeface="Open Sans"/>
                <a:ea typeface="Open Sans"/>
                <a:cs typeface="Open Sans"/>
                <a:sym typeface="Open Sans"/>
              </a:rPr>
              <a:t>Continue the As-Built Doc for this new release here. Add more pages if needed.</a:t>
            </a:r>
            <a:endParaRPr sz="1400">
              <a:solidFill>
                <a:schemeClr val="dk1"/>
              </a:solidFill>
              <a:latin typeface="Open Sans"/>
              <a:ea typeface="Open Sans"/>
              <a:cs typeface="Open Sans"/>
              <a:sym typeface="Open Sans"/>
            </a:endParaRPr>
          </a:p>
          <a:p>
            <a:pPr marL="0" lvl="0" indent="0" algn="l" rtl="0">
              <a:spcBef>
                <a:spcPts val="1200"/>
              </a:spcBef>
              <a:spcAft>
                <a:spcPts val="0"/>
              </a:spcAft>
              <a:buClr>
                <a:schemeClr val="dk1"/>
              </a:buClr>
              <a:buSzPts val="1100"/>
              <a:buFont typeface="Arial"/>
              <a:buNone/>
            </a:pPr>
            <a:endParaRPr sz="150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endParaRPr sz="2000">
              <a:latin typeface="Open Sans"/>
              <a:ea typeface="Open Sans"/>
              <a:cs typeface="Open Sans"/>
              <a:sym typeface="Open Sans"/>
            </a:endParaRPr>
          </a:p>
          <a:p>
            <a:pPr marL="0" lvl="0" indent="0" algn="l" rtl="0">
              <a:lnSpc>
                <a:spcPct val="100000"/>
              </a:lnSpc>
              <a:spcBef>
                <a:spcPts val="1200"/>
              </a:spcBef>
              <a:spcAft>
                <a:spcPts val="0"/>
              </a:spcAft>
              <a:buNone/>
            </a:pPr>
            <a:endParaRPr sz="2000" b="1">
              <a:latin typeface="Open Sans"/>
              <a:ea typeface="Open Sans"/>
              <a:cs typeface="Open Sans"/>
              <a:sym typeface="Open Sans"/>
            </a:endParaRPr>
          </a:p>
          <a:p>
            <a:pPr marL="0" lvl="0" indent="0" algn="l" rtl="0">
              <a:lnSpc>
                <a:spcPct val="100000"/>
              </a:lnSpc>
              <a:spcBef>
                <a:spcPts val="1200"/>
              </a:spcBef>
              <a:spcAft>
                <a:spcPts val="0"/>
              </a:spcAft>
              <a:buNone/>
            </a:pPr>
            <a:endParaRPr sz="2100" b="1">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210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2100" b="1">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62"/>
          <p:cNvSpPr txBox="1">
            <a:spLocks noGrp="1"/>
          </p:cNvSpPr>
          <p:nvPr>
            <p:ph type="title"/>
          </p:nvPr>
        </p:nvSpPr>
        <p:spPr>
          <a:xfrm>
            <a:off x="264895" y="69919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700"/>
              <a:t>Deployment File</a:t>
            </a:r>
            <a:endParaRPr sz="3700"/>
          </a:p>
          <a:p>
            <a:pPr marL="0" lvl="0" indent="0" algn="ctr" rtl="0">
              <a:spcBef>
                <a:spcPts val="0"/>
              </a:spcBef>
              <a:spcAft>
                <a:spcPts val="0"/>
              </a:spcAft>
              <a:buNone/>
            </a:pPr>
            <a:r>
              <a:rPr lang="en" sz="3700"/>
              <a:t>Release 2</a:t>
            </a:r>
            <a:endParaRPr sz="3700"/>
          </a:p>
          <a:p>
            <a:pPr marL="0" lvl="0" indent="0" algn="l" rtl="0">
              <a:spcBef>
                <a:spcPts val="0"/>
              </a:spcBef>
              <a:spcAft>
                <a:spcPts val="0"/>
              </a:spcAft>
              <a:buNone/>
            </a:pPr>
            <a:endParaRPr sz="3600" b="1"/>
          </a:p>
        </p:txBody>
      </p:sp>
      <p:sp>
        <p:nvSpPr>
          <p:cNvPr id="247" name="Google Shape;247;p62"/>
          <p:cNvSpPr txBox="1">
            <a:spLocks noGrp="1"/>
          </p:cNvSpPr>
          <p:nvPr>
            <p:ph type="body" idx="1"/>
          </p:nvPr>
        </p:nvSpPr>
        <p:spPr>
          <a:xfrm>
            <a:off x="264900" y="1677700"/>
            <a:ext cx="7242600" cy="80190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1400">
                <a:solidFill>
                  <a:schemeClr val="dk1"/>
                </a:solidFill>
                <a:latin typeface="Open Sans"/>
                <a:ea typeface="Open Sans"/>
                <a:cs typeface="Open Sans"/>
                <a:sym typeface="Open Sans"/>
              </a:rPr>
              <a:t>Update the file for Release 2 to match the description in the scenario:</a:t>
            </a:r>
            <a:endParaRPr sz="1400">
              <a:solidFill>
                <a:schemeClr val="dk1"/>
              </a:solidFill>
              <a:latin typeface="Courier New"/>
              <a:ea typeface="Courier New"/>
              <a:cs typeface="Courier New"/>
              <a:sym typeface="Courier New"/>
            </a:endParaRPr>
          </a:p>
          <a:p>
            <a:pPr marL="0" lvl="0" indent="0" algn="l" rtl="0">
              <a:lnSpc>
                <a:spcPct val="100000"/>
              </a:lnSpc>
              <a:spcBef>
                <a:spcPts val="120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ApiVersion: apps/v1</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kind: Deployment</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metadata:</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name: app-deployment</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namespace: course4</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labels:</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app: mainApp</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spec:</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Replicas: </a:t>
            </a:r>
            <a:r>
              <a:rPr lang="en" sz="1400" b="1">
                <a:solidFill>
                  <a:srgbClr val="FF0000"/>
                </a:solidFill>
                <a:latin typeface="Courier New"/>
                <a:ea typeface="Courier New"/>
                <a:cs typeface="Courier New"/>
                <a:sym typeface="Courier New"/>
              </a:rPr>
              <a:t>UPDATE ME</a:t>
            </a:r>
            <a:endParaRPr sz="140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selector:</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matchLabels:</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app: mainApp</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template:</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metadata:</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labels:</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app: mainApp</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spec:</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containers:</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 name: mainApp</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image: nginx:latest</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resources:</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requests:</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memory: </a:t>
            </a:r>
            <a:r>
              <a:rPr lang="en" sz="1400" b="1">
                <a:solidFill>
                  <a:srgbClr val="FF0000"/>
                </a:solidFill>
                <a:latin typeface="Courier New"/>
                <a:ea typeface="Courier New"/>
                <a:cs typeface="Courier New"/>
                <a:sym typeface="Courier New"/>
              </a:rPr>
              <a:t>UPDATE ME</a:t>
            </a:r>
            <a:endParaRPr sz="1400" b="1">
              <a:solidFill>
                <a:srgbClr val="FF0000"/>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cpu: </a:t>
            </a:r>
            <a:r>
              <a:rPr lang="en" sz="1400" b="1">
                <a:solidFill>
                  <a:srgbClr val="FF0000"/>
                </a:solidFill>
                <a:latin typeface="Courier New"/>
                <a:ea typeface="Courier New"/>
                <a:cs typeface="Courier New"/>
                <a:sym typeface="Courier New"/>
              </a:rPr>
              <a:t>UPDATE ME</a:t>
            </a:r>
            <a:endParaRPr sz="1400" b="1">
              <a:solidFill>
                <a:srgbClr val="FF0000"/>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ports:</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 containerPort: 80</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 name: order_processor</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image: nginx:latest</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resources:</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requests:</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memory: </a:t>
            </a:r>
            <a:r>
              <a:rPr lang="en" sz="1400" b="1">
                <a:solidFill>
                  <a:srgbClr val="FF0000"/>
                </a:solidFill>
                <a:latin typeface="Courier New"/>
                <a:ea typeface="Courier New"/>
                <a:cs typeface="Courier New"/>
                <a:sym typeface="Courier New"/>
              </a:rPr>
              <a:t>UPDATE ME</a:t>
            </a:r>
            <a:endParaRPr sz="1400" b="1">
              <a:solidFill>
                <a:srgbClr val="FF0000"/>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cpu: </a:t>
            </a:r>
            <a:r>
              <a:rPr lang="en" sz="1400" b="1">
                <a:solidFill>
                  <a:srgbClr val="FF0000"/>
                </a:solidFill>
                <a:latin typeface="Courier New"/>
                <a:ea typeface="Courier New"/>
                <a:cs typeface="Courier New"/>
                <a:sym typeface="Courier New"/>
              </a:rPr>
              <a:t>UPDATE ME</a:t>
            </a:r>
            <a:endParaRPr sz="1400" b="1">
              <a:solidFill>
                <a:srgbClr val="FF0000"/>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ports:</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 containerPort: 80</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endParaRPr sz="1400">
              <a:solidFill>
                <a:schemeClr val="dk1"/>
              </a:solidFill>
              <a:latin typeface="Open Sans"/>
              <a:ea typeface="Open Sans"/>
              <a:cs typeface="Open Sans"/>
              <a:sym typeface="Open Sans"/>
            </a:endParaRPr>
          </a:p>
          <a:p>
            <a:pPr marL="0" lvl="0" indent="0" algn="l" rtl="0">
              <a:lnSpc>
                <a:spcPct val="100000"/>
              </a:lnSpc>
              <a:spcBef>
                <a:spcPts val="0"/>
              </a:spcBef>
              <a:spcAft>
                <a:spcPts val="0"/>
              </a:spcAft>
              <a:buClr>
                <a:schemeClr val="dk1"/>
              </a:buClr>
              <a:buSzPts val="1100"/>
              <a:buFont typeface="Arial"/>
              <a:buNone/>
            </a:pPr>
            <a:endParaRPr sz="1500">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endParaRPr sz="2000">
              <a:latin typeface="Open Sans"/>
              <a:ea typeface="Open Sans"/>
              <a:cs typeface="Open Sans"/>
              <a:sym typeface="Open Sans"/>
            </a:endParaRPr>
          </a:p>
          <a:p>
            <a:pPr marL="0" lvl="0" indent="0" algn="l" rtl="0">
              <a:lnSpc>
                <a:spcPct val="100000"/>
              </a:lnSpc>
              <a:spcBef>
                <a:spcPts val="0"/>
              </a:spcBef>
              <a:spcAft>
                <a:spcPts val="0"/>
              </a:spcAft>
              <a:buNone/>
            </a:pPr>
            <a:endParaRPr sz="2000" b="1">
              <a:latin typeface="Open Sans"/>
              <a:ea typeface="Open Sans"/>
              <a:cs typeface="Open Sans"/>
              <a:sym typeface="Open Sans"/>
            </a:endParaRPr>
          </a:p>
          <a:p>
            <a:pPr marL="0" lvl="0" indent="0" algn="l" rtl="0">
              <a:lnSpc>
                <a:spcPct val="100000"/>
              </a:lnSpc>
              <a:spcBef>
                <a:spcPts val="0"/>
              </a:spcBef>
              <a:spcAft>
                <a:spcPts val="0"/>
              </a:spcAft>
              <a:buNone/>
            </a:pPr>
            <a:endParaRPr sz="2100" b="1">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2100">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2100" b="1">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51"/>
        <p:cNvGrpSpPr/>
        <p:nvPr/>
      </p:nvGrpSpPr>
      <p:grpSpPr>
        <a:xfrm>
          <a:off x="0" y="0"/>
          <a:ext cx="0" cy="0"/>
          <a:chOff x="0" y="0"/>
          <a:chExt cx="0" cy="0"/>
        </a:xfrm>
      </p:grpSpPr>
      <p:sp>
        <p:nvSpPr>
          <p:cNvPr id="252" name="Google Shape;252;p63"/>
          <p:cNvSpPr/>
          <p:nvPr/>
        </p:nvSpPr>
        <p:spPr>
          <a:xfrm>
            <a:off x="1184725" y="4003550"/>
            <a:ext cx="5583900" cy="34053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Scenario 2</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600" b="1">
                <a:solidFill>
                  <a:srgbClr val="FFFFFF"/>
                </a:solidFill>
                <a:latin typeface="Open Sans"/>
                <a:ea typeface="Open Sans"/>
                <a:cs typeface="Open Sans"/>
                <a:sym typeface="Open Sans"/>
              </a:rPr>
              <a:t>On-Call Shift</a:t>
            </a:r>
            <a:endParaRPr sz="3600" b="1">
              <a:solidFill>
                <a:srgbClr val="FFFFFF"/>
              </a:solidFill>
              <a:latin typeface="Open Sans"/>
              <a:ea typeface="Open Sans"/>
              <a:cs typeface="Open Sans"/>
              <a:sym typeface="Open Sans"/>
            </a:endParaRPr>
          </a:p>
        </p:txBody>
      </p:sp>
      <p:sp>
        <p:nvSpPr>
          <p:cNvPr id="253" name="Google Shape;253;p63"/>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64"/>
          <p:cNvSpPr txBox="1">
            <a:spLocks noGrp="1"/>
          </p:cNvSpPr>
          <p:nvPr>
            <p:ph type="title"/>
          </p:nvPr>
        </p:nvSpPr>
        <p:spPr>
          <a:xfrm>
            <a:off x="264895" y="72646"/>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On-Call Shift </a:t>
            </a:r>
            <a:endParaRPr sz="3600" b="1"/>
          </a:p>
        </p:txBody>
      </p:sp>
      <p:sp>
        <p:nvSpPr>
          <p:cNvPr id="259" name="Google Shape;259;p64"/>
          <p:cNvSpPr txBox="1">
            <a:spLocks noGrp="1"/>
          </p:cNvSpPr>
          <p:nvPr>
            <p:ph type="body" idx="1"/>
          </p:nvPr>
        </p:nvSpPr>
        <p:spPr>
          <a:xfrm>
            <a:off x="264900" y="935225"/>
            <a:ext cx="7242600" cy="8535900"/>
          </a:xfrm>
          <a:prstGeom prst="rect">
            <a:avLst/>
          </a:prstGeom>
        </p:spPr>
        <p:txBody>
          <a:bodyPr spcFirstLastPara="1" wrap="square" lIns="91425" tIns="91425" rIns="91425" bIns="91425" anchor="t" anchorCtr="0">
            <a:noAutofit/>
          </a:bodyPr>
          <a:lstStyle/>
          <a:p>
            <a:pPr marL="0" lvl="0" indent="0" algn="l" rtl="0">
              <a:spcBef>
                <a:spcPts val="1400"/>
              </a:spcBef>
              <a:spcAft>
                <a:spcPts val="0"/>
              </a:spcAft>
              <a:buClr>
                <a:schemeClr val="dk1"/>
              </a:buClr>
              <a:buSzPts val="1100"/>
              <a:buFont typeface="Arial"/>
              <a:buNone/>
            </a:pPr>
            <a:r>
              <a:rPr lang="en" sz="1600" b="1">
                <a:solidFill>
                  <a:schemeClr val="dk1"/>
                </a:solidFill>
                <a:latin typeface="Arial"/>
                <a:ea typeface="Arial"/>
                <a:cs typeface="Arial"/>
                <a:sym typeface="Arial"/>
              </a:rPr>
              <a:t>Summary</a:t>
            </a:r>
            <a:endParaRPr sz="1600" b="1">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400">
                <a:solidFill>
                  <a:schemeClr val="dk1"/>
                </a:solidFill>
                <a:latin typeface="Arial"/>
                <a:ea typeface="Arial"/>
                <a:cs typeface="Arial"/>
                <a:sym typeface="Arial"/>
              </a:rPr>
              <a:t>Today is your first on-call shift as an SRE. During your shift, you will have to respond to alerts to keep the system running at its best using the on-call best practices learned in this course. During your on-call shift, make sure to be thinking of ways to reduce toil. After your on-call shift is over, you will be responsible for writing a summary of your shift and a post-mortem. On the following slides you will encounter several different “alerts” from your monitoring stack. Each “alert” will contain several different parts that will help you write your on-call log for your shift. Additionally, you’ll encounter an application outage that will require a post-mortem. </a:t>
            </a:r>
            <a:endParaRPr sz="1400">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600" b="1">
                <a:solidFill>
                  <a:schemeClr val="dk1"/>
                </a:solidFill>
                <a:latin typeface="Arial"/>
                <a:ea typeface="Arial"/>
                <a:cs typeface="Arial"/>
                <a:sym typeface="Arial"/>
              </a:rPr>
              <a:t>Alert Components</a:t>
            </a:r>
            <a:endParaRPr sz="1600" b="1">
              <a:solidFill>
                <a:schemeClr val="dk1"/>
              </a:solidFill>
              <a:latin typeface="Arial"/>
              <a:ea typeface="Arial"/>
              <a:cs typeface="Arial"/>
              <a:sym typeface="Arial"/>
            </a:endParaRPr>
          </a:p>
          <a:p>
            <a:pPr marL="0" lvl="0" indent="0" algn="l" rtl="0">
              <a:spcBef>
                <a:spcPts val="1200"/>
              </a:spcBef>
              <a:spcAft>
                <a:spcPts val="0"/>
              </a:spcAft>
              <a:buNone/>
            </a:pPr>
            <a:r>
              <a:rPr lang="en" sz="1400">
                <a:solidFill>
                  <a:schemeClr val="dk1"/>
                </a:solidFill>
                <a:latin typeface="Arial"/>
                <a:ea typeface="Arial"/>
                <a:cs typeface="Arial"/>
                <a:sym typeface="Arial"/>
              </a:rPr>
              <a:t>Summary -- This will be general knowledge about the systems involved that you would know if you had actually been working at the company. It will include a brief description of the systems involved as well information about how it is managed. </a:t>
            </a:r>
            <a:endParaRPr sz="1400">
              <a:solidFill>
                <a:schemeClr val="dk1"/>
              </a:solidFill>
              <a:latin typeface="Arial"/>
              <a:ea typeface="Arial"/>
              <a:cs typeface="Arial"/>
              <a:sym typeface="Arial"/>
            </a:endParaRPr>
          </a:p>
          <a:p>
            <a:pPr marL="0" lvl="0" indent="0" algn="l" rtl="0">
              <a:spcBef>
                <a:spcPts val="1200"/>
              </a:spcBef>
              <a:spcAft>
                <a:spcPts val="0"/>
              </a:spcAft>
              <a:buNone/>
            </a:pPr>
            <a:r>
              <a:rPr lang="en" sz="1400">
                <a:solidFill>
                  <a:schemeClr val="dk1"/>
                </a:solidFill>
                <a:latin typeface="Arial"/>
                <a:ea typeface="Arial"/>
                <a:cs typeface="Arial"/>
                <a:sym typeface="Arial"/>
              </a:rPr>
              <a:t>Standard Operating Procedure (SOP) -- This will be a short description of the steps to troubleshoot and potentially correct the cause of the alert. </a:t>
            </a:r>
            <a:endParaRPr sz="1400">
              <a:solidFill>
                <a:schemeClr val="dk1"/>
              </a:solidFill>
              <a:latin typeface="Arial"/>
              <a:ea typeface="Arial"/>
              <a:cs typeface="Arial"/>
              <a:sym typeface="Arial"/>
            </a:endParaRPr>
          </a:p>
          <a:p>
            <a:pPr marL="0" lvl="0" indent="0" algn="l" rtl="0">
              <a:spcBef>
                <a:spcPts val="1200"/>
              </a:spcBef>
              <a:spcAft>
                <a:spcPts val="0"/>
              </a:spcAft>
              <a:buNone/>
            </a:pPr>
            <a:r>
              <a:rPr lang="en" sz="1400">
                <a:solidFill>
                  <a:schemeClr val="dk1"/>
                </a:solidFill>
                <a:latin typeface="Arial"/>
                <a:ea typeface="Arial"/>
                <a:cs typeface="Arial"/>
                <a:sym typeface="Arial"/>
              </a:rPr>
              <a:t>Log and Monitoring Details -- This section will contain snippets of relevant logs and monitoring data (graphs, metrics, etc.) that are associated with responding to an alert. </a:t>
            </a:r>
            <a:endParaRPr sz="1400">
              <a:solidFill>
                <a:schemeClr val="dk1"/>
              </a:solidFill>
              <a:latin typeface="Arial"/>
              <a:ea typeface="Arial"/>
              <a:cs typeface="Arial"/>
              <a:sym typeface="Arial"/>
            </a:endParaRPr>
          </a:p>
          <a:p>
            <a:pPr marL="0" lvl="0" indent="0" algn="l" rtl="0">
              <a:spcBef>
                <a:spcPts val="1200"/>
              </a:spcBef>
              <a:spcAft>
                <a:spcPts val="0"/>
              </a:spcAft>
              <a:buNone/>
            </a:pPr>
            <a:r>
              <a:rPr lang="en" sz="1600" b="1">
                <a:solidFill>
                  <a:schemeClr val="dk1"/>
                </a:solidFill>
                <a:latin typeface="Arial"/>
                <a:ea typeface="Arial"/>
                <a:cs typeface="Arial"/>
                <a:sym typeface="Arial"/>
              </a:rPr>
              <a:t>On-call Log</a:t>
            </a:r>
            <a:endParaRPr sz="1600" b="1">
              <a:solidFill>
                <a:schemeClr val="dk1"/>
              </a:solidFill>
              <a:latin typeface="Arial"/>
              <a:ea typeface="Arial"/>
              <a:cs typeface="Arial"/>
              <a:sym typeface="Arial"/>
            </a:endParaRPr>
          </a:p>
          <a:p>
            <a:pPr marL="0" lvl="0" indent="0" algn="l" rtl="0">
              <a:spcBef>
                <a:spcPts val="1200"/>
              </a:spcBef>
              <a:spcAft>
                <a:spcPts val="0"/>
              </a:spcAft>
              <a:buNone/>
            </a:pPr>
            <a:r>
              <a:rPr lang="en" sz="1400">
                <a:solidFill>
                  <a:schemeClr val="dk1"/>
                </a:solidFill>
                <a:latin typeface="Arial"/>
                <a:ea typeface="Arial"/>
                <a:cs typeface="Arial"/>
                <a:sym typeface="Arial"/>
              </a:rPr>
              <a:t>After your on-call shift you’ll need to add to the on-call log. There is a provided sample template for you to use that includes all the necessary fields. Remember your on-call log is used to help track recurring alerts/issues as well as providing a record of the steps taken to resolve the issue. </a:t>
            </a:r>
            <a:endParaRPr sz="1400">
              <a:solidFill>
                <a:schemeClr val="dk1"/>
              </a:solidFill>
              <a:latin typeface="Arial"/>
              <a:ea typeface="Arial"/>
              <a:cs typeface="Arial"/>
              <a:sym typeface="Arial"/>
            </a:endParaRPr>
          </a:p>
          <a:p>
            <a:pPr marL="0" lvl="0" indent="0" algn="l" rtl="0">
              <a:spcBef>
                <a:spcPts val="1200"/>
              </a:spcBef>
              <a:spcAft>
                <a:spcPts val="0"/>
              </a:spcAft>
              <a:buNone/>
            </a:pPr>
            <a:r>
              <a:rPr lang="en" sz="1600" b="1">
                <a:solidFill>
                  <a:schemeClr val="dk1"/>
                </a:solidFill>
                <a:latin typeface="Arial"/>
                <a:ea typeface="Arial"/>
                <a:cs typeface="Arial"/>
                <a:sym typeface="Arial"/>
              </a:rPr>
              <a:t>Post-Mortem</a:t>
            </a:r>
            <a:endParaRPr sz="1600" b="1">
              <a:solidFill>
                <a:schemeClr val="dk1"/>
              </a:solidFill>
              <a:latin typeface="Arial"/>
              <a:ea typeface="Arial"/>
              <a:cs typeface="Arial"/>
              <a:sym typeface="Arial"/>
            </a:endParaRPr>
          </a:p>
          <a:p>
            <a:pPr marL="0" lvl="0" indent="0" algn="l" rtl="0">
              <a:spcBef>
                <a:spcPts val="1200"/>
              </a:spcBef>
              <a:spcAft>
                <a:spcPts val="0"/>
              </a:spcAft>
              <a:buNone/>
            </a:pPr>
            <a:r>
              <a:rPr lang="en" sz="1400">
                <a:solidFill>
                  <a:schemeClr val="dk1"/>
                </a:solidFill>
                <a:latin typeface="Arial"/>
                <a:ea typeface="Arial"/>
                <a:cs typeface="Arial"/>
                <a:sym typeface="Arial"/>
              </a:rPr>
              <a:t>Unfortunately there will be an application outage on your shift that will require a post-mortem. You will only be responsible for filling in your involvement, plus you’ll be in charge of creating an action plan and impact assessment.  </a:t>
            </a:r>
            <a:r>
              <a:rPr lang="en" sz="1500">
                <a:latin typeface="Open Sans"/>
                <a:ea typeface="Open Sans"/>
                <a:cs typeface="Open Sans"/>
                <a:sym typeface="Open Sans"/>
              </a:rPr>
              <a:t>	</a:t>
            </a:r>
            <a:endParaRPr sz="1500">
              <a:latin typeface="Open Sans"/>
              <a:ea typeface="Open Sans"/>
              <a:cs typeface="Open Sans"/>
              <a:sym typeface="Open Sans"/>
            </a:endParaRPr>
          </a:p>
          <a:p>
            <a:pPr marL="0" lvl="0" indent="0" algn="l" rtl="0">
              <a:lnSpc>
                <a:spcPct val="100000"/>
              </a:lnSpc>
              <a:spcBef>
                <a:spcPts val="1200"/>
              </a:spcBef>
              <a:spcAft>
                <a:spcPts val="0"/>
              </a:spcAft>
              <a:buNone/>
            </a:pPr>
            <a:endParaRPr sz="1900" b="1">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190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1900" b="1">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65"/>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a:t>On-Call Shift -- Alert 1</a:t>
            </a:r>
            <a:endParaRPr sz="3600" b="1"/>
          </a:p>
        </p:txBody>
      </p:sp>
      <p:sp>
        <p:nvSpPr>
          <p:cNvPr id="265" name="Google Shape;265;p65"/>
          <p:cNvSpPr txBox="1">
            <a:spLocks noGrp="1"/>
          </p:cNvSpPr>
          <p:nvPr>
            <p:ph type="body" idx="1"/>
          </p:nvPr>
        </p:nvSpPr>
        <p:spPr>
          <a:xfrm>
            <a:off x="0" y="893350"/>
            <a:ext cx="7242600" cy="8535900"/>
          </a:xfrm>
          <a:prstGeom prst="rect">
            <a:avLst/>
          </a:prstGeom>
        </p:spPr>
        <p:txBody>
          <a:bodyPr spcFirstLastPara="1" wrap="square" lIns="91425" tIns="91425" rIns="91425" bIns="91425" anchor="t" anchorCtr="0">
            <a:noAutofit/>
          </a:bodyPr>
          <a:lstStyle/>
          <a:p>
            <a:pPr marL="0" lvl="0" indent="0" algn="ctr" rtl="0">
              <a:spcBef>
                <a:spcPts val="1400"/>
              </a:spcBef>
              <a:spcAft>
                <a:spcPts val="0"/>
              </a:spcAft>
              <a:buClr>
                <a:schemeClr val="dk1"/>
              </a:buClr>
              <a:buSzPts val="1100"/>
              <a:buFont typeface="Arial"/>
              <a:buNone/>
            </a:pPr>
            <a:r>
              <a:rPr lang="en" sz="2200" b="1">
                <a:solidFill>
                  <a:schemeClr val="dk1"/>
                </a:solidFill>
                <a:latin typeface="Arial"/>
                <a:ea typeface="Arial"/>
                <a:cs typeface="Arial"/>
                <a:sym typeface="Arial"/>
              </a:rPr>
              <a:t>Order Processing Issues </a:t>
            </a:r>
            <a:endParaRPr sz="2200" b="1">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800" b="1">
                <a:solidFill>
                  <a:schemeClr val="dk1"/>
                </a:solidFill>
                <a:latin typeface="Arial"/>
                <a:ea typeface="Arial"/>
                <a:cs typeface="Arial"/>
                <a:sym typeface="Arial"/>
              </a:rPr>
              <a:t>Summary</a:t>
            </a:r>
            <a:endParaRPr sz="1800" b="1">
              <a:solidFill>
                <a:schemeClr val="dk1"/>
              </a:solidFill>
              <a:latin typeface="Arial"/>
              <a:ea typeface="Arial"/>
              <a:cs typeface="Arial"/>
              <a:sym typeface="Arial"/>
            </a:endParaRPr>
          </a:p>
          <a:p>
            <a:pPr marL="0" lvl="0" indent="0" algn="l" rtl="0">
              <a:spcBef>
                <a:spcPts val="1200"/>
              </a:spcBef>
              <a:spcAft>
                <a:spcPts val="0"/>
              </a:spcAft>
              <a:buNone/>
            </a:pPr>
            <a:r>
              <a:rPr lang="en" sz="1400">
                <a:solidFill>
                  <a:schemeClr val="dk1"/>
                </a:solidFill>
                <a:latin typeface="Arial"/>
                <a:ea typeface="Arial"/>
                <a:cs typeface="Arial"/>
                <a:sym typeface="Arial"/>
              </a:rPr>
              <a:t>You receive an alert that the number of Outstanding Orders is too high. Orders are processed by a separate component from the main application. It runs periodically (every hour currently) to batch process any open orders. Your team has set up some monitors to keep track of how well the order processor is doing. </a:t>
            </a:r>
            <a:endParaRPr sz="1400">
              <a:solidFill>
                <a:schemeClr val="dk1"/>
              </a:solidFill>
              <a:latin typeface="Arial"/>
              <a:ea typeface="Arial"/>
              <a:cs typeface="Arial"/>
              <a:sym typeface="Arial"/>
            </a:endParaRPr>
          </a:p>
          <a:p>
            <a:pPr marL="0" lvl="0" indent="0" algn="l" rtl="0">
              <a:lnSpc>
                <a:spcPct val="100000"/>
              </a:lnSpc>
              <a:spcBef>
                <a:spcPts val="1200"/>
              </a:spcBef>
              <a:spcAft>
                <a:spcPts val="0"/>
              </a:spcAft>
              <a:buNone/>
            </a:pPr>
            <a:r>
              <a:rPr lang="en" sz="1800" b="1">
                <a:latin typeface="Open Sans"/>
                <a:ea typeface="Open Sans"/>
                <a:cs typeface="Open Sans"/>
                <a:sym typeface="Open Sans"/>
              </a:rPr>
              <a:t>SOP</a:t>
            </a: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900" b="1">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190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1900" b="1">
              <a:latin typeface="Open Sans"/>
              <a:ea typeface="Open Sans"/>
              <a:cs typeface="Open Sans"/>
              <a:sym typeface="Open Sans"/>
            </a:endParaRPr>
          </a:p>
        </p:txBody>
      </p:sp>
      <p:sp>
        <p:nvSpPr>
          <p:cNvPr id="266" name="Google Shape;266;p65"/>
          <p:cNvSpPr txBox="1"/>
          <p:nvPr/>
        </p:nvSpPr>
        <p:spPr>
          <a:xfrm>
            <a:off x="201800" y="4097875"/>
            <a:ext cx="611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Open Sans Light"/>
              <a:ea typeface="Open Sans Light"/>
              <a:cs typeface="Open Sans Light"/>
              <a:sym typeface="Open Sans Light"/>
            </a:endParaRPr>
          </a:p>
        </p:txBody>
      </p:sp>
      <p:sp>
        <p:nvSpPr>
          <p:cNvPr id="267" name="Google Shape;267;p65"/>
          <p:cNvSpPr txBox="1"/>
          <p:nvPr/>
        </p:nvSpPr>
        <p:spPr>
          <a:xfrm>
            <a:off x="263875" y="3663250"/>
            <a:ext cx="6534900" cy="2724300"/>
          </a:xfrm>
          <a:prstGeom prst="rect">
            <a:avLst/>
          </a:prstGeom>
          <a:solidFill>
            <a:schemeClr val="lt2"/>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latin typeface="Open Sans Light"/>
                <a:ea typeface="Open Sans Light"/>
                <a:cs typeface="Open Sans Light"/>
                <a:sym typeface="Open Sans Light"/>
              </a:rPr>
              <a:t>Number of Outstanding Orders is Too High</a:t>
            </a:r>
            <a:endParaRPr sz="1500">
              <a:latin typeface="Open Sans Light"/>
              <a:ea typeface="Open Sans Light"/>
              <a:cs typeface="Open Sans Light"/>
              <a:sym typeface="Open Sans Light"/>
            </a:endParaRPr>
          </a:p>
          <a:p>
            <a:pPr marL="0" lvl="0" indent="0" algn="l" rtl="0">
              <a:spcBef>
                <a:spcPts val="0"/>
              </a:spcBef>
              <a:spcAft>
                <a:spcPts val="0"/>
              </a:spcAft>
              <a:buNone/>
            </a:pPr>
            <a:r>
              <a:rPr lang="en" sz="1500">
                <a:latin typeface="Open Sans Light"/>
                <a:ea typeface="Open Sans Light"/>
                <a:cs typeface="Open Sans Light"/>
                <a:sym typeface="Open Sans Light"/>
              </a:rPr>
              <a:t>	If this alert comes through you will need to check the dashboard to see if the Order Processor is overloaded with orders. If there is a high number of orders contact Ops to see if the processor should be run more frequently. </a:t>
            </a:r>
            <a:endParaRPr sz="1500">
              <a:latin typeface="Open Sans Light"/>
              <a:ea typeface="Open Sans Light"/>
              <a:cs typeface="Open Sans Light"/>
              <a:sym typeface="Open Sans Light"/>
            </a:endParaRPr>
          </a:p>
          <a:p>
            <a:pPr marL="0" lvl="0" indent="0" algn="l" rtl="0">
              <a:spcBef>
                <a:spcPts val="0"/>
              </a:spcBef>
              <a:spcAft>
                <a:spcPts val="0"/>
              </a:spcAft>
              <a:buNone/>
            </a:pPr>
            <a:r>
              <a:rPr lang="en" sz="1500">
                <a:latin typeface="Open Sans Light"/>
                <a:ea typeface="Open Sans Light"/>
                <a:cs typeface="Open Sans Light"/>
                <a:sym typeface="Open Sans Light"/>
              </a:rPr>
              <a:t>	There are logs at /home/sre/course4/order_processing.log. If the server is not overloaded, this is a good place to check for errors. If you encounter any errors, send a message to the developers so that they can troubleshoot.</a:t>
            </a:r>
            <a:endParaRPr sz="1500">
              <a:latin typeface="Open Sans Light"/>
              <a:ea typeface="Open Sans Light"/>
              <a:cs typeface="Open Sans Light"/>
              <a:sym typeface="Open Sans Light"/>
            </a:endParaRPr>
          </a:p>
          <a:p>
            <a:pPr marL="0" lvl="0" indent="0" algn="l" rtl="0">
              <a:spcBef>
                <a:spcPts val="0"/>
              </a:spcBef>
              <a:spcAft>
                <a:spcPts val="0"/>
              </a:spcAft>
              <a:buNone/>
            </a:pPr>
            <a:r>
              <a:rPr lang="en" sz="1500">
                <a:latin typeface="Open Sans Light"/>
                <a:ea typeface="Open Sans Light"/>
                <a:cs typeface="Open Sans Light"/>
                <a:sym typeface="Open Sans Light"/>
              </a:rPr>
              <a:t>	It is okay to restart this server during business hours. The Order Processor will pick up where it left off after a restart.</a:t>
            </a:r>
            <a:endParaRPr sz="1500">
              <a:latin typeface="Open Sans Light"/>
              <a:ea typeface="Open Sans Light"/>
              <a:cs typeface="Open Sans Light"/>
              <a:sym typeface="Open Sans 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66"/>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a:t>On-Call Shift -- Alert 1</a:t>
            </a:r>
            <a:endParaRPr sz="3600" b="1"/>
          </a:p>
        </p:txBody>
      </p:sp>
      <p:sp>
        <p:nvSpPr>
          <p:cNvPr id="273" name="Google Shape;273;p66"/>
          <p:cNvSpPr txBox="1">
            <a:spLocks noGrp="1"/>
          </p:cNvSpPr>
          <p:nvPr>
            <p:ph type="body" idx="1"/>
          </p:nvPr>
        </p:nvSpPr>
        <p:spPr>
          <a:xfrm>
            <a:off x="0" y="893350"/>
            <a:ext cx="7242600" cy="8535900"/>
          </a:xfrm>
          <a:prstGeom prst="rect">
            <a:avLst/>
          </a:prstGeom>
        </p:spPr>
        <p:txBody>
          <a:bodyPr spcFirstLastPara="1" wrap="square" lIns="91425" tIns="91425" rIns="91425" bIns="91425" anchor="t" anchorCtr="0">
            <a:noAutofit/>
          </a:bodyPr>
          <a:lstStyle/>
          <a:p>
            <a:pPr marL="0" lvl="0" indent="0" algn="ctr" rtl="0">
              <a:spcBef>
                <a:spcPts val="1400"/>
              </a:spcBef>
              <a:spcAft>
                <a:spcPts val="0"/>
              </a:spcAft>
              <a:buClr>
                <a:schemeClr val="dk1"/>
              </a:buClr>
              <a:buSzPts val="1100"/>
              <a:buFont typeface="Arial"/>
              <a:buNone/>
            </a:pPr>
            <a:r>
              <a:rPr lang="en" sz="2200" b="1">
                <a:solidFill>
                  <a:schemeClr val="dk1"/>
                </a:solidFill>
                <a:latin typeface="Arial"/>
                <a:ea typeface="Arial"/>
                <a:cs typeface="Arial"/>
                <a:sym typeface="Arial"/>
              </a:rPr>
              <a:t>Order Processing Issues, cont</a:t>
            </a:r>
            <a:endParaRPr sz="2200" b="1">
              <a:solidFill>
                <a:schemeClr val="dk1"/>
              </a:solidFill>
              <a:latin typeface="Arial"/>
              <a:ea typeface="Arial"/>
              <a:cs typeface="Arial"/>
              <a:sym typeface="Arial"/>
            </a:endParaRPr>
          </a:p>
          <a:p>
            <a:pPr marL="0" lvl="0" indent="0" algn="l" rtl="0">
              <a:lnSpc>
                <a:spcPct val="100000"/>
              </a:lnSpc>
              <a:spcBef>
                <a:spcPts val="1200"/>
              </a:spcBef>
              <a:spcAft>
                <a:spcPts val="0"/>
              </a:spcAft>
              <a:buNone/>
            </a:pPr>
            <a:endParaRPr sz="1000" b="1">
              <a:latin typeface="Open Sans"/>
              <a:ea typeface="Open Sans"/>
              <a:cs typeface="Open Sans"/>
              <a:sym typeface="Open Sans"/>
            </a:endParaRPr>
          </a:p>
          <a:p>
            <a:pPr marL="0" lvl="0" indent="0" algn="l" rtl="0">
              <a:lnSpc>
                <a:spcPct val="100000"/>
              </a:lnSpc>
              <a:spcBef>
                <a:spcPts val="1200"/>
              </a:spcBef>
              <a:spcAft>
                <a:spcPts val="0"/>
              </a:spcAft>
              <a:buNone/>
            </a:pPr>
            <a:r>
              <a:rPr lang="en" sz="1800" b="1">
                <a:latin typeface="Open Sans"/>
                <a:ea typeface="Open Sans"/>
                <a:cs typeface="Open Sans"/>
                <a:sym typeface="Open Sans"/>
              </a:rPr>
              <a:t>Log/Monitoring Details</a:t>
            </a: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900" b="1">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190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1900" b="1">
              <a:latin typeface="Open Sans"/>
              <a:ea typeface="Open Sans"/>
              <a:cs typeface="Open Sans"/>
              <a:sym typeface="Open Sans"/>
            </a:endParaRPr>
          </a:p>
        </p:txBody>
      </p:sp>
      <p:pic>
        <p:nvPicPr>
          <p:cNvPr id="274" name="Google Shape;274;p66" title="Points scored"/>
          <p:cNvPicPr preferRelativeResize="0"/>
          <p:nvPr/>
        </p:nvPicPr>
        <p:blipFill>
          <a:blip r:embed="rId3">
            <a:alphaModFix/>
          </a:blip>
          <a:stretch>
            <a:fillRect/>
          </a:stretch>
        </p:blipFill>
        <p:spPr>
          <a:xfrm>
            <a:off x="264950" y="2350500"/>
            <a:ext cx="6797649" cy="3355276"/>
          </a:xfrm>
          <a:prstGeom prst="rect">
            <a:avLst/>
          </a:prstGeom>
          <a:noFill/>
          <a:ln>
            <a:noFill/>
          </a:ln>
        </p:spPr>
      </p:pic>
      <p:pic>
        <p:nvPicPr>
          <p:cNvPr id="275" name="Google Shape;275;p66"/>
          <p:cNvPicPr preferRelativeResize="0"/>
          <p:nvPr/>
        </p:nvPicPr>
        <p:blipFill>
          <a:blip r:embed="rId4">
            <a:alphaModFix/>
          </a:blip>
          <a:stretch>
            <a:fillRect/>
          </a:stretch>
        </p:blipFill>
        <p:spPr>
          <a:xfrm>
            <a:off x="341150" y="5781975"/>
            <a:ext cx="6797651" cy="40740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67"/>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a:t>On-Call Shift -- Alert 2</a:t>
            </a:r>
            <a:endParaRPr sz="3600" b="1"/>
          </a:p>
        </p:txBody>
      </p:sp>
      <p:sp>
        <p:nvSpPr>
          <p:cNvPr id="281" name="Google Shape;281;p67"/>
          <p:cNvSpPr txBox="1">
            <a:spLocks noGrp="1"/>
          </p:cNvSpPr>
          <p:nvPr>
            <p:ph type="body" idx="1"/>
          </p:nvPr>
        </p:nvSpPr>
        <p:spPr>
          <a:xfrm>
            <a:off x="0" y="893350"/>
            <a:ext cx="7242600" cy="8535900"/>
          </a:xfrm>
          <a:prstGeom prst="rect">
            <a:avLst/>
          </a:prstGeom>
        </p:spPr>
        <p:txBody>
          <a:bodyPr spcFirstLastPara="1" wrap="square" lIns="91425" tIns="91425" rIns="91425" bIns="91425" anchor="t" anchorCtr="0">
            <a:noAutofit/>
          </a:bodyPr>
          <a:lstStyle/>
          <a:p>
            <a:pPr marL="0" lvl="0" indent="0" algn="ctr" rtl="0">
              <a:spcBef>
                <a:spcPts val="1400"/>
              </a:spcBef>
              <a:spcAft>
                <a:spcPts val="0"/>
              </a:spcAft>
              <a:buClr>
                <a:schemeClr val="dk1"/>
              </a:buClr>
              <a:buSzPts val="1100"/>
              <a:buFont typeface="Arial"/>
              <a:buNone/>
            </a:pPr>
            <a:r>
              <a:rPr lang="en" sz="2400" b="1">
                <a:solidFill>
                  <a:schemeClr val="dk1"/>
                </a:solidFill>
                <a:latin typeface="Arial"/>
                <a:ea typeface="Arial"/>
                <a:cs typeface="Arial"/>
                <a:sym typeface="Arial"/>
              </a:rPr>
              <a:t>Low Storage Alert</a:t>
            </a:r>
            <a:r>
              <a:rPr lang="en" sz="1600" b="1">
                <a:solidFill>
                  <a:schemeClr val="dk1"/>
                </a:solidFill>
                <a:latin typeface="Arial"/>
                <a:ea typeface="Arial"/>
                <a:cs typeface="Arial"/>
                <a:sym typeface="Arial"/>
              </a:rPr>
              <a:t> </a:t>
            </a:r>
            <a:endParaRPr sz="1600" b="1">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800" b="1">
                <a:solidFill>
                  <a:schemeClr val="dk1"/>
                </a:solidFill>
                <a:latin typeface="Arial"/>
                <a:ea typeface="Arial"/>
                <a:cs typeface="Arial"/>
                <a:sym typeface="Arial"/>
              </a:rPr>
              <a:t>Summary</a:t>
            </a:r>
            <a:endParaRPr sz="1800" b="1">
              <a:solidFill>
                <a:schemeClr val="dk1"/>
              </a:solidFill>
              <a:latin typeface="Arial"/>
              <a:ea typeface="Arial"/>
              <a:cs typeface="Arial"/>
              <a:sym typeface="Arial"/>
            </a:endParaRPr>
          </a:p>
          <a:p>
            <a:pPr marL="0" lvl="0" indent="0" algn="l" rtl="0">
              <a:spcBef>
                <a:spcPts val="1200"/>
              </a:spcBef>
              <a:spcAft>
                <a:spcPts val="0"/>
              </a:spcAft>
              <a:buNone/>
            </a:pPr>
            <a:r>
              <a:rPr lang="en" sz="1400">
                <a:solidFill>
                  <a:schemeClr val="dk1"/>
                </a:solidFill>
                <a:latin typeface="Arial"/>
                <a:ea typeface="Arial"/>
                <a:cs typeface="Arial"/>
                <a:sym typeface="Arial"/>
              </a:rPr>
              <a:t>You receive an alert that the storage is running out on the mount where application logs are being written to. After consulting the SOP, you reach out to the team responsible for the server. They respond that Steve is normally in charge of handling the logs. Every morning he would run the commands listed in the run book, but he has been out sick for a week. The other members of the team forgot that it needed to be done, so the mount filled up. </a:t>
            </a:r>
            <a:endParaRPr sz="1400">
              <a:solidFill>
                <a:schemeClr val="dk1"/>
              </a:solidFill>
              <a:latin typeface="Arial"/>
              <a:ea typeface="Arial"/>
              <a:cs typeface="Arial"/>
              <a:sym typeface="Arial"/>
            </a:endParaRPr>
          </a:p>
          <a:p>
            <a:pPr marL="0" lvl="0" indent="0" algn="l" rtl="0">
              <a:lnSpc>
                <a:spcPct val="100000"/>
              </a:lnSpc>
              <a:spcBef>
                <a:spcPts val="1200"/>
              </a:spcBef>
              <a:spcAft>
                <a:spcPts val="0"/>
              </a:spcAft>
              <a:buNone/>
            </a:pPr>
            <a:r>
              <a:rPr lang="en" sz="1800" b="1">
                <a:latin typeface="Open Sans"/>
                <a:ea typeface="Open Sans"/>
                <a:cs typeface="Open Sans"/>
                <a:sym typeface="Open Sans"/>
              </a:rPr>
              <a:t>SOP</a:t>
            </a: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800" b="1">
              <a:latin typeface="Open Sans"/>
              <a:ea typeface="Open Sans"/>
              <a:cs typeface="Open Sans"/>
              <a:sym typeface="Open Sans"/>
            </a:endParaRPr>
          </a:p>
          <a:p>
            <a:pPr marL="0" lvl="0" indent="0" algn="l" rtl="0">
              <a:lnSpc>
                <a:spcPct val="100000"/>
              </a:lnSpc>
              <a:spcBef>
                <a:spcPts val="1200"/>
              </a:spcBef>
              <a:spcAft>
                <a:spcPts val="0"/>
              </a:spcAft>
              <a:buNone/>
            </a:pPr>
            <a:r>
              <a:rPr lang="en" sz="1800" b="1">
                <a:latin typeface="Open Sans"/>
                <a:ea typeface="Open Sans"/>
                <a:cs typeface="Open Sans"/>
                <a:sym typeface="Open Sans"/>
              </a:rPr>
              <a:t>Log/Monitoring Details</a:t>
            </a: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900" b="1">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190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1900" b="1">
              <a:latin typeface="Open Sans"/>
              <a:ea typeface="Open Sans"/>
              <a:cs typeface="Open Sans"/>
              <a:sym typeface="Open Sans"/>
            </a:endParaRPr>
          </a:p>
        </p:txBody>
      </p:sp>
      <p:sp>
        <p:nvSpPr>
          <p:cNvPr id="282" name="Google Shape;282;p67"/>
          <p:cNvSpPr txBox="1"/>
          <p:nvPr/>
        </p:nvSpPr>
        <p:spPr>
          <a:xfrm>
            <a:off x="403575" y="4377275"/>
            <a:ext cx="6395100" cy="1693200"/>
          </a:xfrm>
          <a:prstGeom prst="rect">
            <a:avLst/>
          </a:prstGeom>
          <a:solidFill>
            <a:schemeClr val="lt2"/>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Open Sans Light"/>
                <a:ea typeface="Open Sans Light"/>
                <a:cs typeface="Open Sans Light"/>
                <a:sym typeface="Open Sans Light"/>
              </a:rPr>
              <a:t>Low Storage</a:t>
            </a:r>
            <a:endParaRPr>
              <a:latin typeface="Open Sans Light"/>
              <a:ea typeface="Open Sans Light"/>
              <a:cs typeface="Open Sans Light"/>
              <a:sym typeface="Open Sans Light"/>
            </a:endParaRPr>
          </a:p>
          <a:p>
            <a:pPr marL="0" lvl="0" indent="0" algn="l" rtl="0">
              <a:spcBef>
                <a:spcPts val="0"/>
              </a:spcBef>
              <a:spcAft>
                <a:spcPts val="0"/>
              </a:spcAft>
              <a:buNone/>
            </a:pPr>
            <a:r>
              <a:rPr lang="en">
                <a:latin typeface="Open Sans Light"/>
                <a:ea typeface="Open Sans Light"/>
                <a:cs typeface="Open Sans Light"/>
                <a:sym typeface="Open Sans Light"/>
              </a:rPr>
              <a:t>	Depending on the specific alert take the following action:</a:t>
            </a:r>
            <a:br>
              <a:rPr lang="en">
                <a:latin typeface="Open Sans Light"/>
                <a:ea typeface="Open Sans Light"/>
                <a:cs typeface="Open Sans Light"/>
                <a:sym typeface="Open Sans Light"/>
              </a:rPr>
            </a:br>
            <a:r>
              <a:rPr lang="en">
                <a:latin typeface="Open Sans Light"/>
                <a:ea typeface="Open Sans Light"/>
                <a:cs typeface="Open Sans Light"/>
                <a:sym typeface="Open Sans Light"/>
              </a:rPr>
              <a:t>		</a:t>
            </a:r>
            <a:endParaRPr>
              <a:latin typeface="Open Sans Light"/>
              <a:ea typeface="Open Sans Light"/>
              <a:cs typeface="Open Sans Light"/>
              <a:sym typeface="Open Sans Light"/>
            </a:endParaRPr>
          </a:p>
          <a:p>
            <a:pPr marL="0" lvl="0" indent="0" algn="l" rtl="0">
              <a:spcBef>
                <a:spcPts val="0"/>
              </a:spcBef>
              <a:spcAft>
                <a:spcPts val="0"/>
              </a:spcAft>
              <a:buNone/>
            </a:pPr>
            <a:r>
              <a:rPr lang="en">
                <a:latin typeface="Open Sans Light"/>
                <a:ea typeface="Open Sans Light"/>
                <a:cs typeface="Open Sans Light"/>
                <a:sym typeface="Open Sans Light"/>
              </a:rPr>
              <a:t>		/home/sre/course4/app.log -- If this mount is low on storage, reach out to Compliance. They will know what logs can be cleared out or will request additional storage.</a:t>
            </a:r>
            <a:endParaRPr>
              <a:latin typeface="Open Sans Light"/>
              <a:ea typeface="Open Sans Light"/>
              <a:cs typeface="Open Sans Light"/>
              <a:sym typeface="Open Sans Light"/>
            </a:endParaRPr>
          </a:p>
          <a:p>
            <a:pPr marL="0" lvl="0" indent="0" algn="l" rtl="0">
              <a:spcBef>
                <a:spcPts val="0"/>
              </a:spcBef>
              <a:spcAft>
                <a:spcPts val="0"/>
              </a:spcAft>
              <a:buNone/>
            </a:pPr>
            <a:r>
              <a:rPr lang="en">
                <a:latin typeface="Open Sans Light"/>
                <a:ea typeface="Open Sans Light"/>
                <a:cs typeface="Open Sans Light"/>
                <a:sym typeface="Open Sans Light"/>
              </a:rPr>
              <a:t>	</a:t>
            </a:r>
            <a:endParaRPr>
              <a:latin typeface="Open Sans Light"/>
              <a:ea typeface="Open Sans Light"/>
              <a:cs typeface="Open Sans Light"/>
              <a:sym typeface="Open Sans Light"/>
            </a:endParaRPr>
          </a:p>
        </p:txBody>
      </p:sp>
      <p:pic>
        <p:nvPicPr>
          <p:cNvPr id="283" name="Google Shape;283;p67" title="Points scored"/>
          <p:cNvPicPr preferRelativeResize="0"/>
          <p:nvPr/>
        </p:nvPicPr>
        <p:blipFill>
          <a:blip r:embed="rId3">
            <a:alphaModFix/>
          </a:blip>
          <a:stretch>
            <a:fillRect/>
          </a:stretch>
        </p:blipFill>
        <p:spPr>
          <a:xfrm>
            <a:off x="403575" y="6487600"/>
            <a:ext cx="7000524" cy="3272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68"/>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a:t>On-Call Shift -- Alert 3</a:t>
            </a:r>
            <a:endParaRPr sz="3600" b="1"/>
          </a:p>
        </p:txBody>
      </p:sp>
      <p:sp>
        <p:nvSpPr>
          <p:cNvPr id="289" name="Google Shape;289;p68"/>
          <p:cNvSpPr txBox="1">
            <a:spLocks noGrp="1"/>
          </p:cNvSpPr>
          <p:nvPr>
            <p:ph type="body" idx="1"/>
          </p:nvPr>
        </p:nvSpPr>
        <p:spPr>
          <a:xfrm>
            <a:off x="0" y="893350"/>
            <a:ext cx="7242600" cy="8535900"/>
          </a:xfrm>
          <a:prstGeom prst="rect">
            <a:avLst/>
          </a:prstGeom>
        </p:spPr>
        <p:txBody>
          <a:bodyPr spcFirstLastPara="1" wrap="square" lIns="91425" tIns="91425" rIns="91425" bIns="91425" anchor="t" anchorCtr="0">
            <a:noAutofit/>
          </a:bodyPr>
          <a:lstStyle/>
          <a:p>
            <a:pPr marL="0" lvl="0" indent="0" algn="ctr" rtl="0">
              <a:spcBef>
                <a:spcPts val="1400"/>
              </a:spcBef>
              <a:spcAft>
                <a:spcPts val="0"/>
              </a:spcAft>
              <a:buClr>
                <a:schemeClr val="dk1"/>
              </a:buClr>
              <a:buSzPts val="1100"/>
              <a:buFont typeface="Arial"/>
              <a:buNone/>
            </a:pPr>
            <a:r>
              <a:rPr lang="en" sz="2400" b="1">
                <a:solidFill>
                  <a:schemeClr val="dk1"/>
                </a:solidFill>
                <a:latin typeface="Arial"/>
                <a:ea typeface="Arial"/>
                <a:cs typeface="Arial"/>
                <a:sym typeface="Arial"/>
              </a:rPr>
              <a:t>DNS Troubles</a:t>
            </a:r>
            <a:endParaRPr sz="2400" b="1">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800" b="1">
                <a:solidFill>
                  <a:schemeClr val="dk1"/>
                </a:solidFill>
                <a:latin typeface="Arial"/>
                <a:ea typeface="Arial"/>
                <a:cs typeface="Arial"/>
                <a:sym typeface="Arial"/>
              </a:rPr>
              <a:t>Summary</a:t>
            </a:r>
            <a:endParaRPr sz="1800" b="1">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400">
                <a:solidFill>
                  <a:schemeClr val="dk1"/>
                </a:solidFill>
                <a:latin typeface="Arial"/>
                <a:ea typeface="Arial"/>
                <a:cs typeface="Arial"/>
                <a:sym typeface="Arial"/>
              </a:rPr>
              <a:t>The networking team recently added a secondary backup DNS server to increase reliability since the one they are using now tends to go down frequently. Your team has several checks in place monitoring the DNS servers to make sure they are up at all times. </a:t>
            </a:r>
            <a:endParaRPr sz="1400">
              <a:solidFill>
                <a:schemeClr val="dk1"/>
              </a:solidFill>
              <a:latin typeface="Arial"/>
              <a:ea typeface="Arial"/>
              <a:cs typeface="Arial"/>
              <a:sym typeface="Arial"/>
            </a:endParaRPr>
          </a:p>
          <a:p>
            <a:pPr marL="0" lvl="0" indent="0" algn="l" rtl="0">
              <a:lnSpc>
                <a:spcPct val="100000"/>
              </a:lnSpc>
              <a:spcBef>
                <a:spcPts val="1200"/>
              </a:spcBef>
              <a:spcAft>
                <a:spcPts val="0"/>
              </a:spcAft>
              <a:buNone/>
            </a:pPr>
            <a:r>
              <a:rPr lang="en" sz="1800" b="1">
                <a:latin typeface="Open Sans"/>
                <a:ea typeface="Open Sans"/>
                <a:cs typeface="Open Sans"/>
                <a:sym typeface="Open Sans"/>
              </a:rPr>
              <a:t>SOP</a:t>
            </a: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900" b="1">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190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1900" b="1">
              <a:latin typeface="Open Sans"/>
              <a:ea typeface="Open Sans"/>
              <a:cs typeface="Open Sans"/>
              <a:sym typeface="Open Sans"/>
            </a:endParaRPr>
          </a:p>
        </p:txBody>
      </p:sp>
      <p:sp>
        <p:nvSpPr>
          <p:cNvPr id="290" name="Google Shape;290;p68"/>
          <p:cNvSpPr txBox="1"/>
          <p:nvPr/>
        </p:nvSpPr>
        <p:spPr>
          <a:xfrm>
            <a:off x="547950" y="3694275"/>
            <a:ext cx="6959700" cy="5141100"/>
          </a:xfrm>
          <a:prstGeom prst="rect">
            <a:avLst/>
          </a:prstGeom>
          <a:solidFill>
            <a:schemeClr val="lt2"/>
          </a:solid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a:latin typeface="Open Sans Light"/>
                <a:ea typeface="Open Sans Light"/>
                <a:cs typeface="Open Sans Light"/>
                <a:sym typeface="Open Sans Light"/>
              </a:rPr>
              <a:t>DNS Server Not Answering Requests</a:t>
            </a:r>
            <a:endParaRPr>
              <a:latin typeface="Open Sans Light"/>
              <a:ea typeface="Open Sans Light"/>
              <a:cs typeface="Open Sans Light"/>
              <a:sym typeface="Open Sans Light"/>
            </a:endParaRPr>
          </a:p>
          <a:p>
            <a:pPr marL="0" lvl="0" indent="0" algn="l" rtl="0">
              <a:spcBef>
                <a:spcPts val="0"/>
              </a:spcBef>
              <a:spcAft>
                <a:spcPts val="0"/>
              </a:spcAft>
              <a:buNone/>
            </a:pPr>
            <a:r>
              <a:rPr lang="en">
                <a:latin typeface="Open Sans Light"/>
                <a:ea typeface="Open Sans Light"/>
                <a:cs typeface="Open Sans Light"/>
                <a:sym typeface="Open Sans Light"/>
              </a:rPr>
              <a:t>	If you receive this alert, you should check to see if DNS1 or DNS2 is the current server answering requests. After determining which is the active server, check to see if the server is reachable. If the server is not reachable, immediately initiate the failover procedure to prevent any further network disruptions. If the server is reachable, check the logs to determine what the error is. If the active server cannot be brought back online within 5 mins, initiate the failover procedure. Either way, engage the Networking team to bring the standby server back online.</a:t>
            </a:r>
            <a:endParaRPr>
              <a:latin typeface="Open Sans Light"/>
              <a:ea typeface="Open Sans Light"/>
              <a:cs typeface="Open Sans Light"/>
              <a:sym typeface="Open Sans Light"/>
            </a:endParaRPr>
          </a:p>
          <a:p>
            <a:pPr marL="0" lvl="0" indent="0" algn="l" rtl="0">
              <a:spcBef>
                <a:spcPts val="0"/>
              </a:spcBef>
              <a:spcAft>
                <a:spcPts val="0"/>
              </a:spcAft>
              <a:buNone/>
            </a:pPr>
            <a:endParaRPr>
              <a:latin typeface="Open Sans Light"/>
              <a:ea typeface="Open Sans Light"/>
              <a:cs typeface="Open Sans Light"/>
              <a:sym typeface="Open Sans Light"/>
            </a:endParaRPr>
          </a:p>
          <a:p>
            <a:pPr marL="0" lvl="0" indent="0" algn="l" rtl="0">
              <a:spcBef>
                <a:spcPts val="0"/>
              </a:spcBef>
              <a:spcAft>
                <a:spcPts val="0"/>
              </a:spcAft>
              <a:buNone/>
            </a:pPr>
            <a:r>
              <a:rPr lang="en">
                <a:latin typeface="Open Sans Light"/>
                <a:ea typeface="Open Sans Light"/>
                <a:cs typeface="Open Sans Light"/>
                <a:sym typeface="Open Sans Light"/>
              </a:rPr>
              <a:t>Failover Procedure</a:t>
            </a:r>
            <a:endParaRPr>
              <a:latin typeface="Open Sans Light"/>
              <a:ea typeface="Open Sans Light"/>
              <a:cs typeface="Open Sans Light"/>
              <a:sym typeface="Open Sans Light"/>
            </a:endParaRPr>
          </a:p>
          <a:p>
            <a:pPr marL="914400" lvl="0" indent="-317500" algn="l" rtl="0">
              <a:spcBef>
                <a:spcPts val="0"/>
              </a:spcBef>
              <a:spcAft>
                <a:spcPts val="0"/>
              </a:spcAft>
              <a:buSzPts val="1400"/>
              <a:buFont typeface="Open Sans Light"/>
              <a:buAutoNum type="arabicPeriod"/>
            </a:pPr>
            <a:r>
              <a:rPr lang="en">
                <a:latin typeface="Open Sans Light"/>
                <a:ea typeface="Open Sans Light"/>
                <a:cs typeface="Open Sans Light"/>
                <a:sym typeface="Open Sans Light"/>
              </a:rPr>
              <a:t>Determine the active server with the dnsTool. </a:t>
            </a:r>
            <a:endParaRPr>
              <a:latin typeface="Open Sans Light"/>
              <a:ea typeface="Open Sans Light"/>
              <a:cs typeface="Open Sans Light"/>
              <a:sym typeface="Open Sans Light"/>
            </a:endParaRPr>
          </a:p>
          <a:p>
            <a:pPr marL="1828800" lvl="1" indent="-317500" algn="l" rtl="0">
              <a:spcBef>
                <a:spcPts val="0"/>
              </a:spcBef>
              <a:spcAft>
                <a:spcPts val="0"/>
              </a:spcAft>
              <a:buSzPts val="1400"/>
              <a:buFont typeface="Courier New"/>
              <a:buAutoNum type="alphaLcPeriod"/>
            </a:pPr>
            <a:r>
              <a:rPr lang="en">
                <a:latin typeface="Courier New"/>
                <a:ea typeface="Courier New"/>
                <a:cs typeface="Courier New"/>
                <a:sym typeface="Courier New"/>
              </a:rPr>
              <a:t>dnsTool -q active_server</a:t>
            </a:r>
            <a:endParaRPr>
              <a:latin typeface="Courier New"/>
              <a:ea typeface="Courier New"/>
              <a:cs typeface="Courier New"/>
              <a:sym typeface="Courier New"/>
            </a:endParaRPr>
          </a:p>
          <a:p>
            <a:pPr marL="914400" lvl="0" indent="-317500" algn="l" rtl="0">
              <a:spcBef>
                <a:spcPts val="0"/>
              </a:spcBef>
              <a:spcAft>
                <a:spcPts val="0"/>
              </a:spcAft>
              <a:buSzPts val="1400"/>
              <a:buFont typeface="Courier New"/>
              <a:buAutoNum type="arabicPeriod"/>
            </a:pPr>
            <a:r>
              <a:rPr lang="en">
                <a:latin typeface="Open Sans Light"/>
                <a:ea typeface="Open Sans Light"/>
                <a:cs typeface="Open Sans Light"/>
                <a:sym typeface="Open Sans Light"/>
              </a:rPr>
              <a:t>If the active server is reachable you can initiate the shutdown process. If this command fails, make sure the dns process is shutdown on the server before continuing</a:t>
            </a:r>
            <a:endParaRPr>
              <a:latin typeface="Courier New"/>
              <a:ea typeface="Courier New"/>
              <a:cs typeface="Courier New"/>
              <a:sym typeface="Courier New"/>
            </a:endParaRPr>
          </a:p>
          <a:p>
            <a:pPr marL="1828800" lvl="1" indent="-317500" algn="l" rtl="0">
              <a:spcBef>
                <a:spcPts val="0"/>
              </a:spcBef>
              <a:spcAft>
                <a:spcPts val="0"/>
              </a:spcAft>
              <a:buSzPts val="1400"/>
              <a:buFont typeface="Courier New"/>
              <a:buAutoNum type="alphaLcPeriod"/>
            </a:pPr>
            <a:r>
              <a:rPr lang="en">
                <a:latin typeface="Courier New"/>
                <a:ea typeface="Courier New"/>
                <a:cs typeface="Courier New"/>
                <a:sym typeface="Courier New"/>
              </a:rPr>
              <a:t>dnsTool -a shutdown -s dns1 </a:t>
            </a:r>
            <a:endParaRPr>
              <a:latin typeface="Courier New"/>
              <a:ea typeface="Courier New"/>
              <a:cs typeface="Courier New"/>
              <a:sym typeface="Courier New"/>
            </a:endParaRPr>
          </a:p>
          <a:p>
            <a:pPr marL="914400" lvl="0" indent="-317500" algn="l" rtl="0">
              <a:spcBef>
                <a:spcPts val="0"/>
              </a:spcBef>
              <a:spcAft>
                <a:spcPts val="0"/>
              </a:spcAft>
              <a:buSzPts val="1400"/>
              <a:buFont typeface="Courier New"/>
              <a:buAutoNum type="arabicPeriod"/>
            </a:pPr>
            <a:r>
              <a:rPr lang="en">
                <a:latin typeface="Open Sans Light"/>
                <a:ea typeface="Open Sans Light"/>
                <a:cs typeface="Open Sans Light"/>
                <a:sym typeface="Open Sans Light"/>
              </a:rPr>
              <a:t>Start the failover.</a:t>
            </a:r>
            <a:r>
              <a:rPr lang="en">
                <a:latin typeface="Courier New"/>
                <a:ea typeface="Courier New"/>
                <a:cs typeface="Courier New"/>
                <a:sym typeface="Courier New"/>
              </a:rPr>
              <a:t> </a:t>
            </a:r>
            <a:endParaRPr>
              <a:latin typeface="Courier New"/>
              <a:ea typeface="Courier New"/>
              <a:cs typeface="Courier New"/>
              <a:sym typeface="Courier New"/>
            </a:endParaRPr>
          </a:p>
          <a:p>
            <a:pPr marL="1828800" lvl="1" indent="-317500" algn="l" rtl="0">
              <a:spcBef>
                <a:spcPts val="0"/>
              </a:spcBef>
              <a:spcAft>
                <a:spcPts val="0"/>
              </a:spcAft>
              <a:buSzPts val="1400"/>
              <a:buFont typeface="Courier New"/>
              <a:buAutoNum type="alphaLcPeriod"/>
            </a:pPr>
            <a:r>
              <a:rPr lang="en">
                <a:latin typeface="Open Sans Light"/>
                <a:ea typeface="Open Sans Light"/>
                <a:cs typeface="Open Sans Light"/>
                <a:sym typeface="Open Sans Light"/>
              </a:rPr>
              <a:t>If shutdown was successful:</a:t>
            </a:r>
            <a:r>
              <a:rPr lang="en">
                <a:latin typeface="Courier New"/>
                <a:ea typeface="Courier New"/>
                <a:cs typeface="Courier New"/>
                <a:sym typeface="Courier New"/>
              </a:rPr>
              <a:t> </a:t>
            </a:r>
            <a:br>
              <a:rPr lang="en">
                <a:latin typeface="Courier New"/>
                <a:ea typeface="Courier New"/>
                <a:cs typeface="Courier New"/>
                <a:sym typeface="Courier New"/>
              </a:rPr>
            </a:br>
            <a:r>
              <a:rPr lang="en">
                <a:latin typeface="Courier New"/>
                <a:ea typeface="Courier New"/>
                <a:cs typeface="Courier New"/>
                <a:sym typeface="Courier New"/>
              </a:rPr>
              <a:t>dnsTool -a failover -s dns2</a:t>
            </a:r>
            <a:endParaRPr>
              <a:latin typeface="Courier New"/>
              <a:ea typeface="Courier New"/>
              <a:cs typeface="Courier New"/>
              <a:sym typeface="Courier New"/>
            </a:endParaRPr>
          </a:p>
          <a:p>
            <a:pPr marL="1828800" lvl="1" indent="-317500" algn="l" rtl="0">
              <a:spcBef>
                <a:spcPts val="0"/>
              </a:spcBef>
              <a:spcAft>
                <a:spcPts val="0"/>
              </a:spcAft>
              <a:buSzPts val="1400"/>
              <a:buFont typeface="Courier New"/>
              <a:buAutoNum type="alphaLcPeriod"/>
            </a:pPr>
            <a:r>
              <a:rPr lang="en">
                <a:latin typeface="Open Sans Light"/>
                <a:ea typeface="Open Sans Light"/>
                <a:cs typeface="Open Sans Light"/>
                <a:sym typeface="Open Sans Light"/>
              </a:rPr>
              <a:t>If shutdown was not successful, include the force flag,</a:t>
            </a:r>
            <a:r>
              <a:rPr lang="en">
                <a:latin typeface="Courier New"/>
                <a:ea typeface="Courier New"/>
                <a:cs typeface="Courier New"/>
                <a:sym typeface="Courier New"/>
              </a:rPr>
              <a:t> dnsTool -a failover -s dns -f</a:t>
            </a:r>
            <a:endParaRPr>
              <a:latin typeface="Courier New"/>
              <a:ea typeface="Courier New"/>
              <a:cs typeface="Courier New"/>
              <a:sym typeface="Courier New"/>
            </a:endParaRPr>
          </a:p>
          <a:p>
            <a:pPr marL="0" lvl="0" indent="0" algn="l" rtl="0">
              <a:spcBef>
                <a:spcPts val="0"/>
              </a:spcBef>
              <a:spcAft>
                <a:spcPts val="0"/>
              </a:spcAft>
              <a:buNone/>
            </a:pPr>
            <a:endParaRPr>
              <a:latin typeface="Open Sans Light"/>
              <a:ea typeface="Open Sans Light"/>
              <a:cs typeface="Open Sans Light"/>
              <a:sym typeface="Open Sans Light"/>
            </a:endParaRPr>
          </a:p>
          <a:p>
            <a:pPr marL="0" lvl="0" indent="0" algn="l" rtl="0">
              <a:spcBef>
                <a:spcPts val="0"/>
              </a:spcBef>
              <a:spcAft>
                <a:spcPts val="0"/>
              </a:spcAft>
              <a:buNone/>
            </a:pPr>
            <a:endParaRPr>
              <a:latin typeface="Open Sans Light"/>
              <a:ea typeface="Open Sans Light"/>
              <a:cs typeface="Open Sans Light"/>
              <a:sym typeface="Open Sans 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69"/>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a:t>On-Call Shift -- Alert 3</a:t>
            </a:r>
            <a:endParaRPr sz="3600" b="1"/>
          </a:p>
        </p:txBody>
      </p:sp>
      <p:sp>
        <p:nvSpPr>
          <p:cNvPr id="296" name="Google Shape;296;p69"/>
          <p:cNvSpPr txBox="1">
            <a:spLocks noGrp="1"/>
          </p:cNvSpPr>
          <p:nvPr>
            <p:ph type="body" idx="1"/>
          </p:nvPr>
        </p:nvSpPr>
        <p:spPr>
          <a:xfrm>
            <a:off x="0" y="877825"/>
            <a:ext cx="7242600" cy="8535900"/>
          </a:xfrm>
          <a:prstGeom prst="rect">
            <a:avLst/>
          </a:prstGeom>
        </p:spPr>
        <p:txBody>
          <a:bodyPr spcFirstLastPara="1" wrap="square" lIns="91425" tIns="91425" rIns="91425" bIns="91425" anchor="t" anchorCtr="0">
            <a:noAutofit/>
          </a:bodyPr>
          <a:lstStyle/>
          <a:p>
            <a:pPr marL="0" lvl="0" indent="0" algn="ctr" rtl="0">
              <a:spcBef>
                <a:spcPts val="1400"/>
              </a:spcBef>
              <a:spcAft>
                <a:spcPts val="0"/>
              </a:spcAft>
              <a:buClr>
                <a:schemeClr val="dk1"/>
              </a:buClr>
              <a:buSzPts val="1100"/>
              <a:buFont typeface="Arial"/>
              <a:buNone/>
            </a:pPr>
            <a:r>
              <a:rPr lang="en" sz="2400" b="1">
                <a:solidFill>
                  <a:schemeClr val="dk1"/>
                </a:solidFill>
                <a:latin typeface="Arial"/>
                <a:ea typeface="Arial"/>
                <a:cs typeface="Arial"/>
                <a:sym typeface="Arial"/>
              </a:rPr>
              <a:t>DNS Troubles, cont</a:t>
            </a:r>
            <a:endParaRPr sz="2400" b="1">
              <a:solidFill>
                <a:schemeClr val="dk1"/>
              </a:solidFill>
              <a:latin typeface="Arial"/>
              <a:ea typeface="Arial"/>
              <a:cs typeface="Arial"/>
              <a:sym typeface="Arial"/>
            </a:endParaRPr>
          </a:p>
          <a:p>
            <a:pPr marL="0" lvl="0" indent="0" algn="l" rtl="0">
              <a:lnSpc>
                <a:spcPct val="100000"/>
              </a:lnSpc>
              <a:spcBef>
                <a:spcPts val="1200"/>
              </a:spcBef>
              <a:spcAft>
                <a:spcPts val="0"/>
              </a:spcAft>
              <a:buNone/>
            </a:pPr>
            <a:r>
              <a:rPr lang="en" sz="1800" b="1">
                <a:latin typeface="Open Sans"/>
                <a:ea typeface="Open Sans"/>
                <a:cs typeface="Open Sans"/>
                <a:sym typeface="Open Sans"/>
              </a:rPr>
              <a:t>Log/Monitoring Details</a:t>
            </a: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900" b="1">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190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1900" b="1">
              <a:latin typeface="Open Sans"/>
              <a:ea typeface="Open Sans"/>
              <a:cs typeface="Open Sans"/>
              <a:sym typeface="Open Sans"/>
            </a:endParaRPr>
          </a:p>
        </p:txBody>
      </p:sp>
      <p:pic>
        <p:nvPicPr>
          <p:cNvPr id="297" name="Google Shape;297;p69" title="Points scored"/>
          <p:cNvPicPr preferRelativeResize="0"/>
          <p:nvPr/>
        </p:nvPicPr>
        <p:blipFill>
          <a:blip r:embed="rId3">
            <a:alphaModFix/>
          </a:blip>
          <a:stretch>
            <a:fillRect/>
          </a:stretch>
        </p:blipFill>
        <p:spPr>
          <a:xfrm>
            <a:off x="77600" y="2160550"/>
            <a:ext cx="6876351" cy="3210150"/>
          </a:xfrm>
          <a:prstGeom prst="rect">
            <a:avLst/>
          </a:prstGeom>
          <a:noFill/>
          <a:ln>
            <a:noFill/>
          </a:ln>
        </p:spPr>
      </p:pic>
      <p:graphicFrame>
        <p:nvGraphicFramePr>
          <p:cNvPr id="298" name="Google Shape;298;p69"/>
          <p:cNvGraphicFramePr/>
          <p:nvPr/>
        </p:nvGraphicFramePr>
        <p:xfrm>
          <a:off x="797275" y="6146100"/>
          <a:ext cx="5867400" cy="1584840"/>
        </p:xfrm>
        <a:graphic>
          <a:graphicData uri="http://schemas.openxmlformats.org/drawingml/2006/table">
            <a:tbl>
              <a:tblPr>
                <a:noFill/>
                <a:tableStyleId>{9181FE47-407F-4724-9884-B4E6E70C70AD}</a:tableStyleId>
              </a:tblPr>
              <a:tblGrid>
                <a:gridCol w="2933700">
                  <a:extLst>
                    <a:ext uri="{9D8B030D-6E8A-4147-A177-3AD203B41FA5}">
                      <a16:colId xmlns:a16="http://schemas.microsoft.com/office/drawing/2014/main" val="20000"/>
                    </a:ext>
                  </a:extLst>
                </a:gridCol>
                <a:gridCol w="2933700">
                  <a:extLst>
                    <a:ext uri="{9D8B030D-6E8A-4147-A177-3AD203B41FA5}">
                      <a16:colId xmlns:a16="http://schemas.microsoft.com/office/drawing/2014/main" val="20001"/>
                    </a:ext>
                  </a:extLst>
                </a:gridCol>
              </a:tblGrid>
              <a:tr h="381000">
                <a:tc gridSpan="2">
                  <a:txBody>
                    <a:bodyPr/>
                    <a:lstStyle/>
                    <a:p>
                      <a:pPr marL="0" lvl="0" indent="0" algn="ctr" rtl="0">
                        <a:spcBef>
                          <a:spcPts val="0"/>
                        </a:spcBef>
                        <a:spcAft>
                          <a:spcPts val="0"/>
                        </a:spcAft>
                        <a:buNone/>
                      </a:pPr>
                      <a:r>
                        <a:rPr lang="en"/>
                        <a:t>Networking Server Status Page</a:t>
                      </a:r>
                      <a:endParaRPr/>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Server</a:t>
                      </a:r>
                      <a:endParaRPr/>
                    </a:p>
                  </a:txBody>
                  <a:tcPr marL="91425" marR="91425" marT="91425" marB="91425"/>
                </a:tc>
                <a:tc>
                  <a:txBody>
                    <a:bodyPr/>
                    <a:lstStyle/>
                    <a:p>
                      <a:pPr marL="0" lvl="0" indent="0" algn="l" rtl="0">
                        <a:spcBef>
                          <a:spcPts val="0"/>
                        </a:spcBef>
                        <a:spcAft>
                          <a:spcPts val="0"/>
                        </a:spcAft>
                        <a:buNone/>
                      </a:pPr>
                      <a:r>
                        <a:rPr lang="en"/>
                        <a:t>Status </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DNS1</a:t>
                      </a:r>
                      <a:endParaRPr/>
                    </a:p>
                  </a:txBody>
                  <a:tcPr marL="91425" marR="91425" marT="91425" marB="91425"/>
                </a:tc>
                <a:tc>
                  <a:txBody>
                    <a:bodyPr/>
                    <a:lstStyle/>
                    <a:p>
                      <a:pPr marL="0" lvl="0" indent="0" algn="l" rtl="0">
                        <a:spcBef>
                          <a:spcPts val="0"/>
                        </a:spcBef>
                        <a:spcAft>
                          <a:spcPts val="0"/>
                        </a:spcAft>
                        <a:buNone/>
                      </a:pPr>
                      <a:r>
                        <a:rPr lang="en">
                          <a:solidFill>
                            <a:srgbClr val="00FF00"/>
                          </a:solidFill>
                        </a:rPr>
                        <a:t>UP</a:t>
                      </a:r>
                      <a:endParaRPr>
                        <a:solidFill>
                          <a:srgbClr val="00FF00"/>
                        </a:solidFill>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DNS2</a:t>
                      </a:r>
                      <a:endParaRPr/>
                    </a:p>
                  </a:txBody>
                  <a:tcPr marL="91425" marR="91425" marT="91425" marB="91425"/>
                </a:tc>
                <a:tc>
                  <a:txBody>
                    <a:bodyPr/>
                    <a:lstStyle/>
                    <a:p>
                      <a:pPr marL="0" lvl="0" indent="0" algn="l" rtl="0">
                        <a:spcBef>
                          <a:spcPts val="0"/>
                        </a:spcBef>
                        <a:spcAft>
                          <a:spcPts val="0"/>
                        </a:spcAft>
                        <a:buNone/>
                      </a:pPr>
                      <a:r>
                        <a:rPr lang="en">
                          <a:solidFill>
                            <a:srgbClr val="00FF00"/>
                          </a:solidFill>
                        </a:rPr>
                        <a:t>UP</a:t>
                      </a:r>
                      <a:endParaRPr>
                        <a:solidFill>
                          <a:srgbClr val="00FF00"/>
                        </a:solidFill>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70"/>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a:t>On-Call Shift -- Alert 3</a:t>
            </a:r>
            <a:endParaRPr sz="3600" b="1"/>
          </a:p>
        </p:txBody>
      </p:sp>
      <p:sp>
        <p:nvSpPr>
          <p:cNvPr id="304" name="Google Shape;304;p70"/>
          <p:cNvSpPr txBox="1">
            <a:spLocks noGrp="1"/>
          </p:cNvSpPr>
          <p:nvPr>
            <p:ph type="body" idx="1"/>
          </p:nvPr>
        </p:nvSpPr>
        <p:spPr>
          <a:xfrm>
            <a:off x="0" y="857850"/>
            <a:ext cx="7242600" cy="8535900"/>
          </a:xfrm>
          <a:prstGeom prst="rect">
            <a:avLst/>
          </a:prstGeom>
        </p:spPr>
        <p:txBody>
          <a:bodyPr spcFirstLastPara="1" wrap="square" lIns="91425" tIns="91425" rIns="91425" bIns="91425" anchor="t" anchorCtr="0">
            <a:noAutofit/>
          </a:bodyPr>
          <a:lstStyle/>
          <a:p>
            <a:pPr marL="0" lvl="0" indent="0" algn="ctr" rtl="0">
              <a:spcBef>
                <a:spcPts val="1400"/>
              </a:spcBef>
              <a:spcAft>
                <a:spcPts val="0"/>
              </a:spcAft>
              <a:buClr>
                <a:schemeClr val="dk1"/>
              </a:buClr>
              <a:buSzPts val="1100"/>
              <a:buFont typeface="Arial"/>
              <a:buNone/>
            </a:pPr>
            <a:r>
              <a:rPr lang="en" sz="2400" b="1">
                <a:solidFill>
                  <a:schemeClr val="dk1"/>
                </a:solidFill>
                <a:latin typeface="Arial"/>
                <a:ea typeface="Arial"/>
                <a:cs typeface="Arial"/>
                <a:sym typeface="Arial"/>
              </a:rPr>
              <a:t>DNS Troubles, cont</a:t>
            </a:r>
            <a:endParaRPr sz="2400" b="1">
              <a:solidFill>
                <a:schemeClr val="dk1"/>
              </a:solidFill>
              <a:latin typeface="Arial"/>
              <a:ea typeface="Arial"/>
              <a:cs typeface="Arial"/>
              <a:sym typeface="Arial"/>
            </a:endParaRPr>
          </a:p>
          <a:p>
            <a:pPr marL="0" lvl="0" indent="0" algn="l" rtl="0">
              <a:lnSpc>
                <a:spcPct val="100000"/>
              </a:lnSpc>
              <a:spcBef>
                <a:spcPts val="1200"/>
              </a:spcBef>
              <a:spcAft>
                <a:spcPts val="0"/>
              </a:spcAft>
              <a:buNone/>
            </a:pPr>
            <a:r>
              <a:rPr lang="en" sz="1800" b="1">
                <a:latin typeface="Open Sans"/>
                <a:ea typeface="Open Sans"/>
                <a:cs typeface="Open Sans"/>
                <a:sym typeface="Open Sans"/>
              </a:rPr>
              <a:t>Log/Monitoring Details</a:t>
            </a: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900" b="1">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190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1900" b="1">
              <a:latin typeface="Open Sans"/>
              <a:ea typeface="Open Sans"/>
              <a:cs typeface="Open Sans"/>
              <a:sym typeface="Open Sans"/>
            </a:endParaRPr>
          </a:p>
        </p:txBody>
      </p:sp>
      <p:pic>
        <p:nvPicPr>
          <p:cNvPr id="305" name="Google Shape;305;p70"/>
          <p:cNvPicPr preferRelativeResize="0"/>
          <p:nvPr/>
        </p:nvPicPr>
        <p:blipFill>
          <a:blip r:embed="rId3">
            <a:alphaModFix/>
          </a:blip>
          <a:stretch>
            <a:fillRect/>
          </a:stretch>
        </p:blipFill>
        <p:spPr>
          <a:xfrm>
            <a:off x="165175" y="2225200"/>
            <a:ext cx="6263799" cy="4495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53"/>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Overview:</a:t>
            </a:r>
            <a:endParaRPr sz="3600" b="1"/>
          </a:p>
        </p:txBody>
      </p:sp>
      <p:sp>
        <p:nvSpPr>
          <p:cNvPr id="192" name="Google Shape;192;p53"/>
          <p:cNvSpPr txBox="1">
            <a:spLocks noGrp="1"/>
          </p:cNvSpPr>
          <p:nvPr>
            <p:ph type="body" idx="1"/>
          </p:nvPr>
        </p:nvSpPr>
        <p:spPr>
          <a:xfrm>
            <a:off x="264900" y="1465499"/>
            <a:ext cx="7242600" cy="84843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1800" b="1">
                <a:latin typeface="Open Sans"/>
                <a:ea typeface="Open Sans"/>
                <a:cs typeface="Open Sans"/>
                <a:sym typeface="Open Sans"/>
              </a:rPr>
              <a:t>You have recently joined the SRE team for an exotic plant reseller startup. They already have a small SRE team in place consisting of two other members. You are just finishing up your training period and are now ready to be on your own. </a:t>
            </a:r>
            <a:endParaRPr sz="1800" b="1">
              <a:latin typeface="Open Sans"/>
              <a:ea typeface="Open Sans"/>
              <a:cs typeface="Open Sans"/>
              <a:sym typeface="Open Sans"/>
            </a:endParaRPr>
          </a:p>
          <a:p>
            <a:pPr marL="0" lvl="0" indent="0" algn="l" rtl="0">
              <a:spcBef>
                <a:spcPts val="1200"/>
              </a:spcBef>
              <a:spcAft>
                <a:spcPts val="0"/>
              </a:spcAft>
              <a:buClr>
                <a:schemeClr val="dk1"/>
              </a:buClr>
              <a:buSzPts val="1100"/>
              <a:buFont typeface="Arial"/>
              <a:buNone/>
            </a:pPr>
            <a:endParaRPr sz="1800" b="1">
              <a:latin typeface="Open Sans"/>
              <a:ea typeface="Open Sans"/>
              <a:cs typeface="Open Sans"/>
              <a:sym typeface="Open Sans"/>
            </a:endParaRPr>
          </a:p>
          <a:p>
            <a:pPr marL="0" lvl="0" indent="0" algn="l" rtl="0">
              <a:spcBef>
                <a:spcPts val="1200"/>
              </a:spcBef>
              <a:spcAft>
                <a:spcPts val="0"/>
              </a:spcAft>
              <a:buClr>
                <a:schemeClr val="dk1"/>
              </a:buClr>
              <a:buSzPts val="1100"/>
              <a:buFont typeface="Arial"/>
              <a:buNone/>
            </a:pPr>
            <a:r>
              <a:rPr lang="en" sz="1800" b="1">
                <a:latin typeface="Open Sans"/>
                <a:ea typeface="Open Sans"/>
                <a:cs typeface="Open Sans"/>
                <a:sym typeface="Open Sans"/>
              </a:rPr>
              <a:t>You have a busy week ahead of you as there is a release this week plus your on-call shift. Part of your release duties includes helping to maintain the as-built document by adding this new release, as well as planning for system resource changes. For your on-call shift, you have to respond to alerts as they come in and write up an on-call summary to document your shift. Finally, you’ll round out your week by helping to reduce toil. You will have to identify any toil you encounter throughout the week and create a toil reduction plan. After you have a plan all ready, you will need to work on implementing that plan by writing some scripts to help automate tasks. </a:t>
            </a:r>
            <a:endParaRPr sz="1800" b="1">
              <a:latin typeface="Open Sans"/>
              <a:ea typeface="Open Sans"/>
              <a:cs typeface="Open Sans"/>
              <a:sym typeface="Open Sans"/>
            </a:endParaRPr>
          </a:p>
          <a:p>
            <a:pPr marL="0" lvl="0" indent="0" algn="l" rtl="0">
              <a:spcBef>
                <a:spcPts val="1200"/>
              </a:spcBef>
              <a:spcAft>
                <a:spcPts val="0"/>
              </a:spcAft>
              <a:buClr>
                <a:schemeClr val="dk1"/>
              </a:buClr>
              <a:buSzPts val="1100"/>
              <a:buFont typeface="Arial"/>
              <a:buNone/>
            </a:pP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900" b="1">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190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1900" b="1">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71"/>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a:t>On-Call Shift -- Alert 4</a:t>
            </a:r>
            <a:endParaRPr sz="3600" b="1"/>
          </a:p>
        </p:txBody>
      </p:sp>
      <p:sp>
        <p:nvSpPr>
          <p:cNvPr id="311" name="Google Shape;311;p71"/>
          <p:cNvSpPr txBox="1">
            <a:spLocks noGrp="1"/>
          </p:cNvSpPr>
          <p:nvPr>
            <p:ph type="body" idx="1"/>
          </p:nvPr>
        </p:nvSpPr>
        <p:spPr>
          <a:xfrm>
            <a:off x="0" y="893350"/>
            <a:ext cx="7242600" cy="8535900"/>
          </a:xfrm>
          <a:prstGeom prst="rect">
            <a:avLst/>
          </a:prstGeom>
        </p:spPr>
        <p:txBody>
          <a:bodyPr spcFirstLastPara="1" wrap="square" lIns="91425" tIns="91425" rIns="91425" bIns="91425" anchor="t" anchorCtr="0">
            <a:noAutofit/>
          </a:bodyPr>
          <a:lstStyle/>
          <a:p>
            <a:pPr marL="0" lvl="0" indent="0" algn="ctr" rtl="0">
              <a:spcBef>
                <a:spcPts val="1400"/>
              </a:spcBef>
              <a:spcAft>
                <a:spcPts val="0"/>
              </a:spcAft>
              <a:buClr>
                <a:schemeClr val="dk1"/>
              </a:buClr>
              <a:buSzPts val="1100"/>
              <a:buFont typeface="Arial"/>
              <a:buNone/>
            </a:pPr>
            <a:r>
              <a:rPr lang="en" sz="2400" b="1">
                <a:solidFill>
                  <a:schemeClr val="dk1"/>
                </a:solidFill>
                <a:latin typeface="Arial"/>
                <a:ea typeface="Arial"/>
                <a:cs typeface="Arial"/>
                <a:sym typeface="Arial"/>
              </a:rPr>
              <a:t>Application</a:t>
            </a:r>
            <a:r>
              <a:rPr lang="en" sz="1600" b="1">
                <a:solidFill>
                  <a:schemeClr val="dk1"/>
                </a:solidFill>
                <a:latin typeface="Arial"/>
                <a:ea typeface="Arial"/>
                <a:cs typeface="Arial"/>
                <a:sym typeface="Arial"/>
              </a:rPr>
              <a:t> </a:t>
            </a:r>
            <a:r>
              <a:rPr lang="en" sz="2400" b="1">
                <a:solidFill>
                  <a:schemeClr val="dk1"/>
                </a:solidFill>
                <a:latin typeface="Arial"/>
                <a:ea typeface="Arial"/>
                <a:cs typeface="Arial"/>
                <a:sym typeface="Arial"/>
              </a:rPr>
              <a:t>Outage</a:t>
            </a:r>
            <a:endParaRPr sz="2400" b="1">
              <a:solidFill>
                <a:schemeClr val="dk1"/>
              </a:solidFill>
              <a:latin typeface="Arial"/>
              <a:ea typeface="Arial"/>
              <a:cs typeface="Arial"/>
              <a:sym typeface="Arial"/>
            </a:endParaRPr>
          </a:p>
          <a:p>
            <a:pPr marL="0" lvl="0" indent="0" algn="l" rtl="0">
              <a:spcBef>
                <a:spcPts val="1200"/>
              </a:spcBef>
              <a:spcAft>
                <a:spcPts val="0"/>
              </a:spcAft>
              <a:buNone/>
            </a:pPr>
            <a:r>
              <a:rPr lang="en" sz="1800" b="1">
                <a:solidFill>
                  <a:schemeClr val="dk1"/>
                </a:solidFill>
                <a:latin typeface="Arial"/>
                <a:ea typeface="Arial"/>
                <a:cs typeface="Arial"/>
                <a:sym typeface="Arial"/>
              </a:rPr>
              <a:t>Summary</a:t>
            </a:r>
            <a:endParaRPr sz="1800" b="1">
              <a:solidFill>
                <a:schemeClr val="dk1"/>
              </a:solidFill>
              <a:latin typeface="Arial"/>
              <a:ea typeface="Arial"/>
              <a:cs typeface="Arial"/>
              <a:sym typeface="Arial"/>
            </a:endParaRPr>
          </a:p>
          <a:p>
            <a:pPr marL="0" lvl="0" indent="0" algn="l" rtl="0">
              <a:spcBef>
                <a:spcPts val="1200"/>
              </a:spcBef>
              <a:spcAft>
                <a:spcPts val="0"/>
              </a:spcAft>
              <a:buNone/>
            </a:pPr>
            <a:r>
              <a:rPr lang="en" sz="1200">
                <a:solidFill>
                  <a:schemeClr val="dk1"/>
                </a:solidFill>
                <a:latin typeface="Arial"/>
                <a:ea typeface="Arial"/>
                <a:cs typeface="Arial"/>
                <a:sym typeface="Arial"/>
              </a:rPr>
              <a:t>You receive the dreaded Application Down alert. Not only do you receive an alert for the application being down, but Customer Support also sent out a page to get all hands on deck for a report of the application being down. </a:t>
            </a:r>
            <a:endParaRPr sz="1200">
              <a:solidFill>
                <a:schemeClr val="dk1"/>
              </a:solidFill>
              <a:latin typeface="Arial"/>
              <a:ea typeface="Arial"/>
              <a:cs typeface="Arial"/>
              <a:sym typeface="Arial"/>
            </a:endParaRPr>
          </a:p>
          <a:p>
            <a:pPr marL="0" lvl="0" indent="0" algn="l" rtl="0">
              <a:lnSpc>
                <a:spcPct val="100000"/>
              </a:lnSpc>
              <a:spcBef>
                <a:spcPts val="1200"/>
              </a:spcBef>
              <a:spcAft>
                <a:spcPts val="0"/>
              </a:spcAft>
              <a:buNone/>
            </a:pPr>
            <a:r>
              <a:rPr lang="en" sz="1800" b="1">
                <a:latin typeface="Open Sans"/>
                <a:ea typeface="Open Sans"/>
                <a:cs typeface="Open Sans"/>
                <a:sym typeface="Open Sans"/>
              </a:rPr>
              <a:t>SOP</a:t>
            </a: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800" b="1">
              <a:latin typeface="Open Sans"/>
              <a:ea typeface="Open Sans"/>
              <a:cs typeface="Open Sans"/>
              <a:sym typeface="Open Sans"/>
            </a:endParaRPr>
          </a:p>
          <a:p>
            <a:pPr marL="0" lvl="0" indent="0" algn="l" rtl="0">
              <a:lnSpc>
                <a:spcPct val="100000"/>
              </a:lnSpc>
              <a:spcBef>
                <a:spcPts val="1200"/>
              </a:spcBef>
              <a:spcAft>
                <a:spcPts val="0"/>
              </a:spcAft>
              <a:buNone/>
            </a:pPr>
            <a:r>
              <a:rPr lang="en" sz="1800" b="1">
                <a:latin typeface="Open Sans"/>
                <a:ea typeface="Open Sans"/>
                <a:cs typeface="Open Sans"/>
                <a:sym typeface="Open Sans"/>
              </a:rPr>
              <a:t>Log/Monitoring Details</a:t>
            </a: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900" b="1">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190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1900" b="1">
              <a:latin typeface="Open Sans"/>
              <a:ea typeface="Open Sans"/>
              <a:cs typeface="Open Sans"/>
              <a:sym typeface="Open Sans"/>
            </a:endParaRPr>
          </a:p>
        </p:txBody>
      </p:sp>
      <p:sp>
        <p:nvSpPr>
          <p:cNvPr id="312" name="Google Shape;312;p71"/>
          <p:cNvSpPr txBox="1"/>
          <p:nvPr/>
        </p:nvSpPr>
        <p:spPr>
          <a:xfrm>
            <a:off x="344550" y="3458825"/>
            <a:ext cx="6506700" cy="2555100"/>
          </a:xfrm>
          <a:prstGeom prst="rect">
            <a:avLst/>
          </a:prstGeom>
          <a:solidFill>
            <a:schemeClr val="lt2"/>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Open Sans Light"/>
                <a:ea typeface="Open Sans Light"/>
                <a:cs typeface="Open Sans Light"/>
                <a:sym typeface="Open Sans Light"/>
              </a:rPr>
              <a:t>Application Down</a:t>
            </a:r>
            <a:endParaRPr>
              <a:latin typeface="Open Sans Light"/>
              <a:ea typeface="Open Sans Light"/>
              <a:cs typeface="Open Sans Light"/>
              <a:sym typeface="Open Sans Light"/>
            </a:endParaRPr>
          </a:p>
          <a:p>
            <a:pPr marL="0" lvl="0" indent="0" algn="l" rtl="0">
              <a:spcBef>
                <a:spcPts val="0"/>
              </a:spcBef>
              <a:spcAft>
                <a:spcPts val="0"/>
              </a:spcAft>
              <a:buNone/>
            </a:pPr>
            <a:r>
              <a:rPr lang="en">
                <a:latin typeface="Open Sans Light"/>
                <a:ea typeface="Open Sans Light"/>
                <a:cs typeface="Open Sans Light"/>
                <a:sym typeface="Open Sans Light"/>
              </a:rPr>
              <a:t>	If you receive this alert, you need to act immediately. First, verify the application is indeed unreachable. If the application is unreachable, check to make sure the hosts are up and the application processes are running. You must start escalation for this immediately after verification the app is unreachable. Contact the following POCs:</a:t>
            </a:r>
            <a:endParaRPr>
              <a:latin typeface="Open Sans Light"/>
              <a:ea typeface="Open Sans Light"/>
              <a:cs typeface="Open Sans Light"/>
              <a:sym typeface="Open Sans Light"/>
            </a:endParaRPr>
          </a:p>
          <a:p>
            <a:pPr marL="0" lvl="0" indent="0" algn="l" rtl="0">
              <a:spcBef>
                <a:spcPts val="0"/>
              </a:spcBef>
              <a:spcAft>
                <a:spcPts val="0"/>
              </a:spcAft>
              <a:buNone/>
            </a:pPr>
            <a:r>
              <a:rPr lang="en">
                <a:latin typeface="Open Sans Light"/>
                <a:ea typeface="Open Sans Light"/>
                <a:cs typeface="Open Sans Light"/>
                <a:sym typeface="Open Sans Light"/>
              </a:rPr>
              <a:t>	Customer Support -- Susan Vega</a:t>
            </a:r>
            <a:endParaRPr>
              <a:latin typeface="Open Sans Light"/>
              <a:ea typeface="Open Sans Light"/>
              <a:cs typeface="Open Sans Light"/>
              <a:sym typeface="Open Sans Light"/>
            </a:endParaRPr>
          </a:p>
          <a:p>
            <a:pPr marL="0" lvl="0" indent="0" algn="l" rtl="0">
              <a:spcBef>
                <a:spcPts val="0"/>
              </a:spcBef>
              <a:spcAft>
                <a:spcPts val="0"/>
              </a:spcAft>
              <a:buNone/>
            </a:pPr>
            <a:r>
              <a:rPr lang="en">
                <a:latin typeface="Open Sans Light"/>
                <a:ea typeface="Open Sans Light"/>
                <a:cs typeface="Open Sans Light"/>
                <a:sym typeface="Open Sans Light"/>
              </a:rPr>
              <a:t>	Networking -- Bob Sparrow</a:t>
            </a:r>
            <a:endParaRPr>
              <a:latin typeface="Open Sans Light"/>
              <a:ea typeface="Open Sans Light"/>
              <a:cs typeface="Open Sans Light"/>
              <a:sym typeface="Open Sans Light"/>
            </a:endParaRPr>
          </a:p>
          <a:p>
            <a:pPr marL="0" lvl="0" indent="0" algn="l" rtl="0">
              <a:spcBef>
                <a:spcPts val="0"/>
              </a:spcBef>
              <a:spcAft>
                <a:spcPts val="0"/>
              </a:spcAft>
              <a:buNone/>
            </a:pPr>
            <a:r>
              <a:rPr lang="en">
                <a:latin typeface="Open Sans Light"/>
                <a:ea typeface="Open Sans Light"/>
                <a:cs typeface="Open Sans Light"/>
                <a:sym typeface="Open Sans Light"/>
              </a:rPr>
              <a:t>	Ops -- Glen Hammer</a:t>
            </a:r>
            <a:endParaRPr>
              <a:latin typeface="Open Sans Light"/>
              <a:ea typeface="Open Sans Light"/>
              <a:cs typeface="Open Sans Light"/>
              <a:sym typeface="Open Sans Light"/>
            </a:endParaRPr>
          </a:p>
          <a:p>
            <a:pPr marL="0" lvl="0" indent="0" algn="l" rtl="0">
              <a:spcBef>
                <a:spcPts val="0"/>
              </a:spcBef>
              <a:spcAft>
                <a:spcPts val="0"/>
              </a:spcAft>
              <a:buNone/>
            </a:pPr>
            <a:r>
              <a:rPr lang="en">
                <a:latin typeface="Open Sans Light"/>
                <a:ea typeface="Open Sans Light"/>
                <a:cs typeface="Open Sans Light"/>
                <a:sym typeface="Open Sans Light"/>
              </a:rPr>
              <a:t>	Database Admin -- Karen House</a:t>
            </a:r>
            <a:endParaRPr>
              <a:latin typeface="Open Sans Light"/>
              <a:ea typeface="Open Sans Light"/>
              <a:cs typeface="Open Sans Light"/>
              <a:sym typeface="Open Sans Light"/>
            </a:endParaRPr>
          </a:p>
          <a:p>
            <a:pPr marL="0" lvl="0" indent="0" algn="l" rtl="0">
              <a:spcBef>
                <a:spcPts val="0"/>
              </a:spcBef>
              <a:spcAft>
                <a:spcPts val="0"/>
              </a:spcAft>
              <a:buNone/>
            </a:pPr>
            <a:r>
              <a:rPr lang="en">
                <a:latin typeface="Open Sans Light"/>
                <a:ea typeface="Open Sans Light"/>
                <a:cs typeface="Open Sans Light"/>
                <a:sym typeface="Open Sans Light"/>
              </a:rPr>
              <a:t>	Development Team – Gal Tree</a:t>
            </a:r>
            <a:endParaRPr>
              <a:latin typeface="Open Sans Light"/>
              <a:ea typeface="Open Sans Light"/>
              <a:cs typeface="Open Sans Light"/>
              <a:sym typeface="Open Sans Light"/>
            </a:endParaRPr>
          </a:p>
        </p:txBody>
      </p:sp>
      <p:graphicFrame>
        <p:nvGraphicFramePr>
          <p:cNvPr id="313" name="Google Shape;313;p71"/>
          <p:cNvGraphicFramePr/>
          <p:nvPr/>
        </p:nvGraphicFramePr>
        <p:xfrm>
          <a:off x="664200" y="6732100"/>
          <a:ext cx="5867400" cy="2377260"/>
        </p:xfrm>
        <a:graphic>
          <a:graphicData uri="http://schemas.openxmlformats.org/drawingml/2006/table">
            <a:tbl>
              <a:tblPr>
                <a:noFill/>
                <a:tableStyleId>{9181FE47-407F-4724-9884-B4E6E70C70AD}</a:tableStyleId>
              </a:tblPr>
              <a:tblGrid>
                <a:gridCol w="2933700">
                  <a:extLst>
                    <a:ext uri="{9D8B030D-6E8A-4147-A177-3AD203B41FA5}">
                      <a16:colId xmlns:a16="http://schemas.microsoft.com/office/drawing/2014/main" val="20000"/>
                    </a:ext>
                  </a:extLst>
                </a:gridCol>
                <a:gridCol w="2933700">
                  <a:extLst>
                    <a:ext uri="{9D8B030D-6E8A-4147-A177-3AD203B41FA5}">
                      <a16:colId xmlns:a16="http://schemas.microsoft.com/office/drawing/2014/main" val="20001"/>
                    </a:ext>
                  </a:extLst>
                </a:gridCol>
              </a:tblGrid>
              <a:tr h="381000">
                <a:tc gridSpan="2">
                  <a:txBody>
                    <a:bodyPr/>
                    <a:lstStyle/>
                    <a:p>
                      <a:pPr marL="0" lvl="0" indent="0" algn="ctr" rtl="0">
                        <a:spcBef>
                          <a:spcPts val="0"/>
                        </a:spcBef>
                        <a:spcAft>
                          <a:spcPts val="0"/>
                        </a:spcAft>
                        <a:buNone/>
                      </a:pPr>
                      <a:r>
                        <a:rPr lang="en"/>
                        <a:t>Main App Status</a:t>
                      </a:r>
                      <a:endParaRPr/>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Endpoint or Host</a:t>
                      </a:r>
                      <a:endParaRPr/>
                    </a:p>
                  </a:txBody>
                  <a:tcPr marL="91425" marR="91425" marT="91425" marB="91425"/>
                </a:tc>
                <a:tc>
                  <a:txBody>
                    <a:bodyPr/>
                    <a:lstStyle/>
                    <a:p>
                      <a:pPr marL="0" lvl="0" indent="0" algn="l" rtl="0">
                        <a:spcBef>
                          <a:spcPts val="0"/>
                        </a:spcBef>
                        <a:spcAft>
                          <a:spcPts val="0"/>
                        </a:spcAft>
                        <a:buNone/>
                      </a:pPr>
                      <a:r>
                        <a:rPr lang="en"/>
                        <a:t>Status</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exoticplant.plant</a:t>
                      </a:r>
                      <a:endParaRPr/>
                    </a:p>
                  </a:txBody>
                  <a:tcPr marL="91425" marR="91425" marT="91425" marB="91425"/>
                </a:tc>
                <a:tc>
                  <a:txBody>
                    <a:bodyPr/>
                    <a:lstStyle/>
                    <a:p>
                      <a:pPr marL="0" lvl="0" indent="0" algn="l" rtl="0">
                        <a:spcBef>
                          <a:spcPts val="0"/>
                        </a:spcBef>
                        <a:spcAft>
                          <a:spcPts val="0"/>
                        </a:spcAft>
                        <a:buNone/>
                      </a:pPr>
                      <a:r>
                        <a:rPr lang="en"/>
                        <a:t>UNREACHABLE</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planthost1.internal</a:t>
                      </a:r>
                      <a:endParaRPr/>
                    </a:p>
                  </a:txBody>
                  <a:tcPr marL="91425" marR="91425" marT="91425" marB="91425"/>
                </a:tc>
                <a:tc>
                  <a:txBody>
                    <a:bodyPr/>
                    <a:lstStyle/>
                    <a:p>
                      <a:pPr marL="0" lvl="0" indent="0" algn="l" rtl="0">
                        <a:spcBef>
                          <a:spcPts val="0"/>
                        </a:spcBef>
                        <a:spcAft>
                          <a:spcPts val="0"/>
                        </a:spcAft>
                        <a:buNone/>
                      </a:pPr>
                      <a:r>
                        <a:rPr lang="en"/>
                        <a:t>UP</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t>planthost2.internal</a:t>
                      </a:r>
                      <a:endParaRPr/>
                    </a:p>
                  </a:txBody>
                  <a:tcPr marL="91425" marR="91425" marT="91425" marB="91425"/>
                </a:tc>
                <a:tc>
                  <a:txBody>
                    <a:bodyPr/>
                    <a:lstStyle/>
                    <a:p>
                      <a:pPr marL="0" lvl="0" indent="0" algn="l" rtl="0">
                        <a:spcBef>
                          <a:spcPts val="0"/>
                        </a:spcBef>
                        <a:spcAft>
                          <a:spcPts val="0"/>
                        </a:spcAft>
                        <a:buNone/>
                      </a:pPr>
                      <a:r>
                        <a:rPr lang="en"/>
                        <a:t>UP</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a:t>exoticplant.plant.internal</a:t>
                      </a:r>
                      <a:endParaRPr/>
                    </a:p>
                  </a:txBody>
                  <a:tcPr marL="91425" marR="91425" marT="91425" marB="91425"/>
                </a:tc>
                <a:tc>
                  <a:txBody>
                    <a:bodyPr/>
                    <a:lstStyle/>
                    <a:p>
                      <a:pPr marL="0" lvl="0" indent="0" algn="l" rtl="0">
                        <a:spcBef>
                          <a:spcPts val="0"/>
                        </a:spcBef>
                        <a:spcAft>
                          <a:spcPts val="0"/>
                        </a:spcAft>
                        <a:buNone/>
                      </a:pPr>
                      <a:r>
                        <a:rPr lang="en"/>
                        <a:t>UNREACHABLE</a:t>
                      </a:r>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72"/>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a:t>On-Call Shift -- Alert 4</a:t>
            </a:r>
            <a:endParaRPr sz="3600" b="1"/>
          </a:p>
        </p:txBody>
      </p:sp>
      <p:sp>
        <p:nvSpPr>
          <p:cNvPr id="319" name="Google Shape;319;p72"/>
          <p:cNvSpPr txBox="1">
            <a:spLocks noGrp="1"/>
          </p:cNvSpPr>
          <p:nvPr>
            <p:ph type="body" idx="1"/>
          </p:nvPr>
        </p:nvSpPr>
        <p:spPr>
          <a:xfrm>
            <a:off x="0" y="893350"/>
            <a:ext cx="7242600" cy="8535900"/>
          </a:xfrm>
          <a:prstGeom prst="rect">
            <a:avLst/>
          </a:prstGeom>
        </p:spPr>
        <p:txBody>
          <a:bodyPr spcFirstLastPara="1" wrap="square" lIns="91425" tIns="91425" rIns="91425" bIns="91425" anchor="t" anchorCtr="0">
            <a:noAutofit/>
          </a:bodyPr>
          <a:lstStyle/>
          <a:p>
            <a:pPr marL="0" lvl="0" indent="0" algn="ctr" rtl="0">
              <a:spcBef>
                <a:spcPts val="1400"/>
              </a:spcBef>
              <a:spcAft>
                <a:spcPts val="0"/>
              </a:spcAft>
              <a:buClr>
                <a:schemeClr val="dk1"/>
              </a:buClr>
              <a:buSzPts val="1100"/>
              <a:buFont typeface="Arial"/>
              <a:buNone/>
            </a:pPr>
            <a:r>
              <a:rPr lang="en" sz="2400" b="1">
                <a:solidFill>
                  <a:schemeClr val="dk1"/>
                </a:solidFill>
                <a:latin typeface="Arial"/>
                <a:ea typeface="Arial"/>
                <a:cs typeface="Arial"/>
                <a:sym typeface="Arial"/>
              </a:rPr>
              <a:t>Application</a:t>
            </a:r>
            <a:r>
              <a:rPr lang="en" sz="1600" b="1">
                <a:solidFill>
                  <a:schemeClr val="dk1"/>
                </a:solidFill>
                <a:latin typeface="Arial"/>
                <a:ea typeface="Arial"/>
                <a:cs typeface="Arial"/>
                <a:sym typeface="Arial"/>
              </a:rPr>
              <a:t> </a:t>
            </a:r>
            <a:r>
              <a:rPr lang="en" sz="2400" b="1">
                <a:solidFill>
                  <a:schemeClr val="dk1"/>
                </a:solidFill>
                <a:latin typeface="Arial"/>
                <a:ea typeface="Arial"/>
                <a:cs typeface="Arial"/>
                <a:sym typeface="Arial"/>
              </a:rPr>
              <a:t>Outage, cont</a:t>
            </a:r>
            <a:endParaRPr sz="2400" b="1">
              <a:solidFill>
                <a:schemeClr val="dk1"/>
              </a:solidFill>
              <a:latin typeface="Arial"/>
              <a:ea typeface="Arial"/>
              <a:cs typeface="Arial"/>
              <a:sym typeface="Arial"/>
            </a:endParaRPr>
          </a:p>
          <a:p>
            <a:pPr marL="0" lvl="0" indent="0" algn="l" rtl="0">
              <a:lnSpc>
                <a:spcPct val="100000"/>
              </a:lnSpc>
              <a:spcBef>
                <a:spcPts val="1200"/>
              </a:spcBef>
              <a:spcAft>
                <a:spcPts val="0"/>
              </a:spcAft>
              <a:buNone/>
            </a:pPr>
            <a:r>
              <a:rPr lang="en" sz="1800" b="1">
                <a:latin typeface="Open Sans"/>
                <a:ea typeface="Open Sans"/>
                <a:cs typeface="Open Sans"/>
                <a:sym typeface="Open Sans"/>
              </a:rPr>
              <a:t>Log/Monitoring, cont. </a:t>
            </a: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900" b="1">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190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1900" b="1">
              <a:latin typeface="Open Sans"/>
              <a:ea typeface="Open Sans"/>
              <a:cs typeface="Open Sans"/>
              <a:sym typeface="Open Sans"/>
            </a:endParaRPr>
          </a:p>
        </p:txBody>
      </p:sp>
      <p:pic>
        <p:nvPicPr>
          <p:cNvPr id="320" name="Google Shape;320;p72"/>
          <p:cNvPicPr preferRelativeResize="0"/>
          <p:nvPr/>
        </p:nvPicPr>
        <p:blipFill>
          <a:blip r:embed="rId3">
            <a:alphaModFix/>
          </a:blip>
          <a:stretch>
            <a:fillRect/>
          </a:stretch>
        </p:blipFill>
        <p:spPr>
          <a:xfrm>
            <a:off x="264938" y="2188488"/>
            <a:ext cx="5553075" cy="58007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73"/>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a:t>On-Call Shift -- Alert 4</a:t>
            </a:r>
            <a:endParaRPr sz="3600" b="1"/>
          </a:p>
        </p:txBody>
      </p:sp>
      <p:sp>
        <p:nvSpPr>
          <p:cNvPr id="326" name="Google Shape;326;p73"/>
          <p:cNvSpPr txBox="1">
            <a:spLocks noGrp="1"/>
          </p:cNvSpPr>
          <p:nvPr>
            <p:ph type="body" idx="1"/>
          </p:nvPr>
        </p:nvSpPr>
        <p:spPr>
          <a:xfrm>
            <a:off x="0" y="893350"/>
            <a:ext cx="7242600" cy="8535900"/>
          </a:xfrm>
          <a:prstGeom prst="rect">
            <a:avLst/>
          </a:prstGeom>
        </p:spPr>
        <p:txBody>
          <a:bodyPr spcFirstLastPara="1" wrap="square" lIns="91425" tIns="91425" rIns="91425" bIns="91425" anchor="t" anchorCtr="0">
            <a:noAutofit/>
          </a:bodyPr>
          <a:lstStyle/>
          <a:p>
            <a:pPr marL="0" lvl="0" indent="0" algn="ctr" rtl="0">
              <a:spcBef>
                <a:spcPts val="1400"/>
              </a:spcBef>
              <a:spcAft>
                <a:spcPts val="0"/>
              </a:spcAft>
              <a:buClr>
                <a:schemeClr val="dk1"/>
              </a:buClr>
              <a:buSzPts val="1100"/>
              <a:buFont typeface="Arial"/>
              <a:buNone/>
            </a:pPr>
            <a:r>
              <a:rPr lang="en" sz="2400" b="1">
                <a:solidFill>
                  <a:schemeClr val="dk1"/>
                </a:solidFill>
                <a:latin typeface="Arial"/>
                <a:ea typeface="Arial"/>
                <a:cs typeface="Arial"/>
                <a:sym typeface="Arial"/>
              </a:rPr>
              <a:t>Application</a:t>
            </a:r>
            <a:r>
              <a:rPr lang="en" sz="1600" b="1">
                <a:solidFill>
                  <a:schemeClr val="dk1"/>
                </a:solidFill>
                <a:latin typeface="Arial"/>
                <a:ea typeface="Arial"/>
                <a:cs typeface="Arial"/>
                <a:sym typeface="Arial"/>
              </a:rPr>
              <a:t> </a:t>
            </a:r>
            <a:r>
              <a:rPr lang="en" sz="2400" b="1">
                <a:solidFill>
                  <a:schemeClr val="dk1"/>
                </a:solidFill>
                <a:latin typeface="Arial"/>
                <a:ea typeface="Arial"/>
                <a:cs typeface="Arial"/>
                <a:sym typeface="Arial"/>
              </a:rPr>
              <a:t>Outage, cont</a:t>
            </a:r>
            <a:endParaRPr sz="2400" b="1">
              <a:solidFill>
                <a:schemeClr val="dk1"/>
              </a:solidFill>
              <a:latin typeface="Arial"/>
              <a:ea typeface="Arial"/>
              <a:cs typeface="Arial"/>
              <a:sym typeface="Arial"/>
            </a:endParaRPr>
          </a:p>
          <a:p>
            <a:pPr marL="0" lvl="0" indent="0" algn="l" rtl="0">
              <a:lnSpc>
                <a:spcPct val="100000"/>
              </a:lnSpc>
              <a:spcBef>
                <a:spcPts val="1200"/>
              </a:spcBef>
              <a:spcAft>
                <a:spcPts val="0"/>
              </a:spcAft>
              <a:buNone/>
            </a:pPr>
            <a:r>
              <a:rPr lang="en" sz="1800" b="1">
                <a:latin typeface="Open Sans"/>
                <a:ea typeface="Open Sans"/>
                <a:cs typeface="Open Sans"/>
                <a:sym typeface="Open Sans"/>
              </a:rPr>
              <a:t>Log/Monitoring, cont. </a:t>
            </a: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900" b="1">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190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1900" b="1">
              <a:latin typeface="Open Sans"/>
              <a:ea typeface="Open Sans"/>
              <a:cs typeface="Open Sans"/>
              <a:sym typeface="Open Sans"/>
            </a:endParaRPr>
          </a:p>
        </p:txBody>
      </p:sp>
      <p:sp>
        <p:nvSpPr>
          <p:cNvPr id="327" name="Google Shape;327;p73"/>
          <p:cNvSpPr txBox="1"/>
          <p:nvPr/>
        </p:nvSpPr>
        <p:spPr>
          <a:xfrm>
            <a:off x="264950" y="3220050"/>
            <a:ext cx="7659900" cy="643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Open Sans Light"/>
                <a:ea typeface="Open Sans Light"/>
                <a:cs typeface="Open Sans Light"/>
                <a:sym typeface="Open Sans Light"/>
              </a:rPr>
              <a:t>09:20 -- !svega !bsparrow !ghammer !khouse !gtree we have an application outage </a:t>
            </a:r>
            <a:r>
              <a:rPr lang="en" b="1">
                <a:latin typeface="Open Sans"/>
                <a:ea typeface="Open Sans"/>
                <a:cs typeface="Open Sans"/>
                <a:sym typeface="Open Sans"/>
              </a:rPr>
              <a:t>FROM: YOU</a:t>
            </a:r>
            <a:r>
              <a:rPr lang="en">
                <a:latin typeface="Open Sans Light"/>
                <a:ea typeface="Open Sans Light"/>
                <a:cs typeface="Open Sans Light"/>
                <a:sym typeface="Open Sans Light"/>
              </a:rPr>
              <a:t>.</a:t>
            </a:r>
            <a:endParaRPr>
              <a:latin typeface="Open Sans Light"/>
              <a:ea typeface="Open Sans Light"/>
              <a:cs typeface="Open Sans Light"/>
              <a:sym typeface="Open Sans Light"/>
            </a:endParaRPr>
          </a:p>
          <a:p>
            <a:pPr marL="0" lvl="0" indent="0" algn="l" rtl="0">
              <a:spcBef>
                <a:spcPts val="0"/>
              </a:spcBef>
              <a:spcAft>
                <a:spcPts val="0"/>
              </a:spcAft>
              <a:buNone/>
            </a:pPr>
            <a:r>
              <a:rPr lang="en">
                <a:latin typeface="Open Sans Light"/>
                <a:ea typeface="Open Sans Light"/>
                <a:cs typeface="Open Sans Light"/>
                <a:sym typeface="Open Sans Light"/>
              </a:rPr>
              <a:t>0930 -- Everything looks good from the network </a:t>
            </a:r>
            <a:r>
              <a:rPr lang="en" b="1">
                <a:latin typeface="Open Sans"/>
                <a:ea typeface="Open Sans"/>
                <a:cs typeface="Open Sans"/>
                <a:sym typeface="Open Sans"/>
              </a:rPr>
              <a:t>FROM: sparrow</a:t>
            </a:r>
            <a:endParaRPr b="1">
              <a:latin typeface="Open Sans"/>
              <a:ea typeface="Open Sans"/>
              <a:cs typeface="Open Sans"/>
              <a:sym typeface="Open Sans"/>
            </a:endParaRPr>
          </a:p>
          <a:p>
            <a:pPr marL="0" lvl="0" indent="0" algn="l" rtl="0">
              <a:spcBef>
                <a:spcPts val="0"/>
              </a:spcBef>
              <a:spcAft>
                <a:spcPts val="0"/>
              </a:spcAft>
              <a:buNone/>
            </a:pPr>
            <a:r>
              <a:rPr lang="en">
                <a:latin typeface="Open Sans Light"/>
                <a:ea typeface="Open Sans Light"/>
                <a:cs typeface="Open Sans Light"/>
                <a:sym typeface="Open Sans Light"/>
              </a:rPr>
              <a:t>0932 -- I can access the DB and it is reporting back normal </a:t>
            </a:r>
            <a:r>
              <a:rPr lang="en" b="1">
                <a:latin typeface="Open Sans"/>
                <a:ea typeface="Open Sans"/>
                <a:cs typeface="Open Sans"/>
                <a:sym typeface="Open Sans"/>
              </a:rPr>
              <a:t>FROM: khouse</a:t>
            </a:r>
            <a:endParaRPr b="1">
              <a:latin typeface="Open Sans"/>
              <a:ea typeface="Open Sans"/>
              <a:cs typeface="Open Sans"/>
              <a:sym typeface="Open Sans"/>
            </a:endParaRPr>
          </a:p>
          <a:p>
            <a:pPr marL="0" lvl="0" indent="0" algn="l" rtl="0">
              <a:spcBef>
                <a:spcPts val="0"/>
              </a:spcBef>
              <a:spcAft>
                <a:spcPts val="0"/>
              </a:spcAft>
              <a:buNone/>
            </a:pPr>
            <a:r>
              <a:rPr lang="en">
                <a:latin typeface="Open Sans Light"/>
                <a:ea typeface="Open Sans Light"/>
                <a:cs typeface="Open Sans Light"/>
                <a:sym typeface="Open Sans Light"/>
              </a:rPr>
              <a:t>0935 -- Everything here looks normal. FROM: ghammer</a:t>
            </a:r>
            <a:endParaRPr>
              <a:latin typeface="Open Sans Light"/>
              <a:ea typeface="Open Sans Light"/>
              <a:cs typeface="Open Sans Light"/>
              <a:sym typeface="Open Sans Light"/>
            </a:endParaRPr>
          </a:p>
          <a:p>
            <a:pPr marL="0" lvl="0" indent="0" algn="l" rtl="0">
              <a:spcBef>
                <a:spcPts val="0"/>
              </a:spcBef>
              <a:spcAft>
                <a:spcPts val="0"/>
              </a:spcAft>
              <a:buNone/>
            </a:pPr>
            <a:r>
              <a:rPr lang="en">
                <a:latin typeface="Open Sans Light"/>
                <a:ea typeface="Open Sans Light"/>
                <a:cs typeface="Open Sans Light"/>
                <a:sym typeface="Open Sans Light"/>
              </a:rPr>
              <a:t>0937 -- We are still reviewing logs and seeing if we can reproduce on our end FROM: gtree</a:t>
            </a:r>
            <a:endParaRPr>
              <a:latin typeface="Open Sans Light"/>
              <a:ea typeface="Open Sans Light"/>
              <a:cs typeface="Open Sans Light"/>
              <a:sym typeface="Open Sans Light"/>
            </a:endParaRPr>
          </a:p>
          <a:p>
            <a:pPr marL="0" lvl="0" indent="0" algn="l" rtl="0">
              <a:spcBef>
                <a:spcPts val="0"/>
              </a:spcBef>
              <a:spcAft>
                <a:spcPts val="0"/>
              </a:spcAft>
              <a:buNone/>
            </a:pPr>
            <a:r>
              <a:rPr lang="en">
                <a:latin typeface="Open Sans Light"/>
                <a:ea typeface="Open Sans Light"/>
                <a:cs typeface="Open Sans Light"/>
                <a:sym typeface="Open Sans Light"/>
              </a:rPr>
              <a:t>0938 -- We should try restarting the app, Maybe that will help FROM: ghammer</a:t>
            </a:r>
            <a:endParaRPr>
              <a:latin typeface="Open Sans Light"/>
              <a:ea typeface="Open Sans Light"/>
              <a:cs typeface="Open Sans Light"/>
              <a:sym typeface="Open Sans Light"/>
            </a:endParaRPr>
          </a:p>
          <a:p>
            <a:pPr marL="0" lvl="0" indent="0" algn="l" rtl="0">
              <a:spcBef>
                <a:spcPts val="0"/>
              </a:spcBef>
              <a:spcAft>
                <a:spcPts val="0"/>
              </a:spcAft>
              <a:buNone/>
            </a:pPr>
            <a:r>
              <a:rPr lang="en">
                <a:latin typeface="Open Sans Light"/>
                <a:ea typeface="Open Sans Light"/>
                <a:cs typeface="Open Sans Light"/>
                <a:sym typeface="Open Sans Light"/>
              </a:rPr>
              <a:t>0940 -- Maybe that will help. FROM: svega</a:t>
            </a:r>
            <a:endParaRPr>
              <a:latin typeface="Open Sans Light"/>
              <a:ea typeface="Open Sans Light"/>
              <a:cs typeface="Open Sans Light"/>
              <a:sym typeface="Open Sans Light"/>
            </a:endParaRPr>
          </a:p>
          <a:p>
            <a:pPr marL="0" lvl="0" indent="0" algn="l" rtl="0">
              <a:spcBef>
                <a:spcPts val="0"/>
              </a:spcBef>
              <a:spcAft>
                <a:spcPts val="0"/>
              </a:spcAft>
              <a:buNone/>
            </a:pPr>
            <a:r>
              <a:rPr lang="en">
                <a:latin typeface="Open Sans Light"/>
                <a:ea typeface="Open Sans Light"/>
                <a:cs typeface="Open Sans Light"/>
                <a:sym typeface="Open Sans Light"/>
              </a:rPr>
              <a:t>0943 -- Okay I will try. Bringing down. FROM: YOU</a:t>
            </a:r>
            <a:endParaRPr>
              <a:latin typeface="Open Sans Light"/>
              <a:ea typeface="Open Sans Light"/>
              <a:cs typeface="Open Sans Light"/>
              <a:sym typeface="Open Sans Light"/>
            </a:endParaRPr>
          </a:p>
          <a:p>
            <a:pPr marL="0" lvl="0" indent="0" algn="l" rtl="0">
              <a:spcBef>
                <a:spcPts val="0"/>
              </a:spcBef>
              <a:spcAft>
                <a:spcPts val="0"/>
              </a:spcAft>
              <a:buNone/>
            </a:pPr>
            <a:r>
              <a:rPr lang="en">
                <a:latin typeface="Open Sans Light"/>
                <a:ea typeface="Open Sans Light"/>
                <a:cs typeface="Open Sans Light"/>
                <a:sym typeface="Open Sans Light"/>
              </a:rPr>
              <a:t>0945 -- App is down. Bring back up. FROM: YOU</a:t>
            </a:r>
            <a:endParaRPr>
              <a:latin typeface="Open Sans Light"/>
              <a:ea typeface="Open Sans Light"/>
              <a:cs typeface="Open Sans Light"/>
              <a:sym typeface="Open Sans Light"/>
            </a:endParaRPr>
          </a:p>
          <a:p>
            <a:pPr marL="0" lvl="0" indent="0" algn="l" rtl="0">
              <a:spcBef>
                <a:spcPts val="0"/>
              </a:spcBef>
              <a:spcAft>
                <a:spcPts val="0"/>
              </a:spcAft>
              <a:buNone/>
            </a:pPr>
            <a:r>
              <a:rPr lang="en">
                <a:latin typeface="Open Sans Light"/>
                <a:ea typeface="Open Sans Light"/>
                <a:cs typeface="Open Sans Light"/>
                <a:sym typeface="Open Sans Light"/>
              </a:rPr>
              <a:t>0947 -- App is starting. FROM: YOU</a:t>
            </a:r>
            <a:endParaRPr>
              <a:latin typeface="Open Sans Light"/>
              <a:ea typeface="Open Sans Light"/>
              <a:cs typeface="Open Sans Light"/>
              <a:sym typeface="Open Sans Light"/>
            </a:endParaRPr>
          </a:p>
          <a:p>
            <a:pPr marL="0" lvl="0" indent="0" algn="l" rtl="0">
              <a:spcBef>
                <a:spcPts val="0"/>
              </a:spcBef>
              <a:spcAft>
                <a:spcPts val="0"/>
              </a:spcAft>
              <a:buNone/>
            </a:pPr>
            <a:r>
              <a:rPr lang="en">
                <a:latin typeface="Open Sans Light"/>
                <a:ea typeface="Open Sans Light"/>
                <a:cs typeface="Open Sans Light"/>
                <a:sym typeface="Open Sans Light"/>
              </a:rPr>
              <a:t>0952 -- Main app is back up. FROM: hammer</a:t>
            </a:r>
            <a:endParaRPr>
              <a:latin typeface="Open Sans Light"/>
              <a:ea typeface="Open Sans Light"/>
              <a:cs typeface="Open Sans Light"/>
              <a:sym typeface="Open Sans Light"/>
            </a:endParaRPr>
          </a:p>
          <a:p>
            <a:pPr marL="0" lvl="0" indent="0" algn="l" rtl="0">
              <a:spcBef>
                <a:spcPts val="0"/>
              </a:spcBef>
              <a:spcAft>
                <a:spcPts val="0"/>
              </a:spcAft>
              <a:buNone/>
            </a:pPr>
            <a:r>
              <a:rPr lang="en">
                <a:latin typeface="Open Sans Light"/>
                <a:ea typeface="Open Sans Light"/>
                <a:cs typeface="Open Sans Light"/>
                <a:sym typeface="Open Sans Light"/>
              </a:rPr>
              <a:t>0955 -- App is still not respond. FROM: svega</a:t>
            </a:r>
            <a:endParaRPr>
              <a:latin typeface="Open Sans Light"/>
              <a:ea typeface="Open Sans Light"/>
              <a:cs typeface="Open Sans Light"/>
              <a:sym typeface="Open Sans Light"/>
            </a:endParaRPr>
          </a:p>
          <a:p>
            <a:pPr marL="0" lvl="0" indent="0" algn="l" rtl="0">
              <a:spcBef>
                <a:spcPts val="0"/>
              </a:spcBef>
              <a:spcAft>
                <a:spcPts val="0"/>
              </a:spcAft>
              <a:buNone/>
            </a:pPr>
            <a:r>
              <a:rPr lang="en">
                <a:latin typeface="Open Sans Light"/>
                <a:ea typeface="Open Sans Light"/>
                <a:cs typeface="Open Sans Light"/>
                <a:sym typeface="Open Sans Light"/>
              </a:rPr>
              <a:t>0956 -- I’m sending you some new logs !gtree these look off FROM: hammer</a:t>
            </a:r>
            <a:endParaRPr>
              <a:latin typeface="Open Sans Light"/>
              <a:ea typeface="Open Sans Light"/>
              <a:cs typeface="Open Sans Light"/>
              <a:sym typeface="Open Sans Light"/>
            </a:endParaRPr>
          </a:p>
          <a:p>
            <a:pPr marL="0" lvl="0" indent="0" algn="l" rtl="0">
              <a:spcBef>
                <a:spcPts val="0"/>
              </a:spcBef>
              <a:spcAft>
                <a:spcPts val="0"/>
              </a:spcAft>
              <a:buNone/>
            </a:pPr>
            <a:r>
              <a:rPr lang="en">
                <a:latin typeface="Open Sans Light"/>
                <a:ea typeface="Open Sans Light"/>
                <a:cs typeface="Open Sans Light"/>
                <a:sym typeface="Open Sans Light"/>
              </a:rPr>
              <a:t>1005 -- !sre !ghammer when was the last deploy? What were the details? This looks like a qa build. FROM: gtree</a:t>
            </a:r>
            <a:endParaRPr>
              <a:latin typeface="Open Sans Light"/>
              <a:ea typeface="Open Sans Light"/>
              <a:cs typeface="Open Sans Light"/>
              <a:sym typeface="Open Sans Light"/>
            </a:endParaRPr>
          </a:p>
          <a:p>
            <a:pPr marL="0" lvl="0" indent="0" algn="l" rtl="0">
              <a:spcBef>
                <a:spcPts val="0"/>
              </a:spcBef>
              <a:spcAft>
                <a:spcPts val="0"/>
              </a:spcAft>
              <a:buNone/>
            </a:pPr>
            <a:r>
              <a:rPr lang="en">
                <a:latin typeface="Open Sans Light"/>
                <a:ea typeface="Open Sans Light"/>
                <a:cs typeface="Open Sans Light"/>
                <a:sym typeface="Open Sans Light"/>
              </a:rPr>
              <a:t>1007 -- I did a deploy with one of the devs to qa to do some testing. Let me check. FROM: ghammer</a:t>
            </a:r>
            <a:endParaRPr>
              <a:latin typeface="Open Sans Light"/>
              <a:ea typeface="Open Sans Light"/>
              <a:cs typeface="Open Sans Light"/>
              <a:sym typeface="Open Sans Light"/>
            </a:endParaRPr>
          </a:p>
          <a:p>
            <a:pPr marL="0" lvl="0" indent="0" algn="l" rtl="0">
              <a:spcBef>
                <a:spcPts val="0"/>
              </a:spcBef>
              <a:spcAft>
                <a:spcPts val="0"/>
              </a:spcAft>
              <a:buNone/>
            </a:pPr>
            <a:r>
              <a:rPr lang="en">
                <a:latin typeface="Open Sans Light"/>
                <a:ea typeface="Open Sans Light"/>
                <a:cs typeface="Open Sans Light"/>
                <a:sym typeface="Open Sans Light"/>
              </a:rPr>
              <a:t>1010 -- I think there was a mixup when doing the deployment. The wrong scripts was used and that build was deployed to prod. FROM hammer</a:t>
            </a:r>
            <a:endParaRPr>
              <a:latin typeface="Open Sans Light"/>
              <a:ea typeface="Open Sans Light"/>
              <a:cs typeface="Open Sans Light"/>
              <a:sym typeface="Open Sans Light"/>
            </a:endParaRPr>
          </a:p>
          <a:p>
            <a:pPr marL="0" lvl="0" indent="0" algn="l" rtl="0">
              <a:spcBef>
                <a:spcPts val="0"/>
              </a:spcBef>
              <a:spcAft>
                <a:spcPts val="0"/>
              </a:spcAft>
              <a:buNone/>
            </a:pPr>
            <a:r>
              <a:rPr lang="en">
                <a:latin typeface="Open Sans Light"/>
                <a:ea typeface="Open Sans Light"/>
                <a:cs typeface="Open Sans Light"/>
                <a:sym typeface="Open Sans Light"/>
              </a:rPr>
              <a:t>1011 -- Were there any migrations for that !ghammer FROM: khouse</a:t>
            </a:r>
            <a:endParaRPr>
              <a:latin typeface="Open Sans Light"/>
              <a:ea typeface="Open Sans Light"/>
              <a:cs typeface="Open Sans Light"/>
              <a:sym typeface="Open Sans Light"/>
            </a:endParaRPr>
          </a:p>
          <a:p>
            <a:pPr marL="0" lvl="0" indent="0" algn="l" rtl="0">
              <a:spcBef>
                <a:spcPts val="0"/>
              </a:spcBef>
              <a:spcAft>
                <a:spcPts val="0"/>
              </a:spcAft>
              <a:buNone/>
            </a:pPr>
            <a:r>
              <a:rPr lang="en">
                <a:latin typeface="Open Sans Light"/>
                <a:ea typeface="Open Sans Light"/>
                <a:cs typeface="Open Sans Light"/>
                <a:sym typeface="Open Sans Light"/>
              </a:rPr>
              <a:t>1012 -- No, just code changes. FROM: hammer</a:t>
            </a:r>
            <a:endParaRPr>
              <a:latin typeface="Open Sans Light"/>
              <a:ea typeface="Open Sans Light"/>
              <a:cs typeface="Open Sans Light"/>
              <a:sym typeface="Open Sans Light"/>
            </a:endParaRPr>
          </a:p>
          <a:p>
            <a:pPr marL="0" lvl="0" indent="0" algn="l" rtl="0">
              <a:spcBef>
                <a:spcPts val="0"/>
              </a:spcBef>
              <a:spcAft>
                <a:spcPts val="0"/>
              </a:spcAft>
              <a:buNone/>
            </a:pPr>
            <a:r>
              <a:rPr lang="en">
                <a:latin typeface="Open Sans Light"/>
                <a:ea typeface="Open Sans Light"/>
                <a:cs typeface="Open Sans Light"/>
                <a:sym typeface="Open Sans Light"/>
              </a:rPr>
              <a:t>1013 -- Thats good. We should be able to just revert back then. !svega</a:t>
            </a:r>
            <a:endParaRPr>
              <a:latin typeface="Open Sans Light"/>
              <a:ea typeface="Open Sans Light"/>
              <a:cs typeface="Open Sans Light"/>
              <a:sym typeface="Open Sans Light"/>
            </a:endParaRPr>
          </a:p>
          <a:p>
            <a:pPr marL="0" lvl="0" indent="0" algn="l" rtl="0">
              <a:spcBef>
                <a:spcPts val="0"/>
              </a:spcBef>
              <a:spcAft>
                <a:spcPts val="0"/>
              </a:spcAft>
              <a:buNone/>
            </a:pPr>
            <a:r>
              <a:rPr lang="en">
                <a:latin typeface="Open Sans Light"/>
                <a:ea typeface="Open Sans Light"/>
                <a:cs typeface="Open Sans Light"/>
                <a:sym typeface="Open Sans Light"/>
              </a:rPr>
              <a:t>1015 -- Let me take down the app and redeploy it. FROM: YOU</a:t>
            </a:r>
            <a:endParaRPr>
              <a:latin typeface="Open Sans Light"/>
              <a:ea typeface="Open Sans Light"/>
              <a:cs typeface="Open Sans Light"/>
              <a:sym typeface="Open Sans Light"/>
            </a:endParaRPr>
          </a:p>
          <a:p>
            <a:pPr marL="0" lvl="0" indent="0" algn="l" rtl="0">
              <a:spcBef>
                <a:spcPts val="0"/>
              </a:spcBef>
              <a:spcAft>
                <a:spcPts val="0"/>
              </a:spcAft>
              <a:buClr>
                <a:schemeClr val="dk1"/>
              </a:buClr>
              <a:buSzPts val="1100"/>
              <a:buFont typeface="Arial"/>
              <a:buNone/>
            </a:pPr>
            <a:r>
              <a:rPr lang="en">
                <a:solidFill>
                  <a:schemeClr val="dk1"/>
                </a:solidFill>
                <a:latin typeface="Open Sans Light"/>
                <a:ea typeface="Open Sans Light"/>
                <a:cs typeface="Open Sans Light"/>
                <a:sym typeface="Open Sans Light"/>
              </a:rPr>
              <a:t>1017 -- App is down. Bring back up. FROM: YOU</a:t>
            </a:r>
            <a:endParaRPr>
              <a:solidFill>
                <a:schemeClr val="dk1"/>
              </a:solidFill>
              <a:latin typeface="Open Sans Light"/>
              <a:ea typeface="Open Sans Light"/>
              <a:cs typeface="Open Sans Light"/>
              <a:sym typeface="Open Sans Light"/>
            </a:endParaRPr>
          </a:p>
          <a:p>
            <a:pPr marL="0" lvl="0" indent="0" algn="l" rtl="0">
              <a:spcBef>
                <a:spcPts val="0"/>
              </a:spcBef>
              <a:spcAft>
                <a:spcPts val="0"/>
              </a:spcAft>
              <a:buClr>
                <a:schemeClr val="dk1"/>
              </a:buClr>
              <a:buSzPts val="1100"/>
              <a:buFont typeface="Arial"/>
              <a:buNone/>
            </a:pPr>
            <a:r>
              <a:rPr lang="en">
                <a:solidFill>
                  <a:schemeClr val="dk1"/>
                </a:solidFill>
                <a:latin typeface="Open Sans Light"/>
                <a:ea typeface="Open Sans Light"/>
                <a:cs typeface="Open Sans Light"/>
                <a:sym typeface="Open Sans Light"/>
              </a:rPr>
              <a:t>1023  -- App is starting. FROM: YOU</a:t>
            </a:r>
            <a:endParaRPr>
              <a:solidFill>
                <a:schemeClr val="dk1"/>
              </a:solidFill>
              <a:latin typeface="Open Sans Light"/>
              <a:ea typeface="Open Sans Light"/>
              <a:cs typeface="Open Sans Light"/>
              <a:sym typeface="Open Sans Light"/>
            </a:endParaRPr>
          </a:p>
          <a:p>
            <a:pPr marL="0" lvl="0" indent="0" algn="l" rtl="0">
              <a:spcBef>
                <a:spcPts val="0"/>
              </a:spcBef>
              <a:spcAft>
                <a:spcPts val="0"/>
              </a:spcAft>
              <a:buNone/>
            </a:pPr>
            <a:r>
              <a:rPr lang="en">
                <a:solidFill>
                  <a:schemeClr val="dk1"/>
                </a:solidFill>
                <a:latin typeface="Open Sans Light"/>
                <a:ea typeface="Open Sans Light"/>
                <a:cs typeface="Open Sans Light"/>
                <a:sym typeface="Open Sans Light"/>
              </a:rPr>
              <a:t>1026 -- Main app is back up. FROM: hammer</a:t>
            </a:r>
            <a:endParaRPr>
              <a:solidFill>
                <a:schemeClr val="dk1"/>
              </a:solidFill>
              <a:latin typeface="Open Sans Light"/>
              <a:ea typeface="Open Sans Light"/>
              <a:cs typeface="Open Sans Light"/>
              <a:sym typeface="Open Sans Light"/>
            </a:endParaRPr>
          </a:p>
          <a:p>
            <a:pPr marL="0" lvl="0" indent="0" algn="l" rtl="0">
              <a:spcBef>
                <a:spcPts val="0"/>
              </a:spcBef>
              <a:spcAft>
                <a:spcPts val="0"/>
              </a:spcAft>
              <a:buClr>
                <a:schemeClr val="dk1"/>
              </a:buClr>
              <a:buSzPts val="1100"/>
              <a:buFont typeface="Arial"/>
              <a:buNone/>
            </a:pPr>
            <a:r>
              <a:rPr lang="en">
                <a:solidFill>
                  <a:schemeClr val="dk1"/>
                </a:solidFill>
                <a:latin typeface="Open Sans Light"/>
                <a:ea typeface="Open Sans Light"/>
                <a:cs typeface="Open Sans Light"/>
                <a:sym typeface="Open Sans Light"/>
              </a:rPr>
              <a:t>1030 -- Everything looks like it is responding now. FROM: svega</a:t>
            </a:r>
            <a:endParaRPr>
              <a:solidFill>
                <a:schemeClr val="dk1"/>
              </a:solidFill>
              <a:latin typeface="Open Sans Light"/>
              <a:ea typeface="Open Sans Light"/>
              <a:cs typeface="Open Sans Light"/>
              <a:sym typeface="Open Sans Light"/>
            </a:endParaRPr>
          </a:p>
          <a:p>
            <a:pPr marL="0" lvl="0" indent="0" algn="l" rtl="0">
              <a:spcBef>
                <a:spcPts val="0"/>
              </a:spcBef>
              <a:spcAft>
                <a:spcPts val="0"/>
              </a:spcAft>
              <a:buNone/>
            </a:pPr>
            <a:endParaRPr>
              <a:latin typeface="Open Sans Light"/>
              <a:ea typeface="Open Sans Light"/>
              <a:cs typeface="Open Sans Light"/>
              <a:sym typeface="Open Sans Light"/>
            </a:endParaRPr>
          </a:p>
        </p:txBody>
      </p:sp>
      <p:sp>
        <p:nvSpPr>
          <p:cNvPr id="328" name="Google Shape;328;p73"/>
          <p:cNvSpPr txBox="1"/>
          <p:nvPr/>
        </p:nvSpPr>
        <p:spPr>
          <a:xfrm>
            <a:off x="264950" y="2173350"/>
            <a:ext cx="72426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Open Sans Light"/>
                <a:ea typeface="Open Sans Light"/>
                <a:cs typeface="Open Sans Light"/>
                <a:sym typeface="Open Sans Light"/>
              </a:rPr>
              <a:t>09:15 Hey we have reports of an application outage and we can not reach the app either. </a:t>
            </a:r>
            <a:r>
              <a:rPr lang="en" b="1">
                <a:latin typeface="Open Sans"/>
                <a:ea typeface="Open Sans"/>
                <a:cs typeface="Open Sans"/>
                <a:sym typeface="Open Sans"/>
              </a:rPr>
              <a:t>FROM: svega</a:t>
            </a:r>
            <a:endParaRPr b="1">
              <a:latin typeface="Open Sans"/>
              <a:ea typeface="Open Sans"/>
              <a:cs typeface="Open Sans"/>
              <a:sym typeface="Open Sans"/>
            </a:endParaRPr>
          </a:p>
          <a:p>
            <a:pPr marL="0" lvl="0" indent="0" algn="l" rtl="0">
              <a:spcBef>
                <a:spcPts val="0"/>
              </a:spcBef>
              <a:spcAft>
                <a:spcPts val="0"/>
              </a:spcAft>
              <a:buNone/>
            </a:pPr>
            <a:r>
              <a:rPr lang="en">
                <a:latin typeface="Open Sans Light"/>
                <a:ea typeface="Open Sans Light"/>
                <a:cs typeface="Open Sans Light"/>
                <a:sym typeface="Open Sans Light"/>
              </a:rPr>
              <a:t>09:16 I have an alert for that too. I’m looking at things now, will start a communication channel to coordinate. Checking logs and app servers now. </a:t>
            </a:r>
            <a:r>
              <a:rPr lang="en" b="1">
                <a:latin typeface="Open Sans"/>
                <a:ea typeface="Open Sans"/>
                <a:cs typeface="Open Sans"/>
                <a:sym typeface="Open Sans"/>
              </a:rPr>
              <a:t>FROM: YOU</a:t>
            </a:r>
            <a:endParaRPr b="1">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74"/>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500" b="1"/>
              <a:t>On-Call Summary Log Template</a:t>
            </a:r>
            <a:endParaRPr sz="3500" b="1"/>
          </a:p>
        </p:txBody>
      </p:sp>
      <p:sp>
        <p:nvSpPr>
          <p:cNvPr id="334" name="Google Shape;334;p74"/>
          <p:cNvSpPr txBox="1">
            <a:spLocks noGrp="1"/>
          </p:cNvSpPr>
          <p:nvPr>
            <p:ph type="body" idx="1"/>
          </p:nvPr>
        </p:nvSpPr>
        <p:spPr>
          <a:xfrm>
            <a:off x="264900" y="1389300"/>
            <a:ext cx="7242600" cy="8535900"/>
          </a:xfrm>
          <a:prstGeom prst="rect">
            <a:avLst/>
          </a:prstGeom>
        </p:spPr>
        <p:txBody>
          <a:bodyPr spcFirstLastPara="1" wrap="square" lIns="91425" tIns="91425" rIns="91425" bIns="91425" anchor="t" anchorCtr="0">
            <a:noAutofit/>
          </a:bodyPr>
          <a:lstStyle/>
          <a:p>
            <a:pPr marL="0" lvl="0" indent="0" algn="l" rtl="0">
              <a:lnSpc>
                <a:spcPct val="100000"/>
              </a:lnSpc>
              <a:spcBef>
                <a:spcPts val="1200"/>
              </a:spcBef>
              <a:spcAft>
                <a:spcPts val="0"/>
              </a:spcAft>
              <a:buNone/>
            </a:pPr>
            <a:r>
              <a:rPr lang="en" sz="1800" b="1">
                <a:latin typeface="Open Sans"/>
                <a:ea typeface="Open Sans"/>
                <a:cs typeface="Open Sans"/>
                <a:sym typeface="Open Sans"/>
              </a:rPr>
              <a:t>Date/Time  -- </a:t>
            </a:r>
            <a:r>
              <a:rPr lang="en" sz="1800" b="1" i="1">
                <a:latin typeface="Open Sans"/>
                <a:ea typeface="Open Sans"/>
                <a:cs typeface="Open Sans"/>
                <a:sym typeface="Open Sans"/>
              </a:rPr>
              <a:t>Alert Name </a:t>
            </a:r>
            <a:endParaRPr sz="600">
              <a:latin typeface="Open Sans"/>
              <a:ea typeface="Open Sans"/>
              <a:cs typeface="Open Sans"/>
              <a:sym typeface="Open Sans"/>
            </a:endParaRPr>
          </a:p>
          <a:p>
            <a:pPr marL="0" lvl="0" indent="0" algn="l" rtl="0">
              <a:lnSpc>
                <a:spcPct val="100000"/>
              </a:lnSpc>
              <a:spcBef>
                <a:spcPts val="1200"/>
              </a:spcBef>
              <a:spcAft>
                <a:spcPts val="0"/>
              </a:spcAft>
              <a:buNone/>
            </a:pPr>
            <a:r>
              <a:rPr lang="en" sz="1800" b="1">
                <a:latin typeface="Open Sans"/>
                <a:ea typeface="Open Sans"/>
                <a:cs typeface="Open Sans"/>
                <a:sym typeface="Open Sans"/>
              </a:rPr>
              <a:t>	Troubleshooting</a:t>
            </a:r>
            <a:endParaRPr sz="1800" b="1">
              <a:latin typeface="Open Sans"/>
              <a:ea typeface="Open Sans"/>
              <a:cs typeface="Open Sans"/>
              <a:sym typeface="Open Sans"/>
            </a:endParaRPr>
          </a:p>
          <a:p>
            <a:pPr marL="0" lvl="0" indent="0" algn="l" rtl="0">
              <a:lnSpc>
                <a:spcPct val="100000"/>
              </a:lnSpc>
              <a:spcBef>
                <a:spcPts val="1200"/>
              </a:spcBef>
              <a:spcAft>
                <a:spcPts val="0"/>
              </a:spcAft>
              <a:buNone/>
            </a:pPr>
            <a:r>
              <a:rPr lang="en" sz="1800" b="1">
                <a:latin typeface="Open Sans"/>
                <a:ea typeface="Open Sans"/>
                <a:cs typeface="Open Sans"/>
                <a:sym typeface="Open Sans"/>
              </a:rPr>
              <a:t>	</a:t>
            </a:r>
            <a:r>
              <a:rPr lang="en" sz="1200">
                <a:solidFill>
                  <a:srgbClr val="000000"/>
                </a:solidFill>
                <a:latin typeface="Open Sans"/>
                <a:ea typeface="Open Sans"/>
                <a:cs typeface="Open Sans"/>
                <a:sym typeface="Open Sans"/>
              </a:rPr>
              <a:t>	Include a list of things you did to troubleshoot the alert.</a:t>
            </a:r>
            <a:endParaRPr sz="1200">
              <a:latin typeface="Open Sans"/>
              <a:ea typeface="Open Sans"/>
              <a:cs typeface="Open Sans"/>
              <a:sym typeface="Open Sans"/>
            </a:endParaRPr>
          </a:p>
          <a:p>
            <a:pPr marL="0" lvl="0" indent="0" algn="l" rtl="0">
              <a:lnSpc>
                <a:spcPct val="100000"/>
              </a:lnSpc>
              <a:spcBef>
                <a:spcPts val="1200"/>
              </a:spcBef>
              <a:spcAft>
                <a:spcPts val="0"/>
              </a:spcAft>
              <a:buNone/>
            </a:pPr>
            <a:r>
              <a:rPr lang="en" sz="1800" b="1">
                <a:latin typeface="Open Sans"/>
                <a:ea typeface="Open Sans"/>
                <a:cs typeface="Open Sans"/>
                <a:sym typeface="Open Sans"/>
              </a:rPr>
              <a:t>	Resolution</a:t>
            </a:r>
            <a:endParaRPr sz="1800" b="1">
              <a:latin typeface="Open Sans"/>
              <a:ea typeface="Open Sans"/>
              <a:cs typeface="Open Sans"/>
              <a:sym typeface="Open Sans"/>
            </a:endParaRPr>
          </a:p>
          <a:p>
            <a:pPr marL="0" lvl="0" indent="0" algn="l" rtl="0">
              <a:lnSpc>
                <a:spcPct val="100000"/>
              </a:lnSpc>
              <a:spcBef>
                <a:spcPts val="1200"/>
              </a:spcBef>
              <a:spcAft>
                <a:spcPts val="0"/>
              </a:spcAft>
              <a:buNone/>
            </a:pPr>
            <a:r>
              <a:rPr lang="en" sz="1900" b="1">
                <a:solidFill>
                  <a:srgbClr val="000000"/>
                </a:solidFill>
                <a:latin typeface="Open Sans"/>
                <a:ea typeface="Open Sans"/>
                <a:cs typeface="Open Sans"/>
                <a:sym typeface="Open Sans"/>
              </a:rPr>
              <a:t>		</a:t>
            </a:r>
            <a:r>
              <a:rPr lang="en" sz="1200">
                <a:solidFill>
                  <a:srgbClr val="000000"/>
                </a:solidFill>
                <a:latin typeface="Open Sans"/>
                <a:ea typeface="Open Sans"/>
                <a:cs typeface="Open Sans"/>
                <a:sym typeface="Open Sans"/>
              </a:rPr>
              <a:t>Document how the alert was resolved and how it can be addressed in the future. </a:t>
            </a:r>
            <a:endParaRPr sz="1200">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190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1900" b="1">
              <a:latin typeface="Open Sans"/>
              <a:ea typeface="Open Sans"/>
              <a:cs typeface="Open Sans"/>
              <a:sym typeface="Open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75"/>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500" b="1"/>
              <a:t>Post-Mortem Template</a:t>
            </a:r>
            <a:endParaRPr sz="3500" b="1"/>
          </a:p>
        </p:txBody>
      </p:sp>
      <p:sp>
        <p:nvSpPr>
          <p:cNvPr id="340" name="Google Shape;340;p75"/>
          <p:cNvSpPr txBox="1">
            <a:spLocks noGrp="1"/>
          </p:cNvSpPr>
          <p:nvPr>
            <p:ph type="body" idx="1"/>
          </p:nvPr>
        </p:nvSpPr>
        <p:spPr>
          <a:xfrm>
            <a:off x="264900" y="1389300"/>
            <a:ext cx="7242600" cy="8535900"/>
          </a:xfrm>
          <a:prstGeom prst="rect">
            <a:avLst/>
          </a:prstGeom>
        </p:spPr>
        <p:txBody>
          <a:bodyPr spcFirstLastPara="1" wrap="square" lIns="91425" tIns="91425" rIns="91425" bIns="91425" anchor="t" anchorCtr="0">
            <a:noAutofit/>
          </a:bodyPr>
          <a:lstStyle/>
          <a:p>
            <a:pPr marL="0" lvl="0" indent="0" algn="l" rtl="0">
              <a:lnSpc>
                <a:spcPct val="100000"/>
              </a:lnSpc>
              <a:spcBef>
                <a:spcPts val="1200"/>
              </a:spcBef>
              <a:spcAft>
                <a:spcPts val="0"/>
              </a:spcAft>
              <a:buNone/>
            </a:pPr>
            <a:r>
              <a:rPr lang="en" sz="1800" b="1" i="1">
                <a:solidFill>
                  <a:schemeClr val="dk1"/>
                </a:solidFill>
                <a:latin typeface="Open Sans"/>
                <a:ea typeface="Open Sans"/>
                <a:cs typeface="Open Sans"/>
                <a:sym typeface="Open Sans"/>
              </a:rPr>
              <a:t>Incident Title -- Date/Time  </a:t>
            </a:r>
            <a:endParaRPr sz="1800" b="1" i="1">
              <a:solidFill>
                <a:schemeClr val="dk1"/>
              </a:solidFill>
              <a:latin typeface="Open Sans"/>
              <a:ea typeface="Open Sans"/>
              <a:cs typeface="Open Sans"/>
              <a:sym typeface="Open Sans"/>
            </a:endParaRPr>
          </a:p>
          <a:p>
            <a:pPr marL="0" lvl="0" indent="457200" algn="l" rtl="0">
              <a:lnSpc>
                <a:spcPct val="100000"/>
              </a:lnSpc>
              <a:spcBef>
                <a:spcPts val="1200"/>
              </a:spcBef>
              <a:spcAft>
                <a:spcPts val="0"/>
              </a:spcAft>
              <a:buNone/>
            </a:pPr>
            <a:r>
              <a:rPr lang="en" sz="1800" b="1">
                <a:solidFill>
                  <a:schemeClr val="dk1"/>
                </a:solidFill>
                <a:latin typeface="Open Sans"/>
                <a:ea typeface="Open Sans"/>
                <a:cs typeface="Open Sans"/>
                <a:sym typeface="Open Sans"/>
              </a:rPr>
              <a:t>Stakeholders</a:t>
            </a:r>
            <a:endParaRPr sz="1800" b="1">
              <a:solidFill>
                <a:schemeClr val="dk1"/>
              </a:solidFill>
              <a:latin typeface="Open Sans"/>
              <a:ea typeface="Open Sans"/>
              <a:cs typeface="Open Sans"/>
              <a:sym typeface="Open Sans"/>
            </a:endParaRPr>
          </a:p>
          <a:p>
            <a:pPr marL="0" lvl="0" indent="0" algn="l" rtl="0">
              <a:lnSpc>
                <a:spcPct val="100000"/>
              </a:lnSpc>
              <a:spcBef>
                <a:spcPts val="1200"/>
              </a:spcBef>
              <a:spcAft>
                <a:spcPts val="0"/>
              </a:spcAft>
              <a:buNone/>
            </a:pPr>
            <a:r>
              <a:rPr lang="en" sz="1800" b="1">
                <a:solidFill>
                  <a:schemeClr val="dk1"/>
                </a:solidFill>
                <a:latin typeface="Open Sans"/>
                <a:ea typeface="Open Sans"/>
                <a:cs typeface="Open Sans"/>
                <a:sym typeface="Open Sans"/>
              </a:rPr>
              <a:t>		</a:t>
            </a:r>
            <a:r>
              <a:rPr lang="en" sz="1200">
                <a:solidFill>
                  <a:schemeClr val="dk1"/>
                </a:solidFill>
                <a:latin typeface="Open Sans"/>
                <a:ea typeface="Open Sans"/>
                <a:cs typeface="Open Sans"/>
                <a:sym typeface="Open Sans"/>
              </a:rPr>
              <a:t>This should include all teams and individuals who were involved in the incident.</a:t>
            </a:r>
            <a:endParaRPr sz="600">
              <a:solidFill>
                <a:schemeClr val="dk1"/>
              </a:solidFill>
              <a:latin typeface="Open Sans"/>
              <a:ea typeface="Open Sans"/>
              <a:cs typeface="Open Sans"/>
              <a:sym typeface="Open Sans"/>
            </a:endParaRPr>
          </a:p>
          <a:p>
            <a:pPr marL="0" lvl="0" indent="457200" algn="l" rtl="0">
              <a:lnSpc>
                <a:spcPct val="100000"/>
              </a:lnSpc>
              <a:spcBef>
                <a:spcPts val="1200"/>
              </a:spcBef>
              <a:spcAft>
                <a:spcPts val="0"/>
              </a:spcAft>
              <a:buNone/>
            </a:pPr>
            <a:r>
              <a:rPr lang="en" sz="1800" b="1">
                <a:solidFill>
                  <a:schemeClr val="dk1"/>
                </a:solidFill>
                <a:latin typeface="Open Sans"/>
                <a:ea typeface="Open Sans"/>
                <a:cs typeface="Open Sans"/>
                <a:sym typeface="Open Sans"/>
              </a:rPr>
              <a:t>Incident Timeline</a:t>
            </a:r>
            <a:endParaRPr sz="1800" b="1">
              <a:solidFill>
                <a:schemeClr val="dk1"/>
              </a:solidFill>
              <a:latin typeface="Open Sans"/>
              <a:ea typeface="Open Sans"/>
              <a:cs typeface="Open Sans"/>
              <a:sym typeface="Open Sans"/>
            </a:endParaRPr>
          </a:p>
          <a:p>
            <a:pPr marL="0" lvl="0" indent="0" algn="l" rtl="0">
              <a:lnSpc>
                <a:spcPct val="100000"/>
              </a:lnSpc>
              <a:spcBef>
                <a:spcPts val="1200"/>
              </a:spcBef>
              <a:spcAft>
                <a:spcPts val="0"/>
              </a:spcAft>
              <a:buNone/>
            </a:pPr>
            <a:r>
              <a:rPr lang="en" sz="1800" b="1">
                <a:solidFill>
                  <a:schemeClr val="dk1"/>
                </a:solidFill>
                <a:latin typeface="Open Sans"/>
                <a:ea typeface="Open Sans"/>
                <a:cs typeface="Open Sans"/>
                <a:sym typeface="Open Sans"/>
              </a:rPr>
              <a:t>		</a:t>
            </a:r>
            <a:r>
              <a:rPr lang="en" sz="1200">
                <a:solidFill>
                  <a:schemeClr val="dk1"/>
                </a:solidFill>
                <a:latin typeface="Open Sans"/>
                <a:ea typeface="Open Sans"/>
                <a:cs typeface="Open Sans"/>
                <a:sym typeface="Open Sans"/>
              </a:rPr>
              <a:t>This is a timeline of the events from when the incident was reported to resolution. Make sure to include both events by actual persons (Joe logged on to server1 and restarted the service) as well as system events (From the logs in server2, we see that network connectivity stopped at 14:32).</a:t>
            </a:r>
            <a:endParaRPr sz="1200">
              <a:solidFill>
                <a:schemeClr val="dk1"/>
              </a:solidFill>
              <a:latin typeface="Open Sans"/>
              <a:ea typeface="Open Sans"/>
              <a:cs typeface="Open Sans"/>
              <a:sym typeface="Open Sans"/>
            </a:endParaRPr>
          </a:p>
          <a:p>
            <a:pPr marL="0" lvl="0" indent="457200" algn="l" rtl="0">
              <a:lnSpc>
                <a:spcPct val="100000"/>
              </a:lnSpc>
              <a:spcBef>
                <a:spcPts val="1200"/>
              </a:spcBef>
              <a:spcAft>
                <a:spcPts val="0"/>
              </a:spcAft>
              <a:buNone/>
            </a:pPr>
            <a:r>
              <a:rPr lang="en" sz="1800" b="1">
                <a:solidFill>
                  <a:schemeClr val="dk1"/>
                </a:solidFill>
                <a:latin typeface="Open Sans"/>
                <a:ea typeface="Open Sans"/>
                <a:cs typeface="Open Sans"/>
                <a:sym typeface="Open Sans"/>
              </a:rPr>
              <a:t>Impact</a:t>
            </a:r>
            <a:endParaRPr sz="1800" b="1">
              <a:solidFill>
                <a:schemeClr val="dk1"/>
              </a:solidFill>
              <a:latin typeface="Open Sans"/>
              <a:ea typeface="Open Sans"/>
              <a:cs typeface="Open Sans"/>
              <a:sym typeface="Open Sans"/>
            </a:endParaRPr>
          </a:p>
          <a:p>
            <a:pPr marL="0" lvl="0" indent="0" algn="l" rtl="0">
              <a:lnSpc>
                <a:spcPct val="100000"/>
              </a:lnSpc>
              <a:spcBef>
                <a:spcPts val="1200"/>
              </a:spcBef>
              <a:spcAft>
                <a:spcPts val="0"/>
              </a:spcAft>
              <a:buNone/>
            </a:pPr>
            <a:r>
              <a:rPr lang="en" sz="1900" b="1">
                <a:solidFill>
                  <a:schemeClr val="dk1"/>
                </a:solidFill>
                <a:latin typeface="Open Sans"/>
                <a:ea typeface="Open Sans"/>
                <a:cs typeface="Open Sans"/>
                <a:sym typeface="Open Sans"/>
              </a:rPr>
              <a:t>		</a:t>
            </a:r>
            <a:r>
              <a:rPr lang="en" sz="1200">
                <a:solidFill>
                  <a:schemeClr val="dk1"/>
                </a:solidFill>
                <a:latin typeface="Open Sans"/>
                <a:ea typeface="Open Sans"/>
                <a:cs typeface="Open Sans"/>
                <a:sym typeface="Open Sans"/>
              </a:rPr>
              <a:t>This section should include an impact assessment that describes how the business, customers, and systems were affected. The outage affected the order processing system preventing orders from being processed. This led to customers having delayed orders, as well as having to pull additional business resources in to process orders manually. This led to a loss of revenue for the business. </a:t>
            </a:r>
            <a:endParaRPr sz="1200">
              <a:solidFill>
                <a:schemeClr val="dk1"/>
              </a:solidFill>
              <a:latin typeface="Open Sans"/>
              <a:ea typeface="Open Sans"/>
              <a:cs typeface="Open Sans"/>
              <a:sym typeface="Open Sans"/>
            </a:endParaRPr>
          </a:p>
          <a:p>
            <a:pPr marL="0" lvl="0" indent="457200" algn="l" rtl="0">
              <a:lnSpc>
                <a:spcPct val="100000"/>
              </a:lnSpc>
              <a:spcBef>
                <a:spcPts val="1200"/>
              </a:spcBef>
              <a:spcAft>
                <a:spcPts val="0"/>
              </a:spcAft>
              <a:buClr>
                <a:schemeClr val="dk1"/>
              </a:buClr>
              <a:buSzPts val="1100"/>
              <a:buFont typeface="Arial"/>
              <a:buNone/>
            </a:pPr>
            <a:r>
              <a:rPr lang="en" sz="1800" b="1">
                <a:solidFill>
                  <a:schemeClr val="dk1"/>
                </a:solidFill>
                <a:latin typeface="Open Sans"/>
                <a:ea typeface="Open Sans"/>
                <a:cs typeface="Open Sans"/>
                <a:sym typeface="Open Sans"/>
              </a:rPr>
              <a:t>Resolution</a:t>
            </a:r>
            <a:endParaRPr sz="1800" b="1">
              <a:solidFill>
                <a:schemeClr val="dk1"/>
              </a:solidFill>
              <a:latin typeface="Open Sans"/>
              <a:ea typeface="Open Sans"/>
              <a:cs typeface="Open Sans"/>
              <a:sym typeface="Open Sans"/>
            </a:endParaRPr>
          </a:p>
          <a:p>
            <a:pPr marL="0" lvl="0" indent="0" algn="l" rtl="0">
              <a:lnSpc>
                <a:spcPct val="100000"/>
              </a:lnSpc>
              <a:spcBef>
                <a:spcPts val="1200"/>
              </a:spcBef>
              <a:spcAft>
                <a:spcPts val="0"/>
              </a:spcAft>
              <a:buClr>
                <a:schemeClr val="dk1"/>
              </a:buClr>
              <a:buSzPts val="1100"/>
              <a:buFont typeface="Arial"/>
              <a:buNone/>
            </a:pPr>
            <a:r>
              <a:rPr lang="en" sz="1800" b="1">
                <a:solidFill>
                  <a:schemeClr val="dk1"/>
                </a:solidFill>
                <a:latin typeface="Open Sans"/>
                <a:ea typeface="Open Sans"/>
                <a:cs typeface="Open Sans"/>
                <a:sym typeface="Open Sans"/>
              </a:rPr>
              <a:t>		</a:t>
            </a:r>
            <a:r>
              <a:rPr lang="en" sz="1200">
                <a:solidFill>
                  <a:schemeClr val="dk1"/>
                </a:solidFill>
                <a:latin typeface="Open Sans"/>
                <a:ea typeface="Open Sans"/>
                <a:cs typeface="Open Sans"/>
                <a:sym typeface="Open Sans"/>
              </a:rPr>
              <a:t>Describe what was specifically was done to resolve the issue. This section can be used to document scripts, commands, actions, or vendor support engaged that may be useful for follow-up or automation. </a:t>
            </a:r>
            <a:endParaRPr sz="600">
              <a:solidFill>
                <a:schemeClr val="dk1"/>
              </a:solidFill>
              <a:latin typeface="Open Sans"/>
              <a:ea typeface="Open Sans"/>
              <a:cs typeface="Open Sans"/>
              <a:sym typeface="Open Sans"/>
            </a:endParaRPr>
          </a:p>
          <a:p>
            <a:pPr marL="0" lvl="0" indent="0" algn="l" rtl="0">
              <a:lnSpc>
                <a:spcPct val="100000"/>
              </a:lnSpc>
              <a:spcBef>
                <a:spcPts val="1200"/>
              </a:spcBef>
              <a:spcAft>
                <a:spcPts val="0"/>
              </a:spcAft>
              <a:buNone/>
            </a:pPr>
            <a:r>
              <a:rPr lang="en" sz="1800" b="1">
                <a:solidFill>
                  <a:schemeClr val="dk1"/>
                </a:solidFill>
                <a:latin typeface="Open Sans"/>
                <a:ea typeface="Open Sans"/>
                <a:cs typeface="Open Sans"/>
                <a:sym typeface="Open Sans"/>
              </a:rPr>
              <a:t>	Action Plan</a:t>
            </a:r>
            <a:endParaRPr sz="1800" b="1">
              <a:solidFill>
                <a:schemeClr val="dk1"/>
              </a:solidFill>
              <a:latin typeface="Open Sans"/>
              <a:ea typeface="Open Sans"/>
              <a:cs typeface="Open Sans"/>
              <a:sym typeface="Open Sans"/>
            </a:endParaRPr>
          </a:p>
          <a:p>
            <a:pPr marL="0" lvl="0" indent="0" algn="l" rtl="0">
              <a:lnSpc>
                <a:spcPct val="100000"/>
              </a:lnSpc>
              <a:spcBef>
                <a:spcPts val="1200"/>
              </a:spcBef>
              <a:spcAft>
                <a:spcPts val="1200"/>
              </a:spcAft>
              <a:buClr>
                <a:schemeClr val="dk1"/>
              </a:buClr>
              <a:buSzPts val="1100"/>
              <a:buFont typeface="Arial"/>
              <a:buNone/>
            </a:pPr>
            <a:r>
              <a:rPr lang="en" sz="1800" b="1">
                <a:solidFill>
                  <a:schemeClr val="dk1"/>
                </a:solidFill>
                <a:latin typeface="Open Sans"/>
                <a:ea typeface="Open Sans"/>
                <a:cs typeface="Open Sans"/>
                <a:sym typeface="Open Sans"/>
              </a:rPr>
              <a:t>		</a:t>
            </a:r>
            <a:r>
              <a:rPr lang="en" sz="1200">
                <a:solidFill>
                  <a:schemeClr val="dk1"/>
                </a:solidFill>
                <a:latin typeface="Open Sans"/>
                <a:ea typeface="Open Sans"/>
                <a:cs typeface="Open Sans"/>
                <a:sym typeface="Open Sans"/>
              </a:rPr>
              <a:t>This will be a plan of action to prevent the incident from reoccurring. It should include any safeguards to be implemented, automation to be performed, additional redundancy to be added, etc. This should also include a breakdown of who will perform what and when it should be implemented by.</a:t>
            </a:r>
            <a:endParaRPr sz="1900" b="1">
              <a:solidFill>
                <a:schemeClr val="dk1"/>
              </a:solidFill>
              <a:latin typeface="Open Sans"/>
              <a:ea typeface="Open Sans"/>
              <a:cs typeface="Open Sans"/>
              <a:sym typeface="Open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76"/>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500" b="1"/>
              <a:t>Post-Mortem</a:t>
            </a:r>
            <a:endParaRPr sz="3500" b="1"/>
          </a:p>
        </p:txBody>
      </p:sp>
      <p:sp>
        <p:nvSpPr>
          <p:cNvPr id="346" name="Google Shape;346;p76"/>
          <p:cNvSpPr txBox="1">
            <a:spLocks noGrp="1"/>
          </p:cNvSpPr>
          <p:nvPr>
            <p:ph type="body" idx="1"/>
          </p:nvPr>
        </p:nvSpPr>
        <p:spPr>
          <a:xfrm>
            <a:off x="264900" y="1389300"/>
            <a:ext cx="7242600" cy="8535900"/>
          </a:xfrm>
          <a:prstGeom prst="rect">
            <a:avLst/>
          </a:prstGeom>
        </p:spPr>
        <p:txBody>
          <a:bodyPr spcFirstLastPara="1" wrap="square" lIns="91425" tIns="91425" rIns="91425" bIns="91425" anchor="t" anchorCtr="0">
            <a:noAutofit/>
          </a:bodyPr>
          <a:lstStyle/>
          <a:p>
            <a:pPr marL="0" lvl="0" indent="0" algn="l" rtl="0">
              <a:lnSpc>
                <a:spcPct val="100000"/>
              </a:lnSpc>
              <a:spcBef>
                <a:spcPts val="1200"/>
              </a:spcBef>
              <a:spcAft>
                <a:spcPts val="0"/>
              </a:spcAft>
              <a:buNone/>
            </a:pPr>
            <a:r>
              <a:rPr lang="en" sz="1800" b="1" i="1">
                <a:solidFill>
                  <a:schemeClr val="dk1"/>
                </a:solidFill>
                <a:latin typeface="Open Sans"/>
                <a:ea typeface="Open Sans"/>
                <a:cs typeface="Open Sans"/>
                <a:sym typeface="Open Sans"/>
              </a:rPr>
              <a:t>Application Outage -- Date/Time  </a:t>
            </a:r>
            <a:endParaRPr sz="1800" b="1" i="1">
              <a:solidFill>
                <a:schemeClr val="dk1"/>
              </a:solidFill>
              <a:latin typeface="Open Sans"/>
              <a:ea typeface="Open Sans"/>
              <a:cs typeface="Open Sans"/>
              <a:sym typeface="Open Sans"/>
            </a:endParaRPr>
          </a:p>
          <a:p>
            <a:pPr marL="0" lvl="0" indent="457200" algn="l" rtl="0">
              <a:lnSpc>
                <a:spcPct val="100000"/>
              </a:lnSpc>
              <a:spcBef>
                <a:spcPts val="1200"/>
              </a:spcBef>
              <a:spcAft>
                <a:spcPts val="0"/>
              </a:spcAft>
              <a:buNone/>
            </a:pPr>
            <a:r>
              <a:rPr lang="en" sz="1800" b="1">
                <a:solidFill>
                  <a:schemeClr val="dk1"/>
                </a:solidFill>
                <a:latin typeface="Open Sans"/>
                <a:ea typeface="Open Sans"/>
                <a:cs typeface="Open Sans"/>
                <a:sym typeface="Open Sans"/>
              </a:rPr>
              <a:t>Stakeholders</a:t>
            </a:r>
            <a:endParaRPr sz="1800" b="1">
              <a:solidFill>
                <a:schemeClr val="dk1"/>
              </a:solidFill>
              <a:latin typeface="Open Sans"/>
              <a:ea typeface="Open Sans"/>
              <a:cs typeface="Open Sans"/>
              <a:sym typeface="Open Sans"/>
            </a:endParaRPr>
          </a:p>
          <a:p>
            <a:pPr marL="0" lvl="0" indent="457200" algn="l" rtl="0">
              <a:lnSpc>
                <a:spcPct val="100000"/>
              </a:lnSpc>
              <a:spcBef>
                <a:spcPts val="1200"/>
              </a:spcBef>
              <a:spcAft>
                <a:spcPts val="0"/>
              </a:spcAft>
              <a:buNone/>
            </a:pPr>
            <a:r>
              <a:rPr lang="en" sz="1800" b="1">
                <a:solidFill>
                  <a:schemeClr val="dk1"/>
                </a:solidFill>
                <a:latin typeface="Open Sans"/>
                <a:ea typeface="Open Sans"/>
                <a:cs typeface="Open Sans"/>
                <a:sym typeface="Open Sans"/>
              </a:rPr>
              <a:t>Incident Timeline</a:t>
            </a:r>
            <a:endParaRPr sz="1800" b="1">
              <a:solidFill>
                <a:schemeClr val="dk1"/>
              </a:solidFill>
              <a:latin typeface="Open Sans"/>
              <a:ea typeface="Open Sans"/>
              <a:cs typeface="Open Sans"/>
              <a:sym typeface="Open Sans"/>
            </a:endParaRPr>
          </a:p>
          <a:p>
            <a:pPr marL="0" lvl="0" indent="457200" algn="l" rtl="0">
              <a:lnSpc>
                <a:spcPct val="100000"/>
              </a:lnSpc>
              <a:spcBef>
                <a:spcPts val="1200"/>
              </a:spcBef>
              <a:spcAft>
                <a:spcPts val="0"/>
              </a:spcAft>
              <a:buNone/>
            </a:pPr>
            <a:r>
              <a:rPr lang="en" sz="1800" b="1">
                <a:solidFill>
                  <a:schemeClr val="dk1"/>
                </a:solidFill>
                <a:latin typeface="Open Sans"/>
                <a:ea typeface="Open Sans"/>
                <a:cs typeface="Open Sans"/>
                <a:sym typeface="Open Sans"/>
              </a:rPr>
              <a:t>Impact</a:t>
            </a:r>
            <a:endParaRPr sz="1800" b="1">
              <a:solidFill>
                <a:schemeClr val="dk1"/>
              </a:solidFill>
              <a:latin typeface="Open Sans"/>
              <a:ea typeface="Open Sans"/>
              <a:cs typeface="Open Sans"/>
              <a:sym typeface="Open Sans"/>
            </a:endParaRPr>
          </a:p>
          <a:p>
            <a:pPr marL="0" lvl="0" indent="457200" algn="l" rtl="0">
              <a:lnSpc>
                <a:spcPct val="100000"/>
              </a:lnSpc>
              <a:spcBef>
                <a:spcPts val="1200"/>
              </a:spcBef>
              <a:spcAft>
                <a:spcPts val="0"/>
              </a:spcAft>
              <a:buClr>
                <a:schemeClr val="dk1"/>
              </a:buClr>
              <a:buSzPts val="1100"/>
              <a:buFont typeface="Arial"/>
              <a:buNone/>
            </a:pPr>
            <a:r>
              <a:rPr lang="en" sz="1800" b="1">
                <a:solidFill>
                  <a:schemeClr val="dk1"/>
                </a:solidFill>
                <a:latin typeface="Open Sans"/>
                <a:ea typeface="Open Sans"/>
                <a:cs typeface="Open Sans"/>
                <a:sym typeface="Open Sans"/>
              </a:rPr>
              <a:t>Resolution</a:t>
            </a:r>
            <a:endParaRPr sz="1800" b="1">
              <a:solidFill>
                <a:schemeClr val="dk1"/>
              </a:solidFill>
              <a:latin typeface="Open Sans"/>
              <a:ea typeface="Open Sans"/>
              <a:cs typeface="Open Sans"/>
              <a:sym typeface="Open Sans"/>
            </a:endParaRPr>
          </a:p>
          <a:p>
            <a:pPr marL="0" lvl="0" indent="0" algn="l" rtl="0">
              <a:lnSpc>
                <a:spcPct val="100000"/>
              </a:lnSpc>
              <a:spcBef>
                <a:spcPts val="1200"/>
              </a:spcBef>
              <a:spcAft>
                <a:spcPts val="0"/>
              </a:spcAft>
              <a:buNone/>
            </a:pPr>
            <a:r>
              <a:rPr lang="en" sz="1800" b="1">
                <a:solidFill>
                  <a:schemeClr val="dk1"/>
                </a:solidFill>
                <a:latin typeface="Open Sans"/>
                <a:ea typeface="Open Sans"/>
                <a:cs typeface="Open Sans"/>
                <a:sym typeface="Open Sans"/>
              </a:rPr>
              <a:t>	Action Plan</a:t>
            </a:r>
            <a:endParaRPr sz="1800" b="1">
              <a:solidFill>
                <a:schemeClr val="dk1"/>
              </a:solidFill>
              <a:latin typeface="Open Sans"/>
              <a:ea typeface="Open Sans"/>
              <a:cs typeface="Open Sans"/>
              <a:sym typeface="Open Sans"/>
            </a:endParaRPr>
          </a:p>
          <a:p>
            <a:pPr marL="0" lvl="0" indent="0" algn="l" rtl="0">
              <a:lnSpc>
                <a:spcPct val="100000"/>
              </a:lnSpc>
              <a:spcBef>
                <a:spcPts val="1200"/>
              </a:spcBef>
              <a:spcAft>
                <a:spcPts val="1200"/>
              </a:spcAft>
              <a:buClr>
                <a:schemeClr val="dk1"/>
              </a:buClr>
              <a:buSzPts val="1100"/>
              <a:buFont typeface="Arial"/>
              <a:buNone/>
            </a:pPr>
            <a:endParaRPr sz="1900" b="1">
              <a:solidFill>
                <a:schemeClr val="dk1"/>
              </a:solidFill>
              <a:latin typeface="Open Sans"/>
              <a:ea typeface="Open Sans"/>
              <a:cs typeface="Open Sans"/>
              <a:sym typeface="Open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50"/>
        <p:cNvGrpSpPr/>
        <p:nvPr/>
      </p:nvGrpSpPr>
      <p:grpSpPr>
        <a:xfrm>
          <a:off x="0" y="0"/>
          <a:ext cx="0" cy="0"/>
          <a:chOff x="0" y="0"/>
          <a:chExt cx="0" cy="0"/>
        </a:xfrm>
      </p:grpSpPr>
      <p:sp>
        <p:nvSpPr>
          <p:cNvPr id="351" name="Google Shape;351;p77"/>
          <p:cNvSpPr/>
          <p:nvPr/>
        </p:nvSpPr>
        <p:spPr>
          <a:xfrm>
            <a:off x="902700" y="4003550"/>
            <a:ext cx="6147900" cy="34992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Scenario 3</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600" b="1">
                <a:solidFill>
                  <a:srgbClr val="FFFFFF"/>
                </a:solidFill>
                <a:latin typeface="Open Sans"/>
                <a:ea typeface="Open Sans"/>
                <a:cs typeface="Open Sans"/>
                <a:sym typeface="Open Sans"/>
              </a:rPr>
              <a:t>Toil Reduction</a:t>
            </a:r>
            <a:endParaRPr sz="3600" b="1">
              <a:solidFill>
                <a:srgbClr val="FFFFFF"/>
              </a:solidFill>
              <a:latin typeface="Open Sans"/>
              <a:ea typeface="Open Sans"/>
              <a:cs typeface="Open Sans"/>
              <a:sym typeface="Open Sans"/>
            </a:endParaRPr>
          </a:p>
        </p:txBody>
      </p:sp>
      <p:sp>
        <p:nvSpPr>
          <p:cNvPr id="352" name="Google Shape;352;p77"/>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78"/>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a:t>Toil Reduction Plan</a:t>
            </a:r>
            <a:endParaRPr sz="3600" b="1"/>
          </a:p>
        </p:txBody>
      </p:sp>
      <p:sp>
        <p:nvSpPr>
          <p:cNvPr id="358" name="Google Shape;358;p78"/>
          <p:cNvSpPr txBox="1">
            <a:spLocks noGrp="1"/>
          </p:cNvSpPr>
          <p:nvPr>
            <p:ph type="body" idx="1"/>
          </p:nvPr>
        </p:nvSpPr>
        <p:spPr>
          <a:xfrm>
            <a:off x="264900" y="1389300"/>
            <a:ext cx="7242600" cy="8535900"/>
          </a:xfrm>
          <a:prstGeom prst="rect">
            <a:avLst/>
          </a:prstGeom>
        </p:spPr>
        <p:txBody>
          <a:bodyPr spcFirstLastPara="1" wrap="square" lIns="91425" tIns="91425" rIns="91425" bIns="91425" anchor="t" anchorCtr="0">
            <a:noAutofit/>
          </a:bodyPr>
          <a:lstStyle/>
          <a:p>
            <a:pPr marL="0" lvl="0" indent="0" algn="l" rtl="0">
              <a:spcBef>
                <a:spcPts val="1400"/>
              </a:spcBef>
              <a:spcAft>
                <a:spcPts val="0"/>
              </a:spcAft>
              <a:buClr>
                <a:schemeClr val="dk1"/>
              </a:buClr>
              <a:buSzPts val="1100"/>
              <a:buFont typeface="Arial"/>
              <a:buNone/>
            </a:pPr>
            <a:r>
              <a:rPr lang="en" sz="1600" b="1">
                <a:solidFill>
                  <a:schemeClr val="dk1"/>
                </a:solidFill>
                <a:latin typeface="Arial"/>
                <a:ea typeface="Arial"/>
                <a:cs typeface="Arial"/>
                <a:sym typeface="Arial"/>
              </a:rPr>
              <a:t>Summary</a:t>
            </a:r>
            <a:endParaRPr sz="1600" b="1">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400">
                <a:solidFill>
                  <a:schemeClr val="dk1"/>
                </a:solidFill>
                <a:latin typeface="Arial"/>
                <a:ea typeface="Arial"/>
                <a:cs typeface="Arial"/>
                <a:sym typeface="Arial"/>
              </a:rPr>
              <a:t>Now that you have spent some time on your own as an SRE, you now have to round out your week by handling some of the toil you encountered. Looking through the on-call summary, post-mortem, as-built design doc, and your experience, you decided that there are several ways to reduce toil. You start by listing out 5 of the major items for this week. For each one, you analyze the impact on the business and what you gain by automating the task. After that, you will need to implement three of these items in pseudocode to help your team move forward.</a:t>
            </a:r>
            <a:endParaRPr sz="140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600" b="1">
                <a:solidFill>
                  <a:schemeClr val="dk1"/>
                </a:solidFill>
                <a:latin typeface="Arial"/>
                <a:ea typeface="Arial"/>
                <a:cs typeface="Arial"/>
                <a:sym typeface="Arial"/>
              </a:rPr>
              <a:t>Current Toil Items</a:t>
            </a:r>
            <a:endParaRPr sz="1600" b="1">
              <a:solidFill>
                <a:schemeClr val="dk1"/>
              </a:solidFill>
              <a:latin typeface="Arial"/>
              <a:ea typeface="Arial"/>
              <a:cs typeface="Arial"/>
              <a:sym typeface="Arial"/>
            </a:endParaRPr>
          </a:p>
          <a:p>
            <a:pPr marL="457200" lvl="0" indent="-304800" algn="l" rtl="0">
              <a:lnSpc>
                <a:spcPct val="100000"/>
              </a:lnSpc>
              <a:spcBef>
                <a:spcPts val="1200"/>
              </a:spcBef>
              <a:spcAft>
                <a:spcPts val="0"/>
              </a:spcAft>
              <a:buSzPts val="1200"/>
              <a:buFont typeface="Open Sans"/>
              <a:buAutoNum type="arabicPeriod"/>
            </a:pPr>
            <a:endParaRPr sz="1200">
              <a:latin typeface="Open Sans"/>
              <a:ea typeface="Open Sans"/>
              <a:cs typeface="Open Sans"/>
              <a:sym typeface="Open Sans"/>
            </a:endParaRPr>
          </a:p>
          <a:p>
            <a:pPr marL="457200" lvl="0" indent="-304800" algn="l" rtl="0">
              <a:lnSpc>
                <a:spcPct val="100000"/>
              </a:lnSpc>
              <a:spcBef>
                <a:spcPts val="0"/>
              </a:spcBef>
              <a:spcAft>
                <a:spcPts val="0"/>
              </a:spcAft>
              <a:buSzPts val="1200"/>
              <a:buFont typeface="Open Sans"/>
              <a:buAutoNum type="arabicPeriod"/>
            </a:pPr>
            <a:endParaRPr sz="1200">
              <a:latin typeface="Open Sans"/>
              <a:ea typeface="Open Sans"/>
              <a:cs typeface="Open Sans"/>
              <a:sym typeface="Open Sans"/>
            </a:endParaRPr>
          </a:p>
          <a:p>
            <a:pPr marL="457200" lvl="0" indent="-304800" algn="l" rtl="0">
              <a:lnSpc>
                <a:spcPct val="100000"/>
              </a:lnSpc>
              <a:spcBef>
                <a:spcPts val="0"/>
              </a:spcBef>
              <a:spcAft>
                <a:spcPts val="0"/>
              </a:spcAft>
              <a:buSzPts val="1200"/>
              <a:buFont typeface="Open Sans"/>
              <a:buAutoNum type="arabicPeriod"/>
            </a:pPr>
            <a:endParaRPr sz="1200">
              <a:latin typeface="Open Sans"/>
              <a:ea typeface="Open Sans"/>
              <a:cs typeface="Open Sans"/>
              <a:sym typeface="Open Sans"/>
            </a:endParaRPr>
          </a:p>
          <a:p>
            <a:pPr marL="457200" lvl="0" indent="-304800" algn="l" rtl="0">
              <a:lnSpc>
                <a:spcPct val="100000"/>
              </a:lnSpc>
              <a:spcBef>
                <a:spcPts val="0"/>
              </a:spcBef>
              <a:spcAft>
                <a:spcPts val="0"/>
              </a:spcAft>
              <a:buSzPts val="1200"/>
              <a:buFont typeface="Open Sans"/>
              <a:buAutoNum type="arabicPeriod"/>
            </a:pPr>
            <a:endParaRPr sz="1200">
              <a:latin typeface="Open Sans"/>
              <a:ea typeface="Open Sans"/>
              <a:cs typeface="Open Sans"/>
              <a:sym typeface="Open Sans"/>
            </a:endParaRPr>
          </a:p>
          <a:p>
            <a:pPr marL="457200" lvl="0" indent="-304800" algn="l" rtl="0">
              <a:lnSpc>
                <a:spcPct val="100000"/>
              </a:lnSpc>
              <a:spcBef>
                <a:spcPts val="0"/>
              </a:spcBef>
              <a:spcAft>
                <a:spcPts val="0"/>
              </a:spcAft>
              <a:buSzPts val="1200"/>
              <a:buFont typeface="Open Sans"/>
              <a:buAutoNum type="arabicPeriod"/>
            </a:pPr>
            <a:endParaRPr sz="1200">
              <a:latin typeface="Open Sans"/>
              <a:ea typeface="Open Sans"/>
              <a:cs typeface="Open Sans"/>
              <a:sym typeface="Open Sans"/>
            </a:endParaRPr>
          </a:p>
          <a:p>
            <a:pPr marL="0" lvl="0" indent="0" algn="l" rtl="0">
              <a:lnSpc>
                <a:spcPct val="100000"/>
              </a:lnSpc>
              <a:spcBef>
                <a:spcPts val="1200"/>
              </a:spcBef>
              <a:spcAft>
                <a:spcPts val="0"/>
              </a:spcAft>
              <a:buNone/>
            </a:pPr>
            <a:endParaRPr sz="1900" b="1">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190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1900" b="1">
              <a:latin typeface="Open Sans"/>
              <a:ea typeface="Open Sans"/>
              <a:cs typeface="Open Sans"/>
              <a:sym typeface="Open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79"/>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a:t>Automation Implementation</a:t>
            </a:r>
            <a:endParaRPr sz="3600" b="1"/>
          </a:p>
        </p:txBody>
      </p:sp>
      <p:sp>
        <p:nvSpPr>
          <p:cNvPr id="364" name="Google Shape;364;p79"/>
          <p:cNvSpPr txBox="1">
            <a:spLocks noGrp="1"/>
          </p:cNvSpPr>
          <p:nvPr>
            <p:ph type="body" idx="1"/>
          </p:nvPr>
        </p:nvSpPr>
        <p:spPr>
          <a:xfrm>
            <a:off x="264900" y="1601500"/>
            <a:ext cx="7242600" cy="80190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1400">
                <a:solidFill>
                  <a:schemeClr val="dk1"/>
                </a:solidFill>
                <a:latin typeface="Open Sans"/>
                <a:ea typeface="Open Sans"/>
                <a:cs typeface="Open Sans"/>
                <a:sym typeface="Open Sans"/>
              </a:rPr>
              <a:t>Add screenshots of your automation script pseudocode here.</a:t>
            </a:r>
            <a:endParaRPr sz="1400">
              <a:solidFill>
                <a:schemeClr val="dk1"/>
              </a:solidFill>
              <a:latin typeface="Open Sans"/>
              <a:ea typeface="Open Sans"/>
              <a:cs typeface="Open Sans"/>
              <a:sym typeface="Open Sans"/>
            </a:endParaRPr>
          </a:p>
          <a:p>
            <a:pPr marL="0" lvl="0" indent="0" algn="l" rtl="0">
              <a:spcBef>
                <a:spcPts val="1200"/>
              </a:spcBef>
              <a:spcAft>
                <a:spcPts val="0"/>
              </a:spcAft>
              <a:buClr>
                <a:schemeClr val="dk1"/>
              </a:buClr>
              <a:buSzPts val="1100"/>
              <a:buFont typeface="Arial"/>
              <a:buNone/>
            </a:pPr>
            <a:endParaRPr sz="150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endParaRPr sz="2000">
              <a:latin typeface="Open Sans"/>
              <a:ea typeface="Open Sans"/>
              <a:cs typeface="Open Sans"/>
              <a:sym typeface="Open Sans"/>
            </a:endParaRPr>
          </a:p>
          <a:p>
            <a:pPr marL="0" lvl="0" indent="0" algn="l" rtl="0">
              <a:lnSpc>
                <a:spcPct val="100000"/>
              </a:lnSpc>
              <a:spcBef>
                <a:spcPts val="1200"/>
              </a:spcBef>
              <a:spcAft>
                <a:spcPts val="0"/>
              </a:spcAft>
              <a:buNone/>
            </a:pPr>
            <a:endParaRPr sz="2000" b="1">
              <a:latin typeface="Open Sans"/>
              <a:ea typeface="Open Sans"/>
              <a:cs typeface="Open Sans"/>
              <a:sym typeface="Open Sans"/>
            </a:endParaRPr>
          </a:p>
          <a:p>
            <a:pPr marL="0" lvl="0" indent="0" algn="l" rtl="0">
              <a:lnSpc>
                <a:spcPct val="100000"/>
              </a:lnSpc>
              <a:spcBef>
                <a:spcPts val="1200"/>
              </a:spcBef>
              <a:spcAft>
                <a:spcPts val="0"/>
              </a:spcAft>
              <a:buNone/>
            </a:pPr>
            <a:endParaRPr sz="2100" b="1">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210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2100" b="1">
              <a:latin typeface="Open Sans"/>
              <a:ea typeface="Open Sans"/>
              <a:cs typeface="Open Sans"/>
              <a:sym typeface="Open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80"/>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a:t>Automation Implementation</a:t>
            </a:r>
            <a:endParaRPr sz="3600" b="1"/>
          </a:p>
        </p:txBody>
      </p:sp>
      <p:sp>
        <p:nvSpPr>
          <p:cNvPr id="370" name="Google Shape;370;p80"/>
          <p:cNvSpPr txBox="1">
            <a:spLocks noGrp="1"/>
          </p:cNvSpPr>
          <p:nvPr>
            <p:ph type="body" idx="1"/>
          </p:nvPr>
        </p:nvSpPr>
        <p:spPr>
          <a:xfrm>
            <a:off x="264900" y="1601500"/>
            <a:ext cx="7242600" cy="80190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1400">
                <a:solidFill>
                  <a:schemeClr val="dk1"/>
                </a:solidFill>
                <a:latin typeface="Open Sans"/>
                <a:ea typeface="Open Sans"/>
                <a:cs typeface="Open Sans"/>
                <a:sym typeface="Open Sans"/>
              </a:rPr>
              <a:t>Add screenshots of your automation script pseudocode here.</a:t>
            </a:r>
            <a:endParaRPr sz="1400">
              <a:solidFill>
                <a:schemeClr val="dk1"/>
              </a:solidFill>
              <a:latin typeface="Open Sans"/>
              <a:ea typeface="Open Sans"/>
              <a:cs typeface="Open Sans"/>
              <a:sym typeface="Open Sans"/>
            </a:endParaRPr>
          </a:p>
          <a:p>
            <a:pPr marL="0" lvl="0" indent="0" algn="l" rtl="0">
              <a:spcBef>
                <a:spcPts val="1200"/>
              </a:spcBef>
              <a:spcAft>
                <a:spcPts val="0"/>
              </a:spcAft>
              <a:buClr>
                <a:schemeClr val="dk1"/>
              </a:buClr>
              <a:buSzPts val="1100"/>
              <a:buFont typeface="Arial"/>
              <a:buNone/>
            </a:pPr>
            <a:endParaRPr sz="1400">
              <a:solidFill>
                <a:schemeClr val="dk1"/>
              </a:solidFill>
              <a:latin typeface="Open Sans"/>
              <a:ea typeface="Open Sans"/>
              <a:cs typeface="Open Sans"/>
              <a:sym typeface="Open Sans"/>
            </a:endParaRPr>
          </a:p>
          <a:p>
            <a:pPr marL="0" lvl="0" indent="0" algn="l" rtl="0">
              <a:spcBef>
                <a:spcPts val="1200"/>
              </a:spcBef>
              <a:spcAft>
                <a:spcPts val="0"/>
              </a:spcAft>
              <a:buClr>
                <a:schemeClr val="dk1"/>
              </a:buClr>
              <a:buSzPts val="1100"/>
              <a:buFont typeface="Arial"/>
              <a:buNone/>
            </a:pPr>
            <a:endParaRPr sz="150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endParaRPr sz="2000">
              <a:latin typeface="Open Sans"/>
              <a:ea typeface="Open Sans"/>
              <a:cs typeface="Open Sans"/>
              <a:sym typeface="Open Sans"/>
            </a:endParaRPr>
          </a:p>
          <a:p>
            <a:pPr marL="0" lvl="0" indent="0" algn="l" rtl="0">
              <a:lnSpc>
                <a:spcPct val="100000"/>
              </a:lnSpc>
              <a:spcBef>
                <a:spcPts val="1200"/>
              </a:spcBef>
              <a:spcAft>
                <a:spcPts val="0"/>
              </a:spcAft>
              <a:buNone/>
            </a:pPr>
            <a:endParaRPr sz="2000" b="1">
              <a:latin typeface="Open Sans"/>
              <a:ea typeface="Open Sans"/>
              <a:cs typeface="Open Sans"/>
              <a:sym typeface="Open Sans"/>
            </a:endParaRPr>
          </a:p>
          <a:p>
            <a:pPr marL="0" lvl="0" indent="0" algn="l" rtl="0">
              <a:lnSpc>
                <a:spcPct val="100000"/>
              </a:lnSpc>
              <a:spcBef>
                <a:spcPts val="1200"/>
              </a:spcBef>
              <a:spcAft>
                <a:spcPts val="0"/>
              </a:spcAft>
              <a:buNone/>
            </a:pPr>
            <a:endParaRPr sz="2100" b="1">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210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2100" b="1">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96"/>
        <p:cNvGrpSpPr/>
        <p:nvPr/>
      </p:nvGrpSpPr>
      <p:grpSpPr>
        <a:xfrm>
          <a:off x="0" y="0"/>
          <a:ext cx="0" cy="0"/>
          <a:chOff x="0" y="0"/>
          <a:chExt cx="0" cy="0"/>
        </a:xfrm>
      </p:grpSpPr>
      <p:sp>
        <p:nvSpPr>
          <p:cNvPr id="197" name="Google Shape;197;p54"/>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198" name="Google Shape;198;p54"/>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199" name="Google Shape;199;p54"/>
          <p:cNvSpPr/>
          <p:nvPr/>
        </p:nvSpPr>
        <p:spPr>
          <a:xfrm>
            <a:off x="1094850" y="3965950"/>
            <a:ext cx="5582700" cy="333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Scenario 1</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600" b="1">
                <a:solidFill>
                  <a:srgbClr val="FFFFFF"/>
                </a:solidFill>
                <a:latin typeface="Open Sans"/>
                <a:ea typeface="Open Sans"/>
                <a:cs typeface="Open Sans"/>
                <a:sym typeface="Open Sans"/>
              </a:rPr>
              <a:t>Release Day</a:t>
            </a:r>
            <a:endParaRPr sz="3600" b="1">
              <a:solidFill>
                <a:srgbClr val="FFFFFF"/>
              </a:solidFill>
              <a:latin typeface="Open Sans"/>
              <a:ea typeface="Open Sans"/>
              <a:cs typeface="Open Sans"/>
              <a:sym typeface="Open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81"/>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a:t>Automation Implementation</a:t>
            </a:r>
            <a:endParaRPr sz="3600" b="1"/>
          </a:p>
        </p:txBody>
      </p:sp>
      <p:sp>
        <p:nvSpPr>
          <p:cNvPr id="376" name="Google Shape;376;p81"/>
          <p:cNvSpPr txBox="1">
            <a:spLocks noGrp="1"/>
          </p:cNvSpPr>
          <p:nvPr>
            <p:ph type="body" idx="1"/>
          </p:nvPr>
        </p:nvSpPr>
        <p:spPr>
          <a:xfrm>
            <a:off x="264900" y="1601500"/>
            <a:ext cx="7242600" cy="80190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1400">
                <a:solidFill>
                  <a:schemeClr val="dk1"/>
                </a:solidFill>
                <a:latin typeface="Open Sans"/>
                <a:ea typeface="Open Sans"/>
                <a:cs typeface="Open Sans"/>
                <a:sym typeface="Open Sans"/>
              </a:rPr>
              <a:t>Add screenshots of your automation script pseudocode here.</a:t>
            </a:r>
            <a:endParaRPr sz="1400">
              <a:solidFill>
                <a:schemeClr val="dk1"/>
              </a:solidFill>
              <a:latin typeface="Open Sans"/>
              <a:ea typeface="Open Sans"/>
              <a:cs typeface="Open Sans"/>
              <a:sym typeface="Open Sans"/>
            </a:endParaRPr>
          </a:p>
          <a:p>
            <a:pPr marL="0" lvl="0" indent="0" algn="l" rtl="0">
              <a:spcBef>
                <a:spcPts val="1200"/>
              </a:spcBef>
              <a:spcAft>
                <a:spcPts val="0"/>
              </a:spcAft>
              <a:buClr>
                <a:schemeClr val="dk1"/>
              </a:buClr>
              <a:buSzPts val="1100"/>
              <a:buFont typeface="Arial"/>
              <a:buNone/>
            </a:pPr>
            <a:endParaRPr sz="1400">
              <a:solidFill>
                <a:schemeClr val="dk1"/>
              </a:solidFill>
              <a:latin typeface="Open Sans"/>
              <a:ea typeface="Open Sans"/>
              <a:cs typeface="Open Sans"/>
              <a:sym typeface="Open Sans"/>
            </a:endParaRPr>
          </a:p>
          <a:p>
            <a:pPr marL="0" lvl="0" indent="0" algn="l" rtl="0">
              <a:spcBef>
                <a:spcPts val="1200"/>
              </a:spcBef>
              <a:spcAft>
                <a:spcPts val="0"/>
              </a:spcAft>
              <a:buClr>
                <a:schemeClr val="dk1"/>
              </a:buClr>
              <a:buSzPts val="1100"/>
              <a:buFont typeface="Arial"/>
              <a:buNone/>
            </a:pPr>
            <a:endParaRPr sz="150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endParaRPr sz="2000">
              <a:latin typeface="Open Sans"/>
              <a:ea typeface="Open Sans"/>
              <a:cs typeface="Open Sans"/>
              <a:sym typeface="Open Sans"/>
            </a:endParaRPr>
          </a:p>
          <a:p>
            <a:pPr marL="0" lvl="0" indent="0" algn="l" rtl="0">
              <a:lnSpc>
                <a:spcPct val="100000"/>
              </a:lnSpc>
              <a:spcBef>
                <a:spcPts val="1200"/>
              </a:spcBef>
              <a:spcAft>
                <a:spcPts val="0"/>
              </a:spcAft>
              <a:buNone/>
            </a:pPr>
            <a:endParaRPr sz="2000" b="1">
              <a:latin typeface="Open Sans"/>
              <a:ea typeface="Open Sans"/>
              <a:cs typeface="Open Sans"/>
              <a:sym typeface="Open Sans"/>
            </a:endParaRPr>
          </a:p>
          <a:p>
            <a:pPr marL="0" lvl="0" indent="0" algn="l" rtl="0">
              <a:lnSpc>
                <a:spcPct val="100000"/>
              </a:lnSpc>
              <a:spcBef>
                <a:spcPts val="1200"/>
              </a:spcBef>
              <a:spcAft>
                <a:spcPts val="0"/>
              </a:spcAft>
              <a:buNone/>
            </a:pPr>
            <a:endParaRPr sz="2100" b="1">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210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2100" b="1">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55"/>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Release Night</a:t>
            </a:r>
            <a:endParaRPr sz="3600" b="1"/>
          </a:p>
        </p:txBody>
      </p:sp>
      <p:sp>
        <p:nvSpPr>
          <p:cNvPr id="205" name="Google Shape;205;p55"/>
          <p:cNvSpPr txBox="1">
            <a:spLocks noGrp="1"/>
          </p:cNvSpPr>
          <p:nvPr>
            <p:ph type="body" idx="1"/>
          </p:nvPr>
        </p:nvSpPr>
        <p:spPr>
          <a:xfrm>
            <a:off x="264900" y="1389300"/>
            <a:ext cx="7242600" cy="8535900"/>
          </a:xfrm>
          <a:prstGeom prst="rect">
            <a:avLst/>
          </a:prstGeom>
        </p:spPr>
        <p:txBody>
          <a:bodyPr spcFirstLastPara="1" wrap="square" lIns="91425" tIns="91425" rIns="91425" bIns="91425" anchor="t" anchorCtr="0">
            <a:noAutofit/>
          </a:bodyPr>
          <a:lstStyle/>
          <a:p>
            <a:pPr marL="0" lvl="0" indent="0" algn="l" rtl="0">
              <a:spcBef>
                <a:spcPts val="1400"/>
              </a:spcBef>
              <a:spcAft>
                <a:spcPts val="0"/>
              </a:spcAft>
              <a:buClr>
                <a:schemeClr val="dk1"/>
              </a:buClr>
              <a:buSzPts val="1100"/>
              <a:buFont typeface="Arial"/>
              <a:buNone/>
            </a:pPr>
            <a:r>
              <a:rPr lang="en" sz="1600" b="1">
                <a:solidFill>
                  <a:schemeClr val="dk1"/>
                </a:solidFill>
                <a:latin typeface="Arial"/>
                <a:ea typeface="Arial"/>
                <a:cs typeface="Arial"/>
                <a:sym typeface="Arial"/>
              </a:rPr>
              <a:t>Summary</a:t>
            </a:r>
            <a:endParaRPr sz="1600" b="1">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400">
                <a:solidFill>
                  <a:schemeClr val="dk1"/>
                </a:solidFill>
                <a:latin typeface="Arial"/>
                <a:ea typeface="Arial"/>
                <a:cs typeface="Arial"/>
                <a:sym typeface="Arial"/>
              </a:rPr>
              <a:t>Tonight is release night, and it will be your first time assisting with a release as an SRE. The process now is manual, with no real consideration for how releases may impact resource allocation. Luckily, your other team members have started implementing an as-built document. You'll have to add tonight's release to the document. The release is a pretty major release with the addition of a new feature that will bring in a large number of new clients. Looking at the results from testing, you can see that this new feature is going to add additional resource requirements as it is both more memory and, to a lesser extent, CPU intensive than before.</a:t>
            </a:r>
            <a:endParaRPr sz="1400">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600" b="1">
                <a:solidFill>
                  <a:schemeClr val="dk1"/>
                </a:solidFill>
                <a:latin typeface="Arial"/>
                <a:ea typeface="Arial"/>
                <a:cs typeface="Arial"/>
                <a:sym typeface="Arial"/>
              </a:rPr>
              <a:t>Current Release Features</a:t>
            </a:r>
            <a:endParaRPr sz="1600" b="1">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400">
                <a:solidFill>
                  <a:schemeClr val="dk1"/>
                </a:solidFill>
                <a:latin typeface="Arial"/>
                <a:ea typeface="Arial"/>
                <a:cs typeface="Arial"/>
                <a:sym typeface="Arial"/>
              </a:rPr>
              <a:t>This release will have the following changes that will need to be documented on the as-built design document. The developers have been hard at work implementing the following tickets:</a:t>
            </a:r>
            <a:endParaRPr sz="1400">
              <a:solidFill>
                <a:schemeClr val="dk1"/>
              </a:solidFill>
              <a:latin typeface="Arial"/>
              <a:ea typeface="Arial"/>
              <a:cs typeface="Arial"/>
              <a:sym typeface="Arial"/>
            </a:endParaRPr>
          </a:p>
          <a:p>
            <a:pPr marL="457200" lvl="0" indent="-317500" algn="l" rtl="0">
              <a:spcBef>
                <a:spcPts val="1200"/>
              </a:spcBef>
              <a:spcAft>
                <a:spcPts val="0"/>
              </a:spcAft>
              <a:buClr>
                <a:schemeClr val="dk1"/>
              </a:buClr>
              <a:buSzPts val="1400"/>
              <a:buFont typeface="Arial"/>
              <a:buChar char="●"/>
            </a:pPr>
            <a:r>
              <a:rPr lang="en" sz="1400">
                <a:solidFill>
                  <a:schemeClr val="dk1"/>
                </a:solidFill>
                <a:latin typeface="Arial"/>
                <a:ea typeface="Arial"/>
                <a:cs typeface="Arial"/>
                <a:sym typeface="Arial"/>
              </a:rPr>
              <a:t>Ticket 203 added a new catalog for exotic plants. This ticket added new tables in the database to handle the additional catalogs.</a:t>
            </a:r>
            <a:endParaRPr sz="1400">
              <a:solidFill>
                <a:schemeClr val="dk1"/>
              </a:solidFill>
              <a:latin typeface="Arial"/>
              <a:ea typeface="Arial"/>
              <a:cs typeface="Arial"/>
              <a:sym typeface="Arial"/>
            </a:endParaRPr>
          </a:p>
          <a:p>
            <a:pPr marL="457200" lvl="0" indent="-317500" algn="l" rtl="0">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Ticket 202 rearranged the catalog menu in the UI to accommodate the additional catalog, as well as making it more user-friendly.</a:t>
            </a:r>
            <a:endParaRPr sz="1400">
              <a:solidFill>
                <a:schemeClr val="dk1"/>
              </a:solidFill>
              <a:latin typeface="Arial"/>
              <a:ea typeface="Arial"/>
              <a:cs typeface="Arial"/>
              <a:sym typeface="Arial"/>
            </a:endParaRPr>
          </a:p>
          <a:p>
            <a:pPr marL="457200" lvl="0" indent="-317500" algn="l" rtl="0">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Ticket 201 added an additional component to the application, an order processor. The order processor is responsible for batch processing orders on a schedule. The reasoning behind this was to decouple the UI from order processing, and since order processing can be CPU intensive, this decoupling prevents the app from performing poorly. The Design Doc 5247 goes into more detail about the design specifics. </a:t>
            </a:r>
            <a:endParaRPr sz="1400">
              <a:solidFill>
                <a:schemeClr val="dk1"/>
              </a:solidFill>
              <a:latin typeface="Arial"/>
              <a:ea typeface="Arial"/>
              <a:cs typeface="Arial"/>
              <a:sym typeface="Arial"/>
            </a:endParaRPr>
          </a:p>
          <a:p>
            <a:pPr marL="457200" lvl="0" indent="-317500" algn="l" rtl="0">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Ticket 205 fixed a security flaw where attackers could execute a SQL injection attack.</a:t>
            </a:r>
            <a:endParaRPr sz="1400">
              <a:solidFill>
                <a:schemeClr val="dk1"/>
              </a:solidFill>
              <a:latin typeface="Arial"/>
              <a:ea typeface="Arial"/>
              <a:cs typeface="Arial"/>
              <a:sym typeface="Arial"/>
            </a:endParaRPr>
          </a:p>
          <a:p>
            <a:pPr marL="0" lvl="0" indent="0" algn="l" rtl="0">
              <a:lnSpc>
                <a:spcPct val="100000"/>
              </a:lnSpc>
              <a:spcBef>
                <a:spcPts val="1200"/>
              </a:spcBef>
              <a:spcAft>
                <a:spcPts val="0"/>
              </a:spcAft>
              <a:buNone/>
            </a:pP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900" b="1">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190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1900" b="1">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56"/>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Release Night, cont.</a:t>
            </a:r>
            <a:endParaRPr sz="3600" b="1"/>
          </a:p>
        </p:txBody>
      </p:sp>
      <p:sp>
        <p:nvSpPr>
          <p:cNvPr id="211" name="Google Shape;211;p56"/>
          <p:cNvSpPr txBox="1">
            <a:spLocks noGrp="1"/>
          </p:cNvSpPr>
          <p:nvPr>
            <p:ph type="body" idx="1"/>
          </p:nvPr>
        </p:nvSpPr>
        <p:spPr>
          <a:xfrm>
            <a:off x="264900" y="1389300"/>
            <a:ext cx="7242600" cy="8535900"/>
          </a:xfrm>
          <a:prstGeom prst="rect">
            <a:avLst/>
          </a:prstGeom>
        </p:spPr>
        <p:txBody>
          <a:bodyPr spcFirstLastPara="1" wrap="square" lIns="91425" tIns="91425" rIns="91425" bIns="91425" anchor="t" anchorCtr="0">
            <a:noAutofit/>
          </a:bodyPr>
          <a:lstStyle/>
          <a:p>
            <a:pPr marL="0" lvl="0" indent="0" algn="l" rtl="0">
              <a:spcBef>
                <a:spcPts val="1400"/>
              </a:spcBef>
              <a:spcAft>
                <a:spcPts val="0"/>
              </a:spcAft>
              <a:buClr>
                <a:schemeClr val="dk1"/>
              </a:buClr>
              <a:buSzPts val="1100"/>
              <a:buFont typeface="Arial"/>
              <a:buNone/>
            </a:pPr>
            <a:r>
              <a:rPr lang="en" sz="1500" b="1">
                <a:solidFill>
                  <a:schemeClr val="dk1"/>
                </a:solidFill>
                <a:latin typeface="Arial"/>
                <a:ea typeface="Arial"/>
                <a:cs typeface="Arial"/>
                <a:sym typeface="Arial"/>
              </a:rPr>
              <a:t>Release Process</a:t>
            </a:r>
            <a:endParaRPr sz="1500" b="1">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300">
                <a:solidFill>
                  <a:schemeClr val="dk1"/>
                </a:solidFill>
                <a:latin typeface="Arial"/>
                <a:ea typeface="Arial"/>
                <a:cs typeface="Arial"/>
                <a:sym typeface="Arial"/>
              </a:rPr>
              <a:t>The established release process is a manual affair generally done by one of the operations team members. The OPs team generally will download the latest code, shut down the app, run the database migrations, change or add any needed configurations and then start the app back up. In the past this has caused issues as steps have been forgotten, not all the scripts were executed, the app was not restarted properly, among other issues. During the release window, the OPs engineer would also add new resources as needed. This has led to downtime in the past as the app became overloaded and could not serve requests anymore.</a:t>
            </a:r>
            <a:endParaRPr sz="1300">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500" b="1">
                <a:solidFill>
                  <a:schemeClr val="dk1"/>
                </a:solidFill>
                <a:latin typeface="Arial"/>
                <a:ea typeface="Arial"/>
                <a:cs typeface="Arial"/>
                <a:sym typeface="Arial"/>
              </a:rPr>
              <a:t>Release Planning</a:t>
            </a:r>
            <a:endParaRPr sz="1500" b="1">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300">
                <a:solidFill>
                  <a:schemeClr val="dk1"/>
                </a:solidFill>
                <a:latin typeface="Arial"/>
                <a:ea typeface="Arial"/>
                <a:cs typeface="Arial"/>
                <a:sym typeface="Arial"/>
              </a:rPr>
              <a:t>During load testing for this release, it was determined that</a:t>
            </a:r>
            <a:endParaRPr sz="1300">
              <a:solidFill>
                <a:schemeClr val="dk1"/>
              </a:solidFill>
              <a:latin typeface="Arial"/>
              <a:ea typeface="Arial"/>
              <a:cs typeface="Arial"/>
              <a:sym typeface="Arial"/>
            </a:endParaRPr>
          </a:p>
          <a:p>
            <a:pPr marL="457200" lvl="0" indent="-311150" algn="l" rtl="0">
              <a:spcBef>
                <a:spcPts val="1200"/>
              </a:spcBef>
              <a:spcAft>
                <a:spcPts val="0"/>
              </a:spcAft>
              <a:buClr>
                <a:schemeClr val="dk1"/>
              </a:buClr>
              <a:buSzPts val="1300"/>
              <a:buFont typeface="Arial"/>
              <a:buChar char="●"/>
            </a:pPr>
            <a:r>
              <a:rPr lang="en" sz="1300">
                <a:solidFill>
                  <a:schemeClr val="dk1"/>
                </a:solidFill>
                <a:latin typeface="Arial"/>
                <a:ea typeface="Arial"/>
                <a:cs typeface="Arial"/>
                <a:sym typeface="Arial"/>
              </a:rPr>
              <a:t>Main Application</a:t>
            </a:r>
            <a:endParaRPr sz="1300">
              <a:solidFill>
                <a:schemeClr val="dk1"/>
              </a:solidFill>
              <a:latin typeface="Arial"/>
              <a:ea typeface="Arial"/>
              <a:cs typeface="Arial"/>
              <a:sym typeface="Arial"/>
            </a:endParaRPr>
          </a:p>
          <a:p>
            <a:pPr marL="914400" lvl="1" indent="-311150" algn="l" rtl="0">
              <a:spcBef>
                <a:spcPts val="0"/>
              </a:spcBef>
              <a:spcAft>
                <a:spcPts val="0"/>
              </a:spcAft>
              <a:buClr>
                <a:schemeClr val="dk1"/>
              </a:buClr>
              <a:buSzPts val="1300"/>
              <a:buFont typeface="Arial"/>
              <a:buChar char="○"/>
            </a:pPr>
            <a:r>
              <a:rPr lang="en" sz="1300">
                <a:solidFill>
                  <a:schemeClr val="dk1"/>
                </a:solidFill>
                <a:latin typeface="Arial"/>
                <a:ea typeface="Arial"/>
                <a:cs typeface="Arial"/>
                <a:sym typeface="Arial"/>
              </a:rPr>
              <a:t>The new catalog feature increases RAM usages by 25% for the same number of users, while not increasing CPU significantly. Currently, the main application containers are utilizing almost 85% of the RAM allocated.</a:t>
            </a:r>
            <a:endParaRPr sz="1300">
              <a:solidFill>
                <a:schemeClr val="dk1"/>
              </a:solidFill>
              <a:latin typeface="Arial"/>
              <a:ea typeface="Arial"/>
              <a:cs typeface="Arial"/>
              <a:sym typeface="Arial"/>
            </a:endParaRPr>
          </a:p>
          <a:p>
            <a:pPr marL="914400" lvl="1" indent="-311150" algn="l" rtl="0">
              <a:spcBef>
                <a:spcPts val="0"/>
              </a:spcBef>
              <a:spcAft>
                <a:spcPts val="0"/>
              </a:spcAft>
              <a:buClr>
                <a:schemeClr val="dk1"/>
              </a:buClr>
              <a:buSzPts val="1300"/>
              <a:buFont typeface="Arial"/>
              <a:buChar char="○"/>
            </a:pPr>
            <a:r>
              <a:rPr lang="en" sz="1300">
                <a:solidFill>
                  <a:schemeClr val="dk1"/>
                </a:solidFill>
                <a:latin typeface="Arial"/>
                <a:ea typeface="Arial"/>
                <a:cs typeface="Arial"/>
                <a:sym typeface="Arial"/>
              </a:rPr>
              <a:t>At the current resource allocation, each server can handle 500 concurrent users. Currently, there are 3 application containers to support about 2000 total users, with about 1300 being on at any one time. This release is expected to add about 1.5 to 2.5 times the total number of users, with a need to handle 2600 users concurrently.</a:t>
            </a:r>
            <a:endParaRPr sz="1300">
              <a:solidFill>
                <a:schemeClr val="dk1"/>
              </a:solidFill>
              <a:latin typeface="Arial"/>
              <a:ea typeface="Arial"/>
              <a:cs typeface="Arial"/>
              <a:sym typeface="Arial"/>
            </a:endParaRPr>
          </a:p>
          <a:p>
            <a:pPr marL="457200" lvl="0" indent="-311150" algn="l" rtl="0">
              <a:spcBef>
                <a:spcPts val="0"/>
              </a:spcBef>
              <a:spcAft>
                <a:spcPts val="0"/>
              </a:spcAft>
              <a:buClr>
                <a:schemeClr val="dk1"/>
              </a:buClr>
              <a:buSzPts val="1300"/>
              <a:buFont typeface="Arial"/>
              <a:buChar char="●"/>
            </a:pPr>
            <a:r>
              <a:rPr lang="en" sz="1300">
                <a:solidFill>
                  <a:schemeClr val="dk1"/>
                </a:solidFill>
                <a:latin typeface="Arial"/>
                <a:ea typeface="Arial"/>
                <a:cs typeface="Arial"/>
                <a:sym typeface="Arial"/>
              </a:rPr>
              <a:t>Order Processor</a:t>
            </a:r>
            <a:endParaRPr sz="1300">
              <a:solidFill>
                <a:schemeClr val="dk1"/>
              </a:solidFill>
              <a:latin typeface="Arial"/>
              <a:ea typeface="Arial"/>
              <a:cs typeface="Arial"/>
              <a:sym typeface="Arial"/>
            </a:endParaRPr>
          </a:p>
          <a:p>
            <a:pPr marL="914400" lvl="1" indent="-311150" algn="l" rtl="0">
              <a:spcBef>
                <a:spcPts val="0"/>
              </a:spcBef>
              <a:spcAft>
                <a:spcPts val="0"/>
              </a:spcAft>
              <a:buClr>
                <a:schemeClr val="dk1"/>
              </a:buClr>
              <a:buSzPts val="1300"/>
              <a:buFont typeface="Arial"/>
              <a:buChar char="○"/>
            </a:pPr>
            <a:r>
              <a:rPr lang="en" sz="1300">
                <a:solidFill>
                  <a:schemeClr val="dk1"/>
                </a:solidFill>
                <a:latin typeface="Arial"/>
                <a:ea typeface="Arial"/>
                <a:cs typeface="Arial"/>
                <a:sym typeface="Arial"/>
              </a:rPr>
              <a:t>This component has a high CPU utilization with moderate RAM requirements. In testing, a full loaded queue used approximately 1 Gb of RAM.</a:t>
            </a:r>
            <a:endParaRPr sz="1300">
              <a:solidFill>
                <a:schemeClr val="dk1"/>
              </a:solidFill>
              <a:latin typeface="Arial"/>
              <a:ea typeface="Arial"/>
              <a:cs typeface="Arial"/>
              <a:sym typeface="Arial"/>
            </a:endParaRPr>
          </a:p>
          <a:p>
            <a:pPr marL="914400" lvl="1" indent="-311150" algn="l" rtl="0">
              <a:spcBef>
                <a:spcPts val="0"/>
              </a:spcBef>
              <a:spcAft>
                <a:spcPts val="0"/>
              </a:spcAft>
              <a:buClr>
                <a:schemeClr val="dk1"/>
              </a:buClr>
              <a:buSzPts val="1300"/>
              <a:buFont typeface="Arial"/>
              <a:buChar char="○"/>
            </a:pPr>
            <a:r>
              <a:rPr lang="en" sz="1300">
                <a:solidFill>
                  <a:schemeClr val="dk1"/>
                </a:solidFill>
                <a:latin typeface="Arial"/>
                <a:ea typeface="Arial"/>
                <a:cs typeface="Arial"/>
                <a:sym typeface="Arial"/>
              </a:rPr>
              <a:t>The component runs with 2 concurrent processes, pulling orders out of the database and processing them for fulfillment. This component can process 4 orders at a time, with the average order taking between 10 and 15 seconds to complete depending on the size and complexity of the order as well as CPU resource allocation. QA recommends twice the CPU as the main application.</a:t>
            </a:r>
            <a:endParaRPr sz="1300">
              <a:solidFill>
                <a:schemeClr val="dk1"/>
              </a:solidFill>
              <a:latin typeface="Arial"/>
              <a:ea typeface="Arial"/>
              <a:cs typeface="Arial"/>
              <a:sym typeface="Arial"/>
            </a:endParaRPr>
          </a:p>
          <a:p>
            <a:pPr marL="457200" lvl="0" indent="-311150" algn="l" rtl="0">
              <a:spcBef>
                <a:spcPts val="0"/>
              </a:spcBef>
              <a:spcAft>
                <a:spcPts val="0"/>
              </a:spcAft>
              <a:buClr>
                <a:schemeClr val="dk1"/>
              </a:buClr>
              <a:buSzPts val="1300"/>
              <a:buFont typeface="Arial"/>
              <a:buChar char="●"/>
            </a:pPr>
            <a:r>
              <a:rPr lang="en" sz="1300">
                <a:solidFill>
                  <a:schemeClr val="dk1"/>
                </a:solidFill>
                <a:latin typeface="Arial"/>
                <a:ea typeface="Arial"/>
                <a:cs typeface="Arial"/>
                <a:sym typeface="Arial"/>
              </a:rPr>
              <a:t>Database</a:t>
            </a:r>
            <a:endParaRPr sz="1300">
              <a:solidFill>
                <a:schemeClr val="dk1"/>
              </a:solidFill>
              <a:latin typeface="Arial"/>
              <a:ea typeface="Arial"/>
              <a:cs typeface="Arial"/>
              <a:sym typeface="Arial"/>
            </a:endParaRPr>
          </a:p>
          <a:p>
            <a:pPr marL="914400" lvl="1" indent="-311150" algn="l" rtl="0">
              <a:spcBef>
                <a:spcPts val="0"/>
              </a:spcBef>
              <a:spcAft>
                <a:spcPts val="0"/>
              </a:spcAft>
              <a:buClr>
                <a:schemeClr val="dk1"/>
              </a:buClr>
              <a:buSzPts val="1300"/>
              <a:buFont typeface="Arial"/>
              <a:buChar char="○"/>
            </a:pPr>
            <a:r>
              <a:rPr lang="en" sz="1300">
                <a:solidFill>
                  <a:schemeClr val="dk1"/>
                </a:solidFill>
                <a:latin typeface="Arial"/>
                <a:ea typeface="Arial"/>
                <a:cs typeface="Arial"/>
                <a:sym typeface="Arial"/>
              </a:rPr>
              <a:t>The database was provisioned to handle a much larger application than what the company has now and passed the load tests with flying colors.</a:t>
            </a:r>
            <a:endParaRPr sz="130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endParaRPr sz="1800">
              <a:latin typeface="Open Sans"/>
              <a:ea typeface="Open Sans"/>
              <a:cs typeface="Open Sans"/>
              <a:sym typeface="Open Sans"/>
            </a:endParaRPr>
          </a:p>
          <a:p>
            <a:pPr marL="0" lvl="0" indent="0" algn="l" rtl="0">
              <a:lnSpc>
                <a:spcPct val="100000"/>
              </a:lnSpc>
              <a:spcBef>
                <a:spcPts val="1200"/>
              </a:spcBef>
              <a:spcAft>
                <a:spcPts val="0"/>
              </a:spcAft>
              <a:buNone/>
            </a:pP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900" b="1">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190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1900" b="1">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57"/>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As-Built Doc Template</a:t>
            </a:r>
            <a:endParaRPr/>
          </a:p>
          <a:p>
            <a:pPr marL="0" lvl="0" indent="0" algn="ctr" rtl="0">
              <a:spcBef>
                <a:spcPts val="0"/>
              </a:spcBef>
              <a:spcAft>
                <a:spcPts val="0"/>
              </a:spcAft>
              <a:buNone/>
            </a:pPr>
            <a:r>
              <a:rPr lang="en" sz="3600"/>
              <a:t>Release Version</a:t>
            </a:r>
            <a:endParaRPr sz="3600"/>
          </a:p>
        </p:txBody>
      </p:sp>
      <p:sp>
        <p:nvSpPr>
          <p:cNvPr id="217" name="Google Shape;217;p57"/>
          <p:cNvSpPr txBox="1">
            <a:spLocks noGrp="1"/>
          </p:cNvSpPr>
          <p:nvPr>
            <p:ph type="body" idx="1"/>
          </p:nvPr>
        </p:nvSpPr>
        <p:spPr>
          <a:xfrm>
            <a:off x="264900" y="1389300"/>
            <a:ext cx="7242600" cy="8535900"/>
          </a:xfrm>
          <a:prstGeom prst="rect">
            <a:avLst/>
          </a:prstGeom>
        </p:spPr>
        <p:txBody>
          <a:bodyPr spcFirstLastPara="1" wrap="square" lIns="91425" tIns="91425" rIns="91425" bIns="91425" anchor="t" anchorCtr="0">
            <a:noAutofit/>
          </a:bodyPr>
          <a:lstStyle/>
          <a:p>
            <a:pPr marL="0" lvl="0" indent="0" algn="l" rtl="0">
              <a:spcBef>
                <a:spcPts val="1400"/>
              </a:spcBef>
              <a:spcAft>
                <a:spcPts val="0"/>
              </a:spcAft>
              <a:buClr>
                <a:schemeClr val="dk1"/>
              </a:buClr>
              <a:buSzPts val="1100"/>
              <a:buFont typeface="Arial"/>
              <a:buNone/>
            </a:pPr>
            <a:r>
              <a:rPr lang="en" sz="1500" b="1">
                <a:solidFill>
                  <a:schemeClr val="dk1"/>
                </a:solidFill>
                <a:latin typeface="Arial"/>
                <a:ea typeface="Arial"/>
                <a:cs typeface="Arial"/>
                <a:sym typeface="Arial"/>
              </a:rPr>
              <a:t>Stakeholders</a:t>
            </a:r>
            <a:endParaRPr sz="1500" b="1">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300">
                <a:solidFill>
                  <a:schemeClr val="dk1"/>
                </a:solidFill>
                <a:latin typeface="Arial"/>
                <a:ea typeface="Arial"/>
                <a:cs typeface="Arial"/>
                <a:sym typeface="Arial"/>
              </a:rPr>
              <a:t>These are the teams and members involved in this reason. This should include ops members, developers, SRE members, database admin, etc</a:t>
            </a:r>
            <a:endParaRPr sz="1300">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500" b="1">
                <a:solidFill>
                  <a:schemeClr val="dk1"/>
                </a:solidFill>
                <a:latin typeface="Arial"/>
                <a:ea typeface="Arial"/>
                <a:cs typeface="Arial"/>
                <a:sym typeface="Arial"/>
              </a:rPr>
              <a:t>Code Changes</a:t>
            </a:r>
            <a:endParaRPr sz="1500" b="1">
              <a:solidFill>
                <a:schemeClr val="dk1"/>
              </a:solidFill>
              <a:latin typeface="Arial"/>
              <a:ea typeface="Arial"/>
              <a:cs typeface="Arial"/>
              <a:sym typeface="Arial"/>
            </a:endParaRPr>
          </a:p>
          <a:p>
            <a:pPr marL="0" lvl="0" indent="0" algn="l" rtl="0">
              <a:spcBef>
                <a:spcPts val="1200"/>
              </a:spcBef>
              <a:spcAft>
                <a:spcPts val="0"/>
              </a:spcAft>
              <a:buNone/>
            </a:pPr>
            <a:r>
              <a:rPr lang="en" sz="1300">
                <a:solidFill>
                  <a:schemeClr val="dk1"/>
                </a:solidFill>
                <a:latin typeface="Arial"/>
                <a:ea typeface="Arial"/>
                <a:cs typeface="Arial"/>
                <a:sym typeface="Arial"/>
              </a:rPr>
              <a:t>This section should include a list of code changes going into this release separated into groups (for example, by bug fix, feature addition, and security fixes). This should be a short summary of the change with a ticket included to follow up with for more detailed information.</a:t>
            </a:r>
            <a:endParaRPr sz="1300">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500" b="1">
                <a:solidFill>
                  <a:schemeClr val="dk1"/>
                </a:solidFill>
                <a:latin typeface="Arial"/>
                <a:ea typeface="Arial"/>
                <a:cs typeface="Arial"/>
                <a:sym typeface="Arial"/>
              </a:rPr>
              <a:t>Data and System Changes</a:t>
            </a:r>
            <a:endParaRPr sz="1500" b="1">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300">
                <a:solidFill>
                  <a:schemeClr val="dk1"/>
                </a:solidFill>
                <a:latin typeface="Arial"/>
                <a:ea typeface="Arial"/>
                <a:cs typeface="Arial"/>
                <a:sym typeface="Arial"/>
              </a:rPr>
              <a:t>This should be formatted similarly to the code changes section, except listing any changes to the data model (database or API changes) or system changes.</a:t>
            </a:r>
            <a:endParaRPr sz="1300">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500" b="1">
                <a:solidFill>
                  <a:schemeClr val="dk1"/>
                </a:solidFill>
                <a:latin typeface="Arial"/>
                <a:ea typeface="Arial"/>
                <a:cs typeface="Arial"/>
                <a:sym typeface="Arial"/>
              </a:rPr>
              <a:t>Design decision highlights</a:t>
            </a:r>
            <a:endParaRPr sz="1500" b="1">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300">
                <a:solidFill>
                  <a:schemeClr val="dk1"/>
                </a:solidFill>
                <a:latin typeface="Arial"/>
                <a:ea typeface="Arial"/>
                <a:cs typeface="Arial"/>
                <a:sym typeface="Arial"/>
              </a:rPr>
              <a:t>Document the high-level reasoning behind any design choices. This section should only include a summary of the design decision with links to supporting documentation to follow up with for more detailed information. </a:t>
            </a:r>
            <a:endParaRPr sz="1300">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500" b="1">
                <a:solidFill>
                  <a:schemeClr val="dk1"/>
                </a:solidFill>
                <a:latin typeface="Arial"/>
                <a:ea typeface="Arial"/>
                <a:cs typeface="Arial"/>
                <a:sym typeface="Arial"/>
              </a:rPr>
              <a:t>Test Section</a:t>
            </a:r>
            <a:endParaRPr sz="1500" b="1">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300">
                <a:solidFill>
                  <a:schemeClr val="dk1"/>
                </a:solidFill>
                <a:latin typeface="Arial"/>
                <a:ea typeface="Arial"/>
                <a:cs typeface="Arial"/>
                <a:sym typeface="Arial"/>
              </a:rPr>
              <a:t>In this section, list any notable highlights from testing. Things to include here would be any changes to the testing methodology, changes to the test performed, and any tests that are not currently pass (or pass with a warning). </a:t>
            </a:r>
            <a:endParaRPr sz="1300">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500" b="1">
                <a:solidFill>
                  <a:schemeClr val="dk1"/>
                </a:solidFill>
                <a:latin typeface="Arial"/>
                <a:ea typeface="Arial"/>
                <a:cs typeface="Arial"/>
                <a:sym typeface="Arial"/>
              </a:rPr>
              <a:t>Deployment Notes</a:t>
            </a:r>
            <a:endParaRPr sz="1500" b="1">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300">
                <a:solidFill>
                  <a:schemeClr val="dk1"/>
                </a:solidFill>
                <a:latin typeface="Arial"/>
                <a:ea typeface="Arial"/>
                <a:cs typeface="Arial"/>
                <a:sym typeface="Arial"/>
              </a:rPr>
              <a:t>Include any changes made to the deployment process or any changes that should be made to improve in feature releases.</a:t>
            </a:r>
            <a:endParaRPr sz="130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endParaRPr sz="130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endParaRPr sz="130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endParaRPr sz="1800">
              <a:latin typeface="Open Sans"/>
              <a:ea typeface="Open Sans"/>
              <a:cs typeface="Open Sans"/>
              <a:sym typeface="Open Sans"/>
            </a:endParaRPr>
          </a:p>
          <a:p>
            <a:pPr marL="0" lvl="0" indent="0" algn="l" rtl="0">
              <a:lnSpc>
                <a:spcPct val="100000"/>
              </a:lnSpc>
              <a:spcBef>
                <a:spcPts val="1200"/>
              </a:spcBef>
              <a:spcAft>
                <a:spcPts val="0"/>
              </a:spcAft>
              <a:buNone/>
            </a:pP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900" b="1">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190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1900" b="1">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58"/>
          <p:cNvSpPr txBox="1">
            <a:spLocks noGrp="1"/>
          </p:cNvSpPr>
          <p:nvPr>
            <p:ph type="title"/>
          </p:nvPr>
        </p:nvSpPr>
        <p:spPr>
          <a:xfrm>
            <a:off x="264895" y="69919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700"/>
              <a:t>As-Built Doc</a:t>
            </a:r>
            <a:br>
              <a:rPr lang="en" sz="3700"/>
            </a:br>
            <a:r>
              <a:rPr lang="en" sz="3700"/>
              <a:t>Release 	1</a:t>
            </a:r>
            <a:endParaRPr sz="3700"/>
          </a:p>
          <a:p>
            <a:pPr marL="0" lvl="0" indent="0" algn="l" rtl="0">
              <a:spcBef>
                <a:spcPts val="0"/>
              </a:spcBef>
              <a:spcAft>
                <a:spcPts val="0"/>
              </a:spcAft>
              <a:buNone/>
            </a:pPr>
            <a:endParaRPr sz="3600" b="1"/>
          </a:p>
        </p:txBody>
      </p:sp>
      <p:sp>
        <p:nvSpPr>
          <p:cNvPr id="223" name="Google Shape;223;p58"/>
          <p:cNvSpPr txBox="1">
            <a:spLocks noGrp="1"/>
          </p:cNvSpPr>
          <p:nvPr>
            <p:ph type="body" idx="1"/>
          </p:nvPr>
        </p:nvSpPr>
        <p:spPr>
          <a:xfrm>
            <a:off x="264900" y="1906300"/>
            <a:ext cx="7242600" cy="8019000"/>
          </a:xfrm>
          <a:prstGeom prst="rect">
            <a:avLst/>
          </a:prstGeom>
        </p:spPr>
        <p:txBody>
          <a:bodyPr spcFirstLastPara="1" wrap="square" lIns="91425" tIns="91425" rIns="91425" bIns="91425" anchor="t" anchorCtr="0">
            <a:noAutofit/>
          </a:bodyPr>
          <a:lstStyle/>
          <a:p>
            <a:pPr marL="0" lvl="0" indent="0" algn="l" rtl="0">
              <a:spcBef>
                <a:spcPts val="1400"/>
              </a:spcBef>
              <a:spcAft>
                <a:spcPts val="0"/>
              </a:spcAft>
              <a:buClr>
                <a:schemeClr val="dk1"/>
              </a:buClr>
              <a:buSzPts val="1100"/>
              <a:buFont typeface="Arial"/>
              <a:buNone/>
            </a:pPr>
            <a:r>
              <a:rPr lang="en" sz="1700" b="1">
                <a:solidFill>
                  <a:schemeClr val="dk1"/>
                </a:solidFill>
                <a:latin typeface="Arial"/>
                <a:ea typeface="Arial"/>
                <a:cs typeface="Arial"/>
                <a:sym typeface="Arial"/>
              </a:rPr>
              <a:t>Stakeholders</a:t>
            </a:r>
            <a:endParaRPr sz="1700" b="1">
              <a:solidFill>
                <a:schemeClr val="dk1"/>
              </a:solidFill>
              <a:latin typeface="Arial"/>
              <a:ea typeface="Arial"/>
              <a:cs typeface="Arial"/>
              <a:sym typeface="Arial"/>
            </a:endParaRPr>
          </a:p>
          <a:p>
            <a:pPr marL="457200" lvl="0" indent="-323850" algn="l" rtl="0">
              <a:spcBef>
                <a:spcPts val="1200"/>
              </a:spcBef>
              <a:spcAft>
                <a:spcPts val="0"/>
              </a:spcAft>
              <a:buClr>
                <a:schemeClr val="dk1"/>
              </a:buClr>
              <a:buSzPts val="1500"/>
              <a:buFont typeface="Arial"/>
              <a:buChar char="●"/>
            </a:pPr>
            <a:r>
              <a:rPr lang="en" sz="1500">
                <a:solidFill>
                  <a:schemeClr val="dk1"/>
                </a:solidFill>
                <a:latin typeface="Arial"/>
                <a:ea typeface="Arial"/>
                <a:cs typeface="Arial"/>
                <a:sym typeface="Arial"/>
              </a:rPr>
              <a:t>Developers</a:t>
            </a:r>
            <a:endParaRPr sz="1500">
              <a:solidFill>
                <a:schemeClr val="dk1"/>
              </a:solidFill>
              <a:latin typeface="Arial"/>
              <a:ea typeface="Arial"/>
              <a:cs typeface="Arial"/>
              <a:sym typeface="Arial"/>
            </a:endParaRPr>
          </a:p>
          <a:p>
            <a:pPr marL="914400" lvl="1" indent="-323850" algn="l" rtl="0">
              <a:spcBef>
                <a:spcPts val="0"/>
              </a:spcBef>
              <a:spcAft>
                <a:spcPts val="0"/>
              </a:spcAft>
              <a:buClr>
                <a:schemeClr val="dk1"/>
              </a:buClr>
              <a:buSzPts val="1500"/>
              <a:buFont typeface="Arial"/>
              <a:buChar char="○"/>
            </a:pPr>
            <a:r>
              <a:rPr lang="en" sz="1500">
                <a:solidFill>
                  <a:schemeClr val="dk1"/>
                </a:solidFill>
                <a:latin typeface="Arial"/>
                <a:ea typeface="Arial"/>
                <a:cs typeface="Arial"/>
                <a:sym typeface="Arial"/>
              </a:rPr>
              <a:t>John Doe</a:t>
            </a:r>
            <a:endParaRPr sz="1500">
              <a:solidFill>
                <a:schemeClr val="dk1"/>
              </a:solidFill>
              <a:latin typeface="Arial"/>
              <a:ea typeface="Arial"/>
              <a:cs typeface="Arial"/>
              <a:sym typeface="Arial"/>
            </a:endParaRPr>
          </a:p>
          <a:p>
            <a:pPr marL="914400" lvl="1" indent="-323850" algn="l" rtl="0">
              <a:spcBef>
                <a:spcPts val="0"/>
              </a:spcBef>
              <a:spcAft>
                <a:spcPts val="0"/>
              </a:spcAft>
              <a:buClr>
                <a:schemeClr val="dk1"/>
              </a:buClr>
              <a:buSzPts val="1500"/>
              <a:buFont typeface="Arial"/>
              <a:buChar char="○"/>
            </a:pPr>
            <a:r>
              <a:rPr lang="en" sz="1500">
                <a:solidFill>
                  <a:schemeClr val="dk1"/>
                </a:solidFill>
                <a:latin typeface="Arial"/>
                <a:ea typeface="Arial"/>
                <a:cs typeface="Arial"/>
                <a:sym typeface="Arial"/>
              </a:rPr>
              <a:t>ane Peters</a:t>
            </a:r>
            <a:endParaRPr sz="1500">
              <a:solidFill>
                <a:schemeClr val="dk1"/>
              </a:solidFill>
              <a:latin typeface="Arial"/>
              <a:ea typeface="Arial"/>
              <a:cs typeface="Arial"/>
              <a:sym typeface="Arial"/>
            </a:endParaRPr>
          </a:p>
          <a:p>
            <a:pPr marL="914400" lvl="1" indent="-323850" algn="l" rtl="0">
              <a:spcBef>
                <a:spcPts val="0"/>
              </a:spcBef>
              <a:spcAft>
                <a:spcPts val="0"/>
              </a:spcAft>
              <a:buClr>
                <a:schemeClr val="dk1"/>
              </a:buClr>
              <a:buSzPts val="1500"/>
              <a:buFont typeface="Arial"/>
              <a:buChar char="○"/>
            </a:pPr>
            <a:r>
              <a:rPr lang="en" sz="1500">
                <a:solidFill>
                  <a:schemeClr val="dk1"/>
                </a:solidFill>
                <a:latin typeface="Arial"/>
                <a:ea typeface="Arial"/>
                <a:cs typeface="Arial"/>
                <a:sym typeface="Arial"/>
              </a:rPr>
              <a:t>Sam Ross</a:t>
            </a:r>
            <a:endParaRPr sz="1500">
              <a:solidFill>
                <a:schemeClr val="dk1"/>
              </a:solidFill>
              <a:latin typeface="Arial"/>
              <a:ea typeface="Arial"/>
              <a:cs typeface="Arial"/>
              <a:sym typeface="Arial"/>
            </a:endParaRPr>
          </a:p>
          <a:p>
            <a:pPr marL="457200" lvl="0" indent="-323850" algn="l" rtl="0">
              <a:spcBef>
                <a:spcPts val="0"/>
              </a:spcBef>
              <a:spcAft>
                <a:spcPts val="0"/>
              </a:spcAft>
              <a:buClr>
                <a:schemeClr val="dk1"/>
              </a:buClr>
              <a:buSzPts val="1500"/>
              <a:buFont typeface="Arial"/>
              <a:buChar char="●"/>
            </a:pPr>
            <a:r>
              <a:rPr lang="en" sz="1500">
                <a:solidFill>
                  <a:schemeClr val="dk1"/>
                </a:solidFill>
                <a:latin typeface="Arial"/>
                <a:ea typeface="Arial"/>
                <a:cs typeface="Arial"/>
                <a:sym typeface="Arial"/>
              </a:rPr>
              <a:t>Ops</a:t>
            </a:r>
            <a:endParaRPr sz="1500">
              <a:solidFill>
                <a:schemeClr val="dk1"/>
              </a:solidFill>
              <a:latin typeface="Arial"/>
              <a:ea typeface="Arial"/>
              <a:cs typeface="Arial"/>
              <a:sym typeface="Arial"/>
            </a:endParaRPr>
          </a:p>
          <a:p>
            <a:pPr marL="914400" lvl="1" indent="-323850" algn="l" rtl="0">
              <a:spcBef>
                <a:spcPts val="0"/>
              </a:spcBef>
              <a:spcAft>
                <a:spcPts val="0"/>
              </a:spcAft>
              <a:buClr>
                <a:schemeClr val="dk1"/>
              </a:buClr>
              <a:buSzPts val="1500"/>
              <a:buFont typeface="Arial"/>
              <a:buChar char="○"/>
            </a:pPr>
            <a:r>
              <a:rPr lang="en" sz="1500">
                <a:solidFill>
                  <a:schemeClr val="dk1"/>
                </a:solidFill>
                <a:latin typeface="Arial"/>
                <a:ea typeface="Arial"/>
                <a:cs typeface="Arial"/>
                <a:sym typeface="Arial"/>
              </a:rPr>
              <a:t>Jay Smith</a:t>
            </a:r>
            <a:endParaRPr sz="1500">
              <a:solidFill>
                <a:schemeClr val="dk1"/>
              </a:solidFill>
              <a:latin typeface="Arial"/>
              <a:ea typeface="Arial"/>
              <a:cs typeface="Arial"/>
              <a:sym typeface="Arial"/>
            </a:endParaRPr>
          </a:p>
          <a:p>
            <a:pPr marL="457200" lvl="0" indent="-323850" algn="l" rtl="0">
              <a:spcBef>
                <a:spcPts val="0"/>
              </a:spcBef>
              <a:spcAft>
                <a:spcPts val="0"/>
              </a:spcAft>
              <a:buClr>
                <a:schemeClr val="dk1"/>
              </a:buClr>
              <a:buSzPts val="1500"/>
              <a:buFont typeface="Arial"/>
              <a:buChar char="●"/>
            </a:pPr>
            <a:r>
              <a:rPr lang="en" sz="1500">
                <a:solidFill>
                  <a:schemeClr val="dk1"/>
                </a:solidFill>
                <a:latin typeface="Arial"/>
                <a:ea typeface="Arial"/>
                <a:cs typeface="Arial"/>
                <a:sym typeface="Arial"/>
              </a:rPr>
              <a:t>SRE</a:t>
            </a:r>
            <a:endParaRPr sz="1500">
              <a:solidFill>
                <a:schemeClr val="dk1"/>
              </a:solidFill>
              <a:latin typeface="Arial"/>
              <a:ea typeface="Arial"/>
              <a:cs typeface="Arial"/>
              <a:sym typeface="Arial"/>
            </a:endParaRPr>
          </a:p>
          <a:p>
            <a:pPr marL="914400" lvl="1" indent="-323850" algn="l" rtl="0">
              <a:spcBef>
                <a:spcPts val="0"/>
              </a:spcBef>
              <a:spcAft>
                <a:spcPts val="0"/>
              </a:spcAft>
              <a:buClr>
                <a:schemeClr val="dk1"/>
              </a:buClr>
              <a:buSzPts val="1500"/>
              <a:buFont typeface="Arial"/>
              <a:buChar char="○"/>
            </a:pPr>
            <a:r>
              <a:rPr lang="en" sz="1500">
                <a:solidFill>
                  <a:schemeClr val="dk1"/>
                </a:solidFill>
                <a:latin typeface="Arial"/>
                <a:ea typeface="Arial"/>
                <a:cs typeface="Arial"/>
                <a:sym typeface="Arial"/>
              </a:rPr>
              <a:t>John Robert</a:t>
            </a:r>
            <a:endParaRPr sz="1500">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700" b="1">
                <a:solidFill>
                  <a:schemeClr val="dk1"/>
                </a:solidFill>
                <a:latin typeface="Arial"/>
                <a:ea typeface="Arial"/>
                <a:cs typeface="Arial"/>
                <a:sym typeface="Arial"/>
              </a:rPr>
              <a:t>Code Changes</a:t>
            </a:r>
            <a:endParaRPr sz="1700" b="1">
              <a:solidFill>
                <a:schemeClr val="dk1"/>
              </a:solidFill>
              <a:latin typeface="Arial"/>
              <a:ea typeface="Arial"/>
              <a:cs typeface="Arial"/>
              <a:sym typeface="Arial"/>
            </a:endParaRPr>
          </a:p>
          <a:p>
            <a:pPr marL="457200" lvl="0" indent="-323850" algn="l" rtl="0">
              <a:spcBef>
                <a:spcPts val="1200"/>
              </a:spcBef>
              <a:spcAft>
                <a:spcPts val="0"/>
              </a:spcAft>
              <a:buClr>
                <a:schemeClr val="dk1"/>
              </a:buClr>
              <a:buSzPts val="1500"/>
              <a:buFont typeface="Arial"/>
              <a:buChar char="●"/>
            </a:pPr>
            <a:r>
              <a:rPr lang="en" sz="1500">
                <a:solidFill>
                  <a:schemeClr val="dk1"/>
                </a:solidFill>
                <a:latin typeface="Arial"/>
                <a:ea typeface="Arial"/>
                <a:cs typeface="Arial"/>
                <a:sym typeface="Arial"/>
              </a:rPr>
              <a:t>Security fixes</a:t>
            </a:r>
            <a:endParaRPr sz="1500">
              <a:solidFill>
                <a:schemeClr val="dk1"/>
              </a:solidFill>
              <a:latin typeface="Arial"/>
              <a:ea typeface="Arial"/>
              <a:cs typeface="Arial"/>
              <a:sym typeface="Arial"/>
            </a:endParaRPr>
          </a:p>
          <a:p>
            <a:pPr marL="914400" lvl="1" indent="-323850" algn="l" rtl="0">
              <a:spcBef>
                <a:spcPts val="0"/>
              </a:spcBef>
              <a:spcAft>
                <a:spcPts val="0"/>
              </a:spcAft>
              <a:buClr>
                <a:schemeClr val="dk1"/>
              </a:buClr>
              <a:buSzPts val="1500"/>
              <a:buFont typeface="Arial"/>
              <a:buChar char="○"/>
            </a:pPr>
            <a:r>
              <a:rPr lang="en" sz="1500">
                <a:solidFill>
                  <a:schemeClr val="dk1"/>
                </a:solidFill>
                <a:latin typeface="Arial"/>
                <a:ea typeface="Arial"/>
                <a:cs typeface="Arial"/>
                <a:sym typeface="Arial"/>
              </a:rPr>
              <a:t>Added new password requirements (Tk-100)</a:t>
            </a:r>
            <a:endParaRPr sz="1500">
              <a:solidFill>
                <a:schemeClr val="dk1"/>
              </a:solidFill>
              <a:latin typeface="Arial"/>
              <a:ea typeface="Arial"/>
              <a:cs typeface="Arial"/>
              <a:sym typeface="Arial"/>
            </a:endParaRPr>
          </a:p>
          <a:p>
            <a:pPr marL="914400" lvl="1" indent="-323850" algn="l" rtl="0">
              <a:spcBef>
                <a:spcPts val="0"/>
              </a:spcBef>
              <a:spcAft>
                <a:spcPts val="0"/>
              </a:spcAft>
              <a:buClr>
                <a:schemeClr val="dk1"/>
              </a:buClr>
              <a:buSzPts val="1500"/>
              <a:buFont typeface="Arial"/>
              <a:buChar char="○"/>
            </a:pPr>
            <a:r>
              <a:rPr lang="en" sz="1500">
                <a:solidFill>
                  <a:schemeClr val="dk1"/>
                </a:solidFill>
                <a:latin typeface="Arial"/>
                <a:ea typeface="Arial"/>
                <a:cs typeface="Arial"/>
                <a:sym typeface="Arial"/>
              </a:rPr>
              <a:t> Fixed how SQL queries were handled (Tk-103)</a:t>
            </a:r>
            <a:endParaRPr sz="1500">
              <a:solidFill>
                <a:schemeClr val="dk1"/>
              </a:solidFill>
              <a:latin typeface="Arial"/>
              <a:ea typeface="Arial"/>
              <a:cs typeface="Arial"/>
              <a:sym typeface="Arial"/>
            </a:endParaRPr>
          </a:p>
          <a:p>
            <a:pPr marL="457200" lvl="0" indent="-323850" algn="l" rtl="0">
              <a:spcBef>
                <a:spcPts val="0"/>
              </a:spcBef>
              <a:spcAft>
                <a:spcPts val="0"/>
              </a:spcAft>
              <a:buClr>
                <a:schemeClr val="dk1"/>
              </a:buClr>
              <a:buSzPts val="1500"/>
              <a:buFont typeface="Arial"/>
              <a:buChar char="●"/>
            </a:pPr>
            <a:r>
              <a:rPr lang="en" sz="1500">
                <a:solidFill>
                  <a:schemeClr val="dk1"/>
                </a:solidFill>
                <a:latin typeface="Arial"/>
                <a:ea typeface="Arial"/>
                <a:cs typeface="Arial"/>
                <a:sym typeface="Arial"/>
              </a:rPr>
              <a:t>Feature Additions</a:t>
            </a:r>
            <a:endParaRPr sz="1500">
              <a:solidFill>
                <a:schemeClr val="dk1"/>
              </a:solidFill>
              <a:latin typeface="Arial"/>
              <a:ea typeface="Arial"/>
              <a:cs typeface="Arial"/>
              <a:sym typeface="Arial"/>
            </a:endParaRPr>
          </a:p>
          <a:p>
            <a:pPr marL="914400" lvl="1" indent="-323850" algn="l" rtl="0">
              <a:spcBef>
                <a:spcPts val="0"/>
              </a:spcBef>
              <a:spcAft>
                <a:spcPts val="0"/>
              </a:spcAft>
              <a:buClr>
                <a:schemeClr val="dk1"/>
              </a:buClr>
              <a:buSzPts val="1500"/>
              <a:buFont typeface="Arial"/>
              <a:buChar char="○"/>
            </a:pPr>
            <a:r>
              <a:rPr lang="en" sz="1500">
                <a:solidFill>
                  <a:schemeClr val="dk1"/>
                </a:solidFill>
                <a:latin typeface="Arial"/>
                <a:ea typeface="Arial"/>
                <a:cs typeface="Arial"/>
                <a:sym typeface="Arial"/>
              </a:rPr>
              <a:t>Added new menu options for users (Tk-102)</a:t>
            </a:r>
            <a:endParaRPr sz="1500">
              <a:solidFill>
                <a:schemeClr val="dk1"/>
              </a:solidFill>
              <a:latin typeface="Arial"/>
              <a:ea typeface="Arial"/>
              <a:cs typeface="Arial"/>
              <a:sym typeface="Arial"/>
            </a:endParaRPr>
          </a:p>
          <a:p>
            <a:pPr marL="914400" lvl="1" indent="-323850" algn="l" rtl="0">
              <a:spcBef>
                <a:spcPts val="0"/>
              </a:spcBef>
              <a:spcAft>
                <a:spcPts val="0"/>
              </a:spcAft>
              <a:buClr>
                <a:schemeClr val="dk1"/>
              </a:buClr>
              <a:buSzPts val="1500"/>
              <a:buFont typeface="Arial"/>
              <a:buChar char="○"/>
            </a:pPr>
            <a:r>
              <a:rPr lang="en" sz="1500">
                <a:solidFill>
                  <a:schemeClr val="dk1"/>
                </a:solidFill>
                <a:latin typeface="Arial"/>
                <a:ea typeface="Arial"/>
                <a:cs typeface="Arial"/>
                <a:sym typeface="Arial"/>
              </a:rPr>
              <a:t>Users can now have middle names (Tk-101)</a:t>
            </a:r>
            <a:endParaRPr sz="1500">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700" b="1">
                <a:solidFill>
                  <a:schemeClr val="dk1"/>
                </a:solidFill>
                <a:latin typeface="Arial"/>
                <a:ea typeface="Arial"/>
                <a:cs typeface="Arial"/>
                <a:sym typeface="Arial"/>
              </a:rPr>
              <a:t>Data and System Changes</a:t>
            </a:r>
            <a:endParaRPr sz="1700" b="1">
              <a:solidFill>
                <a:schemeClr val="dk1"/>
              </a:solidFill>
              <a:latin typeface="Arial"/>
              <a:ea typeface="Arial"/>
              <a:cs typeface="Arial"/>
              <a:sym typeface="Arial"/>
            </a:endParaRPr>
          </a:p>
          <a:p>
            <a:pPr marL="457200" lvl="0" indent="-323850" algn="l" rtl="0">
              <a:spcBef>
                <a:spcPts val="1200"/>
              </a:spcBef>
              <a:spcAft>
                <a:spcPts val="0"/>
              </a:spcAft>
              <a:buClr>
                <a:schemeClr val="dk1"/>
              </a:buClr>
              <a:buSzPts val="1500"/>
              <a:buFont typeface="Arial"/>
              <a:buChar char="●"/>
            </a:pPr>
            <a:r>
              <a:rPr lang="en" sz="1500">
                <a:solidFill>
                  <a:schemeClr val="dk1"/>
                </a:solidFill>
                <a:latin typeface="Arial"/>
                <a:ea typeface="Arial"/>
                <a:cs typeface="Arial"/>
                <a:sym typeface="Arial"/>
              </a:rPr>
              <a:t> Data model changes</a:t>
            </a:r>
            <a:endParaRPr sz="1500">
              <a:solidFill>
                <a:schemeClr val="dk1"/>
              </a:solidFill>
              <a:latin typeface="Arial"/>
              <a:ea typeface="Arial"/>
              <a:cs typeface="Arial"/>
              <a:sym typeface="Arial"/>
            </a:endParaRPr>
          </a:p>
          <a:p>
            <a:pPr marL="914400" lvl="1" indent="-323850" algn="l" rtl="0">
              <a:spcBef>
                <a:spcPts val="0"/>
              </a:spcBef>
              <a:spcAft>
                <a:spcPts val="0"/>
              </a:spcAft>
              <a:buClr>
                <a:schemeClr val="dk1"/>
              </a:buClr>
              <a:buSzPts val="1500"/>
              <a:buFont typeface="Arial"/>
              <a:buChar char="○"/>
            </a:pPr>
            <a:r>
              <a:rPr lang="en" sz="1500">
                <a:solidFill>
                  <a:schemeClr val="dk1"/>
                </a:solidFill>
                <a:latin typeface="Arial"/>
                <a:ea typeface="Arial"/>
                <a:cs typeface="Arial"/>
                <a:sym typeface="Arial"/>
              </a:rPr>
              <a:t>Added columns for middle names in user table (TK-101)</a:t>
            </a:r>
            <a:endParaRPr sz="1500">
              <a:solidFill>
                <a:schemeClr val="dk1"/>
              </a:solidFill>
              <a:latin typeface="Arial"/>
              <a:ea typeface="Arial"/>
              <a:cs typeface="Arial"/>
              <a:sym typeface="Arial"/>
            </a:endParaRPr>
          </a:p>
          <a:p>
            <a:pPr marL="914400" lvl="1" indent="-323850" algn="l" rtl="0">
              <a:spcBef>
                <a:spcPts val="0"/>
              </a:spcBef>
              <a:spcAft>
                <a:spcPts val="0"/>
              </a:spcAft>
              <a:buClr>
                <a:schemeClr val="dk1"/>
              </a:buClr>
              <a:buSzPts val="1500"/>
              <a:buFont typeface="Arial"/>
              <a:buChar char="○"/>
            </a:pPr>
            <a:r>
              <a:rPr lang="en" sz="1500">
                <a:solidFill>
                  <a:schemeClr val="dk1"/>
                </a:solidFill>
                <a:latin typeface="Arial"/>
                <a:ea typeface="Arial"/>
                <a:cs typeface="Arial"/>
                <a:sym typeface="Arial"/>
              </a:rPr>
              <a:t>Added additional New Menu table (Tk-102)</a:t>
            </a:r>
            <a:endParaRPr sz="1500">
              <a:solidFill>
                <a:schemeClr val="dk1"/>
              </a:solidFill>
              <a:latin typeface="Arial"/>
              <a:ea typeface="Arial"/>
              <a:cs typeface="Arial"/>
              <a:sym typeface="Arial"/>
            </a:endParaRPr>
          </a:p>
          <a:p>
            <a:pPr marL="914400" lvl="1" indent="-323850" algn="l" rtl="0">
              <a:spcBef>
                <a:spcPts val="0"/>
              </a:spcBef>
              <a:spcAft>
                <a:spcPts val="0"/>
              </a:spcAft>
              <a:buClr>
                <a:schemeClr val="dk1"/>
              </a:buClr>
              <a:buSzPts val="1500"/>
              <a:buFont typeface="Arial"/>
              <a:buChar char="○"/>
            </a:pPr>
            <a:r>
              <a:rPr lang="en" sz="1500">
                <a:solidFill>
                  <a:schemeClr val="dk1"/>
                </a:solidFill>
                <a:latin typeface="Arial"/>
                <a:ea typeface="Arial"/>
                <a:cs typeface="Arial"/>
                <a:sym typeface="Arial"/>
              </a:rPr>
              <a:t>Users table was split into 2 smaller tables (TK-101)</a:t>
            </a:r>
            <a:endParaRPr sz="150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endParaRPr sz="150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endParaRPr sz="150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endParaRPr sz="2000">
              <a:latin typeface="Open Sans"/>
              <a:ea typeface="Open Sans"/>
              <a:cs typeface="Open Sans"/>
              <a:sym typeface="Open Sans"/>
            </a:endParaRPr>
          </a:p>
          <a:p>
            <a:pPr marL="0" lvl="0" indent="0" algn="l" rtl="0">
              <a:lnSpc>
                <a:spcPct val="100000"/>
              </a:lnSpc>
              <a:spcBef>
                <a:spcPts val="1200"/>
              </a:spcBef>
              <a:spcAft>
                <a:spcPts val="0"/>
              </a:spcAft>
              <a:buNone/>
            </a:pPr>
            <a:endParaRPr sz="2000" b="1">
              <a:latin typeface="Open Sans"/>
              <a:ea typeface="Open Sans"/>
              <a:cs typeface="Open Sans"/>
              <a:sym typeface="Open Sans"/>
            </a:endParaRPr>
          </a:p>
          <a:p>
            <a:pPr marL="0" lvl="0" indent="0" algn="l" rtl="0">
              <a:lnSpc>
                <a:spcPct val="100000"/>
              </a:lnSpc>
              <a:spcBef>
                <a:spcPts val="1200"/>
              </a:spcBef>
              <a:spcAft>
                <a:spcPts val="0"/>
              </a:spcAft>
              <a:buNone/>
            </a:pPr>
            <a:endParaRPr sz="2100" b="1">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210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2100" b="1">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59"/>
          <p:cNvSpPr txBox="1">
            <a:spLocks noGrp="1"/>
          </p:cNvSpPr>
          <p:nvPr>
            <p:ph type="title"/>
          </p:nvPr>
        </p:nvSpPr>
        <p:spPr>
          <a:xfrm>
            <a:off x="264895" y="69919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700"/>
              <a:t>As-Built Doc</a:t>
            </a:r>
            <a:br>
              <a:rPr lang="en" sz="3700"/>
            </a:br>
            <a:r>
              <a:rPr lang="en" sz="3700"/>
              <a:t>Release 	1</a:t>
            </a:r>
            <a:endParaRPr sz="3700"/>
          </a:p>
          <a:p>
            <a:pPr marL="0" lvl="0" indent="0" algn="l" rtl="0">
              <a:spcBef>
                <a:spcPts val="0"/>
              </a:spcBef>
              <a:spcAft>
                <a:spcPts val="0"/>
              </a:spcAft>
              <a:buNone/>
            </a:pPr>
            <a:endParaRPr sz="3600" b="1"/>
          </a:p>
        </p:txBody>
      </p:sp>
      <p:sp>
        <p:nvSpPr>
          <p:cNvPr id="229" name="Google Shape;229;p59"/>
          <p:cNvSpPr txBox="1">
            <a:spLocks noGrp="1"/>
          </p:cNvSpPr>
          <p:nvPr>
            <p:ph type="body" idx="1"/>
          </p:nvPr>
        </p:nvSpPr>
        <p:spPr>
          <a:xfrm>
            <a:off x="264900" y="1906300"/>
            <a:ext cx="7242600" cy="8019000"/>
          </a:xfrm>
          <a:prstGeom prst="rect">
            <a:avLst/>
          </a:prstGeom>
        </p:spPr>
        <p:txBody>
          <a:bodyPr spcFirstLastPara="1" wrap="square" lIns="91425" tIns="91425" rIns="91425" bIns="91425" anchor="t" anchorCtr="0">
            <a:noAutofit/>
          </a:bodyPr>
          <a:lstStyle/>
          <a:p>
            <a:pPr marL="0" lvl="0" indent="0" algn="l" rtl="0">
              <a:spcBef>
                <a:spcPts val="1400"/>
              </a:spcBef>
              <a:spcAft>
                <a:spcPts val="0"/>
              </a:spcAft>
              <a:buClr>
                <a:schemeClr val="dk1"/>
              </a:buClr>
              <a:buSzPts val="1100"/>
              <a:buFont typeface="Arial"/>
              <a:buNone/>
            </a:pPr>
            <a:r>
              <a:rPr lang="en" sz="1700" b="1">
                <a:solidFill>
                  <a:schemeClr val="dk1"/>
                </a:solidFill>
                <a:latin typeface="Arial"/>
                <a:ea typeface="Arial"/>
                <a:cs typeface="Arial"/>
                <a:sym typeface="Arial"/>
              </a:rPr>
              <a:t>Design decision highlights</a:t>
            </a:r>
            <a:endParaRPr sz="1700" b="1">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500">
                <a:solidFill>
                  <a:schemeClr val="dk1"/>
                </a:solidFill>
                <a:latin typeface="Arial"/>
                <a:ea typeface="Arial"/>
                <a:cs typeface="Arial"/>
                <a:sym typeface="Arial"/>
              </a:rPr>
              <a:t>Users table was split into two smaller tables to create more efficient queries and mappings. Keeping it as one big table began to cause slow queries and allowed for a larger number of users. See Design Doc 134 for further discussion. </a:t>
            </a:r>
            <a:endParaRPr sz="1500">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700" b="1">
                <a:solidFill>
                  <a:schemeClr val="dk1"/>
                </a:solidFill>
                <a:latin typeface="Arial"/>
                <a:ea typeface="Arial"/>
                <a:cs typeface="Arial"/>
                <a:sym typeface="Arial"/>
              </a:rPr>
              <a:t>Test Section</a:t>
            </a:r>
            <a:endParaRPr sz="1700" b="1">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500">
                <a:solidFill>
                  <a:schemeClr val="dk1"/>
                </a:solidFill>
                <a:latin typeface="Arial"/>
                <a:ea typeface="Arial"/>
                <a:cs typeface="Arial"/>
                <a:sym typeface="Arial"/>
              </a:rPr>
              <a:t>All test suites are passing 100%.</a:t>
            </a:r>
            <a:endParaRPr sz="1500">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700" b="1">
                <a:solidFill>
                  <a:schemeClr val="dk1"/>
                </a:solidFill>
                <a:latin typeface="Arial"/>
                <a:ea typeface="Arial"/>
                <a:cs typeface="Arial"/>
                <a:sym typeface="Arial"/>
              </a:rPr>
              <a:t>Deployment Notes</a:t>
            </a:r>
            <a:endParaRPr sz="1700" b="1">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500">
                <a:solidFill>
                  <a:schemeClr val="dk1"/>
                </a:solidFill>
                <a:latin typeface="Arial"/>
                <a:ea typeface="Arial"/>
                <a:cs typeface="Arial"/>
                <a:sym typeface="Arial"/>
              </a:rPr>
              <a:t>The database admins asked for an additional set of scripts to be run for data corrections.</a:t>
            </a:r>
            <a:endParaRPr sz="150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endParaRPr sz="150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endParaRPr sz="150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endParaRPr sz="2000">
              <a:latin typeface="Open Sans"/>
              <a:ea typeface="Open Sans"/>
              <a:cs typeface="Open Sans"/>
              <a:sym typeface="Open Sans"/>
            </a:endParaRPr>
          </a:p>
          <a:p>
            <a:pPr marL="0" lvl="0" indent="0" algn="l" rtl="0">
              <a:lnSpc>
                <a:spcPct val="100000"/>
              </a:lnSpc>
              <a:spcBef>
                <a:spcPts val="1200"/>
              </a:spcBef>
              <a:spcAft>
                <a:spcPts val="0"/>
              </a:spcAft>
              <a:buNone/>
            </a:pPr>
            <a:endParaRPr sz="2000" b="1">
              <a:latin typeface="Open Sans"/>
              <a:ea typeface="Open Sans"/>
              <a:cs typeface="Open Sans"/>
              <a:sym typeface="Open Sans"/>
            </a:endParaRPr>
          </a:p>
          <a:p>
            <a:pPr marL="0" lvl="0" indent="0" algn="l" rtl="0">
              <a:lnSpc>
                <a:spcPct val="100000"/>
              </a:lnSpc>
              <a:spcBef>
                <a:spcPts val="1200"/>
              </a:spcBef>
              <a:spcAft>
                <a:spcPts val="0"/>
              </a:spcAft>
              <a:buNone/>
            </a:pPr>
            <a:endParaRPr sz="2100" b="1">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210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2100" b="1">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60"/>
          <p:cNvSpPr txBox="1">
            <a:spLocks noGrp="1"/>
          </p:cNvSpPr>
          <p:nvPr>
            <p:ph type="title"/>
          </p:nvPr>
        </p:nvSpPr>
        <p:spPr>
          <a:xfrm>
            <a:off x="264895" y="69919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700"/>
              <a:t>Deployment File</a:t>
            </a:r>
            <a:endParaRPr sz="3700"/>
          </a:p>
          <a:p>
            <a:pPr marL="0" lvl="0" indent="0" algn="ctr" rtl="0">
              <a:spcBef>
                <a:spcPts val="0"/>
              </a:spcBef>
              <a:spcAft>
                <a:spcPts val="0"/>
              </a:spcAft>
              <a:buNone/>
            </a:pPr>
            <a:r>
              <a:rPr lang="en" sz="3700"/>
              <a:t>Release 1</a:t>
            </a:r>
            <a:endParaRPr sz="3700"/>
          </a:p>
          <a:p>
            <a:pPr marL="0" lvl="0" indent="0" algn="l" rtl="0">
              <a:spcBef>
                <a:spcPts val="0"/>
              </a:spcBef>
              <a:spcAft>
                <a:spcPts val="0"/>
              </a:spcAft>
              <a:buNone/>
            </a:pPr>
            <a:endParaRPr sz="3600" b="1"/>
          </a:p>
        </p:txBody>
      </p:sp>
      <p:sp>
        <p:nvSpPr>
          <p:cNvPr id="235" name="Google Shape;235;p60"/>
          <p:cNvSpPr txBox="1">
            <a:spLocks noGrp="1"/>
          </p:cNvSpPr>
          <p:nvPr>
            <p:ph type="body" idx="1"/>
          </p:nvPr>
        </p:nvSpPr>
        <p:spPr>
          <a:xfrm>
            <a:off x="264900" y="1897300"/>
            <a:ext cx="7242600" cy="8019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ApiVersion: apps/v1</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kind: Deployment</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metadata:</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name: app-deployment</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namespace: course4</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labels:</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app: mainApp</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spec:</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replicas: 3</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selector:</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matchLabels:</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app: mainApp</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template:</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metadata:</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labels:</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app: mainApp</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spec:</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containers:</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 name: mainApp</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image: nginx:latest</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resources:</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requests:</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memory: 256mb</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cpu: 250m</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ports:</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 containerPort: 80</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endParaRPr sz="1400">
              <a:solidFill>
                <a:schemeClr val="dk1"/>
              </a:solidFill>
              <a:latin typeface="Open Sans"/>
              <a:ea typeface="Open Sans"/>
              <a:cs typeface="Open Sans"/>
              <a:sym typeface="Open Sans"/>
            </a:endParaRPr>
          </a:p>
          <a:p>
            <a:pPr marL="0" lvl="0" indent="0" algn="l" rtl="0">
              <a:lnSpc>
                <a:spcPct val="100000"/>
              </a:lnSpc>
              <a:spcBef>
                <a:spcPts val="0"/>
              </a:spcBef>
              <a:spcAft>
                <a:spcPts val="0"/>
              </a:spcAft>
              <a:buClr>
                <a:schemeClr val="dk1"/>
              </a:buClr>
              <a:buSzPts val="1100"/>
              <a:buFont typeface="Arial"/>
              <a:buNone/>
            </a:pPr>
            <a:endParaRPr sz="1500">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endParaRPr sz="2000">
              <a:latin typeface="Open Sans"/>
              <a:ea typeface="Open Sans"/>
              <a:cs typeface="Open Sans"/>
              <a:sym typeface="Open Sans"/>
            </a:endParaRPr>
          </a:p>
          <a:p>
            <a:pPr marL="0" lvl="0" indent="0" algn="l" rtl="0">
              <a:lnSpc>
                <a:spcPct val="100000"/>
              </a:lnSpc>
              <a:spcBef>
                <a:spcPts val="0"/>
              </a:spcBef>
              <a:spcAft>
                <a:spcPts val="0"/>
              </a:spcAft>
              <a:buNone/>
            </a:pPr>
            <a:endParaRPr sz="2000" b="1">
              <a:latin typeface="Open Sans"/>
              <a:ea typeface="Open Sans"/>
              <a:cs typeface="Open Sans"/>
              <a:sym typeface="Open Sans"/>
            </a:endParaRPr>
          </a:p>
          <a:p>
            <a:pPr marL="0" lvl="0" indent="0" algn="l" rtl="0">
              <a:lnSpc>
                <a:spcPct val="100000"/>
              </a:lnSpc>
              <a:spcBef>
                <a:spcPts val="0"/>
              </a:spcBef>
              <a:spcAft>
                <a:spcPts val="0"/>
              </a:spcAft>
              <a:buNone/>
            </a:pPr>
            <a:endParaRPr sz="2100" b="1">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2100">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2100" b="1">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3644</Words>
  <Application>Microsoft Macintosh PowerPoint</Application>
  <PresentationFormat>Custom</PresentationFormat>
  <Paragraphs>401</Paragraphs>
  <Slides>30</Slides>
  <Notes>30</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30</vt:i4>
      </vt:variant>
    </vt:vector>
  </HeadingPairs>
  <TitlesOfParts>
    <vt:vector size="39" baseType="lpstr">
      <vt:lpstr>Helvetica Neue</vt:lpstr>
      <vt:lpstr>Open Sans Light</vt:lpstr>
      <vt:lpstr>Open Sans</vt:lpstr>
      <vt:lpstr>Courier New</vt:lpstr>
      <vt:lpstr>Arial</vt:lpstr>
      <vt:lpstr>Simple Light</vt:lpstr>
      <vt:lpstr>Simple Light</vt:lpstr>
      <vt:lpstr>Simple Light</vt:lpstr>
      <vt:lpstr>White</vt:lpstr>
      <vt:lpstr>Project: Plan, Reduce, Repeat  Directions and Submission Template </vt:lpstr>
      <vt:lpstr>Overview:</vt:lpstr>
      <vt:lpstr>PowerPoint Presentation</vt:lpstr>
      <vt:lpstr>Release Night</vt:lpstr>
      <vt:lpstr>Release Night, cont.</vt:lpstr>
      <vt:lpstr>As-Built Doc Template Release Version</vt:lpstr>
      <vt:lpstr>As-Built Doc Release  1 </vt:lpstr>
      <vt:lpstr>As-Built Doc Release  1 </vt:lpstr>
      <vt:lpstr>Deployment File Release 1 </vt:lpstr>
      <vt:lpstr>As-Built Doc Release  2 </vt:lpstr>
      <vt:lpstr>Deployment File Release 2 </vt:lpstr>
      <vt:lpstr>PowerPoint Presentation</vt:lpstr>
      <vt:lpstr>On-Call Shift </vt:lpstr>
      <vt:lpstr>On-Call Shift -- Alert 1</vt:lpstr>
      <vt:lpstr>On-Call Shift -- Alert 1</vt:lpstr>
      <vt:lpstr>On-Call Shift -- Alert 2</vt:lpstr>
      <vt:lpstr>On-Call Shift -- Alert 3</vt:lpstr>
      <vt:lpstr>On-Call Shift -- Alert 3</vt:lpstr>
      <vt:lpstr>On-Call Shift -- Alert 3</vt:lpstr>
      <vt:lpstr>On-Call Shift -- Alert 4</vt:lpstr>
      <vt:lpstr>On-Call Shift -- Alert 4</vt:lpstr>
      <vt:lpstr>On-Call Shift -- Alert 4</vt:lpstr>
      <vt:lpstr>On-Call Summary Log Template</vt:lpstr>
      <vt:lpstr>Post-Mortem Template</vt:lpstr>
      <vt:lpstr>Post-Mortem</vt:lpstr>
      <vt:lpstr>PowerPoint Presentation</vt:lpstr>
      <vt:lpstr>Toil Reduction Plan</vt:lpstr>
      <vt:lpstr>Automation Implementation</vt:lpstr>
      <vt:lpstr>Automation Implementation</vt:lpstr>
      <vt:lpstr>Automation Implementation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Plan, Reduce, Repeat  Directions and Submission Template </dc:title>
  <cp:lastModifiedBy>Nestor Saavedra</cp:lastModifiedBy>
  <cp:revision>1</cp:revision>
  <dcterms:modified xsi:type="dcterms:W3CDTF">2023-04-13T06:18:22Z</dcterms:modified>
</cp:coreProperties>
</file>