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302" r:id="rId5"/>
    <p:sldId id="281" r:id="rId6"/>
    <p:sldId id="283" r:id="rId7"/>
    <p:sldId id="284" r:id="rId8"/>
    <p:sldId id="282" r:id="rId9"/>
    <p:sldId id="294" r:id="rId10"/>
    <p:sldId id="285" r:id="rId11"/>
    <p:sldId id="296" r:id="rId12"/>
    <p:sldId id="287" r:id="rId13"/>
    <p:sldId id="301" r:id="rId14"/>
    <p:sldId id="288" r:id="rId15"/>
    <p:sldId id="297" r:id="rId16"/>
    <p:sldId id="298" r:id="rId17"/>
    <p:sldId id="299" r:id="rId18"/>
    <p:sldId id="300"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05F278-06D8-4536-8508-781E03988A3A}">
          <p14:sldIdLst>
            <p14:sldId id="278"/>
            <p14:sldId id="279"/>
            <p14:sldId id="280"/>
            <p14:sldId id="302"/>
            <p14:sldId id="281"/>
            <p14:sldId id="283"/>
            <p14:sldId id="284"/>
            <p14:sldId id="282"/>
            <p14:sldId id="294"/>
            <p14:sldId id="285"/>
            <p14:sldId id="296"/>
            <p14:sldId id="287"/>
            <p14:sldId id="301"/>
            <p14:sldId id="288"/>
            <p14:sldId id="297"/>
            <p14:sldId id="298"/>
            <p14:sldId id="299"/>
            <p14:sldId id="300"/>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AAC4E9"/>
    <a:srgbClr val="FCFBF6"/>
    <a:srgbClr val="202C8F"/>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EB266-97F4-40CA-9130-24BF849736F9}" v="9" dt="2023-05-02T15:27:15.680"/>
    <p1510:client id="{CFA7BDC8-C534-4798-8ADD-395DADC48FA5}" v="87" dt="2023-05-02T12:07:41.03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09" autoAdjust="0"/>
  </p:normalViewPr>
  <p:slideViewPr>
    <p:cSldViewPr snapToGrid="0" snapToObjects="1">
      <p:cViewPr>
        <p:scale>
          <a:sx n="97" d="100"/>
          <a:sy n="97" d="100"/>
        </p:scale>
        <p:origin x="68" y="16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 Sai Tanneeru" userId="1c40088028321350" providerId="LiveId" clId="{393EB266-97F4-40CA-9130-24BF849736F9}"/>
    <pc:docChg chg="undo custSel addSld modSld modSection">
      <pc:chgData name="Revant Sai Tanneeru" userId="1c40088028321350" providerId="LiveId" clId="{393EB266-97F4-40CA-9130-24BF849736F9}" dt="2023-05-02T15:33:29.259" v="407" actId="255"/>
      <pc:docMkLst>
        <pc:docMk/>
      </pc:docMkLst>
      <pc:sldChg chg="modSp mod">
        <pc:chgData name="Revant Sai Tanneeru" userId="1c40088028321350" providerId="LiveId" clId="{393EB266-97F4-40CA-9130-24BF849736F9}" dt="2023-05-02T15:31:23.019" v="341" actId="1076"/>
        <pc:sldMkLst>
          <pc:docMk/>
          <pc:sldMk cId="3855531800" sldId="279"/>
        </pc:sldMkLst>
        <pc:spChg chg="mod">
          <ac:chgData name="Revant Sai Tanneeru" userId="1c40088028321350" providerId="LiveId" clId="{393EB266-97F4-40CA-9130-24BF849736F9}" dt="2023-05-02T15:30:11.406" v="262" actId="1076"/>
          <ac:spMkLst>
            <pc:docMk/>
            <pc:sldMk cId="3855531800" sldId="279"/>
            <ac:spMk id="2" creationId="{85C565E9-D88A-55D3-9D42-BD1C24B6DE9F}"/>
          </ac:spMkLst>
        </pc:spChg>
        <pc:spChg chg="mod">
          <ac:chgData name="Revant Sai Tanneeru" userId="1c40088028321350" providerId="LiveId" clId="{393EB266-97F4-40CA-9130-24BF849736F9}" dt="2023-05-02T15:31:23.019" v="341" actId="1076"/>
          <ac:spMkLst>
            <pc:docMk/>
            <pc:sldMk cId="3855531800" sldId="279"/>
            <ac:spMk id="3" creationId="{4D1F66E5-D2D7-172B-46BA-FEBFE092CC7F}"/>
          </ac:spMkLst>
        </pc:spChg>
      </pc:sldChg>
      <pc:sldChg chg="modSp mod">
        <pc:chgData name="Revant Sai Tanneeru" userId="1c40088028321350" providerId="LiveId" clId="{393EB266-97F4-40CA-9130-24BF849736F9}" dt="2023-05-02T15:26:08.518" v="250" actId="12"/>
        <pc:sldMkLst>
          <pc:docMk/>
          <pc:sldMk cId="979622006" sldId="280"/>
        </pc:sldMkLst>
        <pc:spChg chg="mod">
          <ac:chgData name="Revant Sai Tanneeru" userId="1c40088028321350" providerId="LiveId" clId="{393EB266-97F4-40CA-9130-24BF849736F9}" dt="2023-05-02T15:26:08.518" v="250" actId="12"/>
          <ac:spMkLst>
            <pc:docMk/>
            <pc:sldMk cId="979622006" sldId="280"/>
            <ac:spMk id="3" creationId="{1E0B8C4B-3A3C-9FD1-59FB-1666C1F09376}"/>
          </ac:spMkLst>
        </pc:spChg>
      </pc:sldChg>
      <pc:sldChg chg="modSp mod">
        <pc:chgData name="Revant Sai Tanneeru" userId="1c40088028321350" providerId="LiveId" clId="{393EB266-97F4-40CA-9130-24BF849736F9}" dt="2023-05-02T15:25:48.076" v="248" actId="1076"/>
        <pc:sldMkLst>
          <pc:docMk/>
          <pc:sldMk cId="2952923800" sldId="281"/>
        </pc:sldMkLst>
        <pc:spChg chg="mod">
          <ac:chgData name="Revant Sai Tanneeru" userId="1c40088028321350" providerId="LiveId" clId="{393EB266-97F4-40CA-9130-24BF849736F9}" dt="2023-05-02T15:25:48.076" v="248" actId="1076"/>
          <ac:spMkLst>
            <pc:docMk/>
            <pc:sldMk cId="2952923800" sldId="281"/>
            <ac:spMk id="3" creationId="{A2E339BF-E6D7-DD0E-AF02-6813852EE723}"/>
          </ac:spMkLst>
        </pc:spChg>
      </pc:sldChg>
      <pc:sldChg chg="modSp mod">
        <pc:chgData name="Revant Sai Tanneeru" userId="1c40088028321350" providerId="LiveId" clId="{393EB266-97F4-40CA-9130-24BF849736F9}" dt="2023-05-02T15:25:06.799" v="235" actId="6549"/>
        <pc:sldMkLst>
          <pc:docMk/>
          <pc:sldMk cId="2903841477" sldId="283"/>
        </pc:sldMkLst>
        <pc:spChg chg="mod">
          <ac:chgData name="Revant Sai Tanneeru" userId="1c40088028321350" providerId="LiveId" clId="{393EB266-97F4-40CA-9130-24BF849736F9}" dt="2023-05-02T15:25:06.799" v="235" actId="6549"/>
          <ac:spMkLst>
            <pc:docMk/>
            <pc:sldMk cId="2903841477" sldId="283"/>
            <ac:spMk id="8" creationId="{0AD35C23-E17A-751C-4C75-03DCD22BB732}"/>
          </ac:spMkLst>
        </pc:spChg>
      </pc:sldChg>
      <pc:sldChg chg="modSp mod">
        <pc:chgData name="Revant Sai Tanneeru" userId="1c40088028321350" providerId="LiveId" clId="{393EB266-97F4-40CA-9130-24BF849736F9}" dt="2023-05-02T15:24:24.776" v="228" actId="12"/>
        <pc:sldMkLst>
          <pc:docMk/>
          <pc:sldMk cId="2886474736" sldId="284"/>
        </pc:sldMkLst>
        <pc:spChg chg="mod">
          <ac:chgData name="Revant Sai Tanneeru" userId="1c40088028321350" providerId="LiveId" clId="{393EB266-97F4-40CA-9130-24BF849736F9}" dt="2023-05-02T15:24:24.776" v="228" actId="12"/>
          <ac:spMkLst>
            <pc:docMk/>
            <pc:sldMk cId="2886474736" sldId="284"/>
            <ac:spMk id="10" creationId="{41DBAA33-538F-8A6F-DB23-6AD888E7F8A7}"/>
          </ac:spMkLst>
        </pc:spChg>
      </pc:sldChg>
      <pc:sldChg chg="modSp mod">
        <pc:chgData name="Revant Sai Tanneeru" userId="1c40088028321350" providerId="LiveId" clId="{393EB266-97F4-40CA-9130-24BF849736F9}" dt="2023-05-02T15:22:54.918" v="213" actId="20577"/>
        <pc:sldMkLst>
          <pc:docMk/>
          <pc:sldMk cId="2011930182" sldId="285"/>
        </pc:sldMkLst>
        <pc:spChg chg="mod">
          <ac:chgData name="Revant Sai Tanneeru" userId="1c40088028321350" providerId="LiveId" clId="{393EB266-97F4-40CA-9130-24BF849736F9}" dt="2023-05-02T15:22:54.918" v="213" actId="20577"/>
          <ac:spMkLst>
            <pc:docMk/>
            <pc:sldMk cId="2011930182" sldId="285"/>
            <ac:spMk id="44" creationId="{45356897-FE1C-1D80-11A2-585524C2A13A}"/>
          </ac:spMkLst>
        </pc:spChg>
      </pc:sldChg>
      <pc:sldChg chg="modSp mod">
        <pc:chgData name="Revant Sai Tanneeru" userId="1c40088028321350" providerId="LiveId" clId="{393EB266-97F4-40CA-9130-24BF849736F9}" dt="2023-05-02T15:22:11.619" v="200" actId="20577"/>
        <pc:sldMkLst>
          <pc:docMk/>
          <pc:sldMk cId="2452269796" sldId="287"/>
        </pc:sldMkLst>
        <pc:spChg chg="mod">
          <ac:chgData name="Revant Sai Tanneeru" userId="1c40088028321350" providerId="LiveId" clId="{393EB266-97F4-40CA-9130-24BF849736F9}" dt="2023-05-02T15:22:11.619" v="200" actId="20577"/>
          <ac:spMkLst>
            <pc:docMk/>
            <pc:sldMk cId="2452269796" sldId="287"/>
            <ac:spMk id="19" creationId="{E89EC614-731E-B53B-3FEE-2981F3BF6C5D}"/>
          </ac:spMkLst>
        </pc:spChg>
      </pc:sldChg>
      <pc:sldChg chg="modSp mod">
        <pc:chgData name="Revant Sai Tanneeru" userId="1c40088028321350" providerId="LiveId" clId="{393EB266-97F4-40CA-9130-24BF849736F9}" dt="2023-05-02T15:14:54.080" v="152" actId="1076"/>
        <pc:sldMkLst>
          <pc:docMk/>
          <pc:sldMk cId="1600494506" sldId="288"/>
        </pc:sldMkLst>
        <pc:spChg chg="mod">
          <ac:chgData name="Revant Sai Tanneeru" userId="1c40088028321350" providerId="LiveId" clId="{393EB266-97F4-40CA-9130-24BF849736F9}" dt="2023-05-02T15:14:54.080" v="152" actId="1076"/>
          <ac:spMkLst>
            <pc:docMk/>
            <pc:sldMk cId="1600494506" sldId="288"/>
            <ac:spMk id="49" creationId="{055F77F7-B9C1-08C2-D943-FCFECEAE5475}"/>
          </ac:spMkLst>
        </pc:spChg>
      </pc:sldChg>
      <pc:sldChg chg="modSp mod">
        <pc:chgData name="Revant Sai Tanneeru" userId="1c40088028321350" providerId="LiveId" clId="{393EB266-97F4-40CA-9130-24BF849736F9}" dt="2023-05-02T15:24:11.973" v="227" actId="1076"/>
        <pc:sldMkLst>
          <pc:docMk/>
          <pc:sldMk cId="4146644338" sldId="294"/>
        </pc:sldMkLst>
        <pc:spChg chg="mod">
          <ac:chgData name="Revant Sai Tanneeru" userId="1c40088028321350" providerId="LiveId" clId="{393EB266-97F4-40CA-9130-24BF849736F9}" dt="2023-05-02T15:24:11.973" v="227" actId="1076"/>
          <ac:spMkLst>
            <pc:docMk/>
            <pc:sldMk cId="4146644338" sldId="294"/>
            <ac:spMk id="5" creationId="{4A16C7C2-F222-3072-F768-A228D55C6608}"/>
          </ac:spMkLst>
        </pc:spChg>
      </pc:sldChg>
      <pc:sldChg chg="modSp mod">
        <pc:chgData name="Revant Sai Tanneeru" userId="1c40088028321350" providerId="LiveId" clId="{393EB266-97F4-40CA-9130-24BF849736F9}" dt="2023-05-02T15:22:21.888" v="201" actId="12"/>
        <pc:sldMkLst>
          <pc:docMk/>
          <pc:sldMk cId="770481745" sldId="296"/>
        </pc:sldMkLst>
        <pc:spChg chg="mod">
          <ac:chgData name="Revant Sai Tanneeru" userId="1c40088028321350" providerId="LiveId" clId="{393EB266-97F4-40CA-9130-24BF849736F9}" dt="2023-05-02T15:22:21.888" v="201" actId="12"/>
          <ac:spMkLst>
            <pc:docMk/>
            <pc:sldMk cId="770481745" sldId="296"/>
            <ac:spMk id="8" creationId="{AB844048-E301-385E-AEC0-0B52B614CE7C}"/>
          </ac:spMkLst>
        </pc:spChg>
        <pc:spChg chg="mod">
          <ac:chgData name="Revant Sai Tanneeru" userId="1c40088028321350" providerId="LiveId" clId="{393EB266-97F4-40CA-9130-24BF849736F9}" dt="2023-05-02T15:04:14.280" v="38" actId="20577"/>
          <ac:spMkLst>
            <pc:docMk/>
            <pc:sldMk cId="770481745" sldId="296"/>
            <ac:spMk id="14" creationId="{90ABB127-5640-2860-611D-75B4808205F0}"/>
          </ac:spMkLst>
        </pc:spChg>
      </pc:sldChg>
      <pc:sldChg chg="modSp mod">
        <pc:chgData name="Revant Sai Tanneeru" userId="1c40088028321350" providerId="LiveId" clId="{393EB266-97F4-40CA-9130-24BF849736F9}" dt="2023-05-02T15:17:30.001" v="187" actId="1076"/>
        <pc:sldMkLst>
          <pc:docMk/>
          <pc:sldMk cId="1382601263" sldId="297"/>
        </pc:sldMkLst>
        <pc:spChg chg="mod">
          <ac:chgData name="Revant Sai Tanneeru" userId="1c40088028321350" providerId="LiveId" clId="{393EB266-97F4-40CA-9130-24BF849736F9}" dt="2023-05-02T15:17:30.001" v="187" actId="1076"/>
          <ac:spMkLst>
            <pc:docMk/>
            <pc:sldMk cId="1382601263" sldId="297"/>
            <ac:spMk id="9" creationId="{AB82D7AF-7D37-CDF8-5F34-9CD82C81000F}"/>
          </ac:spMkLst>
        </pc:spChg>
      </pc:sldChg>
      <pc:sldChg chg="modSp mod">
        <pc:chgData name="Revant Sai Tanneeru" userId="1c40088028321350" providerId="LiveId" clId="{393EB266-97F4-40CA-9130-24BF849736F9}" dt="2023-05-02T15:16:36.220" v="175" actId="20577"/>
        <pc:sldMkLst>
          <pc:docMk/>
          <pc:sldMk cId="3703802423" sldId="298"/>
        </pc:sldMkLst>
        <pc:spChg chg="mod">
          <ac:chgData name="Revant Sai Tanneeru" userId="1c40088028321350" providerId="LiveId" clId="{393EB266-97F4-40CA-9130-24BF849736F9}" dt="2023-05-02T15:16:36.220" v="175" actId="20577"/>
          <ac:spMkLst>
            <pc:docMk/>
            <pc:sldMk cId="3703802423" sldId="298"/>
            <ac:spMk id="8" creationId="{4206F1E5-6712-7221-24FB-22FEBD8D93D4}"/>
          </ac:spMkLst>
        </pc:spChg>
      </pc:sldChg>
      <pc:sldChg chg="modSp mod">
        <pc:chgData name="Revant Sai Tanneeru" userId="1c40088028321350" providerId="LiveId" clId="{393EB266-97F4-40CA-9130-24BF849736F9}" dt="2023-05-02T15:26:38.416" v="252" actId="255"/>
        <pc:sldMkLst>
          <pc:docMk/>
          <pc:sldMk cId="2642099926" sldId="299"/>
        </pc:sldMkLst>
        <pc:spChg chg="mod">
          <ac:chgData name="Revant Sai Tanneeru" userId="1c40088028321350" providerId="LiveId" clId="{393EB266-97F4-40CA-9130-24BF849736F9}" dt="2023-05-02T15:26:38.416" v="252" actId="255"/>
          <ac:spMkLst>
            <pc:docMk/>
            <pc:sldMk cId="2642099926" sldId="299"/>
            <ac:spMk id="8" creationId="{0D8F6E09-364E-E22C-CA0C-166AB1084029}"/>
          </ac:spMkLst>
        </pc:spChg>
      </pc:sldChg>
      <pc:sldChg chg="modSp mod">
        <pc:chgData name="Revant Sai Tanneeru" userId="1c40088028321350" providerId="LiveId" clId="{393EB266-97F4-40CA-9130-24BF849736F9}" dt="2023-05-02T15:27:06.563" v="257" actId="20577"/>
        <pc:sldMkLst>
          <pc:docMk/>
          <pc:sldMk cId="2754940964" sldId="300"/>
        </pc:sldMkLst>
        <pc:spChg chg="mod">
          <ac:chgData name="Revant Sai Tanneeru" userId="1c40088028321350" providerId="LiveId" clId="{393EB266-97F4-40CA-9130-24BF849736F9}" dt="2023-05-02T15:27:06.563" v="257" actId="20577"/>
          <ac:spMkLst>
            <pc:docMk/>
            <pc:sldMk cId="2754940964" sldId="300"/>
            <ac:spMk id="8" creationId="{7789DCB5-6E53-2F78-2881-AA71D32215F4}"/>
          </ac:spMkLst>
        </pc:spChg>
      </pc:sldChg>
      <pc:sldChg chg="modSp new mod">
        <pc:chgData name="Revant Sai Tanneeru" userId="1c40088028321350" providerId="LiveId" clId="{393EB266-97F4-40CA-9130-24BF849736F9}" dt="2023-05-02T15:33:29.259" v="407" actId="255"/>
        <pc:sldMkLst>
          <pc:docMk/>
          <pc:sldMk cId="932586118" sldId="302"/>
        </pc:sldMkLst>
        <pc:spChg chg="mod">
          <ac:chgData name="Revant Sai Tanneeru" userId="1c40088028321350" providerId="LiveId" clId="{393EB266-97F4-40CA-9130-24BF849736F9}" dt="2023-05-02T15:33:29.259" v="407" actId="255"/>
          <ac:spMkLst>
            <pc:docMk/>
            <pc:sldMk cId="932586118" sldId="302"/>
            <ac:spMk id="2" creationId="{52D42DEB-8990-0EDB-FF7A-61C334AEAB6A}"/>
          </ac:spMkLst>
        </pc:spChg>
        <pc:spChg chg="mod">
          <ac:chgData name="Revant Sai Tanneeru" userId="1c40088028321350" providerId="LiveId" clId="{393EB266-97F4-40CA-9130-24BF849736F9}" dt="2023-05-02T15:32:28.011" v="352" actId="1076"/>
          <ac:spMkLst>
            <pc:docMk/>
            <pc:sldMk cId="932586118" sldId="302"/>
            <ac:spMk id="4" creationId="{27FA94C7-69E3-B818-46BF-A3F000A501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transition>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transition>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transition>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transition>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transition>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transition>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transition>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transition>
    <p:circle/>
  </p:transition>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180615"/>
            <a:ext cx="12192000" cy="1225296"/>
          </a:xfrm>
        </p:spPr>
        <p:txBody>
          <a:bodyPr/>
          <a:lstStyle/>
          <a:p>
            <a:r>
              <a:rPr lang="en-US" dirty="0"/>
              <a:t>   DSA Assignment </a:t>
            </a:r>
            <a:br>
              <a:rPr lang="en-US" dirty="0"/>
            </a:br>
            <a:r>
              <a:rPr lang="en-US" dirty="0"/>
              <a:t>Group 15</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348279" y="1971059"/>
            <a:ext cx="7294466" cy="2673655"/>
          </a:xfrm>
        </p:spPr>
        <p:txBody>
          <a:bodyPr/>
          <a:lstStyle/>
          <a:p>
            <a:pPr algn="l"/>
            <a:r>
              <a:rPr lang="en-US" sz="2200" dirty="0"/>
              <a:t>Anannya Trivedi                          2021A7PS2008P</a:t>
            </a:r>
          </a:p>
          <a:p>
            <a:pPr algn="l"/>
            <a:r>
              <a:rPr lang="en-US" sz="2200" dirty="0">
                <a:solidFill>
                  <a:schemeClr val="accent6">
                    <a:lumMod val="75000"/>
                  </a:schemeClr>
                </a:solidFill>
              </a:rPr>
              <a:t>Phani</a:t>
            </a:r>
            <a:r>
              <a:rPr lang="en-US" sz="2200" dirty="0"/>
              <a:t> Sai Sree Ganesh Vemuri​   2021A7PS1631P</a:t>
            </a:r>
          </a:p>
          <a:p>
            <a:pPr algn="l"/>
            <a:r>
              <a:rPr lang="en-US" sz="2200" dirty="0"/>
              <a:t>Revant Sai Tanneeru                   2021A7PS2536P</a:t>
            </a:r>
          </a:p>
          <a:p>
            <a:pPr algn="l"/>
            <a:r>
              <a:rPr lang="en-US" sz="2200" dirty="0"/>
              <a:t>Saavi Deshpande                         2021A7PS2436P</a:t>
            </a:r>
          </a:p>
          <a:p>
            <a:pPr algn="l"/>
            <a:r>
              <a:rPr lang="en-US" sz="2200" dirty="0"/>
              <a:t>Shardul Wadajkar                        2021A7PS2419P</a:t>
            </a:r>
          </a:p>
          <a:p>
            <a:endParaRPr lang="en-US" dirty="0"/>
          </a:p>
        </p:txBody>
      </p:sp>
    </p:spTree>
    <p:extLst>
      <p:ext uri="{BB962C8B-B14F-4D97-AF65-F5344CB8AC3E}">
        <p14:creationId xmlns:p14="http://schemas.microsoft.com/office/powerpoint/2010/main" val="2131568492"/>
      </p:ext>
    </p:extLst>
  </p:cSld>
  <p:clrMapOvr>
    <a:masterClrMapping/>
  </p:clrMapOvr>
  <p:transition>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ctrTitle"/>
          </p:nvPr>
        </p:nvSpPr>
        <p:spPr>
          <a:xfrm>
            <a:off x="1788985" y="398082"/>
            <a:ext cx="7054977" cy="667512"/>
          </a:xfrm>
        </p:spPr>
        <p:txBody>
          <a:bodyPr/>
          <a:lstStyle/>
          <a:p>
            <a:r>
              <a:rPr lang="en-US" cap="none" dirty="0">
                <a:highlight>
                  <a:srgbClr val="FDFBF6"/>
                </a:highlight>
              </a:rPr>
              <a:t>     insert </a:t>
            </a:r>
            <a:r>
              <a:rPr lang="en-US" cap="none" dirty="0"/>
              <a:t>Function</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4294967295"/>
          </p:nvPr>
        </p:nvSpPr>
        <p:spPr>
          <a:xfrm>
            <a:off x="11204575" y="260763"/>
            <a:ext cx="987425" cy="274638"/>
          </a:xfrm>
        </p:spPr>
        <p:txBody>
          <a:bodyPr/>
          <a:lstStyle/>
          <a:p>
            <a:fld id="{48F63A3B-78C7-47BE-AE5E-E10140E04643}" type="slidenum">
              <a:rPr lang="en-US" smtClean="0"/>
              <a:pPr/>
              <a:t>10</a:t>
            </a:fld>
            <a:endParaRPr lang="en-US" dirty="0"/>
          </a:p>
        </p:txBody>
      </p:sp>
      <p:sp>
        <p:nvSpPr>
          <p:cNvPr id="45" name="Footer Placeholder 44">
            <a:extLst>
              <a:ext uri="{FF2B5EF4-FFF2-40B4-BE49-F238E27FC236}">
                <a16:creationId xmlns:a16="http://schemas.microsoft.com/office/drawing/2014/main" id="{620141CC-FF4D-9CAF-1349-9B8B21A1F314}"/>
              </a:ext>
            </a:extLst>
          </p:cNvPr>
          <p:cNvSpPr>
            <a:spLocks noGrp="1"/>
          </p:cNvSpPr>
          <p:nvPr>
            <p:ph type="ftr" sz="quarter" idx="4294967295"/>
          </p:nvPr>
        </p:nvSpPr>
        <p:spPr>
          <a:xfrm>
            <a:off x="95250" y="201612"/>
            <a:ext cx="3200400" cy="274638"/>
          </a:xfrm>
        </p:spPr>
        <p:txBody>
          <a:bodyPr/>
          <a:lstStyle/>
          <a:p>
            <a:r>
              <a:rPr lang="en-US" dirty="0"/>
              <a:t>Mounds</a:t>
            </a:r>
          </a:p>
        </p:txBody>
      </p:sp>
      <p:pic>
        <p:nvPicPr>
          <p:cNvPr id="43" name="Picture 42">
            <a:extLst>
              <a:ext uri="{FF2B5EF4-FFF2-40B4-BE49-F238E27FC236}">
                <a16:creationId xmlns:a16="http://schemas.microsoft.com/office/drawing/2014/main" id="{22BD15D2-2627-8DF0-34BF-E0ECB1E3A56C}"/>
              </a:ext>
            </a:extLst>
          </p:cNvPr>
          <p:cNvPicPr>
            <a:picLocks noChangeAspect="1"/>
          </p:cNvPicPr>
          <p:nvPr/>
        </p:nvPicPr>
        <p:blipFill>
          <a:blip r:embed="rId2"/>
          <a:stretch>
            <a:fillRect/>
          </a:stretch>
        </p:blipFill>
        <p:spPr>
          <a:xfrm>
            <a:off x="542925" y="1350810"/>
            <a:ext cx="5740872" cy="4838870"/>
          </a:xfrm>
          <a:prstGeom prst="rect">
            <a:avLst/>
          </a:prstGeom>
        </p:spPr>
      </p:pic>
      <p:sp>
        <p:nvSpPr>
          <p:cNvPr id="44" name="TextBox 43">
            <a:extLst>
              <a:ext uri="{FF2B5EF4-FFF2-40B4-BE49-F238E27FC236}">
                <a16:creationId xmlns:a16="http://schemas.microsoft.com/office/drawing/2014/main" id="{45356897-FE1C-1D80-11A2-585524C2A13A}"/>
              </a:ext>
            </a:extLst>
          </p:cNvPr>
          <p:cNvSpPr txBox="1"/>
          <p:nvPr/>
        </p:nvSpPr>
        <p:spPr>
          <a:xfrm>
            <a:off x="6562724" y="1823558"/>
            <a:ext cx="5419725" cy="370870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insert() function is used to insert a new value in the mound. </a:t>
            </a:r>
          </a:p>
          <a:p>
            <a:pPr marL="285750" indent="-285750">
              <a:buFont typeface="Arial" panose="020B0604020202020204" pitchFamily="34" charset="0"/>
              <a:buChar char="•"/>
            </a:pPr>
            <a:r>
              <a:rPr lang="en-US" dirty="0">
                <a:solidFill>
                  <a:schemeClr val="accent6">
                    <a:lumMod val="75000"/>
                  </a:schemeClr>
                </a:solidFill>
              </a:rPr>
              <a:t>The findInsertPoint() function returns the index at which the value can be inserted.</a:t>
            </a:r>
          </a:p>
          <a:p>
            <a:pPr marL="285750" indent="-285750">
              <a:buFont typeface="Arial" panose="020B0604020202020204" pitchFamily="34" charset="0"/>
              <a:buChar char="•"/>
            </a:pPr>
            <a:r>
              <a:rPr lang="en-US" dirty="0">
                <a:solidFill>
                  <a:schemeClr val="accent6">
                    <a:lumMod val="75000"/>
                  </a:schemeClr>
                </a:solidFill>
              </a:rPr>
              <a:t>A new LNode is created using dynamic memory allocation. Its value is set to the value that has to be inserted and its next pointer points to NULL.</a:t>
            </a:r>
          </a:p>
          <a:p>
            <a:pPr marL="285750" indent="-285750">
              <a:buFont typeface="Arial" panose="020B0604020202020204" pitchFamily="34" charset="0"/>
              <a:buChar char="•"/>
            </a:pPr>
            <a:r>
              <a:rPr lang="en-US" dirty="0">
                <a:solidFill>
                  <a:schemeClr val="accent6">
                    <a:lumMod val="75000"/>
                  </a:schemeClr>
                </a:solidFill>
              </a:rPr>
              <a:t>If the list at the index returned by the findInsertPoint() function is empty then the list is simply initialized with the node created. </a:t>
            </a:r>
          </a:p>
          <a:p>
            <a:pPr marL="285750" indent="-285750">
              <a:buFont typeface="Arial" panose="020B0604020202020204" pitchFamily="34" charset="0"/>
              <a:buChar char="•"/>
            </a:pPr>
            <a:r>
              <a:rPr lang="en-US" dirty="0">
                <a:solidFill>
                  <a:schemeClr val="accent6">
                    <a:lumMod val="75000"/>
                  </a:schemeClr>
                </a:solidFill>
              </a:rPr>
              <a:t>Else, the newly created node is inserted as the first node of the list.</a:t>
            </a:r>
          </a:p>
          <a:p>
            <a:endParaRPr lang="en-IN" sz="1900" dirty="0"/>
          </a:p>
        </p:txBody>
      </p:sp>
    </p:spTree>
    <p:extLst>
      <p:ext uri="{BB962C8B-B14F-4D97-AF65-F5344CB8AC3E}">
        <p14:creationId xmlns:p14="http://schemas.microsoft.com/office/powerpoint/2010/main" val="2011930182"/>
      </p:ext>
    </p:extLst>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5DCF-FB4A-BD61-BAB9-53EA4F1055B3}"/>
              </a:ext>
            </a:extLst>
          </p:cNvPr>
          <p:cNvSpPr>
            <a:spLocks noGrp="1"/>
          </p:cNvSpPr>
          <p:nvPr>
            <p:ph type="title"/>
          </p:nvPr>
        </p:nvSpPr>
        <p:spPr>
          <a:xfrm>
            <a:off x="758952" y="210312"/>
            <a:ext cx="10671048" cy="768096"/>
          </a:xfrm>
        </p:spPr>
        <p:txBody>
          <a:bodyPr/>
          <a:lstStyle/>
          <a:p>
            <a:r>
              <a:rPr lang="en-US" cap="none" dirty="0"/>
              <a:t>ancestor Function</a:t>
            </a:r>
            <a:endParaRPr lang="en-IN" dirty="0"/>
          </a:p>
        </p:txBody>
      </p:sp>
      <p:sp>
        <p:nvSpPr>
          <p:cNvPr id="5" name="Slide Number Placeholder 4">
            <a:extLst>
              <a:ext uri="{FF2B5EF4-FFF2-40B4-BE49-F238E27FC236}">
                <a16:creationId xmlns:a16="http://schemas.microsoft.com/office/drawing/2014/main" id="{ACFEB8B7-A8E2-8332-8672-E9800CD886B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Content Placeholder 5">
            <a:extLst>
              <a:ext uri="{FF2B5EF4-FFF2-40B4-BE49-F238E27FC236}">
                <a16:creationId xmlns:a16="http://schemas.microsoft.com/office/drawing/2014/main" id="{CE78BADC-BD7D-F298-DAD7-814EB75A62F1}"/>
              </a:ext>
            </a:extLst>
          </p:cNvPr>
          <p:cNvPicPr>
            <a:picLocks noGrp="1" noChangeAspect="1"/>
          </p:cNvPicPr>
          <p:nvPr>
            <p:ph sz="half" idx="1"/>
          </p:nvPr>
        </p:nvPicPr>
        <p:blipFill>
          <a:blip r:embed="rId2"/>
          <a:stretch>
            <a:fillRect/>
          </a:stretch>
        </p:blipFill>
        <p:spPr>
          <a:xfrm>
            <a:off x="366928" y="1333015"/>
            <a:ext cx="4842067" cy="2286970"/>
          </a:xfrm>
          <a:prstGeom prst="rect">
            <a:avLst/>
          </a:prstGeom>
        </p:spPr>
      </p:pic>
      <p:sp>
        <p:nvSpPr>
          <p:cNvPr id="8" name="TextBox 7">
            <a:extLst>
              <a:ext uri="{FF2B5EF4-FFF2-40B4-BE49-F238E27FC236}">
                <a16:creationId xmlns:a16="http://schemas.microsoft.com/office/drawing/2014/main" id="{AB844048-E301-385E-AEC0-0B52B614CE7C}"/>
              </a:ext>
            </a:extLst>
          </p:cNvPr>
          <p:cNvSpPr txBox="1"/>
          <p:nvPr/>
        </p:nvSpPr>
        <p:spPr>
          <a:xfrm>
            <a:off x="5886450" y="1737836"/>
            <a:ext cx="5343525" cy="256640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900" dirty="0">
                <a:solidFill>
                  <a:schemeClr val="accent6">
                    <a:lumMod val="75000"/>
                  </a:schemeClr>
                </a:solidFill>
              </a:rPr>
              <a:t>The</a:t>
            </a:r>
            <a:r>
              <a:rPr lang="en-US" dirty="0">
                <a:solidFill>
                  <a:schemeClr val="accent6">
                    <a:lumMod val="75000"/>
                  </a:schemeClr>
                </a:solidFill>
              </a:rPr>
              <a:t> ancestor() function returns the ancestor of the given leaf at the nth level.  The index of the nth-level ancestor of a given leaf would be (leaf_index) / 2</a:t>
            </a:r>
            <a:r>
              <a:rPr lang="en-US" baseline="30000" dirty="0">
                <a:solidFill>
                  <a:schemeClr val="accent6">
                    <a:lumMod val="75000"/>
                  </a:schemeClr>
                </a:solidFill>
              </a:rPr>
              <a:t>n</a:t>
            </a:r>
            <a:r>
              <a:rPr lang="en-US" dirty="0">
                <a:solidFill>
                  <a:schemeClr val="accent6">
                    <a:lumMod val="75000"/>
                  </a:schemeClr>
                </a:solidFill>
              </a:rPr>
              <a:t> implemented using the right shift operator.</a:t>
            </a:r>
            <a:endParaRPr lang="en-IN" dirty="0">
              <a:solidFill>
                <a:schemeClr val="accent6">
                  <a:lumMod val="75000"/>
                </a:schemeClr>
              </a:solidFill>
            </a:endParaRPr>
          </a:p>
          <a:p>
            <a:pPr marL="285750" indent="-285750">
              <a:lnSpc>
                <a:spcPct val="150000"/>
              </a:lnSpc>
              <a:buFont typeface="Arial" panose="020B0604020202020204" pitchFamily="34" charset="0"/>
              <a:buChar char="•"/>
            </a:pPr>
            <a:endParaRPr lang="en-IN" dirty="0"/>
          </a:p>
        </p:txBody>
      </p:sp>
      <p:sp>
        <p:nvSpPr>
          <p:cNvPr id="9" name="Footer Placeholder 8">
            <a:extLst>
              <a:ext uri="{FF2B5EF4-FFF2-40B4-BE49-F238E27FC236}">
                <a16:creationId xmlns:a16="http://schemas.microsoft.com/office/drawing/2014/main" id="{347833F3-BBD1-E211-D1F7-3A5C77FF13BB}"/>
              </a:ext>
            </a:extLst>
          </p:cNvPr>
          <p:cNvSpPr>
            <a:spLocks noGrp="1"/>
          </p:cNvSpPr>
          <p:nvPr>
            <p:ph type="ftr" sz="quarter" idx="11"/>
          </p:nvPr>
        </p:nvSpPr>
        <p:spPr/>
        <p:txBody>
          <a:bodyPr/>
          <a:lstStyle/>
          <a:p>
            <a:r>
              <a:rPr lang="en-US" dirty="0"/>
              <a:t>Mounds</a:t>
            </a:r>
          </a:p>
        </p:txBody>
      </p:sp>
      <p:pic>
        <p:nvPicPr>
          <p:cNvPr id="4" name="Picture 3">
            <a:extLst>
              <a:ext uri="{FF2B5EF4-FFF2-40B4-BE49-F238E27FC236}">
                <a16:creationId xmlns:a16="http://schemas.microsoft.com/office/drawing/2014/main" id="{701C9616-9D05-2341-0AE4-F9578B05A418}"/>
              </a:ext>
            </a:extLst>
          </p:cNvPr>
          <p:cNvPicPr>
            <a:picLocks noChangeAspect="1"/>
          </p:cNvPicPr>
          <p:nvPr/>
        </p:nvPicPr>
        <p:blipFill>
          <a:blip r:embed="rId3"/>
          <a:stretch>
            <a:fillRect/>
          </a:stretch>
        </p:blipFill>
        <p:spPr>
          <a:xfrm>
            <a:off x="5379827" y="3590049"/>
            <a:ext cx="6356770" cy="3056808"/>
          </a:xfrm>
          <a:prstGeom prst="rect">
            <a:avLst/>
          </a:prstGeom>
        </p:spPr>
      </p:pic>
      <p:sp>
        <p:nvSpPr>
          <p:cNvPr id="10" name="Arrow: Right 9">
            <a:extLst>
              <a:ext uri="{FF2B5EF4-FFF2-40B4-BE49-F238E27FC236}">
                <a16:creationId xmlns:a16="http://schemas.microsoft.com/office/drawing/2014/main" id="{95857062-1CE9-0DC5-56FA-1B3FD9FE2499}"/>
              </a:ext>
            </a:extLst>
          </p:cNvPr>
          <p:cNvSpPr/>
          <p:nvPr/>
        </p:nvSpPr>
        <p:spPr>
          <a:xfrm rot="13521910">
            <a:off x="8464125" y="4329865"/>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87CE279-5D65-7028-B038-97306584C29E}"/>
              </a:ext>
            </a:extLst>
          </p:cNvPr>
          <p:cNvSpPr/>
          <p:nvPr/>
        </p:nvSpPr>
        <p:spPr>
          <a:xfrm rot="16200000">
            <a:off x="8640277" y="5031860"/>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C7ED492-86DF-4661-4F0D-447D7228DC00}"/>
              </a:ext>
            </a:extLst>
          </p:cNvPr>
          <p:cNvSpPr/>
          <p:nvPr/>
        </p:nvSpPr>
        <p:spPr>
          <a:xfrm rot="14806988">
            <a:off x="8919870" y="5869648"/>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0ABB127-5640-2860-611D-75B4808205F0}"/>
              </a:ext>
            </a:extLst>
          </p:cNvPr>
          <p:cNvSpPr txBox="1"/>
          <p:nvPr/>
        </p:nvSpPr>
        <p:spPr>
          <a:xfrm>
            <a:off x="1769594" y="3830853"/>
            <a:ext cx="3312545" cy="2585323"/>
          </a:xfrm>
          <a:prstGeom prst="rect">
            <a:avLst/>
          </a:prstGeom>
          <a:noFill/>
        </p:spPr>
        <p:txBody>
          <a:bodyPr wrap="square" rtlCol="0">
            <a:spAutoFit/>
          </a:bodyPr>
          <a:lstStyle/>
          <a:p>
            <a:r>
              <a:rPr lang="en-IN" dirty="0">
                <a:solidFill>
                  <a:srgbClr val="002060"/>
                </a:solidFill>
              </a:rPr>
              <a:t>For example, for </a:t>
            </a:r>
            <a:r>
              <a:rPr lang="en-IN" dirty="0" err="1">
                <a:solidFill>
                  <a:srgbClr val="002060"/>
                </a:solidFill>
              </a:rPr>
              <a:t>leaf_index</a:t>
            </a:r>
            <a:r>
              <a:rPr lang="en-IN" dirty="0">
                <a:solidFill>
                  <a:srgbClr val="002060"/>
                </a:solidFill>
              </a:rPr>
              <a:t> = 13;</a:t>
            </a:r>
          </a:p>
          <a:p>
            <a:endParaRPr lang="en-IN" dirty="0">
              <a:solidFill>
                <a:srgbClr val="002060"/>
              </a:solidFill>
            </a:endParaRPr>
          </a:p>
          <a:p>
            <a:r>
              <a:rPr lang="en-IN" dirty="0">
                <a:solidFill>
                  <a:srgbClr val="002060"/>
                </a:solidFill>
              </a:rPr>
              <a:t>n=0 returns the index 13,</a:t>
            </a:r>
          </a:p>
          <a:p>
            <a:endParaRPr lang="en-IN" dirty="0">
              <a:solidFill>
                <a:srgbClr val="002060"/>
              </a:solidFill>
            </a:endParaRPr>
          </a:p>
          <a:p>
            <a:r>
              <a:rPr lang="en-IN" dirty="0">
                <a:solidFill>
                  <a:srgbClr val="002060"/>
                </a:solidFill>
              </a:rPr>
              <a:t>n=1 returns the index 6,</a:t>
            </a:r>
          </a:p>
          <a:p>
            <a:endParaRPr lang="en-IN" dirty="0">
              <a:solidFill>
                <a:srgbClr val="002060"/>
              </a:solidFill>
            </a:endParaRPr>
          </a:p>
          <a:p>
            <a:r>
              <a:rPr lang="en-IN" dirty="0">
                <a:solidFill>
                  <a:srgbClr val="002060"/>
                </a:solidFill>
              </a:rPr>
              <a:t>n=2 returns the index 3 and</a:t>
            </a:r>
          </a:p>
          <a:p>
            <a:endParaRPr lang="en-IN" dirty="0">
              <a:solidFill>
                <a:srgbClr val="002060"/>
              </a:solidFill>
            </a:endParaRPr>
          </a:p>
          <a:p>
            <a:r>
              <a:rPr lang="en-IN" dirty="0">
                <a:solidFill>
                  <a:srgbClr val="002060"/>
                </a:solidFill>
              </a:rPr>
              <a:t>n=3 returns the index 1,</a:t>
            </a:r>
          </a:p>
        </p:txBody>
      </p:sp>
    </p:spTree>
    <p:extLst>
      <p:ext uri="{BB962C8B-B14F-4D97-AF65-F5344CB8AC3E}">
        <p14:creationId xmlns:p14="http://schemas.microsoft.com/office/powerpoint/2010/main" val="770481745"/>
      </p:ext>
    </p:extLst>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2076450" y="280099"/>
            <a:ext cx="8286750" cy="768096"/>
          </a:xfrm>
        </p:spPr>
        <p:txBody>
          <a:bodyPr/>
          <a:lstStyle/>
          <a:p>
            <a:r>
              <a:rPr lang="en-US" cap="none" dirty="0"/>
              <a:t>binarySearch Function</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4294967295"/>
          </p:nvPr>
        </p:nvSpPr>
        <p:spPr>
          <a:xfrm>
            <a:off x="11204575" y="280099"/>
            <a:ext cx="987425" cy="274638"/>
          </a:xfrm>
        </p:spPr>
        <p:txBody>
          <a:bodyPr/>
          <a:lstStyle/>
          <a:p>
            <a:fld id="{48F63A3B-78C7-47BE-AE5E-E10140E04643}" type="slidenum">
              <a:rPr lang="en-US" smtClean="0">
                <a:solidFill>
                  <a:schemeClr val="bg1"/>
                </a:solidFill>
              </a:rPr>
              <a:pPr/>
              <a:t>12</a:t>
            </a:fld>
            <a:endParaRPr lang="en-US" dirty="0">
              <a:solidFill>
                <a:schemeClr val="bg1"/>
              </a:solidFill>
            </a:endParaRPr>
          </a:p>
        </p:txBody>
      </p:sp>
      <p:sp>
        <p:nvSpPr>
          <p:cNvPr id="20" name="Footer Placeholder 19">
            <a:extLst>
              <a:ext uri="{FF2B5EF4-FFF2-40B4-BE49-F238E27FC236}">
                <a16:creationId xmlns:a16="http://schemas.microsoft.com/office/drawing/2014/main" id="{33FBB7E7-0631-895C-1D69-B334B6018352}"/>
              </a:ext>
            </a:extLst>
          </p:cNvPr>
          <p:cNvSpPr>
            <a:spLocks noGrp="1"/>
          </p:cNvSpPr>
          <p:nvPr>
            <p:ph type="ftr" sz="quarter" idx="4294967295"/>
          </p:nvPr>
        </p:nvSpPr>
        <p:spPr>
          <a:xfrm>
            <a:off x="228600" y="205627"/>
            <a:ext cx="3200400" cy="274638"/>
          </a:xfrm>
        </p:spPr>
        <p:txBody>
          <a:bodyPr/>
          <a:lstStyle/>
          <a:p>
            <a:r>
              <a:rPr lang="en-US" dirty="0"/>
              <a:t>Mounds</a:t>
            </a:r>
          </a:p>
        </p:txBody>
      </p:sp>
      <p:pic>
        <p:nvPicPr>
          <p:cNvPr id="17" name="Picture 16">
            <a:extLst>
              <a:ext uri="{FF2B5EF4-FFF2-40B4-BE49-F238E27FC236}">
                <a16:creationId xmlns:a16="http://schemas.microsoft.com/office/drawing/2014/main" id="{88D0FE04-3461-5269-6601-66FB82C9F5B5}"/>
              </a:ext>
            </a:extLst>
          </p:cNvPr>
          <p:cNvPicPr>
            <a:picLocks noChangeAspect="1"/>
          </p:cNvPicPr>
          <p:nvPr/>
        </p:nvPicPr>
        <p:blipFill>
          <a:blip r:embed="rId2"/>
          <a:stretch>
            <a:fillRect/>
          </a:stretch>
        </p:blipFill>
        <p:spPr>
          <a:xfrm>
            <a:off x="352425" y="1656772"/>
            <a:ext cx="6675698" cy="4541914"/>
          </a:xfrm>
          <a:prstGeom prst="rect">
            <a:avLst/>
          </a:prstGeom>
        </p:spPr>
      </p:pic>
      <p:sp>
        <p:nvSpPr>
          <p:cNvPr id="19" name="TextBox 18">
            <a:extLst>
              <a:ext uri="{FF2B5EF4-FFF2-40B4-BE49-F238E27FC236}">
                <a16:creationId xmlns:a16="http://schemas.microsoft.com/office/drawing/2014/main" id="{E89EC614-731E-B53B-3FEE-2981F3BF6C5D}"/>
              </a:ext>
            </a:extLst>
          </p:cNvPr>
          <p:cNvSpPr txBox="1"/>
          <p:nvPr/>
        </p:nvSpPr>
        <p:spPr>
          <a:xfrm>
            <a:off x="7402511" y="3076777"/>
            <a:ext cx="4589463"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integer variable left is set as 0 and right as depth-1. These represent the different levels on which the binary search would be executed. </a:t>
            </a:r>
          </a:p>
          <a:p>
            <a:pPr marL="285750" indent="-285750">
              <a:buFont typeface="Arial" panose="020B0604020202020204" pitchFamily="34" charset="0"/>
              <a:buChar char="•"/>
            </a:pPr>
            <a:r>
              <a:rPr lang="en-US" dirty="0">
                <a:solidFill>
                  <a:schemeClr val="accent6">
                    <a:lumMod val="75000"/>
                  </a:schemeClr>
                </a:solidFill>
              </a:rPr>
              <a:t>If the value v is less than the root node value, then the root node has to be replaced. Therefore, the ancestor at </a:t>
            </a:r>
          </a:p>
          <a:p>
            <a:r>
              <a:rPr lang="en-US" dirty="0">
                <a:solidFill>
                  <a:schemeClr val="accent6">
                    <a:lumMod val="75000"/>
                  </a:schemeClr>
                </a:solidFill>
              </a:rPr>
              <a:t>     (depth-1)th level is calculated.</a:t>
            </a:r>
          </a:p>
          <a:p>
            <a:pPr marL="285750" indent="-285750">
              <a:buFont typeface="Arial" panose="020B0604020202020204" pitchFamily="34" charset="0"/>
              <a:buChar char="•"/>
            </a:pPr>
            <a:r>
              <a:rPr lang="en-US" dirty="0">
                <a:solidFill>
                  <a:schemeClr val="accent6">
                    <a:lumMod val="75000"/>
                  </a:schemeClr>
                </a:solidFill>
              </a:rPr>
              <a:t>Else binary search is executed on the different levels, and finally, the ancestor() function returns the index of the ancestor at the suitable level.</a:t>
            </a:r>
          </a:p>
          <a:p>
            <a:endParaRPr lang="en-US" dirty="0"/>
          </a:p>
          <a:p>
            <a:endParaRPr lang="en-IN" dirty="0"/>
          </a:p>
        </p:txBody>
      </p:sp>
    </p:spTree>
    <p:extLst>
      <p:ext uri="{BB962C8B-B14F-4D97-AF65-F5344CB8AC3E}">
        <p14:creationId xmlns:p14="http://schemas.microsoft.com/office/powerpoint/2010/main" val="2452269796"/>
      </p:ext>
    </p:extLst>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6602-4CE4-7A4B-5C50-AEFFA991A8D3}"/>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1F4A4A3-D9D4-BD4E-C983-A19D21AE4FAD}"/>
              </a:ext>
            </a:extLst>
          </p:cNvPr>
          <p:cNvSpPr>
            <a:spLocks noGrp="1"/>
          </p:cNvSpPr>
          <p:nvPr>
            <p:ph type="body" sz="quarter" idx="15"/>
          </p:nvPr>
        </p:nvSpPr>
        <p:spPr/>
        <p:txBody>
          <a:bodyPr/>
          <a:lstStyle/>
          <a:p>
            <a:endParaRPr lang="en-IN" dirty="0"/>
          </a:p>
        </p:txBody>
      </p:sp>
      <p:sp>
        <p:nvSpPr>
          <p:cNvPr id="4" name="Text Placeholder 3">
            <a:extLst>
              <a:ext uri="{FF2B5EF4-FFF2-40B4-BE49-F238E27FC236}">
                <a16:creationId xmlns:a16="http://schemas.microsoft.com/office/drawing/2014/main" id="{119A3106-AAE1-C0CD-B0CE-BD0D4A61D5E2}"/>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BEDD1093-6B6F-96FF-FF2C-59F574881EB0}"/>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30C8796E-8C52-988A-F7C7-7DE47B053220}"/>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8" name="Picture 7">
            <a:extLst>
              <a:ext uri="{FF2B5EF4-FFF2-40B4-BE49-F238E27FC236}">
                <a16:creationId xmlns:a16="http://schemas.microsoft.com/office/drawing/2014/main" id="{D8163057-D7CD-A4DF-CB3F-F786CC91571E}"/>
              </a:ext>
            </a:extLst>
          </p:cNvPr>
          <p:cNvPicPr>
            <a:picLocks noChangeAspect="1"/>
          </p:cNvPicPr>
          <p:nvPr/>
        </p:nvPicPr>
        <p:blipFill>
          <a:blip r:embed="rId2"/>
          <a:stretch>
            <a:fillRect/>
          </a:stretch>
        </p:blipFill>
        <p:spPr>
          <a:xfrm>
            <a:off x="2873398" y="92837"/>
            <a:ext cx="8378535" cy="6672325"/>
          </a:xfrm>
          <a:prstGeom prst="rect">
            <a:avLst/>
          </a:prstGeom>
        </p:spPr>
      </p:pic>
    </p:spTree>
    <p:extLst>
      <p:ext uri="{BB962C8B-B14F-4D97-AF65-F5344CB8AC3E}">
        <p14:creationId xmlns:p14="http://schemas.microsoft.com/office/powerpoint/2010/main" val="2833438160"/>
      </p:ext>
    </p:extLst>
  </p:cSld>
  <p:clrMapOvr>
    <a:masterClrMapping/>
  </p:clrMapOvr>
  <p:transition>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7C63D52-86E3-CB1C-B90C-0A5F38DA7080}"/>
              </a:ext>
            </a:extLst>
          </p:cNvPr>
          <p:cNvSpPr>
            <a:spLocks noGrp="1"/>
          </p:cNvSpPr>
          <p:nvPr>
            <p:ph type="title"/>
          </p:nvPr>
        </p:nvSpPr>
        <p:spPr>
          <a:xfrm>
            <a:off x="920877" y="300260"/>
            <a:ext cx="10671048" cy="768096"/>
          </a:xfrm>
        </p:spPr>
        <p:txBody>
          <a:bodyPr/>
          <a:lstStyle/>
          <a:p>
            <a:r>
              <a:rPr lang="en-US" cap="none" dirty="0"/>
              <a:t>extractMin Function</a:t>
            </a:r>
            <a:endParaRPr lang="en-IN" cap="none" dirty="0"/>
          </a:p>
        </p:txBody>
      </p:sp>
      <p:sp>
        <p:nvSpPr>
          <p:cNvPr id="50" name="Slide Number Placeholder 49">
            <a:extLst>
              <a:ext uri="{FF2B5EF4-FFF2-40B4-BE49-F238E27FC236}">
                <a16:creationId xmlns:a16="http://schemas.microsoft.com/office/drawing/2014/main" id="{F01422F9-8DFF-B0A3-4BF3-1BAB83374806}"/>
              </a:ext>
            </a:extLst>
          </p:cNvPr>
          <p:cNvSpPr>
            <a:spLocks noGrp="1"/>
          </p:cNvSpPr>
          <p:nvPr>
            <p:ph type="sldNum" sz="quarter" idx="12"/>
          </p:nvPr>
        </p:nvSpPr>
        <p:spPr>
          <a:xfrm>
            <a:off x="11090148" y="192405"/>
            <a:ext cx="987552" cy="274320"/>
          </a:xfrm>
        </p:spPr>
        <p:txBody>
          <a:bodyPr/>
          <a:lstStyle/>
          <a:p>
            <a:fld id="{48F63A3B-78C7-47BE-AE5E-E10140E04643}" type="slidenum">
              <a:rPr lang="en-US" smtClean="0"/>
              <a:t>14</a:t>
            </a:fld>
            <a:endParaRPr lang="en-US" dirty="0"/>
          </a:p>
        </p:txBody>
      </p:sp>
      <p:pic>
        <p:nvPicPr>
          <p:cNvPr id="48" name="Content Placeholder 47">
            <a:extLst>
              <a:ext uri="{FF2B5EF4-FFF2-40B4-BE49-F238E27FC236}">
                <a16:creationId xmlns:a16="http://schemas.microsoft.com/office/drawing/2014/main" id="{7BA246A5-BD04-DDE4-5B86-CE4A0DF894FC}"/>
              </a:ext>
            </a:extLst>
          </p:cNvPr>
          <p:cNvPicPr>
            <a:picLocks noGrp="1" noChangeAspect="1"/>
          </p:cNvPicPr>
          <p:nvPr>
            <p:ph sz="half" idx="4294967295"/>
          </p:nvPr>
        </p:nvPicPr>
        <p:blipFill>
          <a:blip r:embed="rId2"/>
          <a:stretch>
            <a:fillRect/>
          </a:stretch>
        </p:blipFill>
        <p:spPr>
          <a:xfrm>
            <a:off x="584241" y="1571711"/>
            <a:ext cx="5826125" cy="4811712"/>
          </a:xfrm>
        </p:spPr>
      </p:pic>
      <p:sp>
        <p:nvSpPr>
          <p:cNvPr id="51" name="Footer Placeholder 50">
            <a:extLst>
              <a:ext uri="{FF2B5EF4-FFF2-40B4-BE49-F238E27FC236}">
                <a16:creationId xmlns:a16="http://schemas.microsoft.com/office/drawing/2014/main" id="{6237D3AA-60C1-C1F3-7917-87E35C599EE9}"/>
              </a:ext>
            </a:extLst>
          </p:cNvPr>
          <p:cNvSpPr>
            <a:spLocks noGrp="1"/>
          </p:cNvSpPr>
          <p:nvPr>
            <p:ph type="ftr" sz="quarter" idx="4294967295"/>
          </p:nvPr>
        </p:nvSpPr>
        <p:spPr>
          <a:xfrm>
            <a:off x="114300" y="162941"/>
            <a:ext cx="3200400" cy="274638"/>
          </a:xfrm>
        </p:spPr>
        <p:txBody>
          <a:bodyPr/>
          <a:lstStyle/>
          <a:p>
            <a:r>
              <a:rPr lang="en-US" dirty="0"/>
              <a:t>Mounds</a:t>
            </a:r>
          </a:p>
        </p:txBody>
      </p:sp>
      <p:sp>
        <p:nvSpPr>
          <p:cNvPr id="49" name="TextBox 48">
            <a:extLst>
              <a:ext uri="{FF2B5EF4-FFF2-40B4-BE49-F238E27FC236}">
                <a16:creationId xmlns:a16="http://schemas.microsoft.com/office/drawing/2014/main" id="{055F77F7-B9C1-08C2-D943-FCFECEAE5475}"/>
              </a:ext>
            </a:extLst>
          </p:cNvPr>
          <p:cNvSpPr txBox="1"/>
          <p:nvPr/>
        </p:nvSpPr>
        <p:spPr>
          <a:xfrm>
            <a:off x="6591300" y="1571711"/>
            <a:ext cx="5486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extractMin() function returns and removes the minimum value of the mound. </a:t>
            </a:r>
          </a:p>
          <a:p>
            <a:pPr marL="285750" indent="-285750">
              <a:buFont typeface="Arial" panose="020B0604020202020204" pitchFamily="34" charset="0"/>
              <a:buChar char="•"/>
            </a:pPr>
            <a:r>
              <a:rPr lang="en-US" dirty="0">
                <a:solidFill>
                  <a:schemeClr val="accent6">
                    <a:lumMod val="75000"/>
                  </a:schemeClr>
                </a:solidFill>
              </a:rPr>
              <a:t>The first if condition prints an error message if the tree is empty since there is nothing to remove.</a:t>
            </a:r>
          </a:p>
          <a:p>
            <a:pPr marL="285750" indent="-285750">
              <a:buFont typeface="Arial" panose="020B0604020202020204" pitchFamily="34" charset="0"/>
              <a:buChar char="•"/>
            </a:pPr>
            <a:r>
              <a:rPr lang="en-US" dirty="0">
                <a:solidFill>
                  <a:schemeClr val="accent6">
                    <a:lumMod val="75000"/>
                  </a:schemeClr>
                </a:solidFill>
              </a:rPr>
              <a:t>If the tree is not empty, retval variable stores the minimum element of the mound which is going to be the value of the root node of a mound, always. </a:t>
            </a:r>
          </a:p>
          <a:p>
            <a:pPr marL="285750" indent="-285750">
              <a:buFont typeface="Arial" panose="020B0604020202020204" pitchFamily="34" charset="0"/>
              <a:buChar char="•"/>
            </a:pPr>
            <a:r>
              <a:rPr lang="en-US" dirty="0">
                <a:solidFill>
                  <a:schemeClr val="accent6">
                    <a:lumMod val="75000"/>
                  </a:schemeClr>
                </a:solidFill>
              </a:rPr>
              <a:t>The retval valued node is then removed from the list at the first MNode. The list is made to point to the next element and the oldlist is then freed.</a:t>
            </a:r>
          </a:p>
          <a:p>
            <a:pPr marL="285750" indent="-285750">
              <a:buFont typeface="Arial" panose="020B0604020202020204" pitchFamily="34" charset="0"/>
              <a:buChar char="•"/>
            </a:pPr>
            <a:r>
              <a:rPr lang="en-US" dirty="0">
                <a:solidFill>
                  <a:schemeClr val="accent6">
                    <a:lumMod val="75000"/>
                  </a:schemeClr>
                </a:solidFill>
              </a:rPr>
              <a:t>The dirty field for the first MNode is set to true since we need to check if the new element that has acquired the position of the previously removed one, follows the mound property or not.</a:t>
            </a:r>
          </a:p>
          <a:p>
            <a:pPr marL="285750" indent="-285750">
              <a:buFont typeface="Arial" panose="020B0604020202020204" pitchFamily="34" charset="0"/>
              <a:buChar char="•"/>
            </a:pPr>
            <a:r>
              <a:rPr lang="en-US" dirty="0">
                <a:solidFill>
                  <a:schemeClr val="accent6">
                    <a:lumMod val="75000"/>
                  </a:schemeClr>
                </a:solidFill>
              </a:rPr>
              <a:t>Thus, moundify() is run on the first MNode, and retval is returned. The function moundify is explained in detail in the next slide.</a:t>
            </a:r>
            <a:endParaRPr lang="en-IN" dirty="0">
              <a:solidFill>
                <a:schemeClr val="accent6">
                  <a:lumMod val="75000"/>
                </a:schemeClr>
              </a:solidFill>
            </a:endParaRPr>
          </a:p>
        </p:txBody>
      </p:sp>
    </p:spTree>
    <p:extLst>
      <p:ext uri="{BB962C8B-B14F-4D97-AF65-F5344CB8AC3E}">
        <p14:creationId xmlns:p14="http://schemas.microsoft.com/office/powerpoint/2010/main" val="1600494506"/>
      </p:ext>
    </p:extLst>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F9AD-00D8-16A9-F40F-B6F5ED4FF7B4}"/>
              </a:ext>
            </a:extLst>
          </p:cNvPr>
          <p:cNvSpPr>
            <a:spLocks noGrp="1"/>
          </p:cNvSpPr>
          <p:nvPr>
            <p:ph type="ctrTitle"/>
          </p:nvPr>
        </p:nvSpPr>
        <p:spPr>
          <a:xfrm>
            <a:off x="1139569" y="310261"/>
            <a:ext cx="6473953" cy="667512"/>
          </a:xfrm>
        </p:spPr>
        <p:txBody>
          <a:bodyPr/>
          <a:lstStyle/>
          <a:p>
            <a:r>
              <a:rPr lang="en-US" cap="none" dirty="0"/>
              <a:t>moundify Function</a:t>
            </a:r>
            <a:endParaRPr lang="en-IN" cap="none" dirty="0"/>
          </a:p>
        </p:txBody>
      </p:sp>
      <p:sp>
        <p:nvSpPr>
          <p:cNvPr id="5" name="Slide Number Placeholder 4">
            <a:extLst>
              <a:ext uri="{FF2B5EF4-FFF2-40B4-BE49-F238E27FC236}">
                <a16:creationId xmlns:a16="http://schemas.microsoft.com/office/drawing/2014/main" id="{367E1F68-2DFF-D5FE-7543-2C4720FF1E28}"/>
              </a:ext>
            </a:extLst>
          </p:cNvPr>
          <p:cNvSpPr>
            <a:spLocks noGrp="1"/>
          </p:cNvSpPr>
          <p:nvPr>
            <p:ph type="sldNum" sz="quarter" idx="4294967295"/>
          </p:nvPr>
        </p:nvSpPr>
        <p:spPr>
          <a:xfrm>
            <a:off x="11204575" y="172942"/>
            <a:ext cx="987425" cy="274638"/>
          </a:xfrm>
        </p:spPr>
        <p:txBody>
          <a:bodyPr/>
          <a:lstStyle/>
          <a:p>
            <a:fld id="{48F63A3B-78C7-47BE-AE5E-E10140E04643}" type="slidenum">
              <a:rPr lang="en-US" smtClean="0"/>
              <a:t>15</a:t>
            </a:fld>
            <a:endParaRPr lang="en-US" dirty="0"/>
          </a:p>
        </p:txBody>
      </p:sp>
      <p:pic>
        <p:nvPicPr>
          <p:cNvPr id="7" name="Content Placeholder 6">
            <a:extLst>
              <a:ext uri="{FF2B5EF4-FFF2-40B4-BE49-F238E27FC236}">
                <a16:creationId xmlns:a16="http://schemas.microsoft.com/office/drawing/2014/main" id="{26A81F29-7B43-EB04-FA0A-19721CCA7335}"/>
              </a:ext>
            </a:extLst>
          </p:cNvPr>
          <p:cNvPicPr>
            <a:picLocks noGrp="1" noChangeAspect="1"/>
          </p:cNvPicPr>
          <p:nvPr>
            <p:ph sz="half" idx="4294967295"/>
          </p:nvPr>
        </p:nvPicPr>
        <p:blipFill>
          <a:blip r:embed="rId2"/>
          <a:stretch>
            <a:fillRect/>
          </a:stretch>
        </p:blipFill>
        <p:spPr>
          <a:xfrm>
            <a:off x="361950" y="1323087"/>
            <a:ext cx="5249863" cy="4344987"/>
          </a:xfrm>
        </p:spPr>
      </p:pic>
      <p:sp>
        <p:nvSpPr>
          <p:cNvPr id="10" name="Footer Placeholder 9">
            <a:extLst>
              <a:ext uri="{FF2B5EF4-FFF2-40B4-BE49-F238E27FC236}">
                <a16:creationId xmlns:a16="http://schemas.microsoft.com/office/drawing/2014/main" id="{878EF837-DB0A-FD94-FCBC-18706E50FAB4}"/>
              </a:ext>
            </a:extLst>
          </p:cNvPr>
          <p:cNvSpPr>
            <a:spLocks noGrp="1"/>
          </p:cNvSpPr>
          <p:nvPr>
            <p:ph type="ftr" sz="quarter" idx="4294967295"/>
          </p:nvPr>
        </p:nvSpPr>
        <p:spPr>
          <a:xfrm>
            <a:off x="114300" y="172942"/>
            <a:ext cx="3200400" cy="274638"/>
          </a:xfrm>
        </p:spPr>
        <p:txBody>
          <a:bodyPr/>
          <a:lstStyle/>
          <a:p>
            <a:r>
              <a:rPr lang="en-US" dirty="0"/>
              <a:t>Mounds</a:t>
            </a:r>
          </a:p>
        </p:txBody>
      </p:sp>
      <p:sp>
        <p:nvSpPr>
          <p:cNvPr id="9" name="TextBox 8">
            <a:extLst>
              <a:ext uri="{FF2B5EF4-FFF2-40B4-BE49-F238E27FC236}">
                <a16:creationId xmlns:a16="http://schemas.microsoft.com/office/drawing/2014/main" id="{AB82D7AF-7D37-CDF8-5F34-9CD82C81000F}"/>
              </a:ext>
            </a:extLst>
          </p:cNvPr>
          <p:cNvSpPr txBox="1"/>
          <p:nvPr/>
        </p:nvSpPr>
        <p:spPr>
          <a:xfrm>
            <a:off x="5838826" y="1510421"/>
            <a:ext cx="615315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moundify() function makes sure that the mound property is being followed and makes appropriate changes if it isn’t.</a:t>
            </a:r>
          </a:p>
          <a:p>
            <a:pPr marL="285750" indent="-285750">
              <a:buFont typeface="Arial" panose="020B0604020202020204" pitchFamily="34" charset="0"/>
              <a:buChar char="•"/>
            </a:pPr>
            <a:r>
              <a:rPr lang="en-US" dirty="0">
                <a:solidFill>
                  <a:schemeClr val="accent6">
                    <a:lumMod val="75000"/>
                  </a:schemeClr>
                </a:solidFill>
              </a:rPr>
              <a:t>According to the mound property, all Mnodes’ values should be less than their child Mnodes’ value as well as all Lnodes’ values of their respective lists.</a:t>
            </a:r>
          </a:p>
          <a:p>
            <a:pPr marL="285750" indent="-285750">
              <a:buFont typeface="Arial" panose="020B0604020202020204" pitchFamily="34" charset="0"/>
              <a:buChar char="•"/>
            </a:pPr>
            <a:r>
              <a:rPr lang="en-US" dirty="0">
                <a:solidFill>
                  <a:schemeClr val="accent6">
                    <a:lumMod val="75000"/>
                  </a:schemeClr>
                </a:solidFill>
              </a:rPr>
              <a:t>If the node at which moundify is applied, is the leaf node, that is its index is greater than or equal to 2</a:t>
            </a:r>
            <a:r>
              <a:rPr lang="en-US" baseline="30000" dirty="0">
                <a:solidFill>
                  <a:schemeClr val="accent6">
                    <a:lumMod val="75000"/>
                  </a:schemeClr>
                </a:solidFill>
              </a:rPr>
              <a:t>(depth – 1)</a:t>
            </a:r>
            <a:r>
              <a:rPr lang="en-US" dirty="0">
                <a:solidFill>
                  <a:schemeClr val="accent6">
                    <a:lumMod val="75000"/>
                  </a:schemeClr>
                </a:solidFill>
              </a:rPr>
              <a:t>, then the dirty field is set to false. Since it has no children, there’s no way it can disobey the mound property.  </a:t>
            </a:r>
          </a:p>
          <a:p>
            <a:pPr marL="285750" indent="-285750">
              <a:buFont typeface="Arial" panose="020B0604020202020204" pitchFamily="34" charset="0"/>
              <a:buChar char="•"/>
            </a:pPr>
            <a:r>
              <a:rPr lang="en-US" dirty="0">
                <a:solidFill>
                  <a:schemeClr val="accent6">
                    <a:lumMod val="75000"/>
                  </a:schemeClr>
                </a:solidFill>
              </a:rPr>
              <a:t>If the given node is not the leaf, the variable l stores its left child’s index, and r stores the right child’s index. According to the algorithm, moundify is applied recursively on the left and the right child first. </a:t>
            </a:r>
            <a:endParaRPr lang="en-IN" dirty="0">
              <a:solidFill>
                <a:schemeClr val="accent6">
                  <a:lumMod val="75000"/>
                </a:schemeClr>
              </a:solidFill>
            </a:endParaRPr>
          </a:p>
        </p:txBody>
      </p:sp>
    </p:spTree>
    <p:extLst>
      <p:ext uri="{BB962C8B-B14F-4D97-AF65-F5344CB8AC3E}">
        <p14:creationId xmlns:p14="http://schemas.microsoft.com/office/powerpoint/2010/main" val="1382601263"/>
      </p:ext>
    </p:extLst>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9BE2-7986-21AD-C3BF-8707C5F067BA}"/>
              </a:ext>
            </a:extLst>
          </p:cNvPr>
          <p:cNvSpPr>
            <a:spLocks noGrp="1"/>
          </p:cNvSpPr>
          <p:nvPr>
            <p:ph type="ctrTitle"/>
          </p:nvPr>
        </p:nvSpPr>
        <p:spPr>
          <a:xfrm>
            <a:off x="1025461" y="236538"/>
            <a:ext cx="7512177" cy="1219200"/>
          </a:xfrm>
        </p:spPr>
        <p:txBody>
          <a:bodyPr/>
          <a:lstStyle/>
          <a:p>
            <a:r>
              <a:rPr lang="en-US" cap="none" dirty="0"/>
              <a:t>  moundify function</a:t>
            </a:r>
            <a:r>
              <a:rPr lang="en-US" dirty="0"/>
              <a:t>	</a:t>
            </a:r>
            <a:br>
              <a:rPr lang="en-US" dirty="0"/>
            </a:br>
            <a:endParaRPr lang="en-IN" dirty="0"/>
          </a:p>
        </p:txBody>
      </p:sp>
      <p:sp>
        <p:nvSpPr>
          <p:cNvPr id="5" name="Slide Number Placeholder 4">
            <a:extLst>
              <a:ext uri="{FF2B5EF4-FFF2-40B4-BE49-F238E27FC236}">
                <a16:creationId xmlns:a16="http://schemas.microsoft.com/office/drawing/2014/main" id="{9D8BBAC3-8E47-65D1-EE74-3FD7743E8AF5}"/>
              </a:ext>
            </a:extLst>
          </p:cNvPr>
          <p:cNvSpPr>
            <a:spLocks noGrp="1"/>
          </p:cNvSpPr>
          <p:nvPr>
            <p:ph type="sldNum" sz="quarter" idx="4294967295"/>
          </p:nvPr>
        </p:nvSpPr>
        <p:spPr>
          <a:xfrm>
            <a:off x="11213982" y="182562"/>
            <a:ext cx="987425" cy="274638"/>
          </a:xfrm>
        </p:spPr>
        <p:txBody>
          <a:bodyPr/>
          <a:lstStyle/>
          <a:p>
            <a:fld id="{48F63A3B-78C7-47BE-AE5E-E10140E04643}" type="slidenum">
              <a:rPr lang="en-US" smtClean="0"/>
              <a:t>16</a:t>
            </a:fld>
            <a:endParaRPr lang="en-US" dirty="0"/>
          </a:p>
        </p:txBody>
      </p:sp>
      <p:pic>
        <p:nvPicPr>
          <p:cNvPr id="7" name="Content Placeholder 6">
            <a:extLst>
              <a:ext uri="{FF2B5EF4-FFF2-40B4-BE49-F238E27FC236}">
                <a16:creationId xmlns:a16="http://schemas.microsoft.com/office/drawing/2014/main" id="{EEFEB440-CAF2-CA87-E771-E7222EC1FF06}"/>
              </a:ext>
            </a:extLst>
          </p:cNvPr>
          <p:cNvPicPr>
            <a:picLocks noGrp="1" noChangeAspect="1"/>
          </p:cNvPicPr>
          <p:nvPr>
            <p:ph sz="half" idx="4294967295"/>
          </p:nvPr>
        </p:nvPicPr>
        <p:blipFill>
          <a:blip r:embed="rId2"/>
          <a:stretch>
            <a:fillRect/>
          </a:stretch>
        </p:blipFill>
        <p:spPr>
          <a:xfrm>
            <a:off x="314325" y="1225075"/>
            <a:ext cx="5781675" cy="4433887"/>
          </a:xfrm>
        </p:spPr>
      </p:pic>
      <p:sp>
        <p:nvSpPr>
          <p:cNvPr id="11" name="Footer Placeholder 10">
            <a:extLst>
              <a:ext uri="{FF2B5EF4-FFF2-40B4-BE49-F238E27FC236}">
                <a16:creationId xmlns:a16="http://schemas.microsoft.com/office/drawing/2014/main" id="{E644F6B9-8B5B-625D-9618-69EF820AC0EB}"/>
              </a:ext>
            </a:extLst>
          </p:cNvPr>
          <p:cNvSpPr>
            <a:spLocks noGrp="1"/>
          </p:cNvSpPr>
          <p:nvPr>
            <p:ph type="ftr" sz="quarter" idx="4294967295"/>
          </p:nvPr>
        </p:nvSpPr>
        <p:spPr>
          <a:xfrm>
            <a:off x="66675"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4206F1E5-6712-7221-24FB-22FEBD8D93D4}"/>
              </a:ext>
            </a:extLst>
          </p:cNvPr>
          <p:cNvSpPr txBox="1"/>
          <p:nvPr/>
        </p:nvSpPr>
        <p:spPr>
          <a:xfrm>
            <a:off x="6437149" y="1336119"/>
            <a:ext cx="539115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Now, whether the left child’s index is within the tree is checked by the expression (l &lt; (1&lt;&lt;depth)) which evaluates to l &lt; 2</a:t>
            </a:r>
            <a:r>
              <a:rPr lang="en-US" baseline="30000" dirty="0">
                <a:solidFill>
                  <a:schemeClr val="accent6">
                    <a:lumMod val="75000"/>
                  </a:schemeClr>
                </a:solidFill>
              </a:rPr>
              <a:t>depth</a:t>
            </a:r>
            <a:r>
              <a:rPr lang="en-US" dirty="0">
                <a:solidFill>
                  <a:schemeClr val="accent6">
                    <a:lumMod val="75000"/>
                  </a:schemeClr>
                </a:solidFill>
              </a:rPr>
              <a:t> and if its value is less than its parent, then the variable smallest is assigned its index. </a:t>
            </a:r>
          </a:p>
          <a:p>
            <a:pPr marL="285750" indent="-285750">
              <a:buFont typeface="Arial" panose="020B0604020202020204" pitchFamily="34" charset="0"/>
              <a:buChar char="•"/>
            </a:pPr>
            <a:r>
              <a:rPr lang="en-US" dirty="0">
                <a:solidFill>
                  <a:schemeClr val="accent6">
                    <a:lumMod val="75000"/>
                  </a:schemeClr>
                </a:solidFill>
              </a:rPr>
              <a:t>A similar condition is checked for the right child. Finally, if smallest has any value other than n, it means the mound is violating the mound property.</a:t>
            </a:r>
          </a:p>
          <a:p>
            <a:pPr marL="285750" indent="-285750">
              <a:buFont typeface="Arial" panose="020B0604020202020204" pitchFamily="34" charset="0"/>
              <a:buChar char="•"/>
            </a:pPr>
            <a:r>
              <a:rPr lang="en-US" dirty="0">
                <a:solidFill>
                  <a:schemeClr val="accent6">
                    <a:lumMod val="75000"/>
                  </a:schemeClr>
                </a:solidFill>
              </a:rPr>
              <a:t>In this case, the MNodes along with their list are swapped and moundify is recursively called on the swapped node now. </a:t>
            </a:r>
          </a:p>
          <a:p>
            <a:pPr marL="285750" indent="-285750">
              <a:buFont typeface="Arial" panose="020B0604020202020204" pitchFamily="34" charset="0"/>
              <a:buChar char="•"/>
            </a:pPr>
            <a:r>
              <a:rPr lang="en-US" dirty="0">
                <a:solidFill>
                  <a:schemeClr val="accent6">
                    <a:lumMod val="75000"/>
                  </a:schemeClr>
                </a:solidFill>
              </a:rPr>
              <a:t>If the above-mentioned if condition doesn’t evaluate to true, it means that the mound is following the mound property, and the dirty field is hence set to false.</a:t>
            </a:r>
            <a:endParaRPr lang="en-IN" dirty="0">
              <a:solidFill>
                <a:schemeClr val="accent6">
                  <a:lumMod val="75000"/>
                </a:schemeClr>
              </a:solidFill>
            </a:endParaRPr>
          </a:p>
        </p:txBody>
      </p:sp>
    </p:spTree>
    <p:extLst>
      <p:ext uri="{BB962C8B-B14F-4D97-AF65-F5344CB8AC3E}">
        <p14:creationId xmlns:p14="http://schemas.microsoft.com/office/powerpoint/2010/main" val="3703802423"/>
      </p:ext>
    </p:extLst>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C101-6321-F4F4-652B-53BB4BC054CD}"/>
              </a:ext>
            </a:extLst>
          </p:cNvPr>
          <p:cNvSpPr>
            <a:spLocks noGrp="1"/>
          </p:cNvSpPr>
          <p:nvPr>
            <p:ph type="title"/>
          </p:nvPr>
        </p:nvSpPr>
        <p:spPr>
          <a:xfrm>
            <a:off x="2301117" y="347329"/>
            <a:ext cx="8086723" cy="769017"/>
          </a:xfrm>
        </p:spPr>
        <p:txBody>
          <a:bodyPr/>
          <a:lstStyle/>
          <a:p>
            <a:r>
              <a:rPr lang="en-US" cap="none" dirty="0"/>
              <a:t>readValues Function</a:t>
            </a:r>
            <a:endParaRPr lang="en-IN" cap="none" dirty="0"/>
          </a:p>
        </p:txBody>
      </p:sp>
      <p:sp>
        <p:nvSpPr>
          <p:cNvPr id="5" name="Slide Number Placeholder 4">
            <a:extLst>
              <a:ext uri="{FF2B5EF4-FFF2-40B4-BE49-F238E27FC236}">
                <a16:creationId xmlns:a16="http://schemas.microsoft.com/office/drawing/2014/main" id="{2D8AE1E9-3FF0-27FC-5977-29DAB045472C}"/>
              </a:ext>
            </a:extLst>
          </p:cNvPr>
          <p:cNvSpPr>
            <a:spLocks noGrp="1"/>
          </p:cNvSpPr>
          <p:nvPr>
            <p:ph type="sldNum" sz="quarter" idx="4294967295"/>
          </p:nvPr>
        </p:nvSpPr>
        <p:spPr>
          <a:xfrm>
            <a:off x="11145837" y="220446"/>
            <a:ext cx="987425" cy="274638"/>
          </a:xfrm>
        </p:spPr>
        <p:txBody>
          <a:bodyPr/>
          <a:lstStyle/>
          <a:p>
            <a:fld id="{48F63A3B-78C7-47BE-AE5E-E10140E04643}" type="slidenum">
              <a:rPr lang="en-US" smtClean="0">
                <a:solidFill>
                  <a:srgbClr val="FDFBF6"/>
                </a:solidFill>
              </a:rPr>
              <a:t>17</a:t>
            </a:fld>
            <a:endParaRPr lang="en-US" dirty="0">
              <a:solidFill>
                <a:srgbClr val="FDFBF6"/>
              </a:solidFill>
            </a:endParaRPr>
          </a:p>
        </p:txBody>
      </p:sp>
      <p:pic>
        <p:nvPicPr>
          <p:cNvPr id="7" name="Content Placeholder 6">
            <a:extLst>
              <a:ext uri="{FF2B5EF4-FFF2-40B4-BE49-F238E27FC236}">
                <a16:creationId xmlns:a16="http://schemas.microsoft.com/office/drawing/2014/main" id="{69E0AAE5-6F58-F568-E538-AE6F77533740}"/>
              </a:ext>
            </a:extLst>
          </p:cNvPr>
          <p:cNvPicPr>
            <a:picLocks noGrp="1" noChangeAspect="1"/>
          </p:cNvPicPr>
          <p:nvPr>
            <p:ph sz="half" idx="4294967295"/>
          </p:nvPr>
        </p:nvPicPr>
        <p:blipFill>
          <a:blip r:embed="rId2"/>
          <a:stretch>
            <a:fillRect/>
          </a:stretch>
        </p:blipFill>
        <p:spPr>
          <a:xfrm>
            <a:off x="695325" y="2381015"/>
            <a:ext cx="4505325" cy="3001963"/>
          </a:xfrm>
        </p:spPr>
      </p:pic>
      <p:sp>
        <p:nvSpPr>
          <p:cNvPr id="9" name="Footer Placeholder 8">
            <a:extLst>
              <a:ext uri="{FF2B5EF4-FFF2-40B4-BE49-F238E27FC236}">
                <a16:creationId xmlns:a16="http://schemas.microsoft.com/office/drawing/2014/main" id="{D9667D7F-35C2-6BCC-B7E1-4CCA177C1263}"/>
              </a:ext>
            </a:extLst>
          </p:cNvPr>
          <p:cNvSpPr>
            <a:spLocks noGrp="1"/>
          </p:cNvSpPr>
          <p:nvPr>
            <p:ph type="ftr" sz="quarter" idx="4294967295"/>
          </p:nvPr>
        </p:nvSpPr>
        <p:spPr>
          <a:xfrm>
            <a:off x="114300" y="180425"/>
            <a:ext cx="3200400" cy="274638"/>
          </a:xfrm>
        </p:spPr>
        <p:txBody>
          <a:bodyPr/>
          <a:lstStyle/>
          <a:p>
            <a:r>
              <a:rPr lang="en-US" dirty="0"/>
              <a:t>Mounds</a:t>
            </a:r>
          </a:p>
        </p:txBody>
      </p:sp>
      <p:sp>
        <p:nvSpPr>
          <p:cNvPr id="8" name="TextBox 7">
            <a:extLst>
              <a:ext uri="{FF2B5EF4-FFF2-40B4-BE49-F238E27FC236}">
                <a16:creationId xmlns:a16="http://schemas.microsoft.com/office/drawing/2014/main" id="{0D8F6E09-364E-E22C-CA0C-166AB1084029}"/>
              </a:ext>
            </a:extLst>
          </p:cNvPr>
          <p:cNvSpPr txBox="1"/>
          <p:nvPr/>
        </p:nvSpPr>
        <p:spPr>
          <a:xfrm>
            <a:off x="5887280" y="3295361"/>
            <a:ext cx="4667250" cy="1754326"/>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6">
                    <a:lumMod val="75000"/>
                  </a:schemeClr>
                </a:solidFill>
              </a:rPr>
              <a:t>The readValues() function takes the absolute path of the data text file provided as input. It then reads all the integer values from the file and inserts them in the mound. Once it reaches the end of the file, it closes it.</a:t>
            </a:r>
            <a:endParaRPr lang="en-IN" dirty="0">
              <a:solidFill>
                <a:schemeClr val="accent6">
                  <a:lumMod val="75000"/>
                </a:schemeClr>
              </a:solidFill>
            </a:endParaRPr>
          </a:p>
        </p:txBody>
      </p:sp>
    </p:spTree>
    <p:extLst>
      <p:ext uri="{BB962C8B-B14F-4D97-AF65-F5344CB8AC3E}">
        <p14:creationId xmlns:p14="http://schemas.microsoft.com/office/powerpoint/2010/main" val="2642099926"/>
      </p:ext>
    </p:extLst>
  </p:cSld>
  <p:clrMapOvr>
    <a:masterClrMapping/>
  </p:clrMapOvr>
  <p:transition>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308-1BDD-ADE8-4C9A-D76BBEB85B8C}"/>
              </a:ext>
            </a:extLst>
          </p:cNvPr>
          <p:cNvSpPr>
            <a:spLocks noGrp="1"/>
          </p:cNvSpPr>
          <p:nvPr>
            <p:ph type="ctrTitle"/>
          </p:nvPr>
        </p:nvSpPr>
        <p:spPr>
          <a:xfrm>
            <a:off x="2354262" y="357305"/>
            <a:ext cx="8836152" cy="667512"/>
          </a:xfrm>
        </p:spPr>
        <p:txBody>
          <a:bodyPr/>
          <a:lstStyle/>
          <a:p>
            <a:r>
              <a:rPr lang="en-US" cap="none" dirty="0"/>
              <a:t>extractAllValues </a:t>
            </a:r>
            <a:r>
              <a:rPr lang="en-US" cap="none" dirty="0">
                <a:solidFill>
                  <a:schemeClr val="bg1"/>
                </a:solidFill>
              </a:rPr>
              <a:t>Function</a:t>
            </a:r>
            <a:endParaRPr lang="en-IN" cap="none" dirty="0">
              <a:solidFill>
                <a:schemeClr val="bg1"/>
              </a:solidFill>
            </a:endParaRPr>
          </a:p>
        </p:txBody>
      </p:sp>
      <p:sp>
        <p:nvSpPr>
          <p:cNvPr id="5" name="Slide Number Placeholder 4">
            <a:extLst>
              <a:ext uri="{FF2B5EF4-FFF2-40B4-BE49-F238E27FC236}">
                <a16:creationId xmlns:a16="http://schemas.microsoft.com/office/drawing/2014/main" id="{A8392660-C564-0BFB-DDCF-7FB7A224B5F1}"/>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18</a:t>
            </a:fld>
            <a:endParaRPr lang="en-US" dirty="0"/>
          </a:p>
        </p:txBody>
      </p:sp>
      <p:pic>
        <p:nvPicPr>
          <p:cNvPr id="7" name="Content Placeholder 6">
            <a:extLst>
              <a:ext uri="{FF2B5EF4-FFF2-40B4-BE49-F238E27FC236}">
                <a16:creationId xmlns:a16="http://schemas.microsoft.com/office/drawing/2014/main" id="{0F35E8EC-1A8F-12DF-74C1-826DE9A9A388}"/>
              </a:ext>
            </a:extLst>
          </p:cNvPr>
          <p:cNvPicPr>
            <a:picLocks noGrp="1" noChangeAspect="1"/>
          </p:cNvPicPr>
          <p:nvPr>
            <p:ph sz="half" idx="4294967295"/>
          </p:nvPr>
        </p:nvPicPr>
        <p:blipFill>
          <a:blip r:embed="rId2"/>
          <a:stretch>
            <a:fillRect/>
          </a:stretch>
        </p:blipFill>
        <p:spPr>
          <a:xfrm>
            <a:off x="971550" y="1995488"/>
            <a:ext cx="4708525" cy="3201987"/>
          </a:xfrm>
        </p:spPr>
      </p:pic>
      <p:sp>
        <p:nvSpPr>
          <p:cNvPr id="9" name="Footer Placeholder 8">
            <a:extLst>
              <a:ext uri="{FF2B5EF4-FFF2-40B4-BE49-F238E27FC236}">
                <a16:creationId xmlns:a16="http://schemas.microsoft.com/office/drawing/2014/main" id="{9494B9D9-9068-3D11-8D69-D7E413A307E2}"/>
              </a:ext>
            </a:extLst>
          </p:cNvPr>
          <p:cNvSpPr>
            <a:spLocks noGrp="1"/>
          </p:cNvSpPr>
          <p:nvPr>
            <p:ph type="ftr" sz="quarter" idx="4294967295"/>
          </p:nvPr>
        </p:nvSpPr>
        <p:spPr>
          <a:xfrm>
            <a:off x="243280"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7789DCB5-6E53-2F78-2881-AA71D32215F4}"/>
              </a:ext>
            </a:extLst>
          </p:cNvPr>
          <p:cNvSpPr txBox="1"/>
          <p:nvPr/>
        </p:nvSpPr>
        <p:spPr>
          <a:xfrm>
            <a:off x="6096000" y="2526957"/>
            <a:ext cx="50006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extractAllValues() function uses the extractMin() function to remove the minimum value from the mound and output it in the file “output.txt”.  This continues till the mound becomes empty.</a:t>
            </a:r>
          </a:p>
          <a:p>
            <a:pPr marL="285750" indent="-285750">
              <a:buFont typeface="Arial" panose="020B0604020202020204" pitchFamily="34" charset="0"/>
              <a:buChar char="•"/>
            </a:pPr>
            <a:r>
              <a:rPr lang="en-US" dirty="0"/>
              <a:t>The count of the total number of elements has also been printed using a counter variable “cnt”.</a:t>
            </a:r>
            <a:endParaRPr lang="en-IN" dirty="0"/>
          </a:p>
        </p:txBody>
      </p:sp>
    </p:spTree>
    <p:extLst>
      <p:ext uri="{BB962C8B-B14F-4D97-AF65-F5344CB8AC3E}">
        <p14:creationId xmlns:p14="http://schemas.microsoft.com/office/powerpoint/2010/main" val="2754940964"/>
      </p:ext>
    </p:extLst>
  </p:cSld>
  <p:clrMapOvr>
    <a:masterClrMapping/>
  </p:clrMapOvr>
  <p:transition>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7583"/>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668005"/>
            <a:ext cx="5578761" cy="6163682"/>
          </a:xfrm>
        </p:spPr>
        <p:txBody>
          <a:bodyPr/>
          <a:lstStyle/>
          <a:p>
            <a:pPr marL="457200" indent="-457200">
              <a:buFont typeface="+mj-lt"/>
              <a:buAutoNum type="arabicPeriod"/>
            </a:pPr>
            <a:r>
              <a:rPr lang="en-US" sz="1750" dirty="0"/>
              <a:t>Introduction to Mounds​</a:t>
            </a:r>
          </a:p>
          <a:p>
            <a:pPr marL="457200" indent="-457200">
              <a:buFont typeface="+mj-lt"/>
              <a:buAutoNum type="arabicPeriod"/>
            </a:pPr>
            <a:r>
              <a:rPr lang="en-US" sz="1750" dirty="0"/>
              <a:t>Structure Definition and Global variables</a:t>
            </a:r>
          </a:p>
          <a:p>
            <a:pPr marL="457200" indent="-457200">
              <a:buFont typeface="+mj-lt"/>
              <a:buAutoNum type="arabicPeriod"/>
            </a:pPr>
            <a:r>
              <a:rPr lang="en-US" sz="1750" dirty="0"/>
              <a:t>Brief explanation of the algorithm</a:t>
            </a:r>
          </a:p>
          <a:p>
            <a:pPr marL="457200" indent="-457200">
              <a:buFont typeface="+mj-lt"/>
              <a:buAutoNum type="arabicPeriod"/>
            </a:pPr>
            <a:r>
              <a:rPr lang="en-US" sz="1750" dirty="0"/>
              <a:t>main Function</a:t>
            </a:r>
          </a:p>
          <a:p>
            <a:pPr marL="457200" indent="-457200">
              <a:buFont typeface="+mj-lt"/>
              <a:buAutoNum type="arabicPeriod"/>
            </a:pPr>
            <a:r>
              <a:rPr lang="en-US" sz="1750" dirty="0"/>
              <a:t>val Function</a:t>
            </a:r>
          </a:p>
          <a:p>
            <a:pPr marL="457200" indent="-457200">
              <a:buFont typeface="+mj-lt"/>
              <a:buAutoNum type="arabicPeriod"/>
            </a:pPr>
            <a:r>
              <a:rPr lang="en-US" sz="1750" dirty="0"/>
              <a:t>randLeaf Function</a:t>
            </a:r>
          </a:p>
          <a:p>
            <a:pPr marL="457200" indent="-457200">
              <a:buFont typeface="+mj-lt"/>
              <a:buAutoNum type="arabicPeriod"/>
            </a:pPr>
            <a:r>
              <a:rPr lang="en-US" sz="1750" dirty="0"/>
              <a:t>findInsertPoint Function</a:t>
            </a:r>
          </a:p>
          <a:p>
            <a:pPr marL="457200" indent="-457200">
              <a:buFont typeface="+mj-lt"/>
              <a:buAutoNum type="arabicPeriod"/>
            </a:pPr>
            <a:r>
              <a:rPr lang="en-US" sz="1750" dirty="0"/>
              <a:t>insert Function</a:t>
            </a:r>
          </a:p>
          <a:p>
            <a:pPr marL="457200" indent="-457200">
              <a:buFont typeface="+mj-lt"/>
              <a:buAutoNum type="arabicPeriod"/>
            </a:pPr>
            <a:r>
              <a:rPr lang="en-US" sz="1750" dirty="0"/>
              <a:t>​ancestor Function</a:t>
            </a:r>
          </a:p>
          <a:p>
            <a:pPr marL="457200" indent="-457200">
              <a:buFont typeface="+mj-lt"/>
              <a:buAutoNum type="arabicPeriod"/>
            </a:pPr>
            <a:r>
              <a:rPr lang="en-US" sz="1750" dirty="0"/>
              <a:t>binarySearch Function</a:t>
            </a:r>
          </a:p>
          <a:p>
            <a:pPr marL="457200" indent="-457200">
              <a:buFont typeface="+mj-lt"/>
              <a:buAutoNum type="arabicPeriod"/>
            </a:pPr>
            <a:r>
              <a:rPr lang="en-US" sz="1750" dirty="0"/>
              <a:t>ExtractMin Function </a:t>
            </a:r>
          </a:p>
          <a:p>
            <a:pPr marL="457200" indent="-457200">
              <a:buFont typeface="+mj-lt"/>
              <a:buAutoNum type="arabicPeriod"/>
            </a:pPr>
            <a:r>
              <a:rPr lang="en-US" sz="1750" dirty="0"/>
              <a:t>moundify Function</a:t>
            </a:r>
          </a:p>
          <a:p>
            <a:pPr marL="457200" indent="-457200">
              <a:buFont typeface="+mj-lt"/>
              <a:buAutoNum type="arabicPeriod"/>
            </a:pPr>
            <a:r>
              <a:rPr lang="en-US" sz="1750" dirty="0"/>
              <a:t>​RemoveMin Function</a:t>
            </a:r>
          </a:p>
          <a:p>
            <a:pPr marL="457200" indent="-457200">
              <a:buFont typeface="+mj-lt"/>
              <a:buAutoNum type="arabicPeriod"/>
            </a:pPr>
            <a:r>
              <a:rPr lang="en-US" sz="1750" dirty="0"/>
              <a:t>readValues Function</a:t>
            </a:r>
          </a:p>
          <a:p>
            <a:pPr marL="457200" indent="-457200">
              <a:buFont typeface="+mj-lt"/>
              <a:buAutoNum type="arabicPeriod"/>
            </a:pPr>
            <a:r>
              <a:rPr lang="en-US" sz="1750" dirty="0"/>
              <a:t>extractAllValues Function</a:t>
            </a:r>
          </a:p>
          <a:p>
            <a:pPr marL="457200" indent="-457200">
              <a:buFont typeface="+mj-lt"/>
              <a:buAutoNum type="arabicPeriod"/>
            </a:pPr>
            <a:endParaRPr lang="en-US" sz="1750" dirty="0"/>
          </a:p>
        </p:txBody>
      </p:sp>
    </p:spTree>
    <p:extLst>
      <p:ext uri="{BB962C8B-B14F-4D97-AF65-F5344CB8AC3E}">
        <p14:creationId xmlns:p14="http://schemas.microsoft.com/office/powerpoint/2010/main" val="3855531800"/>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334282"/>
            <a:ext cx="6766560" cy="1389133"/>
          </a:xfrm>
        </p:spPr>
        <p:txBody>
          <a:bodyPr/>
          <a:lstStyle/>
          <a:p>
            <a:r>
              <a:rPr lang="en-US" cap="none" dirty="0"/>
              <a:t>Introduction to Mounds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Font typeface="Arial" panose="020B0604020202020204" pitchFamily="34" charset="0"/>
              <a:buChar char="•"/>
            </a:pPr>
            <a:r>
              <a:rPr lang="en-US" sz="1900" dirty="0">
                <a:solidFill>
                  <a:schemeClr val="accent6">
                    <a:lumMod val="75000"/>
                  </a:schemeClr>
                </a:solidFill>
              </a:rPr>
              <a:t>Mounds are trees of sorted lists where the time complexity of insert() function which inserts a new value in the mound is O(log(log n)) and the time complexity of extractMin() function which extracts the least value present in the mound is O(log n).  ‘n’ being the number of nodes in the tree.</a:t>
            </a:r>
          </a:p>
          <a:p>
            <a:pPr marL="342900" indent="-342900">
              <a:buFont typeface="Arial" panose="020B0604020202020204" pitchFamily="34" charset="0"/>
              <a:buChar char="•"/>
            </a:pPr>
            <a:r>
              <a:rPr lang="en-US" sz="1900" dirty="0">
                <a:solidFill>
                  <a:schemeClr val="accent6">
                    <a:lumMod val="75000"/>
                  </a:schemeClr>
                </a:solidFill>
              </a:rPr>
              <a:t>The list present at each node of the tree is sorted, the first value being the least, and so are the nodes. The children of each node are greater in value than the parent. This is the mound property. </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Footer Placeholder 3">
            <a:extLst>
              <a:ext uri="{FF2B5EF4-FFF2-40B4-BE49-F238E27FC236}">
                <a16:creationId xmlns:a16="http://schemas.microsoft.com/office/drawing/2014/main" id="{1482DF72-1341-DFFF-965D-C0D364C4C501}"/>
              </a:ext>
            </a:extLst>
          </p:cNvPr>
          <p:cNvSpPr>
            <a:spLocks noGrp="1"/>
          </p:cNvSpPr>
          <p:nvPr>
            <p:ph type="ftr" sz="quarter" idx="11"/>
          </p:nvPr>
        </p:nvSpPr>
        <p:spPr/>
        <p:txBody>
          <a:bodyPr/>
          <a:lstStyle/>
          <a:p>
            <a:r>
              <a:rPr lang="en-US" dirty="0"/>
              <a:t>Mounds</a:t>
            </a:r>
          </a:p>
        </p:txBody>
      </p:sp>
    </p:spTree>
    <p:extLst>
      <p:ext uri="{BB962C8B-B14F-4D97-AF65-F5344CB8AC3E}">
        <p14:creationId xmlns:p14="http://schemas.microsoft.com/office/powerpoint/2010/main" val="979622006"/>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2DEB-8990-0EDB-FF7A-61C334AEAB6A}"/>
              </a:ext>
            </a:extLst>
          </p:cNvPr>
          <p:cNvSpPr>
            <a:spLocks noGrp="1"/>
          </p:cNvSpPr>
          <p:nvPr>
            <p:ph type="title"/>
          </p:nvPr>
        </p:nvSpPr>
        <p:spPr>
          <a:xfrm>
            <a:off x="3907579" y="824992"/>
            <a:ext cx="7932453" cy="768096"/>
          </a:xfrm>
        </p:spPr>
        <p:txBody>
          <a:bodyPr/>
          <a:lstStyle/>
          <a:p>
            <a:r>
              <a:rPr lang="en-IN" sz="2500" dirty="0"/>
              <a:t>A brief Explanation of the algorithm</a:t>
            </a:r>
          </a:p>
        </p:txBody>
      </p:sp>
      <p:sp>
        <p:nvSpPr>
          <p:cNvPr id="3" name="Content Placeholder 2">
            <a:extLst>
              <a:ext uri="{FF2B5EF4-FFF2-40B4-BE49-F238E27FC236}">
                <a16:creationId xmlns:a16="http://schemas.microsoft.com/office/drawing/2014/main" id="{1750AAFC-BD50-3EFC-A375-27F61FBEA1F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27FA94C7-69E3-B818-46BF-A3F000A501BE}"/>
              </a:ext>
            </a:extLst>
          </p:cNvPr>
          <p:cNvSpPr>
            <a:spLocks noGrp="1"/>
          </p:cNvSpPr>
          <p:nvPr>
            <p:ph type="ftr" sz="quarter" idx="11"/>
          </p:nvPr>
        </p:nvSpPr>
        <p:spPr>
          <a:xfrm>
            <a:off x="770859" y="320040"/>
            <a:ext cx="3200400" cy="274320"/>
          </a:xfrm>
        </p:spPr>
        <p:txBody>
          <a:bodyPr/>
          <a:lstStyle/>
          <a:p>
            <a:r>
              <a:rPr lang="en-US" dirty="0"/>
              <a:t>Mounds</a:t>
            </a:r>
          </a:p>
        </p:txBody>
      </p:sp>
      <p:sp>
        <p:nvSpPr>
          <p:cNvPr id="5" name="Slide Number Placeholder 4">
            <a:extLst>
              <a:ext uri="{FF2B5EF4-FFF2-40B4-BE49-F238E27FC236}">
                <a16:creationId xmlns:a16="http://schemas.microsoft.com/office/drawing/2014/main" id="{E15B986F-5FD9-61E6-60E2-487433113AA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32586118"/>
      </p:ext>
    </p:extLst>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9080" y="164888"/>
            <a:ext cx="12105314" cy="1339022"/>
          </a:xfrm>
        </p:spPr>
        <p:txBody>
          <a:bodyPr/>
          <a:lstStyle/>
          <a:p>
            <a:r>
              <a:rPr lang="en-US" cap="none" dirty="0">
                <a:latin typeface="Arial Black" panose="020B0604020202020204" pitchFamily="34" charset="0"/>
                <a:cs typeface="Arial Black" panose="020B0604020202020204" pitchFamily="34" charset="0"/>
              </a:rPr>
              <a:t>Structure definitions and global variables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1"/>
          </p:nvPr>
        </p:nvSpPr>
        <p:spPr>
          <a:xfrm>
            <a:off x="3762987" y="1691447"/>
            <a:ext cx="8162489" cy="5001665"/>
          </a:xfrm>
        </p:spPr>
        <p:txBody>
          <a:bodyPr/>
          <a:lstStyle/>
          <a:p>
            <a:r>
              <a:rPr lang="en-US" dirty="0">
                <a:highlight>
                  <a:srgbClr val="FDFBF6"/>
                </a:highlight>
                <a:latin typeface="Sabon Next LT" panose="02000500000000000000" pitchFamily="2" charset="0"/>
                <a:cs typeface="Sabon Next LT" panose="02000500000000000000" pitchFamily="2" charset="0"/>
              </a:rPr>
              <a:t>In the code snippet attached, N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has been </a:t>
            </a:r>
            <a:r>
              <a:rPr lang="en-US" dirty="0">
                <a:highlight>
                  <a:srgbClr val="FDFBF6"/>
                </a:highlight>
                <a:latin typeface="Sabon Next LT" panose="02000500000000000000" pitchFamily="2" charset="0"/>
                <a:cs typeface="Sabon Next LT" panose="02000500000000000000" pitchFamily="2" charset="0"/>
              </a:rPr>
              <a:t>defined with a constant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value of 100000 which represents the maximum number of nodes our mound can accommodate.</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THRESHOLD defined as 50 is the maximum number of attempts to</a:t>
            </a:r>
            <a:r>
              <a:rPr lang="en-US" dirty="0">
                <a:solidFill>
                  <a:srgbClr val="FCFBF6"/>
                </a:solidFill>
                <a:highlight>
                  <a:srgbClr val="FDFBF6"/>
                </a:highlight>
                <a:latin typeface="Sabon Next LT" panose="02000500000000000000" pitchFamily="2" charset="0"/>
                <a:cs typeface="Sabon Next LT" panose="02000500000000000000" pitchFamily="2" charset="0"/>
              </a:rPr>
              <a:t>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find a suitable insertion point when inserting a new node.</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INF is a very high valued integer that is to be returned as the value of an empty mound node.</a:t>
            </a:r>
          </a:p>
          <a:p>
            <a:r>
              <a:rPr lang="en-US" dirty="0" err="1">
                <a:solidFill>
                  <a:schemeClr val="accent6">
                    <a:lumMod val="75000"/>
                  </a:schemeClr>
                </a:solidFill>
                <a:highlight>
                  <a:srgbClr val="FDFBF6"/>
                </a:highlight>
                <a:latin typeface="Sabon Next LT" panose="02000500000000000000" pitchFamily="2" charset="0"/>
                <a:cs typeface="Sabon Next LT" panose="02000500000000000000" pitchFamily="2" charset="0"/>
              </a:rPr>
              <a:t>LNode</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 is the structure for the nodes of the linked list pointed to, by each node of the binary tree, which consists of a value of type ‘T’ which in this case is int, and a pointer next of type Lnode which points to the next node in the list. </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MNode is the structure for the nodes of the binary tree of the mound, which consists of a pointer list of type Lnode which will point to the list associated with each node of the binary tree, and a Boolean variable dirty, which will be set to true when the node values don’t obey the mound property.</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An array named tree of n+1 MNodes is declared, and an integer that represents the depth of the tree is initialized to 0 considering the tree is empty initially.</a:t>
            </a:r>
          </a:p>
        </p:txBody>
      </p:sp>
      <p:pic>
        <p:nvPicPr>
          <p:cNvPr id="17" name="Picture 16">
            <a:extLst>
              <a:ext uri="{FF2B5EF4-FFF2-40B4-BE49-F238E27FC236}">
                <a16:creationId xmlns:a16="http://schemas.microsoft.com/office/drawing/2014/main" id="{608DBAC9-59AB-51AD-C735-3D56281AC555}"/>
              </a:ext>
            </a:extLst>
          </p:cNvPr>
          <p:cNvPicPr>
            <a:picLocks noChangeAspect="1"/>
          </p:cNvPicPr>
          <p:nvPr/>
        </p:nvPicPr>
        <p:blipFill rotWithShape="1">
          <a:blip r:embed="rId2"/>
          <a:srcRect l="2814"/>
          <a:stretch/>
        </p:blipFill>
        <p:spPr>
          <a:xfrm>
            <a:off x="462015" y="1874608"/>
            <a:ext cx="3210322" cy="4723510"/>
          </a:xfrm>
          <a:prstGeom prst="rect">
            <a:avLst/>
          </a:prstGeom>
        </p:spPr>
      </p:pic>
      <p:sp>
        <p:nvSpPr>
          <p:cNvPr id="18" name="Slide Number Placeholder 17">
            <a:extLst>
              <a:ext uri="{FF2B5EF4-FFF2-40B4-BE49-F238E27FC236}">
                <a16:creationId xmlns:a16="http://schemas.microsoft.com/office/drawing/2014/main" id="{8757DAB0-D774-EF46-BADD-6F05F6A3225B}"/>
              </a:ext>
            </a:extLst>
          </p:cNvPr>
          <p:cNvSpPr>
            <a:spLocks noGrp="1"/>
          </p:cNvSpPr>
          <p:nvPr>
            <p:ph type="sldNum" sz="quarter" idx="12"/>
          </p:nvPr>
        </p:nvSpPr>
        <p:spPr>
          <a:xfrm>
            <a:off x="11126343" y="182880"/>
            <a:ext cx="987552" cy="274320"/>
          </a:xfrm>
        </p:spPr>
        <p:txBody>
          <a:bodyPr/>
          <a:lstStyle/>
          <a:p>
            <a:fld id="{48F63A3B-78C7-47BE-AE5E-E10140E04643}" type="slidenum">
              <a:rPr lang="en-US" smtClean="0"/>
              <a:t>5</a:t>
            </a:fld>
            <a:endParaRPr lang="en-US" dirty="0"/>
          </a:p>
        </p:txBody>
      </p:sp>
      <p:sp>
        <p:nvSpPr>
          <p:cNvPr id="19" name="Footer Placeholder 18">
            <a:extLst>
              <a:ext uri="{FF2B5EF4-FFF2-40B4-BE49-F238E27FC236}">
                <a16:creationId xmlns:a16="http://schemas.microsoft.com/office/drawing/2014/main" id="{E447B545-5E33-FBBB-5B96-2A0B6DAF6576}"/>
              </a:ext>
            </a:extLst>
          </p:cNvPr>
          <p:cNvSpPr>
            <a:spLocks noGrp="1"/>
          </p:cNvSpPr>
          <p:nvPr>
            <p:ph type="ftr" sz="quarter" idx="11"/>
          </p:nvPr>
        </p:nvSpPr>
        <p:spPr>
          <a:xfrm>
            <a:off x="145542" y="182880"/>
            <a:ext cx="3200400" cy="274320"/>
          </a:xfrm>
        </p:spPr>
        <p:txBody>
          <a:bodyPr/>
          <a:lstStyle/>
          <a:p>
            <a:r>
              <a:rPr lang="en-US" dirty="0"/>
              <a:t>Mounds</a:t>
            </a:r>
          </a:p>
        </p:txBody>
      </p:sp>
    </p:spTree>
    <p:extLst>
      <p:ext uri="{BB962C8B-B14F-4D97-AF65-F5344CB8AC3E}">
        <p14:creationId xmlns:p14="http://schemas.microsoft.com/office/powerpoint/2010/main" val="2952923800"/>
      </p:ext>
    </p:extLst>
  </p:cSld>
  <p:clrMapOvr>
    <a:masterClrMapping/>
  </p:clrMapOvr>
  <p:transition>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3043271" y="560973"/>
            <a:ext cx="5559552" cy="1004316"/>
          </a:xfrm>
        </p:spPr>
        <p:txBody>
          <a:bodyPr/>
          <a:lstStyle/>
          <a:p>
            <a:r>
              <a:rPr lang="en-US" cap="none" dirty="0">
                <a:latin typeface="Arial Black" panose="020B0604020202020204" pitchFamily="34" charset="0"/>
                <a:cs typeface="Arial Black" panose="020B0604020202020204" pitchFamily="34" charset="0"/>
              </a:rPr>
              <a:t>main Function</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182562"/>
            <a:ext cx="987425" cy="274638"/>
          </a:xfrm>
        </p:spPr>
        <p:txBody>
          <a:bodyPr/>
          <a:lstStyle/>
          <a:p>
            <a:fld id="{48F63A3B-78C7-47BE-AE5E-E10140E04643}" type="slidenum">
              <a:rPr lang="en-US" smtClean="0"/>
              <a:t>6</a:t>
            </a:fld>
            <a:endParaRPr lang="en-US" dirty="0"/>
          </a:p>
        </p:txBody>
      </p:sp>
      <p:sp>
        <p:nvSpPr>
          <p:cNvPr id="9" name="Footer Placeholder 8">
            <a:extLst>
              <a:ext uri="{FF2B5EF4-FFF2-40B4-BE49-F238E27FC236}">
                <a16:creationId xmlns:a16="http://schemas.microsoft.com/office/drawing/2014/main" id="{41E76761-E2A8-12D9-4A52-C6D525C214A0}"/>
              </a:ext>
            </a:extLst>
          </p:cNvPr>
          <p:cNvSpPr>
            <a:spLocks noGrp="1"/>
          </p:cNvSpPr>
          <p:nvPr>
            <p:ph type="ftr" sz="quarter" idx="4294967295"/>
          </p:nvPr>
        </p:nvSpPr>
        <p:spPr>
          <a:xfrm>
            <a:off x="238125"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0AD35C23-E17A-751C-4C75-03DCD22BB732}"/>
              </a:ext>
            </a:extLst>
          </p:cNvPr>
          <p:cNvSpPr txBox="1"/>
          <p:nvPr/>
        </p:nvSpPr>
        <p:spPr>
          <a:xfrm>
            <a:off x="6000138" y="1439454"/>
            <a:ext cx="4869809"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In the main() function, the tree is being initialized with default values, NULL being the default value for list, and the dirty field for each node is being set to false, since there are no values that could disobey the mound property.</a:t>
            </a:r>
          </a:p>
          <a:p>
            <a:pPr marL="285750" indent="-285750">
              <a:buFont typeface="Arial" panose="020B0604020202020204" pitchFamily="34" charset="0"/>
              <a:buChar char="•"/>
            </a:pPr>
            <a:r>
              <a:rPr lang="en-US" dirty="0">
                <a:solidFill>
                  <a:schemeClr val="accent6">
                    <a:lumMod val="75000"/>
                  </a:schemeClr>
                </a:solidFill>
              </a:rPr>
              <a:t>The readValues() function has been used to read data as input from the given text file, the absolute path of which would be entered by the user while running the program in the terminal and the extractAllValues() function has been used to extract values from the mound and print them into another text file.</a:t>
            </a:r>
          </a:p>
          <a:p>
            <a:pPr marL="285750" indent="-285750">
              <a:buFont typeface="Arial" panose="020B0604020202020204" pitchFamily="34" charset="0"/>
              <a:buChar char="•"/>
            </a:pPr>
            <a:r>
              <a:rPr lang="en-US" dirty="0">
                <a:solidFill>
                  <a:schemeClr val="accent6">
                    <a:lumMod val="75000"/>
                  </a:schemeClr>
                </a:solidFill>
              </a:rPr>
              <a:t>These functions are explained in greater depth a few slides ahead.</a:t>
            </a:r>
            <a:endParaRPr lang="en-IN" dirty="0">
              <a:solidFill>
                <a:schemeClr val="accent6">
                  <a:lumMod val="75000"/>
                </a:schemeClr>
              </a:solidFill>
            </a:endParaRPr>
          </a:p>
        </p:txBody>
      </p:sp>
      <p:pic>
        <p:nvPicPr>
          <p:cNvPr id="4" name="Picture 3">
            <a:extLst>
              <a:ext uri="{FF2B5EF4-FFF2-40B4-BE49-F238E27FC236}">
                <a16:creationId xmlns:a16="http://schemas.microsoft.com/office/drawing/2014/main" id="{74D76DFE-0772-78A2-3D03-EC8C12226E38}"/>
              </a:ext>
            </a:extLst>
          </p:cNvPr>
          <p:cNvPicPr>
            <a:picLocks noChangeAspect="1"/>
          </p:cNvPicPr>
          <p:nvPr/>
        </p:nvPicPr>
        <p:blipFill>
          <a:blip r:embed="rId2"/>
          <a:stretch>
            <a:fillRect/>
          </a:stretch>
        </p:blipFill>
        <p:spPr>
          <a:xfrm>
            <a:off x="943663" y="1958780"/>
            <a:ext cx="4199216" cy="3672998"/>
          </a:xfrm>
          <a:prstGeom prst="rect">
            <a:avLst/>
          </a:prstGeom>
        </p:spPr>
      </p:pic>
    </p:spTree>
    <p:extLst>
      <p:ext uri="{BB962C8B-B14F-4D97-AF65-F5344CB8AC3E}">
        <p14:creationId xmlns:p14="http://schemas.microsoft.com/office/powerpoint/2010/main" val="2903841477"/>
      </p:ext>
    </p:extLst>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266950" y="731838"/>
            <a:ext cx="6400800" cy="768096"/>
          </a:xfrm>
        </p:spPr>
        <p:txBody>
          <a:bodyPr/>
          <a:lstStyle/>
          <a:p>
            <a:r>
              <a:rPr lang="en-US" cap="none" dirty="0">
                <a:latin typeface="Arial Black" panose="020B0604020202020204" pitchFamily="34" charset="0"/>
                <a:cs typeface="Arial Black" panose="020B0604020202020204" pitchFamily="34" charset="0"/>
              </a:rPr>
              <a:t>val Function</a:t>
            </a:r>
            <a:endParaRPr lang="en-US" sz="4400" b="1" cap="none" dirty="0">
              <a:solidFill>
                <a:schemeClr val="accent6"/>
              </a:solidFill>
              <a:latin typeface="Arial Black" panose="020B0604020202020204" pitchFamily="34" charset="0"/>
              <a:cs typeface="Arial Black" panose="020B0604020202020204" pitchFamily="34" charset="0"/>
            </a:endParaRPr>
          </a:p>
        </p:txBody>
      </p:sp>
      <p:pic>
        <p:nvPicPr>
          <p:cNvPr id="9" name="Content Placeholder 8">
            <a:extLst>
              <a:ext uri="{FF2B5EF4-FFF2-40B4-BE49-F238E27FC236}">
                <a16:creationId xmlns:a16="http://schemas.microsoft.com/office/drawing/2014/main" id="{5735C1CC-CA3F-0B04-D3A0-CACB595E9828}"/>
              </a:ext>
            </a:extLst>
          </p:cNvPr>
          <p:cNvPicPr>
            <a:picLocks noGrp="1" noChangeAspect="1"/>
          </p:cNvPicPr>
          <p:nvPr>
            <p:ph sz="half" idx="4294967295"/>
          </p:nvPr>
        </p:nvPicPr>
        <p:blipFill>
          <a:blip r:embed="rId2"/>
          <a:stretch>
            <a:fillRect/>
          </a:stretch>
        </p:blipFill>
        <p:spPr>
          <a:xfrm>
            <a:off x="1028700" y="2408238"/>
            <a:ext cx="4106863" cy="3111500"/>
          </a:xfrm>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1137900" y="182562"/>
            <a:ext cx="987425" cy="274638"/>
          </a:xfrm>
        </p:spPr>
        <p:txBody>
          <a:bodyPr/>
          <a:lstStyle/>
          <a:p>
            <a:fld id="{48F63A3B-78C7-47BE-AE5E-E10140E04643}" type="slidenum">
              <a:rPr lang="en-US" smtClean="0">
                <a:solidFill>
                  <a:schemeClr val="bg1"/>
                </a:solidFill>
              </a:rPr>
              <a:t>7</a:t>
            </a:fld>
            <a:endParaRPr lang="en-US" dirty="0">
              <a:solidFill>
                <a:schemeClr val="bg1"/>
              </a:solidFill>
            </a:endParaRPr>
          </a:p>
        </p:txBody>
      </p:sp>
      <p:sp>
        <p:nvSpPr>
          <p:cNvPr id="12" name="Footer Placeholder 11">
            <a:extLst>
              <a:ext uri="{FF2B5EF4-FFF2-40B4-BE49-F238E27FC236}">
                <a16:creationId xmlns:a16="http://schemas.microsoft.com/office/drawing/2014/main" id="{1BF3DE27-EBB8-979F-5101-D85E040ADB69}"/>
              </a:ext>
            </a:extLst>
          </p:cNvPr>
          <p:cNvSpPr>
            <a:spLocks noGrp="1"/>
          </p:cNvSpPr>
          <p:nvPr>
            <p:ph type="ftr" sz="quarter" idx="4294967295"/>
          </p:nvPr>
        </p:nvSpPr>
        <p:spPr>
          <a:xfrm>
            <a:off x="180975" y="182562"/>
            <a:ext cx="3200400" cy="274638"/>
          </a:xfrm>
        </p:spPr>
        <p:txBody>
          <a:bodyPr/>
          <a:lstStyle/>
          <a:p>
            <a:r>
              <a:rPr lang="en-US" dirty="0"/>
              <a:t>Mounds</a:t>
            </a:r>
          </a:p>
        </p:txBody>
      </p:sp>
      <p:sp>
        <p:nvSpPr>
          <p:cNvPr id="10" name="TextBox 9">
            <a:extLst>
              <a:ext uri="{FF2B5EF4-FFF2-40B4-BE49-F238E27FC236}">
                <a16:creationId xmlns:a16="http://schemas.microsoft.com/office/drawing/2014/main" id="{41DBAA33-538F-8A6F-DB23-6AD888E7F8A7}"/>
              </a:ext>
            </a:extLst>
          </p:cNvPr>
          <p:cNvSpPr txBox="1"/>
          <p:nvPr/>
        </p:nvSpPr>
        <p:spPr>
          <a:xfrm>
            <a:off x="5942076" y="3723571"/>
            <a:ext cx="4745904" cy="1554272"/>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accent6">
                    <a:lumMod val="75000"/>
                  </a:schemeClr>
                </a:solidFill>
              </a:rPr>
              <a:t>The val() function returns the value stored at the given Mnode of the binary tree. In case the Mnode is empty i.e. it has a list that points to NULL, INF that is 1e9 is returned</a:t>
            </a:r>
            <a:r>
              <a:rPr lang="en-US" sz="1900" dirty="0"/>
              <a:t>. </a:t>
            </a:r>
            <a:endParaRPr lang="en-IN" sz="1900" dirty="0"/>
          </a:p>
        </p:txBody>
      </p:sp>
    </p:spTree>
    <p:extLst>
      <p:ext uri="{BB962C8B-B14F-4D97-AF65-F5344CB8AC3E}">
        <p14:creationId xmlns:p14="http://schemas.microsoft.com/office/powerpoint/2010/main" val="2886474736"/>
      </p:ext>
    </p:extLst>
  </p:cSld>
  <p:clrMapOvr>
    <a:masterClrMapping/>
  </p:clrMapOvr>
  <p:transition>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92277" y="237564"/>
            <a:ext cx="10671048" cy="768096"/>
          </a:xfrm>
        </p:spPr>
        <p:txBody>
          <a:bodyPr/>
          <a:lstStyle/>
          <a:p>
            <a:r>
              <a:rPr lang="en-US" cap="none" dirty="0"/>
              <a:t>randLeaf Function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1005947" y="237564"/>
            <a:ext cx="987552" cy="274320"/>
          </a:xfrm>
        </p:spPr>
        <p:txBody>
          <a:bodyPr/>
          <a:lstStyle/>
          <a:p>
            <a:fld id="{48F63A3B-78C7-47BE-AE5E-E10140E04643}" type="slidenum">
              <a:rPr lang="en-US" smtClean="0"/>
              <a:t>8</a:t>
            </a:fld>
            <a:endParaRPr lang="en-US" dirty="0"/>
          </a:p>
        </p:txBody>
      </p:sp>
      <p:sp>
        <p:nvSpPr>
          <p:cNvPr id="9" name="TextBox 8">
            <a:extLst>
              <a:ext uri="{FF2B5EF4-FFF2-40B4-BE49-F238E27FC236}">
                <a16:creationId xmlns:a16="http://schemas.microsoft.com/office/drawing/2014/main" id="{B9F8294E-0EBC-029E-4497-6F2BE2E6CA93}"/>
              </a:ext>
            </a:extLst>
          </p:cNvPr>
          <p:cNvSpPr txBox="1"/>
          <p:nvPr/>
        </p:nvSpPr>
        <p:spPr>
          <a:xfrm>
            <a:off x="348946" y="2884813"/>
            <a:ext cx="10506409" cy="384721"/>
          </a:xfrm>
          <a:prstGeom prst="rect">
            <a:avLst/>
          </a:prstGeom>
          <a:noFill/>
        </p:spPr>
        <p:txBody>
          <a:bodyPr wrap="square" rtlCol="0">
            <a:spAutoFit/>
          </a:bodyPr>
          <a:lstStyle/>
          <a:p>
            <a:r>
              <a:rPr lang="en-US" sz="1900" dirty="0">
                <a:solidFill>
                  <a:schemeClr val="accent6">
                    <a:lumMod val="75000"/>
                  </a:schemeClr>
                </a:solidFill>
              </a:rPr>
              <a:t>randLeaf() function returns the index of a random leaf of the binary tree.</a:t>
            </a:r>
            <a:endParaRPr lang="en-IN" sz="1900" dirty="0">
              <a:solidFill>
                <a:schemeClr val="accent6">
                  <a:lumMod val="75000"/>
                </a:schemeClr>
              </a:solidFill>
            </a:endParaRPr>
          </a:p>
        </p:txBody>
      </p:sp>
      <p:pic>
        <p:nvPicPr>
          <p:cNvPr id="13" name="Content Placeholder 12">
            <a:extLst>
              <a:ext uri="{FF2B5EF4-FFF2-40B4-BE49-F238E27FC236}">
                <a16:creationId xmlns:a16="http://schemas.microsoft.com/office/drawing/2014/main" id="{2D091B3E-2A44-0EFE-7F3A-149C1FF0E969}"/>
              </a:ext>
            </a:extLst>
          </p:cNvPr>
          <p:cNvPicPr>
            <a:picLocks noGrp="1" noChangeAspect="1"/>
          </p:cNvPicPr>
          <p:nvPr>
            <p:ph sz="half" idx="1"/>
          </p:nvPr>
        </p:nvPicPr>
        <p:blipFill>
          <a:blip r:embed="rId2"/>
          <a:stretch>
            <a:fillRect/>
          </a:stretch>
        </p:blipFill>
        <p:spPr>
          <a:xfrm>
            <a:off x="348946" y="1104921"/>
            <a:ext cx="11494108" cy="1598852"/>
          </a:xfrm>
        </p:spPr>
      </p:pic>
      <p:sp>
        <p:nvSpPr>
          <p:cNvPr id="14" name="Footer Placeholder 13">
            <a:extLst>
              <a:ext uri="{FF2B5EF4-FFF2-40B4-BE49-F238E27FC236}">
                <a16:creationId xmlns:a16="http://schemas.microsoft.com/office/drawing/2014/main" id="{4D954CE1-CA2A-AEBB-0501-DC9F93387EDA}"/>
              </a:ext>
            </a:extLst>
          </p:cNvPr>
          <p:cNvSpPr>
            <a:spLocks noGrp="1"/>
          </p:cNvSpPr>
          <p:nvPr>
            <p:ph type="ftr" sz="quarter" idx="11"/>
          </p:nvPr>
        </p:nvSpPr>
        <p:spPr>
          <a:xfrm>
            <a:off x="259080" y="228039"/>
            <a:ext cx="3200400" cy="274320"/>
          </a:xfrm>
        </p:spPr>
        <p:txBody>
          <a:bodyPr/>
          <a:lstStyle/>
          <a:p>
            <a:r>
              <a:rPr lang="en-US" dirty="0"/>
              <a:t>Mounds</a:t>
            </a:r>
          </a:p>
        </p:txBody>
      </p:sp>
      <p:cxnSp>
        <p:nvCxnSpPr>
          <p:cNvPr id="8" name="Straight Arrow Connector 7">
            <a:extLst>
              <a:ext uri="{FF2B5EF4-FFF2-40B4-BE49-F238E27FC236}">
                <a16:creationId xmlns:a16="http://schemas.microsoft.com/office/drawing/2014/main" id="{227A1171-428A-2262-A813-A360FE40E105}"/>
              </a:ext>
            </a:extLst>
          </p:cNvPr>
          <p:cNvCxnSpPr>
            <a:cxnSpLocks/>
          </p:cNvCxnSpPr>
          <p:nvPr/>
        </p:nvCxnSpPr>
        <p:spPr>
          <a:xfrm>
            <a:off x="6121671" y="3850106"/>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EE48CA1-A74A-8359-6FDC-417C7D690757}"/>
              </a:ext>
            </a:extLst>
          </p:cNvPr>
          <p:cNvCxnSpPr>
            <a:cxnSpLocks/>
          </p:cNvCxnSpPr>
          <p:nvPr/>
        </p:nvCxnSpPr>
        <p:spPr>
          <a:xfrm>
            <a:off x="6187444" y="4522270"/>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3855C0A-7903-B4C9-EEF2-C93059F44826}"/>
              </a:ext>
            </a:extLst>
          </p:cNvPr>
          <p:cNvCxnSpPr>
            <a:cxnSpLocks/>
          </p:cNvCxnSpPr>
          <p:nvPr/>
        </p:nvCxnSpPr>
        <p:spPr>
          <a:xfrm>
            <a:off x="6177821" y="5263412"/>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5E5E2DF-8342-F89C-6077-5E4F7B76F6EA}"/>
              </a:ext>
            </a:extLst>
          </p:cNvPr>
          <p:cNvCxnSpPr/>
          <p:nvPr/>
        </p:nvCxnSpPr>
        <p:spPr>
          <a:xfrm>
            <a:off x="6158568" y="6062319"/>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9B8F9F8-9D24-FD0D-175D-50070D7CAC51}"/>
              </a:ext>
            </a:extLst>
          </p:cNvPr>
          <p:cNvSpPr txBox="1"/>
          <p:nvPr/>
        </p:nvSpPr>
        <p:spPr>
          <a:xfrm>
            <a:off x="7911966" y="3112144"/>
            <a:ext cx="3451359" cy="369332"/>
          </a:xfrm>
          <a:prstGeom prst="rect">
            <a:avLst/>
          </a:prstGeom>
          <a:noFill/>
        </p:spPr>
        <p:txBody>
          <a:bodyPr wrap="square" rtlCol="0">
            <a:spAutoFit/>
          </a:bodyPr>
          <a:lstStyle/>
          <a:p>
            <a:pPr algn="ctr"/>
            <a:r>
              <a:rPr lang="en-IN" dirty="0">
                <a:solidFill>
                  <a:srgbClr val="002060"/>
                </a:solidFill>
              </a:rPr>
              <a:t>Returns values</a:t>
            </a:r>
          </a:p>
        </p:txBody>
      </p:sp>
      <p:sp>
        <p:nvSpPr>
          <p:cNvPr id="17" name="TextBox 16">
            <a:extLst>
              <a:ext uri="{FF2B5EF4-FFF2-40B4-BE49-F238E27FC236}">
                <a16:creationId xmlns:a16="http://schemas.microsoft.com/office/drawing/2014/main" id="{4D6E0957-2BD4-1F6B-7D34-C359268C6C78}"/>
              </a:ext>
            </a:extLst>
          </p:cNvPr>
          <p:cNvSpPr txBox="1"/>
          <p:nvPr/>
        </p:nvSpPr>
        <p:spPr>
          <a:xfrm>
            <a:off x="7911966" y="3664351"/>
            <a:ext cx="3451359" cy="369332"/>
          </a:xfrm>
          <a:prstGeom prst="rect">
            <a:avLst/>
          </a:prstGeom>
          <a:noFill/>
        </p:spPr>
        <p:txBody>
          <a:bodyPr wrap="square" rtlCol="0">
            <a:spAutoFit/>
          </a:bodyPr>
          <a:lstStyle/>
          <a:p>
            <a:r>
              <a:rPr lang="en-IN" dirty="0">
                <a:solidFill>
                  <a:srgbClr val="002060"/>
                </a:solidFill>
              </a:rPr>
              <a:t>1 + rand()%1</a:t>
            </a:r>
          </a:p>
        </p:txBody>
      </p:sp>
      <p:pic>
        <p:nvPicPr>
          <p:cNvPr id="25" name="Picture 24">
            <a:extLst>
              <a:ext uri="{FF2B5EF4-FFF2-40B4-BE49-F238E27FC236}">
                <a16:creationId xmlns:a16="http://schemas.microsoft.com/office/drawing/2014/main" id="{3A53B637-8616-0EF5-DF78-0C431D1533D3}"/>
              </a:ext>
            </a:extLst>
          </p:cNvPr>
          <p:cNvPicPr>
            <a:picLocks noChangeAspect="1"/>
          </p:cNvPicPr>
          <p:nvPr/>
        </p:nvPicPr>
        <p:blipFill>
          <a:blip r:embed="rId3"/>
          <a:stretch>
            <a:fillRect/>
          </a:stretch>
        </p:blipFill>
        <p:spPr>
          <a:xfrm>
            <a:off x="348945" y="3539891"/>
            <a:ext cx="5898404" cy="2836391"/>
          </a:xfrm>
          <a:prstGeom prst="rect">
            <a:avLst/>
          </a:prstGeom>
        </p:spPr>
      </p:pic>
      <p:sp>
        <p:nvSpPr>
          <p:cNvPr id="18" name="TextBox 17">
            <a:extLst>
              <a:ext uri="{FF2B5EF4-FFF2-40B4-BE49-F238E27FC236}">
                <a16:creationId xmlns:a16="http://schemas.microsoft.com/office/drawing/2014/main" id="{E9620677-FFE8-26E3-C5E8-4FB1948BB594}"/>
              </a:ext>
            </a:extLst>
          </p:cNvPr>
          <p:cNvSpPr txBox="1"/>
          <p:nvPr/>
        </p:nvSpPr>
        <p:spPr>
          <a:xfrm>
            <a:off x="7921593" y="4331363"/>
            <a:ext cx="3451359" cy="369332"/>
          </a:xfrm>
          <a:prstGeom prst="rect">
            <a:avLst/>
          </a:prstGeom>
          <a:noFill/>
        </p:spPr>
        <p:txBody>
          <a:bodyPr wrap="square" rtlCol="0">
            <a:spAutoFit/>
          </a:bodyPr>
          <a:lstStyle/>
          <a:p>
            <a:r>
              <a:rPr lang="en-IN" dirty="0">
                <a:solidFill>
                  <a:srgbClr val="002060"/>
                </a:solidFill>
              </a:rPr>
              <a:t>2 + rand()%2</a:t>
            </a:r>
          </a:p>
        </p:txBody>
      </p:sp>
      <p:sp>
        <p:nvSpPr>
          <p:cNvPr id="20" name="TextBox 19">
            <a:extLst>
              <a:ext uri="{FF2B5EF4-FFF2-40B4-BE49-F238E27FC236}">
                <a16:creationId xmlns:a16="http://schemas.microsoft.com/office/drawing/2014/main" id="{95858DFF-FDED-C82B-5F96-D987F9A1812A}"/>
              </a:ext>
            </a:extLst>
          </p:cNvPr>
          <p:cNvSpPr txBox="1"/>
          <p:nvPr/>
        </p:nvSpPr>
        <p:spPr>
          <a:xfrm>
            <a:off x="7931218" y="5074668"/>
            <a:ext cx="3854086" cy="369332"/>
          </a:xfrm>
          <a:prstGeom prst="rect">
            <a:avLst/>
          </a:prstGeom>
          <a:noFill/>
        </p:spPr>
        <p:txBody>
          <a:bodyPr wrap="square">
            <a:spAutoFit/>
          </a:bodyPr>
          <a:lstStyle/>
          <a:p>
            <a:r>
              <a:rPr lang="en-IN" dirty="0">
                <a:solidFill>
                  <a:srgbClr val="002060"/>
                </a:solidFill>
              </a:rPr>
              <a:t>4 + rand()%4</a:t>
            </a:r>
          </a:p>
        </p:txBody>
      </p:sp>
      <p:sp>
        <p:nvSpPr>
          <p:cNvPr id="22" name="TextBox 21">
            <a:extLst>
              <a:ext uri="{FF2B5EF4-FFF2-40B4-BE49-F238E27FC236}">
                <a16:creationId xmlns:a16="http://schemas.microsoft.com/office/drawing/2014/main" id="{7B331CC3-E97A-A416-5948-62A096320507}"/>
              </a:ext>
            </a:extLst>
          </p:cNvPr>
          <p:cNvSpPr txBox="1"/>
          <p:nvPr/>
        </p:nvSpPr>
        <p:spPr>
          <a:xfrm>
            <a:off x="7902341" y="5856473"/>
            <a:ext cx="3931088" cy="369332"/>
          </a:xfrm>
          <a:prstGeom prst="rect">
            <a:avLst/>
          </a:prstGeom>
          <a:noFill/>
        </p:spPr>
        <p:txBody>
          <a:bodyPr wrap="square">
            <a:spAutoFit/>
          </a:bodyPr>
          <a:lstStyle/>
          <a:p>
            <a:r>
              <a:rPr lang="en-IN" dirty="0">
                <a:solidFill>
                  <a:srgbClr val="002060"/>
                </a:solidFill>
              </a:rPr>
              <a:t>8 + rand()%8</a:t>
            </a:r>
          </a:p>
        </p:txBody>
      </p:sp>
    </p:spTree>
    <p:extLst>
      <p:ext uri="{BB962C8B-B14F-4D97-AF65-F5344CB8AC3E}">
        <p14:creationId xmlns:p14="http://schemas.microsoft.com/office/powerpoint/2010/main" val="685681062"/>
      </p:ext>
    </p:extLst>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4342-A488-8196-B9DF-87820A5D4DE3}"/>
              </a:ext>
            </a:extLst>
          </p:cNvPr>
          <p:cNvSpPr>
            <a:spLocks noGrp="1"/>
          </p:cNvSpPr>
          <p:nvPr>
            <p:ph type="title"/>
          </p:nvPr>
        </p:nvSpPr>
        <p:spPr>
          <a:xfrm>
            <a:off x="768096" y="282702"/>
            <a:ext cx="10671048" cy="850773"/>
          </a:xfrm>
        </p:spPr>
        <p:txBody>
          <a:bodyPr/>
          <a:lstStyle/>
          <a:p>
            <a:r>
              <a:rPr lang="en-US" cap="none" dirty="0"/>
              <a:t>  findInsertPoint Function</a:t>
            </a:r>
            <a:endParaRPr lang="en-IN" cap="none" dirty="0"/>
          </a:p>
        </p:txBody>
      </p:sp>
      <p:sp>
        <p:nvSpPr>
          <p:cNvPr id="4" name="Slide Number Placeholder 3">
            <a:extLst>
              <a:ext uri="{FF2B5EF4-FFF2-40B4-BE49-F238E27FC236}">
                <a16:creationId xmlns:a16="http://schemas.microsoft.com/office/drawing/2014/main" id="{CAABE99E-0A25-B530-8747-DAA6F7126330}"/>
              </a:ext>
            </a:extLst>
          </p:cNvPr>
          <p:cNvSpPr>
            <a:spLocks noGrp="1"/>
          </p:cNvSpPr>
          <p:nvPr>
            <p:ph type="sldNum" sz="quarter" idx="12"/>
          </p:nvPr>
        </p:nvSpPr>
        <p:spPr>
          <a:xfrm>
            <a:off x="11204448" y="209328"/>
            <a:ext cx="987552" cy="274320"/>
          </a:xfrm>
        </p:spPr>
        <p:txBody>
          <a:bodyPr/>
          <a:lstStyle/>
          <a:p>
            <a:fld id="{48F63A3B-78C7-47BE-AE5E-E10140E04643}" type="slidenum">
              <a:rPr lang="en-US" smtClean="0"/>
              <a:t>9</a:t>
            </a:fld>
            <a:endParaRPr lang="en-US" dirty="0"/>
          </a:p>
        </p:txBody>
      </p:sp>
      <p:sp>
        <p:nvSpPr>
          <p:cNvPr id="8" name="Footer Placeholder 7">
            <a:extLst>
              <a:ext uri="{FF2B5EF4-FFF2-40B4-BE49-F238E27FC236}">
                <a16:creationId xmlns:a16="http://schemas.microsoft.com/office/drawing/2014/main" id="{1C657D07-A9E0-5EE2-E5D4-542ABFC7B4C4}"/>
              </a:ext>
            </a:extLst>
          </p:cNvPr>
          <p:cNvSpPr>
            <a:spLocks noGrp="1"/>
          </p:cNvSpPr>
          <p:nvPr>
            <p:ph type="ftr" sz="quarter" idx="4294967295"/>
          </p:nvPr>
        </p:nvSpPr>
        <p:spPr>
          <a:xfrm>
            <a:off x="236601" y="282702"/>
            <a:ext cx="3200400" cy="274638"/>
          </a:xfrm>
        </p:spPr>
        <p:txBody>
          <a:bodyPr/>
          <a:lstStyle/>
          <a:p>
            <a:r>
              <a:rPr lang="en-US" dirty="0"/>
              <a:t>Mounds</a:t>
            </a:r>
          </a:p>
        </p:txBody>
      </p:sp>
      <p:sp>
        <p:nvSpPr>
          <p:cNvPr id="5" name="TextBox 4">
            <a:extLst>
              <a:ext uri="{FF2B5EF4-FFF2-40B4-BE49-F238E27FC236}">
                <a16:creationId xmlns:a16="http://schemas.microsoft.com/office/drawing/2014/main" id="{4A16C7C2-F222-3072-F768-A228D55C6608}"/>
              </a:ext>
            </a:extLst>
          </p:cNvPr>
          <p:cNvSpPr txBox="1"/>
          <p:nvPr/>
        </p:nvSpPr>
        <p:spPr>
          <a:xfrm>
            <a:off x="6536308" y="1135004"/>
            <a:ext cx="5490633"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findInsertPoint() function returns the index of the node on which the insertion is to be performed. </a:t>
            </a:r>
          </a:p>
          <a:p>
            <a:pPr marL="285750" indent="-285750">
              <a:buFont typeface="Arial" panose="020B0604020202020204" pitchFamily="34" charset="0"/>
              <a:buChar char="•"/>
            </a:pPr>
            <a:r>
              <a:rPr lang="en-US" dirty="0">
                <a:solidFill>
                  <a:schemeClr val="accent6">
                    <a:lumMod val="75000"/>
                  </a:schemeClr>
                </a:solidFill>
              </a:rPr>
              <a:t>In the first if condition, the case of the tree being an empty one is being probed. If the tree is empty, the depth is increased by 1, and 1 is returned as the new value v will be inserted at the first index(our array being 1-based and not 0). </a:t>
            </a:r>
          </a:p>
          <a:p>
            <a:pPr marL="285750" indent="-285750">
              <a:buFont typeface="Arial" panose="020B0604020202020204" pitchFamily="34" charset="0"/>
              <a:buChar char="•"/>
            </a:pPr>
            <a:r>
              <a:rPr lang="en-US" dirty="0">
                <a:solidFill>
                  <a:schemeClr val="accent6">
                    <a:lumMod val="75000"/>
                  </a:schemeClr>
                </a:solidFill>
              </a:rPr>
              <a:t>If the tree is not empty, we run a loop THRESHOLD times, and we generate random leaf indices using the randLeaf() function. </a:t>
            </a:r>
          </a:p>
          <a:p>
            <a:pPr marL="285750" indent="-285750">
              <a:buFont typeface="Arial" panose="020B0604020202020204" pitchFamily="34" charset="0"/>
              <a:buChar char="•"/>
            </a:pPr>
            <a:r>
              <a:rPr lang="en-US" dirty="0">
                <a:solidFill>
                  <a:schemeClr val="accent6">
                    <a:lumMod val="75000"/>
                  </a:schemeClr>
                </a:solidFill>
              </a:rPr>
              <a:t>If v is less than or equal to the value at the randomly generated leaf index, a binary search is run on its ancestors using the binarySearch() function because considering the mound property, the correct position of v then lies somewhere above the leaf.</a:t>
            </a:r>
          </a:p>
          <a:p>
            <a:pPr marL="285750" indent="-285750">
              <a:buFont typeface="Arial" panose="020B0604020202020204" pitchFamily="34" charset="0"/>
              <a:buChar char="•"/>
            </a:pPr>
            <a:r>
              <a:rPr lang="en-US" dirty="0">
                <a:solidFill>
                  <a:schemeClr val="accent6">
                    <a:lumMod val="75000"/>
                  </a:schemeClr>
                </a:solidFill>
              </a:rPr>
              <a:t>If we do not find a suitable leaf in a fixed number of attempts(THRESHOLD), we insert v as the value of a new leaf, at a new level to optimize aur insertion. Therefore, the depth is incremented, and the index of a randomly generated new leaf is returned.</a:t>
            </a:r>
            <a:endParaRPr lang="en-IN" dirty="0">
              <a:solidFill>
                <a:schemeClr val="accent6">
                  <a:lumMod val="75000"/>
                </a:schemeClr>
              </a:solidFill>
            </a:endParaRPr>
          </a:p>
        </p:txBody>
      </p:sp>
      <p:pic>
        <p:nvPicPr>
          <p:cNvPr id="7" name="Picture 6">
            <a:extLst>
              <a:ext uri="{FF2B5EF4-FFF2-40B4-BE49-F238E27FC236}">
                <a16:creationId xmlns:a16="http://schemas.microsoft.com/office/drawing/2014/main" id="{BFFE1818-4A8C-C063-5E6B-A538C2CA22A2}"/>
              </a:ext>
            </a:extLst>
          </p:cNvPr>
          <p:cNvPicPr>
            <a:picLocks noChangeAspect="1"/>
          </p:cNvPicPr>
          <p:nvPr/>
        </p:nvPicPr>
        <p:blipFill>
          <a:blip r:embed="rId2"/>
          <a:stretch>
            <a:fillRect/>
          </a:stretch>
        </p:blipFill>
        <p:spPr>
          <a:xfrm>
            <a:off x="142200" y="1501521"/>
            <a:ext cx="6394108" cy="4899279"/>
          </a:xfrm>
          <a:prstGeom prst="rect">
            <a:avLst/>
          </a:prstGeom>
        </p:spPr>
      </p:pic>
    </p:spTree>
    <p:extLst>
      <p:ext uri="{BB962C8B-B14F-4D97-AF65-F5344CB8AC3E}">
        <p14:creationId xmlns:p14="http://schemas.microsoft.com/office/powerpoint/2010/main" val="4146644338"/>
      </p:ext>
    </p:extLst>
  </p:cSld>
  <p:clrMapOvr>
    <a:masterClrMapping/>
  </p:clrMapOvr>
  <p:transition>
    <p:circl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951</TotalTime>
  <Words>1704</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Sabon Next LT</vt:lpstr>
      <vt:lpstr>Office Theme</vt:lpstr>
      <vt:lpstr>   DSA Assignment  Group 15 </vt:lpstr>
      <vt:lpstr>contents</vt:lpstr>
      <vt:lpstr>Introduction to Mounds</vt:lpstr>
      <vt:lpstr>A brief Explanation of the algorithm</vt:lpstr>
      <vt:lpstr>Structure definitions and global variables</vt:lpstr>
      <vt:lpstr>main Function</vt:lpstr>
      <vt:lpstr>val Function</vt:lpstr>
      <vt:lpstr>randLeaf Function</vt:lpstr>
      <vt:lpstr>  findInsertPoint Function</vt:lpstr>
      <vt:lpstr>     insert Function</vt:lpstr>
      <vt:lpstr>ancestor Function</vt:lpstr>
      <vt:lpstr>binarySearch Function</vt:lpstr>
      <vt:lpstr>PowerPoint Presentation</vt:lpstr>
      <vt:lpstr>extractMin Function</vt:lpstr>
      <vt:lpstr>moundify Function</vt:lpstr>
      <vt:lpstr>  moundify function  </vt:lpstr>
      <vt:lpstr>readValues Function</vt:lpstr>
      <vt:lpstr>extractAllValues Function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Bullshit</dc:title>
  <dc:subject/>
  <dc:creator>Anannya Trivedi</dc:creator>
  <cp:lastModifiedBy>Revant Sai Tanneeru</cp:lastModifiedBy>
  <cp:revision>12</cp:revision>
  <dcterms:created xsi:type="dcterms:W3CDTF">2023-04-28T19:08:18Z</dcterms:created>
  <dcterms:modified xsi:type="dcterms:W3CDTF">2023-05-02T15:33:38Z</dcterms:modified>
</cp:coreProperties>
</file>