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oiret One"/>
      <p:regular r:id="rId16"/>
    </p:embeddedFont>
    <p:embeddedFont>
      <p:font typeface="Raleway"/>
      <p:regular r:id="rId17"/>
      <p:bold r:id="rId18"/>
      <p:italic r:id="rId19"/>
      <p:boldItalic r:id="rId20"/>
    </p:embeddedFont>
    <p:embeddedFont>
      <p:font typeface="Oxygen Light"/>
      <p:regular r:id="rId21"/>
      <p:bold r:id="rId22"/>
    </p:embeddedFont>
    <p:embeddedFont>
      <p:font typeface="Oxygen"/>
      <p:regular r:id="rId23"/>
      <p:bold r:id="rId24"/>
    </p:embeddedFont>
    <p:embeddedFont>
      <p:font typeface="Anaheim"/>
      <p:regular r:id="rId25"/>
    </p:embeddedFont>
    <p:embeddedFont>
      <p:font typeface="Bebas Neu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OxygenLight-bold.fntdata"/><Relationship Id="rId21" Type="http://schemas.openxmlformats.org/officeDocument/2006/relationships/font" Target="fonts/OxygenLight-regular.fntdata"/><Relationship Id="rId24" Type="http://schemas.openxmlformats.org/officeDocument/2006/relationships/font" Target="fonts/Oxygen-bold.fntdata"/><Relationship Id="rId23" Type="http://schemas.openxmlformats.org/officeDocument/2006/relationships/font" Target="fonts/Oxygen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ebasNeue-regular.fntdata"/><Relationship Id="rId25" Type="http://schemas.openxmlformats.org/officeDocument/2006/relationships/font" Target="fonts/Anahei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font" Target="fonts/PoiretOne-regular.fntdata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480791b0c1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480791b0c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80791b0c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480791b0c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80791b0c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80791b0c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80791b0c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80791b0c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480791b0c1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480791b0c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80791b0c1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480791b0c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80791b0c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480791b0c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80791b0c1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480791b0c1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80791b0c1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480791b0c1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Relationship Id="rId6" Type="http://schemas.openxmlformats.org/officeDocument/2006/relationships/hyperlink" Target="https://www.freepik.com/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400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1" sz="4400"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type="title"/>
          </p:nvPr>
        </p:nvSpPr>
        <p:spPr>
          <a:xfrm>
            <a:off x="720000" y="28044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13"/>
          <p:cNvSpPr txBox="1"/>
          <p:nvPr>
            <p:ph hasCustomPrompt="1" idx="2" type="title"/>
          </p:nvPr>
        </p:nvSpPr>
        <p:spPr>
          <a:xfrm>
            <a:off x="720000" y="1589526"/>
            <a:ext cx="2336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20000" y="3177110"/>
            <a:ext cx="2336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title"/>
          </p:nvPr>
        </p:nvSpPr>
        <p:spPr>
          <a:xfrm>
            <a:off x="3403800" y="28044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13"/>
          <p:cNvSpPr txBox="1"/>
          <p:nvPr>
            <p:ph hasCustomPrompt="1" idx="4" type="title"/>
          </p:nvPr>
        </p:nvSpPr>
        <p:spPr>
          <a:xfrm>
            <a:off x="3403800" y="1589526"/>
            <a:ext cx="2336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5" type="subTitle"/>
          </p:nvPr>
        </p:nvSpPr>
        <p:spPr>
          <a:xfrm>
            <a:off x="3403800" y="3177110"/>
            <a:ext cx="2336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title"/>
          </p:nvPr>
        </p:nvSpPr>
        <p:spPr>
          <a:xfrm>
            <a:off x="6087600" y="28044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3"/>
          <p:cNvSpPr txBox="1"/>
          <p:nvPr>
            <p:ph hasCustomPrompt="1" idx="7" type="title"/>
          </p:nvPr>
        </p:nvSpPr>
        <p:spPr>
          <a:xfrm>
            <a:off x="6087600" y="1589526"/>
            <a:ext cx="2336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8" type="subTitle"/>
          </p:nvPr>
        </p:nvSpPr>
        <p:spPr>
          <a:xfrm>
            <a:off x="6087600" y="3177110"/>
            <a:ext cx="2336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title"/>
          </p:nvPr>
        </p:nvSpPr>
        <p:spPr>
          <a:xfrm>
            <a:off x="720000" y="685600"/>
            <a:ext cx="4211100" cy="3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720000" y="1452575"/>
            <a:ext cx="4461600" cy="28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type="title"/>
          </p:nvPr>
        </p:nvSpPr>
        <p:spPr>
          <a:xfrm>
            <a:off x="2290025" y="335347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1454700" y="2052475"/>
            <a:ext cx="6234600" cy="12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8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1057950" y="3689600"/>
            <a:ext cx="27858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2" type="subTitle"/>
          </p:nvPr>
        </p:nvSpPr>
        <p:spPr>
          <a:xfrm>
            <a:off x="5275850" y="3689600"/>
            <a:ext cx="27858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3" type="subTitle"/>
          </p:nvPr>
        </p:nvSpPr>
        <p:spPr>
          <a:xfrm>
            <a:off x="1057800" y="3128600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4" type="subTitle"/>
          </p:nvPr>
        </p:nvSpPr>
        <p:spPr>
          <a:xfrm>
            <a:off x="5275850" y="3128600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2" type="title"/>
          </p:nvPr>
        </p:nvSpPr>
        <p:spPr>
          <a:xfrm>
            <a:off x="720000" y="29485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720000" y="3315275"/>
            <a:ext cx="23364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3" type="title"/>
          </p:nvPr>
        </p:nvSpPr>
        <p:spPr>
          <a:xfrm>
            <a:off x="3403800" y="29485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8"/>
          <p:cNvSpPr txBox="1"/>
          <p:nvPr>
            <p:ph idx="4" type="subTitle"/>
          </p:nvPr>
        </p:nvSpPr>
        <p:spPr>
          <a:xfrm>
            <a:off x="3403800" y="3315275"/>
            <a:ext cx="23364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5" type="title"/>
          </p:nvPr>
        </p:nvSpPr>
        <p:spPr>
          <a:xfrm>
            <a:off x="6087600" y="29485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18"/>
          <p:cNvSpPr txBox="1"/>
          <p:nvPr>
            <p:ph idx="6" type="subTitle"/>
          </p:nvPr>
        </p:nvSpPr>
        <p:spPr>
          <a:xfrm>
            <a:off x="6087600" y="3315275"/>
            <a:ext cx="23364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2" type="title"/>
          </p:nvPr>
        </p:nvSpPr>
        <p:spPr>
          <a:xfrm>
            <a:off x="1811453" y="1479425"/>
            <a:ext cx="2480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9"/>
          <p:cNvSpPr txBox="1"/>
          <p:nvPr>
            <p:ph idx="1" type="subTitle"/>
          </p:nvPr>
        </p:nvSpPr>
        <p:spPr>
          <a:xfrm>
            <a:off x="1811453" y="1851750"/>
            <a:ext cx="24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3" type="title"/>
          </p:nvPr>
        </p:nvSpPr>
        <p:spPr>
          <a:xfrm>
            <a:off x="5749500" y="1479425"/>
            <a:ext cx="2480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idx="4" type="subTitle"/>
          </p:nvPr>
        </p:nvSpPr>
        <p:spPr>
          <a:xfrm>
            <a:off x="5749500" y="1851752"/>
            <a:ext cx="2480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5" type="title"/>
          </p:nvPr>
        </p:nvSpPr>
        <p:spPr>
          <a:xfrm>
            <a:off x="1811450" y="3091625"/>
            <a:ext cx="2480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9"/>
          <p:cNvSpPr txBox="1"/>
          <p:nvPr>
            <p:ph idx="6" type="subTitle"/>
          </p:nvPr>
        </p:nvSpPr>
        <p:spPr>
          <a:xfrm>
            <a:off x="1811450" y="3463950"/>
            <a:ext cx="2480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7" type="title"/>
          </p:nvPr>
        </p:nvSpPr>
        <p:spPr>
          <a:xfrm>
            <a:off x="5749500" y="3091623"/>
            <a:ext cx="2480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9"/>
          <p:cNvSpPr txBox="1"/>
          <p:nvPr>
            <p:ph idx="8" type="subTitle"/>
          </p:nvPr>
        </p:nvSpPr>
        <p:spPr>
          <a:xfrm>
            <a:off x="5749500" y="3463950"/>
            <a:ext cx="2480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 rotWithShape="1">
          <a:blip r:embed="rId2">
            <a:alphaModFix/>
          </a:blip>
          <a:srcRect b="10" l="0" r="0" t="0"/>
          <a:stretch/>
        </p:blipFill>
        <p:spPr>
          <a:xfrm>
            <a:off x="0" y="0"/>
            <a:ext cx="9143999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2" type="title"/>
          </p:nvPr>
        </p:nvSpPr>
        <p:spPr>
          <a:xfrm>
            <a:off x="788550" y="1881312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720013" y="2193175"/>
            <a:ext cx="24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3" type="title"/>
          </p:nvPr>
        </p:nvSpPr>
        <p:spPr>
          <a:xfrm>
            <a:off x="3419250" y="1881312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0"/>
          <p:cNvSpPr txBox="1"/>
          <p:nvPr>
            <p:ph idx="4" type="subTitle"/>
          </p:nvPr>
        </p:nvSpPr>
        <p:spPr>
          <a:xfrm>
            <a:off x="3331962" y="2193175"/>
            <a:ext cx="24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5" type="title"/>
          </p:nvPr>
        </p:nvSpPr>
        <p:spPr>
          <a:xfrm>
            <a:off x="788550" y="3749587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" name="Google Shape;109;p20"/>
          <p:cNvSpPr txBox="1"/>
          <p:nvPr>
            <p:ph idx="6" type="subTitle"/>
          </p:nvPr>
        </p:nvSpPr>
        <p:spPr>
          <a:xfrm>
            <a:off x="720000" y="4061350"/>
            <a:ext cx="24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7" type="title"/>
          </p:nvPr>
        </p:nvSpPr>
        <p:spPr>
          <a:xfrm>
            <a:off x="3419250" y="3749587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" name="Google Shape;111;p20"/>
          <p:cNvSpPr txBox="1"/>
          <p:nvPr>
            <p:ph idx="8" type="subTitle"/>
          </p:nvPr>
        </p:nvSpPr>
        <p:spPr>
          <a:xfrm>
            <a:off x="3331950" y="4061350"/>
            <a:ext cx="24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9" type="title"/>
          </p:nvPr>
        </p:nvSpPr>
        <p:spPr>
          <a:xfrm>
            <a:off x="6049924" y="1881312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20"/>
          <p:cNvSpPr txBox="1"/>
          <p:nvPr>
            <p:ph idx="13" type="subTitle"/>
          </p:nvPr>
        </p:nvSpPr>
        <p:spPr>
          <a:xfrm>
            <a:off x="5981387" y="2193175"/>
            <a:ext cx="24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4" type="title"/>
          </p:nvPr>
        </p:nvSpPr>
        <p:spPr>
          <a:xfrm>
            <a:off x="6049924" y="3749587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20"/>
          <p:cNvSpPr txBox="1"/>
          <p:nvPr>
            <p:ph idx="15" type="subTitle"/>
          </p:nvPr>
        </p:nvSpPr>
        <p:spPr>
          <a:xfrm>
            <a:off x="5981374" y="4061350"/>
            <a:ext cx="24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5139007" y="2342625"/>
            <a:ext cx="3285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5138900" y="1106175"/>
            <a:ext cx="32850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b="1"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5139001" y="3323950"/>
            <a:ext cx="3285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e text 3">
  <p:cSld name="CUSTOM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1759800" y="2006750"/>
            <a:ext cx="26598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Oxygen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idx="1" type="subTitle"/>
          </p:nvPr>
        </p:nvSpPr>
        <p:spPr>
          <a:xfrm>
            <a:off x="4281625" y="2006750"/>
            <a:ext cx="26598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xygen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" type="subTitle"/>
          </p:nvPr>
        </p:nvSpPr>
        <p:spPr>
          <a:xfrm>
            <a:off x="1759800" y="2006750"/>
            <a:ext cx="26598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xygen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0"/>
            <a:ext cx="91440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>
            <p:ph hasCustomPrompt="1" type="title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4" name="Google Shape;134;p25"/>
          <p:cNvSpPr txBox="1"/>
          <p:nvPr>
            <p:ph idx="1" type="subTitle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hasCustomPrompt="1" idx="2" type="title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6" name="Google Shape;136;p25"/>
          <p:cNvSpPr txBox="1"/>
          <p:nvPr>
            <p:ph idx="3" type="subTitle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hasCustomPrompt="1" idx="4" type="title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8" name="Google Shape;138;p25"/>
          <p:cNvSpPr txBox="1"/>
          <p:nvPr>
            <p:ph idx="5" type="subTitle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9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>
            <p:ph type="title"/>
          </p:nvPr>
        </p:nvSpPr>
        <p:spPr>
          <a:xfrm>
            <a:off x="720107" y="2342625"/>
            <a:ext cx="3285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2" name="Google Shape;142;p26"/>
          <p:cNvSpPr txBox="1"/>
          <p:nvPr>
            <p:ph hasCustomPrompt="1" idx="2" type="title"/>
          </p:nvPr>
        </p:nvSpPr>
        <p:spPr>
          <a:xfrm>
            <a:off x="720000" y="1106175"/>
            <a:ext cx="32850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3" name="Google Shape;143;p26"/>
          <p:cNvSpPr txBox="1"/>
          <p:nvPr>
            <p:ph idx="1" type="subTitle"/>
          </p:nvPr>
        </p:nvSpPr>
        <p:spPr>
          <a:xfrm>
            <a:off x="720101" y="3323950"/>
            <a:ext cx="3285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0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>
            <p:ph type="title"/>
          </p:nvPr>
        </p:nvSpPr>
        <p:spPr>
          <a:xfrm>
            <a:off x="2929500" y="2342625"/>
            <a:ext cx="3285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27"/>
          <p:cNvSpPr txBox="1"/>
          <p:nvPr>
            <p:ph hasCustomPrompt="1" idx="2" type="title"/>
          </p:nvPr>
        </p:nvSpPr>
        <p:spPr>
          <a:xfrm>
            <a:off x="2929500" y="1106175"/>
            <a:ext cx="32850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8" name="Google Shape;148;p27"/>
          <p:cNvSpPr txBox="1"/>
          <p:nvPr>
            <p:ph idx="1" type="subTitle"/>
          </p:nvPr>
        </p:nvSpPr>
        <p:spPr>
          <a:xfrm>
            <a:off x="2929500" y="3323950"/>
            <a:ext cx="3285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/>
          <p:nvPr>
            <p:ph type="ctrTitle"/>
          </p:nvPr>
        </p:nvSpPr>
        <p:spPr>
          <a:xfrm>
            <a:off x="4096775" y="540100"/>
            <a:ext cx="43257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2" name="Google Shape;152;p28"/>
          <p:cNvSpPr txBox="1"/>
          <p:nvPr>
            <p:ph idx="1" type="subTitle"/>
          </p:nvPr>
        </p:nvSpPr>
        <p:spPr>
          <a:xfrm>
            <a:off x="4096775" y="1524100"/>
            <a:ext cx="4325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3" name="Google Shape;153;p28"/>
          <p:cNvSpPr txBox="1"/>
          <p:nvPr/>
        </p:nvSpPr>
        <p:spPr>
          <a:xfrm>
            <a:off x="4409075" y="3137600"/>
            <a:ext cx="37011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CREDITS: This presentation template was created by </a:t>
            </a:r>
            <a:r>
              <a:rPr lang="ru" u="sng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ru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, including icons by </a:t>
            </a:r>
            <a:r>
              <a:rPr lang="ru" u="sng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ru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, infographics &amp; images by</a:t>
            </a:r>
            <a:r>
              <a:rPr lang="ru">
                <a:solidFill>
                  <a:schemeClr val="lt2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ru" u="sng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ru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.</a:t>
            </a:r>
            <a:endParaRPr>
              <a:solidFill>
                <a:schemeClr val="lt2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3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xygen"/>
              <a:buChar char="●"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703800" y="2491350"/>
            <a:ext cx="3494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4913600" y="2491350"/>
            <a:ext cx="35103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703800" y="3001175"/>
            <a:ext cx="34941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4913600" y="3001175"/>
            <a:ext cx="35103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>
            <p:ph type="title"/>
          </p:nvPr>
        </p:nvSpPr>
        <p:spPr>
          <a:xfrm>
            <a:off x="2433000" y="1371169"/>
            <a:ext cx="42780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2433000" y="2441425"/>
            <a:ext cx="42780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/>
          <p:nvPr>
            <p:ph type="title"/>
          </p:nvPr>
        </p:nvSpPr>
        <p:spPr>
          <a:xfrm>
            <a:off x="1388100" y="1693050"/>
            <a:ext cx="6367800" cy="17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/>
          <p:nvPr>
            <p:ph type="title"/>
          </p:nvPr>
        </p:nvSpPr>
        <p:spPr>
          <a:xfrm>
            <a:off x="2433000" y="1330038"/>
            <a:ext cx="4278000" cy="16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8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775600" y="3100075"/>
            <a:ext cx="35928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0"/>
          <p:cNvPicPr preferRelativeResize="0"/>
          <p:nvPr/>
        </p:nvPicPr>
        <p:blipFill rotWithShape="1">
          <a:blip r:embed="rId2">
            <a:alphaModFix/>
          </a:blip>
          <a:srcRect b="10" l="56623" r="0" t="0"/>
          <a:stretch/>
        </p:blipFill>
        <p:spPr>
          <a:xfrm>
            <a:off x="5177825" y="0"/>
            <a:ext cx="3966179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0"/>
          <p:cNvSpPr txBox="1"/>
          <p:nvPr>
            <p:ph type="title"/>
          </p:nvPr>
        </p:nvSpPr>
        <p:spPr>
          <a:xfrm>
            <a:off x="4781550" y="1416450"/>
            <a:ext cx="3642600" cy="18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" type="subTitle"/>
          </p:nvPr>
        </p:nvSpPr>
        <p:spPr>
          <a:xfrm>
            <a:off x="5452800" y="3276450"/>
            <a:ext cx="29712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8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ctrTitle"/>
          </p:nvPr>
        </p:nvSpPr>
        <p:spPr>
          <a:xfrm>
            <a:off x="2997900" y="392850"/>
            <a:ext cx="6154200" cy="26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                    </a:t>
            </a:r>
            <a:r>
              <a:rPr lang="ru" sz="3600"/>
              <a:t>База данных       автоматизированного учета      вкладов и займов в </a:t>
            </a:r>
            <a:r>
              <a:rPr lang="ru" sz="3600"/>
              <a:t>коммерческом</a:t>
            </a:r>
            <a:r>
              <a:rPr lang="ru" sz="3600"/>
              <a:t> банке</a:t>
            </a:r>
            <a:endParaRPr sz="3600"/>
          </a:p>
        </p:txBody>
      </p:sp>
      <p:sp>
        <p:nvSpPr>
          <p:cNvPr id="164" name="Google Shape;164;p32"/>
          <p:cNvSpPr txBox="1"/>
          <p:nvPr>
            <p:ph idx="1" type="subTitle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title"/>
          </p:nvPr>
        </p:nvSpPr>
        <p:spPr>
          <a:xfrm>
            <a:off x="800025" y="18127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Спасибо за внимание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курсового проектирования </a:t>
            </a:r>
            <a:endParaRPr/>
          </a:p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Poiret One"/>
              <a:buChar char="-"/>
            </a:pPr>
            <a:r>
              <a:rPr b="1" lang="ru" sz="1700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rPr>
              <a:t>разработать er диаграмму по предметной области;</a:t>
            </a:r>
            <a:endParaRPr b="1" sz="1700">
              <a:solidFill>
                <a:schemeClr val="dk2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indent="-3365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Poiret One"/>
              <a:buChar char="-"/>
            </a:pPr>
            <a:r>
              <a:rPr b="1" lang="ru" sz="1700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rPr>
              <a:t>по разработанной er диаграмме создать базу данных;</a:t>
            </a:r>
            <a:endParaRPr b="1" sz="1700">
              <a:solidFill>
                <a:schemeClr val="dk2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indent="-3365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Poiret One"/>
              <a:buChar char="-"/>
            </a:pPr>
            <a:r>
              <a:rPr b="1" lang="ru" sz="1700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rPr>
              <a:t>заполнить данными получившуюся базу данных</a:t>
            </a:r>
            <a:endParaRPr b="1" sz="1700">
              <a:solidFill>
                <a:schemeClr val="dk2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indent="-3365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Poiret One"/>
              <a:buChar char="-"/>
            </a:pPr>
            <a:r>
              <a:rPr b="1" lang="ru" sz="1700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rPr>
              <a:t>разработать интерфейс для работы с базой данных;</a:t>
            </a:r>
            <a:endParaRPr b="1" sz="1700">
              <a:solidFill>
                <a:schemeClr val="dk2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indent="-3365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Poiret One"/>
              <a:buChar char="-"/>
            </a:pPr>
            <a:r>
              <a:rPr b="1" lang="ru" sz="1700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rPr>
              <a:t>Разработать sql запросы чтобы автоматизировать добавление определенных данных в таблицы</a:t>
            </a:r>
            <a:endParaRPr b="1" sz="1700">
              <a:solidFill>
                <a:schemeClr val="dk2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indent="-3365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Poiret One"/>
              <a:buChar char="-"/>
            </a:pPr>
            <a:r>
              <a:rPr b="1" lang="ru" sz="1700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rPr>
              <a:t>связать интерфейс с базой данных с помощью программирования;</a:t>
            </a:r>
            <a:endParaRPr b="1" sz="1700">
              <a:solidFill>
                <a:schemeClr val="dk2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1482675" y="0"/>
            <a:ext cx="6367800" cy="17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Логическая структура базы данных</a:t>
            </a:r>
            <a:endParaRPr sz="2400"/>
          </a:p>
        </p:txBody>
      </p:sp>
      <p:pic>
        <p:nvPicPr>
          <p:cNvPr id="176" name="Google Shape;1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212" y="1364150"/>
            <a:ext cx="4881574" cy="36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title"/>
          </p:nvPr>
        </p:nvSpPr>
        <p:spPr>
          <a:xfrm>
            <a:off x="298126" y="654800"/>
            <a:ext cx="577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accent6"/>
                </a:solidFill>
              </a:rPr>
              <a:t>Разработка интерфейса, логики</a:t>
            </a:r>
            <a:endParaRPr sz="26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5"/>
          <p:cNvSpPr txBox="1"/>
          <p:nvPr>
            <p:ph idx="1" type="subTitle"/>
          </p:nvPr>
        </p:nvSpPr>
        <p:spPr>
          <a:xfrm>
            <a:off x="298125" y="1236000"/>
            <a:ext cx="5922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5400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3"/>
                </a:solidFill>
                <a:latin typeface="Poiret One"/>
                <a:ea typeface="Poiret One"/>
                <a:cs typeface="Poiret One"/>
                <a:sym typeface="Poiret One"/>
              </a:rPr>
              <a:t>Реализация интерфейса для базы данных SQLite с использованием PyQt5 - это одна из самых популярных задач в области разработки программного обеспечения. PyQt5 - это библиотека Python, которая предоставляет широкий набор инструментов для создания пользовательских интерфейсов для приложений на основе Python.</a:t>
            </a:r>
            <a:endParaRPr b="1" sz="1700">
              <a:solidFill>
                <a:schemeClr val="accent3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Удаление</a:t>
            </a:r>
            <a:endParaRPr/>
          </a:p>
        </p:txBody>
      </p:sp>
      <p:sp>
        <p:nvSpPr>
          <p:cNvPr id="188" name="Google Shape;188;p36"/>
          <p:cNvSpPr txBox="1"/>
          <p:nvPr>
            <p:ph idx="1" type="subTitle"/>
          </p:nvPr>
        </p:nvSpPr>
        <p:spPr>
          <a:xfrm>
            <a:off x="720000" y="1452575"/>
            <a:ext cx="4461600" cy="28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6"/>
          <p:cNvPicPr preferRelativeResize="0"/>
          <p:nvPr/>
        </p:nvPicPr>
        <p:blipFill rotWithShape="1">
          <a:blip r:embed="rId3">
            <a:alphaModFix/>
          </a:blip>
          <a:srcRect b="43634" l="7667" r="57605" t="42219"/>
          <a:stretch/>
        </p:blipFill>
        <p:spPr>
          <a:xfrm>
            <a:off x="458325" y="1198800"/>
            <a:ext cx="5929224" cy="13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7299" y="2279900"/>
            <a:ext cx="3447525" cy="27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type="title"/>
          </p:nvPr>
        </p:nvSpPr>
        <p:spPr>
          <a:xfrm>
            <a:off x="606950" y="156219"/>
            <a:ext cx="42780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700"/>
              <a:t>Добавление</a:t>
            </a:r>
            <a:endParaRPr sz="3700"/>
          </a:p>
        </p:txBody>
      </p:sp>
      <p:sp>
        <p:nvSpPr>
          <p:cNvPr id="196" name="Google Shape;196;p37"/>
          <p:cNvSpPr txBox="1"/>
          <p:nvPr>
            <p:ph idx="1" type="subTitle"/>
          </p:nvPr>
        </p:nvSpPr>
        <p:spPr>
          <a:xfrm>
            <a:off x="2433000" y="2441425"/>
            <a:ext cx="42780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7"/>
          <p:cNvPicPr preferRelativeResize="0"/>
          <p:nvPr/>
        </p:nvPicPr>
        <p:blipFill rotWithShape="1">
          <a:blip r:embed="rId3">
            <a:alphaModFix/>
          </a:blip>
          <a:srcRect b="44081" l="7144" r="6989" t="42448"/>
          <a:stretch/>
        </p:blipFill>
        <p:spPr>
          <a:xfrm>
            <a:off x="218250" y="960325"/>
            <a:ext cx="8780251" cy="77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0974" y="1937975"/>
            <a:ext cx="3447525" cy="27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337775" y="209663"/>
            <a:ext cx="4278000" cy="16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/>
              <a:t>Изменение</a:t>
            </a:r>
            <a:endParaRPr sz="4100"/>
          </a:p>
        </p:txBody>
      </p:sp>
      <p:sp>
        <p:nvSpPr>
          <p:cNvPr id="204" name="Google Shape;204;p38"/>
          <p:cNvSpPr txBox="1"/>
          <p:nvPr>
            <p:ph idx="1" type="subTitle"/>
          </p:nvPr>
        </p:nvSpPr>
        <p:spPr>
          <a:xfrm>
            <a:off x="2775600" y="3100075"/>
            <a:ext cx="35928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8"/>
          <p:cNvPicPr preferRelativeResize="0"/>
          <p:nvPr/>
        </p:nvPicPr>
        <p:blipFill rotWithShape="1">
          <a:blip r:embed="rId3">
            <a:alphaModFix/>
          </a:blip>
          <a:srcRect b="40493" l="6978" r="6970" t="44116"/>
          <a:stretch/>
        </p:blipFill>
        <p:spPr>
          <a:xfrm>
            <a:off x="269150" y="1214950"/>
            <a:ext cx="8605699" cy="86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7324" y="2214425"/>
            <a:ext cx="3447525" cy="27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727275" y="540100"/>
            <a:ext cx="4211100" cy="3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700"/>
              <a:t>Открытие</a:t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9"/>
          <p:cNvPicPr preferRelativeResize="0"/>
          <p:nvPr/>
        </p:nvPicPr>
        <p:blipFill rotWithShape="1">
          <a:blip r:embed="rId3">
            <a:alphaModFix/>
          </a:blip>
          <a:srcRect b="31403" l="5506" r="53731" t="38385"/>
          <a:stretch/>
        </p:blipFill>
        <p:spPr>
          <a:xfrm>
            <a:off x="327375" y="1222225"/>
            <a:ext cx="5706302" cy="237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7349" y="2287175"/>
            <a:ext cx="3447525" cy="27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title"/>
          </p:nvPr>
        </p:nvSpPr>
        <p:spPr>
          <a:xfrm>
            <a:off x="4781550" y="1416450"/>
            <a:ext cx="3642600" cy="18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0"/>
          <p:cNvSpPr txBox="1"/>
          <p:nvPr>
            <p:ph idx="1" type="subTitle"/>
          </p:nvPr>
        </p:nvSpPr>
        <p:spPr>
          <a:xfrm>
            <a:off x="5452800" y="3276450"/>
            <a:ext cx="29712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0"/>
          <p:cNvSpPr txBox="1"/>
          <p:nvPr/>
        </p:nvSpPr>
        <p:spPr>
          <a:xfrm>
            <a:off x="109125" y="341925"/>
            <a:ext cx="88464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ru" sz="240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ЗАКЛЮЧЕНИЕ</a:t>
            </a:r>
            <a:endParaRPr b="1" sz="240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   </a:t>
            </a:r>
            <a:r>
              <a:rPr b="1" lang="ru" sz="180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Для достижения поставленной цели были решены следующие задачи:</a:t>
            </a:r>
            <a:endParaRPr b="1" sz="180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Poiret One"/>
              <a:buChar char="●"/>
            </a:pPr>
            <a:r>
              <a:rPr b="1" lang="ru" sz="180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была создана ER-диаграмма по техническому заданию (в Draw SQL);</a:t>
            </a:r>
            <a:endParaRPr b="1" sz="180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Poiret One"/>
              <a:buChar char="●"/>
            </a:pPr>
            <a:r>
              <a:rPr b="1" lang="ru" sz="180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была создана база данных по ER-диаграмме (в SQLite);</a:t>
            </a:r>
            <a:endParaRPr b="1" sz="180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Poiret One"/>
              <a:buChar char="●"/>
            </a:pPr>
            <a:r>
              <a:rPr b="1" lang="ru" sz="180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БД была заполнена тестовыми данными;</a:t>
            </a:r>
            <a:endParaRPr b="1" sz="180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Poiret One"/>
              <a:buChar char="●"/>
            </a:pPr>
            <a:r>
              <a:rPr b="1" lang="ru" sz="180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была создана авторизация (в Qt5 дизайнер);</a:t>
            </a:r>
            <a:endParaRPr b="1" sz="180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Poiret One"/>
              <a:buChar char="●"/>
            </a:pPr>
            <a:r>
              <a:rPr b="1" lang="ru" sz="180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разработаны формы для автоматизированного заполнения данными БД (в Qt5 дизайнер);</a:t>
            </a:r>
            <a:endParaRPr b="1" sz="180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Poiret One"/>
              <a:buChar char="●"/>
            </a:pPr>
            <a:r>
              <a:rPr b="1" lang="ru" sz="180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подключены формы к базе данных (в Visual Studio Code) были протестированы на работоспособность созданные формы</a:t>
            </a:r>
            <a:endParaRPr b="1" sz="180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Aesthetic Slideshow by Slidesgo">
  <a:themeElements>
    <a:clrScheme name="Simple Light">
      <a:dk1>
        <a:srgbClr val="6D5B57"/>
      </a:dk1>
      <a:lt1>
        <a:srgbClr val="F2E1D8"/>
      </a:lt1>
      <a:dk2>
        <a:srgbClr val="595959"/>
      </a:dk2>
      <a:lt2>
        <a:srgbClr val="B08980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F2E1D8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