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8ED5"/>
    <a:srgbClr val="17375E"/>
    <a:srgbClr val="102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27" autoAdjust="0"/>
  </p:normalViewPr>
  <p:slideViewPr>
    <p:cSldViewPr snapToGrid="0" snapToObjects="1">
      <p:cViewPr>
        <p:scale>
          <a:sx n="125" d="100"/>
          <a:sy n="125" d="100"/>
        </p:scale>
        <p:origin x="-666" y="-1206"/>
      </p:cViewPr>
      <p:guideLst>
        <p:guide orient="horz" pos="21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1DF750-0B86-4A47-B42D-007AE953ECCA}" type="doc">
      <dgm:prSet loTypeId="urn:microsoft.com/office/officeart/2005/8/layout/vProcess5" loCatId="process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09299CF-4D9C-491E-B22E-4F96C81B1AAA}">
      <dgm:prSet/>
      <dgm:spPr/>
      <dgm:t>
        <a:bodyPr/>
        <a:lstStyle/>
        <a:p>
          <a:r>
            <a:rPr lang="en-US" dirty="0"/>
            <a:t>• Total Vaccinations Administered: </a:t>
          </a:r>
          <a:r>
            <a:rPr lang="en-US" b="1" dirty="0"/>
            <a:t>13.27 Billion</a:t>
          </a:r>
        </a:p>
      </dgm:t>
    </dgm:pt>
    <dgm:pt modelId="{7DB4D3C0-2BE5-4E43-B343-6EB2A2AB4676}" type="parTrans" cxnId="{C81E475A-6D94-454B-8B95-BC53AF051A95}">
      <dgm:prSet/>
      <dgm:spPr/>
      <dgm:t>
        <a:bodyPr/>
        <a:lstStyle/>
        <a:p>
          <a:endParaRPr lang="en-US" sz="2800"/>
        </a:p>
      </dgm:t>
    </dgm:pt>
    <dgm:pt modelId="{500B2537-667B-4B59-BF38-915A5BE588E7}" type="sibTrans" cxnId="{C81E475A-6D94-454B-8B95-BC53AF051A95}">
      <dgm:prSet/>
      <dgm:spPr/>
      <dgm:t>
        <a:bodyPr/>
        <a:lstStyle/>
        <a:p>
          <a:endParaRPr lang="en-US"/>
        </a:p>
      </dgm:t>
    </dgm:pt>
    <dgm:pt modelId="{BBB69525-1837-4912-B43B-180A9E577B56}">
      <dgm:prSet/>
      <dgm:spPr/>
      <dgm:t>
        <a:bodyPr/>
        <a:lstStyle/>
        <a:p>
          <a:r>
            <a:rPr lang="en-US" dirty="0"/>
            <a:t>• People Vaccinated (1st Dose): </a:t>
          </a:r>
          <a:r>
            <a:rPr lang="en-US" b="1" dirty="0"/>
            <a:t>6.52 Billion</a:t>
          </a:r>
        </a:p>
      </dgm:t>
    </dgm:pt>
    <dgm:pt modelId="{151BE126-7519-4E86-9797-0CC992BEB5D2}" type="parTrans" cxnId="{BBD88221-318D-4D4F-9A79-10DF5022AB94}">
      <dgm:prSet/>
      <dgm:spPr/>
      <dgm:t>
        <a:bodyPr/>
        <a:lstStyle/>
        <a:p>
          <a:endParaRPr lang="en-US" sz="2800"/>
        </a:p>
      </dgm:t>
    </dgm:pt>
    <dgm:pt modelId="{321C6E4A-8AEB-435E-96CE-726D6C612D98}" type="sibTrans" cxnId="{BBD88221-318D-4D4F-9A79-10DF5022AB94}">
      <dgm:prSet/>
      <dgm:spPr/>
      <dgm:t>
        <a:bodyPr/>
        <a:lstStyle/>
        <a:p>
          <a:endParaRPr lang="en-US"/>
        </a:p>
      </dgm:t>
    </dgm:pt>
    <dgm:pt modelId="{DAB237FF-D3D2-4167-85F1-89FFC0BF7459}">
      <dgm:prSet/>
      <dgm:spPr/>
      <dgm:t>
        <a:bodyPr/>
        <a:lstStyle/>
        <a:p>
          <a:r>
            <a:rPr lang="en-US" dirty="0"/>
            <a:t>• People Fully Vaccinated</a:t>
          </a:r>
          <a:r>
            <a:rPr lang="en-US" b="1" dirty="0"/>
            <a:t>: 2.96 Billion</a:t>
          </a:r>
        </a:p>
      </dgm:t>
    </dgm:pt>
    <dgm:pt modelId="{F1AD9E29-96B2-4E62-BA98-2C4A769E4000}" type="parTrans" cxnId="{50EF6EF2-693E-45DD-AF8F-8068F13832C2}">
      <dgm:prSet/>
      <dgm:spPr/>
      <dgm:t>
        <a:bodyPr/>
        <a:lstStyle/>
        <a:p>
          <a:endParaRPr lang="en-US" sz="2800"/>
        </a:p>
      </dgm:t>
    </dgm:pt>
    <dgm:pt modelId="{665A48E5-589D-41D8-B7A5-81D71C2054E0}" type="sibTrans" cxnId="{50EF6EF2-693E-45DD-AF8F-8068F13832C2}">
      <dgm:prSet/>
      <dgm:spPr/>
      <dgm:t>
        <a:bodyPr/>
        <a:lstStyle/>
        <a:p>
          <a:endParaRPr lang="en-US"/>
        </a:p>
      </dgm:t>
    </dgm:pt>
    <dgm:pt modelId="{FCA6D1FD-571B-4C84-8055-48C3542CC1B1}">
      <dgm:prSet/>
      <dgm:spPr/>
      <dgm:t>
        <a:bodyPr/>
        <a:lstStyle/>
        <a:p>
          <a:r>
            <a:rPr lang="en-US" dirty="0"/>
            <a:t>• Latest Daily Vaccinations: </a:t>
          </a:r>
          <a:r>
            <a:rPr lang="en-US" b="1" dirty="0"/>
            <a:t>35.28 Million</a:t>
          </a:r>
        </a:p>
      </dgm:t>
    </dgm:pt>
    <dgm:pt modelId="{D61640D9-C1FE-4841-BD81-2F7DB50E8C30}" type="parTrans" cxnId="{001FC1E9-E512-440B-A560-C14BBFF84C1E}">
      <dgm:prSet/>
      <dgm:spPr/>
      <dgm:t>
        <a:bodyPr/>
        <a:lstStyle/>
        <a:p>
          <a:endParaRPr lang="en-US" sz="2800"/>
        </a:p>
      </dgm:t>
    </dgm:pt>
    <dgm:pt modelId="{57DD8DB8-9669-4BFF-9101-50F5CD90305B}" type="sibTrans" cxnId="{001FC1E9-E512-440B-A560-C14BBFF84C1E}">
      <dgm:prSet/>
      <dgm:spPr/>
      <dgm:t>
        <a:bodyPr/>
        <a:lstStyle/>
        <a:p>
          <a:endParaRPr lang="en-US"/>
        </a:p>
      </dgm:t>
    </dgm:pt>
    <dgm:pt modelId="{60E0AE23-4B9E-48B0-9365-7B2BB6A26A40}" type="pres">
      <dgm:prSet presAssocID="{9B1DF750-0B86-4A47-B42D-007AE953ECCA}" presName="outerComposite" presStyleCnt="0">
        <dgm:presLayoutVars>
          <dgm:chMax val="5"/>
          <dgm:dir/>
          <dgm:resizeHandles val="exact"/>
        </dgm:presLayoutVars>
      </dgm:prSet>
      <dgm:spPr/>
    </dgm:pt>
    <dgm:pt modelId="{0B413484-610B-49FF-A26B-BAC5678F2FCD}" type="pres">
      <dgm:prSet presAssocID="{9B1DF750-0B86-4A47-B42D-007AE953ECCA}" presName="dummyMaxCanvas" presStyleCnt="0">
        <dgm:presLayoutVars/>
      </dgm:prSet>
      <dgm:spPr/>
    </dgm:pt>
    <dgm:pt modelId="{6274C08E-156B-4E73-8C22-3200AA29E34A}" type="pres">
      <dgm:prSet presAssocID="{9B1DF750-0B86-4A47-B42D-007AE953ECCA}" presName="FourNodes_1" presStyleLbl="node1" presStyleIdx="0" presStyleCnt="4">
        <dgm:presLayoutVars>
          <dgm:bulletEnabled val="1"/>
        </dgm:presLayoutVars>
      </dgm:prSet>
      <dgm:spPr/>
    </dgm:pt>
    <dgm:pt modelId="{F0F41D90-98ED-437B-B46B-73D80AA93FE7}" type="pres">
      <dgm:prSet presAssocID="{9B1DF750-0B86-4A47-B42D-007AE953ECCA}" presName="FourNodes_2" presStyleLbl="node1" presStyleIdx="1" presStyleCnt="4">
        <dgm:presLayoutVars>
          <dgm:bulletEnabled val="1"/>
        </dgm:presLayoutVars>
      </dgm:prSet>
      <dgm:spPr/>
    </dgm:pt>
    <dgm:pt modelId="{A507902B-06F9-4AB1-AE33-6407D49AAEBB}" type="pres">
      <dgm:prSet presAssocID="{9B1DF750-0B86-4A47-B42D-007AE953ECCA}" presName="FourNodes_3" presStyleLbl="node1" presStyleIdx="2" presStyleCnt="4">
        <dgm:presLayoutVars>
          <dgm:bulletEnabled val="1"/>
        </dgm:presLayoutVars>
      </dgm:prSet>
      <dgm:spPr/>
    </dgm:pt>
    <dgm:pt modelId="{5E145D13-F9DF-4142-8083-73B4B6DDDBEF}" type="pres">
      <dgm:prSet presAssocID="{9B1DF750-0B86-4A47-B42D-007AE953ECCA}" presName="FourNodes_4" presStyleLbl="node1" presStyleIdx="3" presStyleCnt="4">
        <dgm:presLayoutVars>
          <dgm:bulletEnabled val="1"/>
        </dgm:presLayoutVars>
      </dgm:prSet>
      <dgm:spPr/>
    </dgm:pt>
    <dgm:pt modelId="{3C5C5344-9DEC-44BF-A8A5-463E52B82A02}" type="pres">
      <dgm:prSet presAssocID="{9B1DF750-0B86-4A47-B42D-007AE953ECCA}" presName="FourConn_1-2" presStyleLbl="fgAccFollowNode1" presStyleIdx="0" presStyleCnt="3">
        <dgm:presLayoutVars>
          <dgm:bulletEnabled val="1"/>
        </dgm:presLayoutVars>
      </dgm:prSet>
      <dgm:spPr/>
    </dgm:pt>
    <dgm:pt modelId="{D2733E06-33D3-4B7F-821A-46CB79DA3FA3}" type="pres">
      <dgm:prSet presAssocID="{9B1DF750-0B86-4A47-B42D-007AE953ECCA}" presName="FourConn_2-3" presStyleLbl="fgAccFollowNode1" presStyleIdx="1" presStyleCnt="3">
        <dgm:presLayoutVars>
          <dgm:bulletEnabled val="1"/>
        </dgm:presLayoutVars>
      </dgm:prSet>
      <dgm:spPr/>
    </dgm:pt>
    <dgm:pt modelId="{0E6AC266-019A-4BB8-9A41-A64B282CCD9C}" type="pres">
      <dgm:prSet presAssocID="{9B1DF750-0B86-4A47-B42D-007AE953ECCA}" presName="FourConn_3-4" presStyleLbl="fgAccFollowNode1" presStyleIdx="2" presStyleCnt="3">
        <dgm:presLayoutVars>
          <dgm:bulletEnabled val="1"/>
        </dgm:presLayoutVars>
      </dgm:prSet>
      <dgm:spPr/>
    </dgm:pt>
    <dgm:pt modelId="{D19333AD-1729-411C-83ED-42D5974CB658}" type="pres">
      <dgm:prSet presAssocID="{9B1DF750-0B86-4A47-B42D-007AE953ECCA}" presName="FourNodes_1_text" presStyleLbl="node1" presStyleIdx="3" presStyleCnt="4">
        <dgm:presLayoutVars>
          <dgm:bulletEnabled val="1"/>
        </dgm:presLayoutVars>
      </dgm:prSet>
      <dgm:spPr/>
    </dgm:pt>
    <dgm:pt modelId="{3B590E13-122E-47E5-A496-0DE35945369E}" type="pres">
      <dgm:prSet presAssocID="{9B1DF750-0B86-4A47-B42D-007AE953ECCA}" presName="FourNodes_2_text" presStyleLbl="node1" presStyleIdx="3" presStyleCnt="4">
        <dgm:presLayoutVars>
          <dgm:bulletEnabled val="1"/>
        </dgm:presLayoutVars>
      </dgm:prSet>
      <dgm:spPr/>
    </dgm:pt>
    <dgm:pt modelId="{E37336B9-8B22-46CF-8C15-396197DC6D4A}" type="pres">
      <dgm:prSet presAssocID="{9B1DF750-0B86-4A47-B42D-007AE953ECCA}" presName="FourNodes_3_text" presStyleLbl="node1" presStyleIdx="3" presStyleCnt="4">
        <dgm:presLayoutVars>
          <dgm:bulletEnabled val="1"/>
        </dgm:presLayoutVars>
      </dgm:prSet>
      <dgm:spPr/>
    </dgm:pt>
    <dgm:pt modelId="{BCD050E4-1D8E-48E1-AFD0-55937F0C3EED}" type="pres">
      <dgm:prSet presAssocID="{9B1DF750-0B86-4A47-B42D-007AE953ECC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DDCA305-C2E8-4DE6-B8DC-BCA00FB05EF4}" type="presOf" srcId="{BBB69525-1837-4912-B43B-180A9E577B56}" destId="{3B590E13-122E-47E5-A496-0DE35945369E}" srcOrd="1" destOrd="0" presId="urn:microsoft.com/office/officeart/2005/8/layout/vProcess5"/>
    <dgm:cxn modelId="{BBD88221-318D-4D4F-9A79-10DF5022AB94}" srcId="{9B1DF750-0B86-4A47-B42D-007AE953ECCA}" destId="{BBB69525-1837-4912-B43B-180A9E577B56}" srcOrd="1" destOrd="0" parTransId="{151BE126-7519-4E86-9797-0CC992BEB5D2}" sibTransId="{321C6E4A-8AEB-435E-96CE-726D6C612D98}"/>
    <dgm:cxn modelId="{46B28B2A-286A-4B61-88BD-B20E2CC121CE}" type="presOf" srcId="{9B1DF750-0B86-4A47-B42D-007AE953ECCA}" destId="{60E0AE23-4B9E-48B0-9365-7B2BB6A26A40}" srcOrd="0" destOrd="0" presId="urn:microsoft.com/office/officeart/2005/8/layout/vProcess5"/>
    <dgm:cxn modelId="{441CF736-790D-4405-9F87-8BB3B20F3285}" type="presOf" srcId="{FCA6D1FD-571B-4C84-8055-48C3542CC1B1}" destId="{5E145D13-F9DF-4142-8083-73B4B6DDDBEF}" srcOrd="0" destOrd="0" presId="urn:microsoft.com/office/officeart/2005/8/layout/vProcess5"/>
    <dgm:cxn modelId="{769AB960-8F08-4190-A62A-C37ED26878CA}" type="presOf" srcId="{DAB237FF-D3D2-4167-85F1-89FFC0BF7459}" destId="{E37336B9-8B22-46CF-8C15-396197DC6D4A}" srcOrd="1" destOrd="0" presId="urn:microsoft.com/office/officeart/2005/8/layout/vProcess5"/>
    <dgm:cxn modelId="{74A8D364-AC24-4B45-A4C5-9D6CEB1D40BE}" type="presOf" srcId="{BBB69525-1837-4912-B43B-180A9E577B56}" destId="{F0F41D90-98ED-437B-B46B-73D80AA93FE7}" srcOrd="0" destOrd="0" presId="urn:microsoft.com/office/officeart/2005/8/layout/vProcess5"/>
    <dgm:cxn modelId="{0A33814A-76D5-4722-90AA-CEA59950B27A}" type="presOf" srcId="{509299CF-4D9C-491E-B22E-4F96C81B1AAA}" destId="{6274C08E-156B-4E73-8C22-3200AA29E34A}" srcOrd="0" destOrd="0" presId="urn:microsoft.com/office/officeart/2005/8/layout/vProcess5"/>
    <dgm:cxn modelId="{8E8DD06E-810C-48CF-860A-FA722B9960BD}" type="presOf" srcId="{FCA6D1FD-571B-4C84-8055-48C3542CC1B1}" destId="{BCD050E4-1D8E-48E1-AFD0-55937F0C3EED}" srcOrd="1" destOrd="0" presId="urn:microsoft.com/office/officeart/2005/8/layout/vProcess5"/>
    <dgm:cxn modelId="{EE86C371-4DD0-4F25-8CF7-45263DCAFAAB}" type="presOf" srcId="{500B2537-667B-4B59-BF38-915A5BE588E7}" destId="{3C5C5344-9DEC-44BF-A8A5-463E52B82A02}" srcOrd="0" destOrd="0" presId="urn:microsoft.com/office/officeart/2005/8/layout/vProcess5"/>
    <dgm:cxn modelId="{C81E475A-6D94-454B-8B95-BC53AF051A95}" srcId="{9B1DF750-0B86-4A47-B42D-007AE953ECCA}" destId="{509299CF-4D9C-491E-B22E-4F96C81B1AAA}" srcOrd="0" destOrd="0" parTransId="{7DB4D3C0-2BE5-4E43-B343-6EB2A2AB4676}" sibTransId="{500B2537-667B-4B59-BF38-915A5BE588E7}"/>
    <dgm:cxn modelId="{36DFA290-9F84-49F6-A6C2-A1E2043B8E10}" type="presOf" srcId="{665A48E5-589D-41D8-B7A5-81D71C2054E0}" destId="{0E6AC266-019A-4BB8-9A41-A64B282CCD9C}" srcOrd="0" destOrd="0" presId="urn:microsoft.com/office/officeart/2005/8/layout/vProcess5"/>
    <dgm:cxn modelId="{8ED75C94-2BDA-4045-A662-B07D03533559}" type="presOf" srcId="{509299CF-4D9C-491E-B22E-4F96C81B1AAA}" destId="{D19333AD-1729-411C-83ED-42D5974CB658}" srcOrd="1" destOrd="0" presId="urn:microsoft.com/office/officeart/2005/8/layout/vProcess5"/>
    <dgm:cxn modelId="{29BED6BA-A5CE-4298-A568-1BD3AFA6BD09}" type="presOf" srcId="{DAB237FF-D3D2-4167-85F1-89FFC0BF7459}" destId="{A507902B-06F9-4AB1-AE33-6407D49AAEBB}" srcOrd="0" destOrd="0" presId="urn:microsoft.com/office/officeart/2005/8/layout/vProcess5"/>
    <dgm:cxn modelId="{3727C7BB-B54F-48A8-8E3E-F24D26AE1F77}" type="presOf" srcId="{321C6E4A-8AEB-435E-96CE-726D6C612D98}" destId="{D2733E06-33D3-4B7F-821A-46CB79DA3FA3}" srcOrd="0" destOrd="0" presId="urn:microsoft.com/office/officeart/2005/8/layout/vProcess5"/>
    <dgm:cxn modelId="{001FC1E9-E512-440B-A560-C14BBFF84C1E}" srcId="{9B1DF750-0B86-4A47-B42D-007AE953ECCA}" destId="{FCA6D1FD-571B-4C84-8055-48C3542CC1B1}" srcOrd="3" destOrd="0" parTransId="{D61640D9-C1FE-4841-BD81-2F7DB50E8C30}" sibTransId="{57DD8DB8-9669-4BFF-9101-50F5CD90305B}"/>
    <dgm:cxn modelId="{50EF6EF2-693E-45DD-AF8F-8068F13832C2}" srcId="{9B1DF750-0B86-4A47-B42D-007AE953ECCA}" destId="{DAB237FF-D3D2-4167-85F1-89FFC0BF7459}" srcOrd="2" destOrd="0" parTransId="{F1AD9E29-96B2-4E62-BA98-2C4A769E4000}" sibTransId="{665A48E5-589D-41D8-B7A5-81D71C2054E0}"/>
    <dgm:cxn modelId="{422E05EC-F52F-4CDD-A8DF-34D5E35CF689}" type="presParOf" srcId="{60E0AE23-4B9E-48B0-9365-7B2BB6A26A40}" destId="{0B413484-610B-49FF-A26B-BAC5678F2FCD}" srcOrd="0" destOrd="0" presId="urn:microsoft.com/office/officeart/2005/8/layout/vProcess5"/>
    <dgm:cxn modelId="{B032177F-844E-45EB-B573-1A29E40D9AE8}" type="presParOf" srcId="{60E0AE23-4B9E-48B0-9365-7B2BB6A26A40}" destId="{6274C08E-156B-4E73-8C22-3200AA29E34A}" srcOrd="1" destOrd="0" presId="urn:microsoft.com/office/officeart/2005/8/layout/vProcess5"/>
    <dgm:cxn modelId="{D6DB1A75-A0F5-4ADF-B158-DFC08675AA42}" type="presParOf" srcId="{60E0AE23-4B9E-48B0-9365-7B2BB6A26A40}" destId="{F0F41D90-98ED-437B-B46B-73D80AA93FE7}" srcOrd="2" destOrd="0" presId="urn:microsoft.com/office/officeart/2005/8/layout/vProcess5"/>
    <dgm:cxn modelId="{689EB134-5526-421B-BE8F-38B920352356}" type="presParOf" srcId="{60E0AE23-4B9E-48B0-9365-7B2BB6A26A40}" destId="{A507902B-06F9-4AB1-AE33-6407D49AAEBB}" srcOrd="3" destOrd="0" presId="urn:microsoft.com/office/officeart/2005/8/layout/vProcess5"/>
    <dgm:cxn modelId="{0192354F-3D96-46EE-8BA8-7773AA591596}" type="presParOf" srcId="{60E0AE23-4B9E-48B0-9365-7B2BB6A26A40}" destId="{5E145D13-F9DF-4142-8083-73B4B6DDDBEF}" srcOrd="4" destOrd="0" presId="urn:microsoft.com/office/officeart/2005/8/layout/vProcess5"/>
    <dgm:cxn modelId="{A15F6C89-573E-46E1-8030-3BF8E8E5C07D}" type="presParOf" srcId="{60E0AE23-4B9E-48B0-9365-7B2BB6A26A40}" destId="{3C5C5344-9DEC-44BF-A8A5-463E52B82A02}" srcOrd="5" destOrd="0" presId="urn:microsoft.com/office/officeart/2005/8/layout/vProcess5"/>
    <dgm:cxn modelId="{132A1792-CBF2-489A-8FE7-72E75E45F1D2}" type="presParOf" srcId="{60E0AE23-4B9E-48B0-9365-7B2BB6A26A40}" destId="{D2733E06-33D3-4B7F-821A-46CB79DA3FA3}" srcOrd="6" destOrd="0" presId="urn:microsoft.com/office/officeart/2005/8/layout/vProcess5"/>
    <dgm:cxn modelId="{8413E2C4-58AA-4D9F-9E69-6BA089B7B80F}" type="presParOf" srcId="{60E0AE23-4B9E-48B0-9365-7B2BB6A26A40}" destId="{0E6AC266-019A-4BB8-9A41-A64B282CCD9C}" srcOrd="7" destOrd="0" presId="urn:microsoft.com/office/officeart/2005/8/layout/vProcess5"/>
    <dgm:cxn modelId="{A736E514-EA4B-4F0A-8D6E-6C8BC245A50D}" type="presParOf" srcId="{60E0AE23-4B9E-48B0-9365-7B2BB6A26A40}" destId="{D19333AD-1729-411C-83ED-42D5974CB658}" srcOrd="8" destOrd="0" presId="urn:microsoft.com/office/officeart/2005/8/layout/vProcess5"/>
    <dgm:cxn modelId="{AD1923B0-681D-4C09-BDD1-66D69D211754}" type="presParOf" srcId="{60E0AE23-4B9E-48B0-9365-7B2BB6A26A40}" destId="{3B590E13-122E-47E5-A496-0DE35945369E}" srcOrd="9" destOrd="0" presId="urn:microsoft.com/office/officeart/2005/8/layout/vProcess5"/>
    <dgm:cxn modelId="{3AD7191B-D150-4B14-9DFC-560A7C638498}" type="presParOf" srcId="{60E0AE23-4B9E-48B0-9365-7B2BB6A26A40}" destId="{E37336B9-8B22-46CF-8C15-396197DC6D4A}" srcOrd="10" destOrd="0" presId="urn:microsoft.com/office/officeart/2005/8/layout/vProcess5"/>
    <dgm:cxn modelId="{02B49F35-E809-434E-886E-E5AB5B4DD63B}" type="presParOf" srcId="{60E0AE23-4B9E-48B0-9365-7B2BB6A26A40}" destId="{BCD050E4-1D8E-48E1-AFD0-55937F0C3EE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ADC421-F882-4986-807D-18BCC08C7533}" type="doc">
      <dgm:prSet loTypeId="urn:microsoft.com/office/officeart/2005/8/layout/process5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2A582FD-1227-4DE2-85B7-9D89240B38C6}">
      <dgm:prSet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/>
            <a:t>• Steady rise from Jan to May, </a:t>
          </a:r>
          <a:r>
            <a:rPr lang="en-US" b="1" dirty="0"/>
            <a:t>peaking in </a:t>
          </a:r>
        </a:p>
        <a:p>
          <a:r>
            <a:rPr lang="en-US" b="1" dirty="0"/>
            <a:t>May (~0.75B)</a:t>
          </a:r>
        </a:p>
      </dgm:t>
    </dgm:pt>
    <dgm:pt modelId="{B67066B4-8301-444B-B07B-6A7C1C13620A}" type="parTrans" cxnId="{6900E2B0-3719-40FF-8856-D6D407A79025}">
      <dgm:prSet/>
      <dgm:spPr/>
      <dgm:t>
        <a:bodyPr/>
        <a:lstStyle/>
        <a:p>
          <a:endParaRPr lang="en-US"/>
        </a:p>
      </dgm:t>
    </dgm:pt>
    <dgm:pt modelId="{C2DAA6DC-F48C-4A5B-9BB4-9DFEDDA43661}" type="sibTrans" cxnId="{6900E2B0-3719-40FF-8856-D6D407A79025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B29B964E-2889-4277-8EF7-60EB387598E7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/>
            <a:t>• Decline from June; December lowest</a:t>
          </a:r>
        </a:p>
      </dgm:t>
    </dgm:pt>
    <dgm:pt modelId="{64919535-C646-41BB-9AD6-EAC64EF6EEC5}" type="parTrans" cxnId="{97B3AC54-07F6-4821-87F2-A50D9A593D83}">
      <dgm:prSet/>
      <dgm:spPr/>
      <dgm:t>
        <a:bodyPr/>
        <a:lstStyle/>
        <a:p>
          <a:endParaRPr lang="en-US"/>
        </a:p>
      </dgm:t>
    </dgm:pt>
    <dgm:pt modelId="{7BC9339B-992E-43D9-AB00-1E2DC7F1C5F6}" type="sibTrans" cxnId="{97B3AC54-07F6-4821-87F2-A50D9A593D83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299A4832-EAA9-4564-9610-6947EFA2A3C7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/>
            <a:t>• Countries with high daily vaccinations per million: Falkland Islands, Seychelles, UAE</a:t>
          </a:r>
        </a:p>
      </dgm:t>
    </dgm:pt>
    <dgm:pt modelId="{81CC87DF-813A-47E9-BDD1-99EE09A8D53E}" type="parTrans" cxnId="{6151B4FD-D79D-4F12-9E07-BF0234E845FA}">
      <dgm:prSet/>
      <dgm:spPr/>
      <dgm:t>
        <a:bodyPr/>
        <a:lstStyle/>
        <a:p>
          <a:endParaRPr lang="en-US"/>
        </a:p>
      </dgm:t>
    </dgm:pt>
    <dgm:pt modelId="{1E0580CB-5BCD-4147-82FF-895F31D8FCBA}" type="sibTrans" cxnId="{6151B4FD-D79D-4F12-9E07-BF0234E845FA}">
      <dgm:prSet/>
      <dgm:spPr/>
      <dgm:t>
        <a:bodyPr/>
        <a:lstStyle/>
        <a:p>
          <a:endParaRPr lang="en-US"/>
        </a:p>
      </dgm:t>
    </dgm:pt>
    <dgm:pt modelId="{F4BFF363-19A7-4885-8348-83F8FE47F9CF}" type="pres">
      <dgm:prSet presAssocID="{D0ADC421-F882-4986-807D-18BCC08C7533}" presName="diagram" presStyleCnt="0">
        <dgm:presLayoutVars>
          <dgm:dir/>
          <dgm:resizeHandles val="exact"/>
        </dgm:presLayoutVars>
      </dgm:prSet>
      <dgm:spPr/>
    </dgm:pt>
    <dgm:pt modelId="{76B3D4CF-B48E-4A0B-9BFD-E14A98E5925B}" type="pres">
      <dgm:prSet presAssocID="{A2A582FD-1227-4DE2-85B7-9D89240B38C6}" presName="node" presStyleLbl="node1" presStyleIdx="0" presStyleCnt="3">
        <dgm:presLayoutVars>
          <dgm:bulletEnabled val="1"/>
        </dgm:presLayoutVars>
      </dgm:prSet>
      <dgm:spPr/>
    </dgm:pt>
    <dgm:pt modelId="{7EFEE6D3-50C4-475E-A263-EE1B02B7154C}" type="pres">
      <dgm:prSet presAssocID="{C2DAA6DC-F48C-4A5B-9BB4-9DFEDDA43661}" presName="sibTrans" presStyleLbl="sibTrans2D1" presStyleIdx="0" presStyleCnt="2"/>
      <dgm:spPr/>
    </dgm:pt>
    <dgm:pt modelId="{0CF6BB2A-F903-482A-B08F-1D8DA86C18B6}" type="pres">
      <dgm:prSet presAssocID="{C2DAA6DC-F48C-4A5B-9BB4-9DFEDDA43661}" presName="connectorText" presStyleLbl="sibTrans2D1" presStyleIdx="0" presStyleCnt="2"/>
      <dgm:spPr/>
    </dgm:pt>
    <dgm:pt modelId="{3E82444E-83FA-40D2-9A91-60F8019A26A9}" type="pres">
      <dgm:prSet presAssocID="{B29B964E-2889-4277-8EF7-60EB387598E7}" presName="node" presStyleLbl="node1" presStyleIdx="1" presStyleCnt="3">
        <dgm:presLayoutVars>
          <dgm:bulletEnabled val="1"/>
        </dgm:presLayoutVars>
      </dgm:prSet>
      <dgm:spPr/>
    </dgm:pt>
    <dgm:pt modelId="{059BA3A7-6E7C-4A2F-95A4-E58970D8C428}" type="pres">
      <dgm:prSet presAssocID="{7BC9339B-992E-43D9-AB00-1E2DC7F1C5F6}" presName="sibTrans" presStyleLbl="sibTrans2D1" presStyleIdx="1" presStyleCnt="2"/>
      <dgm:spPr/>
    </dgm:pt>
    <dgm:pt modelId="{E087400A-6F20-4564-AF01-41631ADC2090}" type="pres">
      <dgm:prSet presAssocID="{7BC9339B-992E-43D9-AB00-1E2DC7F1C5F6}" presName="connectorText" presStyleLbl="sibTrans2D1" presStyleIdx="1" presStyleCnt="2"/>
      <dgm:spPr/>
    </dgm:pt>
    <dgm:pt modelId="{BDFD7370-C82C-42CC-B756-ECA00CB2B6A7}" type="pres">
      <dgm:prSet presAssocID="{299A4832-EAA9-4564-9610-6947EFA2A3C7}" presName="node" presStyleLbl="node1" presStyleIdx="2" presStyleCnt="3">
        <dgm:presLayoutVars>
          <dgm:bulletEnabled val="1"/>
        </dgm:presLayoutVars>
      </dgm:prSet>
      <dgm:spPr/>
    </dgm:pt>
  </dgm:ptLst>
  <dgm:cxnLst>
    <dgm:cxn modelId="{81D55502-4BFC-4279-8AAD-7F2580721CEA}" type="presOf" srcId="{299A4832-EAA9-4564-9610-6947EFA2A3C7}" destId="{BDFD7370-C82C-42CC-B756-ECA00CB2B6A7}" srcOrd="0" destOrd="0" presId="urn:microsoft.com/office/officeart/2005/8/layout/process5"/>
    <dgm:cxn modelId="{A93BAA0E-81D0-4324-B8D5-4D42796143F0}" type="presOf" srcId="{A2A582FD-1227-4DE2-85B7-9D89240B38C6}" destId="{76B3D4CF-B48E-4A0B-9BFD-E14A98E5925B}" srcOrd="0" destOrd="0" presId="urn:microsoft.com/office/officeart/2005/8/layout/process5"/>
    <dgm:cxn modelId="{15F42F12-6231-464F-9F50-3A1C442975D9}" type="presOf" srcId="{C2DAA6DC-F48C-4A5B-9BB4-9DFEDDA43661}" destId="{7EFEE6D3-50C4-475E-A263-EE1B02B7154C}" srcOrd="0" destOrd="0" presId="urn:microsoft.com/office/officeart/2005/8/layout/process5"/>
    <dgm:cxn modelId="{DD25BB18-6173-43C1-88DE-4C48922D115E}" type="presOf" srcId="{B29B964E-2889-4277-8EF7-60EB387598E7}" destId="{3E82444E-83FA-40D2-9A91-60F8019A26A9}" srcOrd="0" destOrd="0" presId="urn:microsoft.com/office/officeart/2005/8/layout/process5"/>
    <dgm:cxn modelId="{5950D463-C82E-4351-A8E8-485B7B5A89CF}" type="presOf" srcId="{C2DAA6DC-F48C-4A5B-9BB4-9DFEDDA43661}" destId="{0CF6BB2A-F903-482A-B08F-1D8DA86C18B6}" srcOrd="1" destOrd="0" presId="urn:microsoft.com/office/officeart/2005/8/layout/process5"/>
    <dgm:cxn modelId="{F5FE5C6E-E2F7-49B0-BD7D-D2C321BA1D20}" type="presOf" srcId="{D0ADC421-F882-4986-807D-18BCC08C7533}" destId="{F4BFF363-19A7-4885-8348-83F8FE47F9CF}" srcOrd="0" destOrd="0" presId="urn:microsoft.com/office/officeart/2005/8/layout/process5"/>
    <dgm:cxn modelId="{97B3AC54-07F6-4821-87F2-A50D9A593D83}" srcId="{D0ADC421-F882-4986-807D-18BCC08C7533}" destId="{B29B964E-2889-4277-8EF7-60EB387598E7}" srcOrd="1" destOrd="0" parTransId="{64919535-C646-41BB-9AD6-EAC64EF6EEC5}" sibTransId="{7BC9339B-992E-43D9-AB00-1E2DC7F1C5F6}"/>
    <dgm:cxn modelId="{B3C88E8A-16D5-4EAA-A435-F526FA8AE915}" type="presOf" srcId="{7BC9339B-992E-43D9-AB00-1E2DC7F1C5F6}" destId="{059BA3A7-6E7C-4A2F-95A4-E58970D8C428}" srcOrd="0" destOrd="0" presId="urn:microsoft.com/office/officeart/2005/8/layout/process5"/>
    <dgm:cxn modelId="{638395A6-2A92-436B-8A0E-E53FBB2AE599}" type="presOf" srcId="{7BC9339B-992E-43D9-AB00-1E2DC7F1C5F6}" destId="{E087400A-6F20-4564-AF01-41631ADC2090}" srcOrd="1" destOrd="0" presId="urn:microsoft.com/office/officeart/2005/8/layout/process5"/>
    <dgm:cxn modelId="{6900E2B0-3719-40FF-8856-D6D407A79025}" srcId="{D0ADC421-F882-4986-807D-18BCC08C7533}" destId="{A2A582FD-1227-4DE2-85B7-9D89240B38C6}" srcOrd="0" destOrd="0" parTransId="{B67066B4-8301-444B-B07B-6A7C1C13620A}" sibTransId="{C2DAA6DC-F48C-4A5B-9BB4-9DFEDDA43661}"/>
    <dgm:cxn modelId="{6151B4FD-D79D-4F12-9E07-BF0234E845FA}" srcId="{D0ADC421-F882-4986-807D-18BCC08C7533}" destId="{299A4832-EAA9-4564-9610-6947EFA2A3C7}" srcOrd="2" destOrd="0" parTransId="{81CC87DF-813A-47E9-BDD1-99EE09A8D53E}" sibTransId="{1E0580CB-5BCD-4147-82FF-895F31D8FCBA}"/>
    <dgm:cxn modelId="{4B4C18C4-BA40-44A2-AEFC-123DBF696760}" type="presParOf" srcId="{F4BFF363-19A7-4885-8348-83F8FE47F9CF}" destId="{76B3D4CF-B48E-4A0B-9BFD-E14A98E5925B}" srcOrd="0" destOrd="0" presId="urn:microsoft.com/office/officeart/2005/8/layout/process5"/>
    <dgm:cxn modelId="{ED8405B6-20B7-41FD-A897-0908A35E14A5}" type="presParOf" srcId="{F4BFF363-19A7-4885-8348-83F8FE47F9CF}" destId="{7EFEE6D3-50C4-475E-A263-EE1B02B7154C}" srcOrd="1" destOrd="0" presId="urn:microsoft.com/office/officeart/2005/8/layout/process5"/>
    <dgm:cxn modelId="{5B0608BA-BA14-4AB6-8CDB-7C331973B461}" type="presParOf" srcId="{7EFEE6D3-50C4-475E-A263-EE1B02B7154C}" destId="{0CF6BB2A-F903-482A-B08F-1D8DA86C18B6}" srcOrd="0" destOrd="0" presId="urn:microsoft.com/office/officeart/2005/8/layout/process5"/>
    <dgm:cxn modelId="{D67B4361-5209-4F9E-8125-93609592305E}" type="presParOf" srcId="{F4BFF363-19A7-4885-8348-83F8FE47F9CF}" destId="{3E82444E-83FA-40D2-9A91-60F8019A26A9}" srcOrd="2" destOrd="0" presId="urn:microsoft.com/office/officeart/2005/8/layout/process5"/>
    <dgm:cxn modelId="{AE98609C-DFEC-4ADE-8CB4-096ECDC0EAF1}" type="presParOf" srcId="{F4BFF363-19A7-4885-8348-83F8FE47F9CF}" destId="{059BA3A7-6E7C-4A2F-95A4-E58970D8C428}" srcOrd="3" destOrd="0" presId="urn:microsoft.com/office/officeart/2005/8/layout/process5"/>
    <dgm:cxn modelId="{BDF21C9D-F23C-4C68-BCB1-DF04149E5191}" type="presParOf" srcId="{059BA3A7-6E7C-4A2F-95A4-E58970D8C428}" destId="{E087400A-6F20-4564-AF01-41631ADC2090}" srcOrd="0" destOrd="0" presId="urn:microsoft.com/office/officeart/2005/8/layout/process5"/>
    <dgm:cxn modelId="{77B9FE98-72A0-4586-977A-648CCBF8ED0F}" type="presParOf" srcId="{F4BFF363-19A7-4885-8348-83F8FE47F9CF}" destId="{BDFD7370-C82C-42CC-B756-ECA00CB2B6A7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DA65E8-CD0C-4996-9678-5080E686AD4D}" type="doc">
      <dgm:prSet loTypeId="urn:microsoft.com/office/officeart/2005/8/layout/cycle1" loCatId="cycle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7C6FA12-7259-416D-8A66-B8634FB2CDDA}">
      <dgm:prSet/>
      <dgm:spPr/>
      <dgm:t>
        <a:bodyPr/>
        <a:lstStyle/>
        <a:p>
          <a:r>
            <a:rPr lang="en-US" dirty="0"/>
            <a:t> Progress notable, but disparities remain</a:t>
          </a:r>
        </a:p>
      </dgm:t>
    </dgm:pt>
    <dgm:pt modelId="{A6FB10C2-DE8F-42B9-8D7C-125A7BB015C1}" type="parTrans" cxnId="{0773EE20-DA14-4FB7-9ED1-577CBF2378DC}">
      <dgm:prSet/>
      <dgm:spPr/>
      <dgm:t>
        <a:bodyPr/>
        <a:lstStyle/>
        <a:p>
          <a:endParaRPr lang="en-US"/>
        </a:p>
      </dgm:t>
    </dgm:pt>
    <dgm:pt modelId="{5E61D8A4-C95C-4F30-AEE9-F02E1D560D1B}" type="sibTrans" cxnId="{0773EE20-DA14-4FB7-9ED1-577CBF2378DC}">
      <dgm:prSet/>
      <dgm:spPr/>
      <dgm:t>
        <a:bodyPr/>
        <a:lstStyle/>
        <a:p>
          <a:endParaRPr lang="en-US"/>
        </a:p>
      </dgm:t>
    </dgm:pt>
    <dgm:pt modelId="{63629C66-4B28-41A1-836E-1DF3292C14C5}">
      <dgm:prSet/>
      <dgm:spPr/>
      <dgm:t>
        <a:bodyPr/>
        <a:lstStyle/>
        <a:p>
          <a:r>
            <a:rPr lang="en-US" dirty="0"/>
            <a:t> Recommendations:</a:t>
          </a:r>
        </a:p>
      </dgm:t>
    </dgm:pt>
    <dgm:pt modelId="{738259A3-EFCA-4388-AB51-2AD7DD97425C}" type="parTrans" cxnId="{4E14FB24-50D2-4E80-B02E-65ECAFABEC48}">
      <dgm:prSet/>
      <dgm:spPr/>
      <dgm:t>
        <a:bodyPr/>
        <a:lstStyle/>
        <a:p>
          <a:endParaRPr lang="en-US"/>
        </a:p>
      </dgm:t>
    </dgm:pt>
    <dgm:pt modelId="{3A2446D0-6B0D-4C2C-A6C5-01FEEC5788E6}" type="sibTrans" cxnId="{4E14FB24-50D2-4E80-B02E-65ECAFABEC48}">
      <dgm:prSet/>
      <dgm:spPr/>
      <dgm:t>
        <a:bodyPr/>
        <a:lstStyle/>
        <a:p>
          <a:endParaRPr lang="en-US"/>
        </a:p>
      </dgm:t>
    </dgm:pt>
    <dgm:pt modelId="{9C0014D9-7CE3-4511-BABD-7EF88266984B}">
      <dgm:prSet/>
      <dgm:spPr/>
      <dgm:t>
        <a:bodyPr/>
        <a:lstStyle/>
        <a:p>
          <a:r>
            <a:rPr lang="en-US" dirty="0"/>
            <a:t>Boost aid to low-income nations</a:t>
          </a:r>
        </a:p>
      </dgm:t>
    </dgm:pt>
    <dgm:pt modelId="{AD522825-379B-44B5-9733-55E2A989C130}" type="parTrans" cxnId="{99CF13B5-DEF0-4153-A8C5-7BE65EC858E3}">
      <dgm:prSet/>
      <dgm:spPr/>
      <dgm:t>
        <a:bodyPr/>
        <a:lstStyle/>
        <a:p>
          <a:endParaRPr lang="en-US"/>
        </a:p>
      </dgm:t>
    </dgm:pt>
    <dgm:pt modelId="{5F770BF2-C8BC-4F5B-94B9-4DAA0E2F175B}" type="sibTrans" cxnId="{99CF13B5-DEF0-4153-A8C5-7BE65EC858E3}">
      <dgm:prSet/>
      <dgm:spPr/>
      <dgm:t>
        <a:bodyPr/>
        <a:lstStyle/>
        <a:p>
          <a:endParaRPr lang="en-US"/>
        </a:p>
      </dgm:t>
    </dgm:pt>
    <dgm:pt modelId="{3BFE21F2-691E-4806-83B3-E133BFABC300}">
      <dgm:prSet/>
      <dgm:spPr/>
      <dgm:t>
        <a:bodyPr/>
        <a:lstStyle/>
        <a:p>
          <a:r>
            <a:rPr lang="en-US" dirty="0"/>
            <a:t>Plan for boosters</a:t>
          </a:r>
        </a:p>
      </dgm:t>
    </dgm:pt>
    <dgm:pt modelId="{4B33A22B-187F-4961-9494-860065D24C48}" type="parTrans" cxnId="{748D5AF0-4495-4D95-B215-E092AACD701F}">
      <dgm:prSet/>
      <dgm:spPr/>
      <dgm:t>
        <a:bodyPr/>
        <a:lstStyle/>
        <a:p>
          <a:endParaRPr lang="en-US"/>
        </a:p>
      </dgm:t>
    </dgm:pt>
    <dgm:pt modelId="{D63422E6-4824-4045-A0EB-802E3EA80935}" type="sibTrans" cxnId="{748D5AF0-4495-4D95-B215-E092AACD701F}">
      <dgm:prSet/>
      <dgm:spPr/>
      <dgm:t>
        <a:bodyPr/>
        <a:lstStyle/>
        <a:p>
          <a:endParaRPr lang="en-US"/>
        </a:p>
      </dgm:t>
    </dgm:pt>
    <dgm:pt modelId="{B6188925-D35A-4F97-819C-C6612B402255}">
      <dgm:prSet/>
      <dgm:spPr/>
      <dgm:t>
        <a:bodyPr/>
        <a:lstStyle/>
        <a:p>
          <a:r>
            <a:rPr lang="en-US" dirty="0"/>
            <a:t> Strengthen vaccine supply chains</a:t>
          </a:r>
        </a:p>
      </dgm:t>
    </dgm:pt>
    <dgm:pt modelId="{6DDB895C-AC68-4BFB-8B6A-FDB8D8BE0BDB}" type="parTrans" cxnId="{DB4BAF56-CBA0-49CA-AB7D-EDC372B1FF08}">
      <dgm:prSet/>
      <dgm:spPr/>
      <dgm:t>
        <a:bodyPr/>
        <a:lstStyle/>
        <a:p>
          <a:endParaRPr lang="en-US"/>
        </a:p>
      </dgm:t>
    </dgm:pt>
    <dgm:pt modelId="{4F8AD834-F705-487D-8198-21C1656F88C3}" type="sibTrans" cxnId="{DB4BAF56-CBA0-49CA-AB7D-EDC372B1FF08}">
      <dgm:prSet/>
      <dgm:spPr/>
      <dgm:t>
        <a:bodyPr/>
        <a:lstStyle/>
        <a:p>
          <a:endParaRPr lang="en-US"/>
        </a:p>
      </dgm:t>
    </dgm:pt>
    <dgm:pt modelId="{F6DD6F66-E1C1-4688-99F0-92FBCEA694C2}" type="pres">
      <dgm:prSet presAssocID="{89DA65E8-CD0C-4996-9678-5080E686AD4D}" presName="cycle" presStyleCnt="0">
        <dgm:presLayoutVars>
          <dgm:dir/>
          <dgm:resizeHandles val="exact"/>
        </dgm:presLayoutVars>
      </dgm:prSet>
      <dgm:spPr/>
    </dgm:pt>
    <dgm:pt modelId="{7610254C-5D49-4287-BB54-5B4C8113444A}" type="pres">
      <dgm:prSet presAssocID="{17C6FA12-7259-416D-8A66-B8634FB2CDDA}" presName="dummy" presStyleCnt="0"/>
      <dgm:spPr/>
    </dgm:pt>
    <dgm:pt modelId="{10B2367F-5D02-4F8A-B0C9-9DEDFF53EAB5}" type="pres">
      <dgm:prSet presAssocID="{17C6FA12-7259-416D-8A66-B8634FB2CDDA}" presName="node" presStyleLbl="revTx" presStyleIdx="0" presStyleCnt="5">
        <dgm:presLayoutVars>
          <dgm:bulletEnabled val="1"/>
        </dgm:presLayoutVars>
      </dgm:prSet>
      <dgm:spPr/>
    </dgm:pt>
    <dgm:pt modelId="{AC68A1EC-A3E6-4E6F-A12B-72AEE8B81170}" type="pres">
      <dgm:prSet presAssocID="{5E61D8A4-C95C-4F30-AEE9-F02E1D560D1B}" presName="sibTrans" presStyleLbl="node1" presStyleIdx="0" presStyleCnt="5"/>
      <dgm:spPr/>
    </dgm:pt>
    <dgm:pt modelId="{1D84D597-903F-4479-8D32-9B289C99A0F8}" type="pres">
      <dgm:prSet presAssocID="{63629C66-4B28-41A1-836E-1DF3292C14C5}" presName="dummy" presStyleCnt="0"/>
      <dgm:spPr/>
    </dgm:pt>
    <dgm:pt modelId="{DE62CF2F-3716-40D9-95A5-6FEA2691398D}" type="pres">
      <dgm:prSet presAssocID="{63629C66-4B28-41A1-836E-1DF3292C14C5}" presName="node" presStyleLbl="revTx" presStyleIdx="1" presStyleCnt="5">
        <dgm:presLayoutVars>
          <dgm:bulletEnabled val="1"/>
        </dgm:presLayoutVars>
      </dgm:prSet>
      <dgm:spPr/>
    </dgm:pt>
    <dgm:pt modelId="{F46DC2A5-FF16-4FF6-9082-95D656ED0183}" type="pres">
      <dgm:prSet presAssocID="{3A2446D0-6B0D-4C2C-A6C5-01FEEC5788E6}" presName="sibTrans" presStyleLbl="node1" presStyleIdx="1" presStyleCnt="5"/>
      <dgm:spPr/>
    </dgm:pt>
    <dgm:pt modelId="{947F1ABD-4A4D-4877-9E52-6B941AF78AD3}" type="pres">
      <dgm:prSet presAssocID="{9C0014D9-7CE3-4511-BABD-7EF88266984B}" presName="dummy" presStyleCnt="0"/>
      <dgm:spPr/>
    </dgm:pt>
    <dgm:pt modelId="{D24DADF0-5C8A-4B23-8635-6ECE1A3F625F}" type="pres">
      <dgm:prSet presAssocID="{9C0014D9-7CE3-4511-BABD-7EF88266984B}" presName="node" presStyleLbl="revTx" presStyleIdx="2" presStyleCnt="5">
        <dgm:presLayoutVars>
          <dgm:bulletEnabled val="1"/>
        </dgm:presLayoutVars>
      </dgm:prSet>
      <dgm:spPr/>
    </dgm:pt>
    <dgm:pt modelId="{56BE2810-9A67-4A3D-94F1-5A34908969F6}" type="pres">
      <dgm:prSet presAssocID="{5F770BF2-C8BC-4F5B-94B9-4DAA0E2F175B}" presName="sibTrans" presStyleLbl="node1" presStyleIdx="2" presStyleCnt="5"/>
      <dgm:spPr/>
    </dgm:pt>
    <dgm:pt modelId="{EDF44D50-CE06-484F-9E0B-EAC8F0D12C0A}" type="pres">
      <dgm:prSet presAssocID="{3BFE21F2-691E-4806-83B3-E133BFABC300}" presName="dummy" presStyleCnt="0"/>
      <dgm:spPr/>
    </dgm:pt>
    <dgm:pt modelId="{B4336C32-3C75-4A1F-8FF3-48129D51E058}" type="pres">
      <dgm:prSet presAssocID="{3BFE21F2-691E-4806-83B3-E133BFABC300}" presName="node" presStyleLbl="revTx" presStyleIdx="3" presStyleCnt="5">
        <dgm:presLayoutVars>
          <dgm:bulletEnabled val="1"/>
        </dgm:presLayoutVars>
      </dgm:prSet>
      <dgm:spPr/>
    </dgm:pt>
    <dgm:pt modelId="{0D26C73F-B7AF-4A5B-9D5C-95AEEB2824E9}" type="pres">
      <dgm:prSet presAssocID="{D63422E6-4824-4045-A0EB-802E3EA80935}" presName="sibTrans" presStyleLbl="node1" presStyleIdx="3" presStyleCnt="5"/>
      <dgm:spPr/>
    </dgm:pt>
    <dgm:pt modelId="{C84B3293-5FCE-41CE-B1EC-299D0D5BE34B}" type="pres">
      <dgm:prSet presAssocID="{B6188925-D35A-4F97-819C-C6612B402255}" presName="dummy" presStyleCnt="0"/>
      <dgm:spPr/>
    </dgm:pt>
    <dgm:pt modelId="{6282BD39-57C5-4E8B-88F1-94D938C9FE02}" type="pres">
      <dgm:prSet presAssocID="{B6188925-D35A-4F97-819C-C6612B402255}" presName="node" presStyleLbl="revTx" presStyleIdx="4" presStyleCnt="5">
        <dgm:presLayoutVars>
          <dgm:bulletEnabled val="1"/>
        </dgm:presLayoutVars>
      </dgm:prSet>
      <dgm:spPr/>
    </dgm:pt>
    <dgm:pt modelId="{A80C7E79-7F41-4402-AAA7-6B2D9F109ECC}" type="pres">
      <dgm:prSet presAssocID="{4F8AD834-F705-487D-8198-21C1656F88C3}" presName="sibTrans" presStyleLbl="node1" presStyleIdx="4" presStyleCnt="5"/>
      <dgm:spPr/>
    </dgm:pt>
  </dgm:ptLst>
  <dgm:cxnLst>
    <dgm:cxn modelId="{9E0F250D-7786-4BD0-9B4A-4F91F8FF452A}" type="presOf" srcId="{3BFE21F2-691E-4806-83B3-E133BFABC300}" destId="{B4336C32-3C75-4A1F-8FF3-48129D51E058}" srcOrd="0" destOrd="0" presId="urn:microsoft.com/office/officeart/2005/8/layout/cycle1"/>
    <dgm:cxn modelId="{8783CD14-5B95-4867-B32E-D95F5043A230}" type="presOf" srcId="{3A2446D0-6B0D-4C2C-A6C5-01FEEC5788E6}" destId="{F46DC2A5-FF16-4FF6-9082-95D656ED0183}" srcOrd="0" destOrd="0" presId="urn:microsoft.com/office/officeart/2005/8/layout/cycle1"/>
    <dgm:cxn modelId="{0773EE20-DA14-4FB7-9ED1-577CBF2378DC}" srcId="{89DA65E8-CD0C-4996-9678-5080E686AD4D}" destId="{17C6FA12-7259-416D-8A66-B8634FB2CDDA}" srcOrd="0" destOrd="0" parTransId="{A6FB10C2-DE8F-42B9-8D7C-125A7BB015C1}" sibTransId="{5E61D8A4-C95C-4F30-AEE9-F02E1D560D1B}"/>
    <dgm:cxn modelId="{C955FF20-F666-4E69-99DA-7EA61597619A}" type="presOf" srcId="{5E61D8A4-C95C-4F30-AEE9-F02E1D560D1B}" destId="{AC68A1EC-A3E6-4E6F-A12B-72AEE8B81170}" srcOrd="0" destOrd="0" presId="urn:microsoft.com/office/officeart/2005/8/layout/cycle1"/>
    <dgm:cxn modelId="{4E14FB24-50D2-4E80-B02E-65ECAFABEC48}" srcId="{89DA65E8-CD0C-4996-9678-5080E686AD4D}" destId="{63629C66-4B28-41A1-836E-1DF3292C14C5}" srcOrd="1" destOrd="0" parTransId="{738259A3-EFCA-4388-AB51-2AD7DD97425C}" sibTransId="{3A2446D0-6B0D-4C2C-A6C5-01FEEC5788E6}"/>
    <dgm:cxn modelId="{91371839-6966-4412-9BF2-857755BD6D06}" type="presOf" srcId="{B6188925-D35A-4F97-819C-C6612B402255}" destId="{6282BD39-57C5-4E8B-88F1-94D938C9FE02}" srcOrd="0" destOrd="0" presId="urn:microsoft.com/office/officeart/2005/8/layout/cycle1"/>
    <dgm:cxn modelId="{2CB06A6E-A273-49AA-8E0F-295146833034}" type="presOf" srcId="{9C0014D9-7CE3-4511-BABD-7EF88266984B}" destId="{D24DADF0-5C8A-4B23-8635-6ECE1A3F625F}" srcOrd="0" destOrd="0" presId="urn:microsoft.com/office/officeart/2005/8/layout/cycle1"/>
    <dgm:cxn modelId="{4511D553-5FC4-4CF7-AD8E-6563D66D1BB5}" type="presOf" srcId="{89DA65E8-CD0C-4996-9678-5080E686AD4D}" destId="{F6DD6F66-E1C1-4688-99F0-92FBCEA694C2}" srcOrd="0" destOrd="0" presId="urn:microsoft.com/office/officeart/2005/8/layout/cycle1"/>
    <dgm:cxn modelId="{5B21D973-95C3-46FF-8CDA-18078F1D72D7}" type="presOf" srcId="{D63422E6-4824-4045-A0EB-802E3EA80935}" destId="{0D26C73F-B7AF-4A5B-9D5C-95AEEB2824E9}" srcOrd="0" destOrd="0" presId="urn:microsoft.com/office/officeart/2005/8/layout/cycle1"/>
    <dgm:cxn modelId="{DB4BAF56-CBA0-49CA-AB7D-EDC372B1FF08}" srcId="{89DA65E8-CD0C-4996-9678-5080E686AD4D}" destId="{B6188925-D35A-4F97-819C-C6612B402255}" srcOrd="4" destOrd="0" parTransId="{6DDB895C-AC68-4BFB-8B6A-FDB8D8BE0BDB}" sibTransId="{4F8AD834-F705-487D-8198-21C1656F88C3}"/>
    <dgm:cxn modelId="{FE59A3A9-F483-4A90-97AA-B7664AC5736F}" type="presOf" srcId="{63629C66-4B28-41A1-836E-1DF3292C14C5}" destId="{DE62CF2F-3716-40D9-95A5-6FEA2691398D}" srcOrd="0" destOrd="0" presId="urn:microsoft.com/office/officeart/2005/8/layout/cycle1"/>
    <dgm:cxn modelId="{C5E1DFAA-37C4-4E33-8A26-17BF66B4DDFB}" type="presOf" srcId="{5F770BF2-C8BC-4F5B-94B9-4DAA0E2F175B}" destId="{56BE2810-9A67-4A3D-94F1-5A34908969F6}" srcOrd="0" destOrd="0" presId="urn:microsoft.com/office/officeart/2005/8/layout/cycle1"/>
    <dgm:cxn modelId="{99CF13B5-DEF0-4153-A8C5-7BE65EC858E3}" srcId="{89DA65E8-CD0C-4996-9678-5080E686AD4D}" destId="{9C0014D9-7CE3-4511-BABD-7EF88266984B}" srcOrd="2" destOrd="0" parTransId="{AD522825-379B-44B5-9733-55E2A989C130}" sibTransId="{5F770BF2-C8BC-4F5B-94B9-4DAA0E2F175B}"/>
    <dgm:cxn modelId="{4A3EA5C0-EC3C-47CA-AB57-BE7FD0767219}" type="presOf" srcId="{17C6FA12-7259-416D-8A66-B8634FB2CDDA}" destId="{10B2367F-5D02-4F8A-B0C9-9DEDFF53EAB5}" srcOrd="0" destOrd="0" presId="urn:microsoft.com/office/officeart/2005/8/layout/cycle1"/>
    <dgm:cxn modelId="{6EC6ECCC-A165-496C-8C3A-2301175F33AC}" type="presOf" srcId="{4F8AD834-F705-487D-8198-21C1656F88C3}" destId="{A80C7E79-7F41-4402-AAA7-6B2D9F109ECC}" srcOrd="0" destOrd="0" presId="urn:microsoft.com/office/officeart/2005/8/layout/cycle1"/>
    <dgm:cxn modelId="{748D5AF0-4495-4D95-B215-E092AACD701F}" srcId="{89DA65E8-CD0C-4996-9678-5080E686AD4D}" destId="{3BFE21F2-691E-4806-83B3-E133BFABC300}" srcOrd="3" destOrd="0" parTransId="{4B33A22B-187F-4961-9494-860065D24C48}" sibTransId="{D63422E6-4824-4045-A0EB-802E3EA80935}"/>
    <dgm:cxn modelId="{BD7CE735-85B9-42E9-A736-55065B3C6D55}" type="presParOf" srcId="{F6DD6F66-E1C1-4688-99F0-92FBCEA694C2}" destId="{7610254C-5D49-4287-BB54-5B4C8113444A}" srcOrd="0" destOrd="0" presId="urn:microsoft.com/office/officeart/2005/8/layout/cycle1"/>
    <dgm:cxn modelId="{E80496CD-4311-4954-AB35-30637E6E9156}" type="presParOf" srcId="{F6DD6F66-E1C1-4688-99F0-92FBCEA694C2}" destId="{10B2367F-5D02-4F8A-B0C9-9DEDFF53EAB5}" srcOrd="1" destOrd="0" presId="urn:microsoft.com/office/officeart/2005/8/layout/cycle1"/>
    <dgm:cxn modelId="{9CCF4166-EADF-4879-A097-AD1E6066E148}" type="presParOf" srcId="{F6DD6F66-E1C1-4688-99F0-92FBCEA694C2}" destId="{AC68A1EC-A3E6-4E6F-A12B-72AEE8B81170}" srcOrd="2" destOrd="0" presId="urn:microsoft.com/office/officeart/2005/8/layout/cycle1"/>
    <dgm:cxn modelId="{B2DBD89F-6636-4FA1-A029-13D437C5E78C}" type="presParOf" srcId="{F6DD6F66-E1C1-4688-99F0-92FBCEA694C2}" destId="{1D84D597-903F-4479-8D32-9B289C99A0F8}" srcOrd="3" destOrd="0" presId="urn:microsoft.com/office/officeart/2005/8/layout/cycle1"/>
    <dgm:cxn modelId="{060D27B3-1764-4181-B422-48BC549FE0AE}" type="presParOf" srcId="{F6DD6F66-E1C1-4688-99F0-92FBCEA694C2}" destId="{DE62CF2F-3716-40D9-95A5-6FEA2691398D}" srcOrd="4" destOrd="0" presId="urn:microsoft.com/office/officeart/2005/8/layout/cycle1"/>
    <dgm:cxn modelId="{D9F08404-9C88-4E0C-902A-9B79DE93AED5}" type="presParOf" srcId="{F6DD6F66-E1C1-4688-99F0-92FBCEA694C2}" destId="{F46DC2A5-FF16-4FF6-9082-95D656ED0183}" srcOrd="5" destOrd="0" presId="urn:microsoft.com/office/officeart/2005/8/layout/cycle1"/>
    <dgm:cxn modelId="{E3174900-3E74-4AC6-B5F1-DAE8100CE825}" type="presParOf" srcId="{F6DD6F66-E1C1-4688-99F0-92FBCEA694C2}" destId="{947F1ABD-4A4D-4877-9E52-6B941AF78AD3}" srcOrd="6" destOrd="0" presId="urn:microsoft.com/office/officeart/2005/8/layout/cycle1"/>
    <dgm:cxn modelId="{7FE81745-0E45-43C4-AAD3-B0E0D7994B56}" type="presParOf" srcId="{F6DD6F66-E1C1-4688-99F0-92FBCEA694C2}" destId="{D24DADF0-5C8A-4B23-8635-6ECE1A3F625F}" srcOrd="7" destOrd="0" presId="urn:microsoft.com/office/officeart/2005/8/layout/cycle1"/>
    <dgm:cxn modelId="{A57D80F2-E2A8-4706-9F42-42250654AD5E}" type="presParOf" srcId="{F6DD6F66-E1C1-4688-99F0-92FBCEA694C2}" destId="{56BE2810-9A67-4A3D-94F1-5A34908969F6}" srcOrd="8" destOrd="0" presId="urn:microsoft.com/office/officeart/2005/8/layout/cycle1"/>
    <dgm:cxn modelId="{7E820153-D6F0-4511-9AC4-FCFC473C0317}" type="presParOf" srcId="{F6DD6F66-E1C1-4688-99F0-92FBCEA694C2}" destId="{EDF44D50-CE06-484F-9E0B-EAC8F0D12C0A}" srcOrd="9" destOrd="0" presId="urn:microsoft.com/office/officeart/2005/8/layout/cycle1"/>
    <dgm:cxn modelId="{590CFA01-D279-4217-9559-6E19AAC57ED8}" type="presParOf" srcId="{F6DD6F66-E1C1-4688-99F0-92FBCEA694C2}" destId="{B4336C32-3C75-4A1F-8FF3-48129D51E058}" srcOrd="10" destOrd="0" presId="urn:microsoft.com/office/officeart/2005/8/layout/cycle1"/>
    <dgm:cxn modelId="{89E7D38D-8F1C-458B-83EA-5F76E90E1E6E}" type="presParOf" srcId="{F6DD6F66-E1C1-4688-99F0-92FBCEA694C2}" destId="{0D26C73F-B7AF-4A5B-9D5C-95AEEB2824E9}" srcOrd="11" destOrd="0" presId="urn:microsoft.com/office/officeart/2005/8/layout/cycle1"/>
    <dgm:cxn modelId="{5337C44C-0567-4ECD-9276-554F613113AA}" type="presParOf" srcId="{F6DD6F66-E1C1-4688-99F0-92FBCEA694C2}" destId="{C84B3293-5FCE-41CE-B1EC-299D0D5BE34B}" srcOrd="12" destOrd="0" presId="urn:microsoft.com/office/officeart/2005/8/layout/cycle1"/>
    <dgm:cxn modelId="{DF101ACF-CEFF-48B5-AA7D-C96647BE1F90}" type="presParOf" srcId="{F6DD6F66-E1C1-4688-99F0-92FBCEA694C2}" destId="{6282BD39-57C5-4E8B-88F1-94D938C9FE02}" srcOrd="13" destOrd="0" presId="urn:microsoft.com/office/officeart/2005/8/layout/cycle1"/>
    <dgm:cxn modelId="{D770EF99-7B38-4BA2-A38B-85E3E7FAB5BB}" type="presParOf" srcId="{F6DD6F66-E1C1-4688-99F0-92FBCEA694C2}" destId="{A80C7E79-7F41-4402-AAA7-6B2D9F109ECC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566E93-CD8D-4E18-8430-A5ED389C18D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6F62706-9354-49E8-B97F-3FC032DFE5F7}">
      <dgm:prSet/>
      <dgm:spPr/>
      <dgm:t>
        <a:bodyPr/>
        <a:lstStyle/>
        <a:p>
          <a:pPr algn="l">
            <a:defRPr cap="all"/>
          </a:pPr>
          <a:r>
            <a:rPr lang="en-US" dirty="0">
              <a:solidFill>
                <a:srgbClr val="10253F"/>
              </a:solidFill>
            </a:rPr>
            <a:t>• Power BI: Visual trends and summary statistics.</a:t>
          </a:r>
        </a:p>
      </dgm:t>
    </dgm:pt>
    <dgm:pt modelId="{8B4715B9-901B-4406-BBD9-3BFFE97BBCA8}" type="parTrans" cxnId="{5D725A51-3A5F-4636-99D4-3A7922B8BFF0}">
      <dgm:prSet/>
      <dgm:spPr/>
      <dgm:t>
        <a:bodyPr/>
        <a:lstStyle/>
        <a:p>
          <a:endParaRPr lang="en-US"/>
        </a:p>
      </dgm:t>
    </dgm:pt>
    <dgm:pt modelId="{6393BBA5-2A21-430E-8EA2-6D5717E24F67}" type="sibTrans" cxnId="{5D725A51-3A5F-4636-99D4-3A7922B8BFF0}">
      <dgm:prSet/>
      <dgm:spPr/>
      <dgm:t>
        <a:bodyPr/>
        <a:lstStyle/>
        <a:p>
          <a:endParaRPr lang="en-US"/>
        </a:p>
      </dgm:t>
    </dgm:pt>
    <dgm:pt modelId="{89F5F18E-8409-450A-BEE9-E4DD9272C77B}">
      <dgm:prSet/>
      <dgm:spPr/>
      <dgm:t>
        <a:bodyPr/>
        <a:lstStyle/>
        <a:p>
          <a:pPr algn="l">
            <a:defRPr cap="all"/>
          </a:pPr>
          <a:r>
            <a:rPr lang="en-US" dirty="0">
              <a:solidFill>
                <a:srgbClr val="17375E"/>
              </a:solidFill>
            </a:rPr>
            <a:t>• SQL (</a:t>
          </a:r>
          <a:r>
            <a:rPr lang="en-US" dirty="0" err="1">
              <a:solidFill>
                <a:srgbClr val="17375E"/>
              </a:solidFill>
            </a:rPr>
            <a:t>pgAdmin</a:t>
          </a:r>
          <a:r>
            <a:rPr lang="en-US" dirty="0">
              <a:solidFill>
                <a:srgbClr val="17375E"/>
              </a:solidFill>
            </a:rPr>
            <a:t> 4): In-depth, query-based data analysis.</a:t>
          </a:r>
        </a:p>
      </dgm:t>
    </dgm:pt>
    <dgm:pt modelId="{A2FE604F-98EE-4E42-A4FD-6D5B8708E76E}" type="parTrans" cxnId="{675D346A-F510-45D7-AD67-A690511CEBBD}">
      <dgm:prSet/>
      <dgm:spPr/>
      <dgm:t>
        <a:bodyPr/>
        <a:lstStyle/>
        <a:p>
          <a:endParaRPr lang="en-US"/>
        </a:p>
      </dgm:t>
    </dgm:pt>
    <dgm:pt modelId="{FF057026-3D6D-45EE-989B-53458F3AF696}" type="sibTrans" cxnId="{675D346A-F510-45D7-AD67-A690511CEBBD}">
      <dgm:prSet/>
      <dgm:spPr/>
      <dgm:t>
        <a:bodyPr/>
        <a:lstStyle/>
        <a:p>
          <a:endParaRPr lang="en-US"/>
        </a:p>
      </dgm:t>
    </dgm:pt>
    <dgm:pt modelId="{289E25E2-1489-4F2D-A297-40B21FF30CBD}">
      <dgm:prSet/>
      <dgm:spPr/>
      <dgm:t>
        <a:bodyPr/>
        <a:lstStyle/>
        <a:p>
          <a:pPr algn="l">
            <a:defRPr cap="all"/>
          </a:pPr>
          <a:r>
            <a:rPr lang="en-US" dirty="0">
              <a:solidFill>
                <a:srgbClr val="558ED5"/>
              </a:solidFill>
            </a:rPr>
            <a:t>• Combined approach strengthens reporting, validation, and storytelling through data.</a:t>
          </a:r>
        </a:p>
      </dgm:t>
    </dgm:pt>
    <dgm:pt modelId="{377D73B3-88BA-41BB-8736-20CAA9F97002}" type="parTrans" cxnId="{5AE9FE67-3F4D-49E7-A27A-B44E49FF2746}">
      <dgm:prSet/>
      <dgm:spPr/>
      <dgm:t>
        <a:bodyPr/>
        <a:lstStyle/>
        <a:p>
          <a:endParaRPr lang="en-US"/>
        </a:p>
      </dgm:t>
    </dgm:pt>
    <dgm:pt modelId="{F4B66D0C-F9FA-4BD5-AAC1-DBD36B0B86E1}" type="sibTrans" cxnId="{5AE9FE67-3F4D-49E7-A27A-B44E49FF2746}">
      <dgm:prSet/>
      <dgm:spPr/>
      <dgm:t>
        <a:bodyPr/>
        <a:lstStyle/>
        <a:p>
          <a:endParaRPr lang="en-US"/>
        </a:p>
      </dgm:t>
    </dgm:pt>
    <dgm:pt modelId="{FD443582-F669-4396-ADFC-665DFC00D62C}" type="pres">
      <dgm:prSet presAssocID="{AB566E93-CD8D-4E18-8430-A5ED389C18D1}" presName="root" presStyleCnt="0">
        <dgm:presLayoutVars>
          <dgm:dir/>
          <dgm:resizeHandles val="exact"/>
        </dgm:presLayoutVars>
      </dgm:prSet>
      <dgm:spPr/>
    </dgm:pt>
    <dgm:pt modelId="{2EBA3C2C-D3E1-4E8C-BA9D-CF98C7A3F3C7}" type="pres">
      <dgm:prSet presAssocID="{C6F62706-9354-49E8-B97F-3FC032DFE5F7}" presName="compNode" presStyleCnt="0"/>
      <dgm:spPr/>
    </dgm:pt>
    <dgm:pt modelId="{540F9BCB-E6D4-4E07-B01B-6BEA4FC5781F}" type="pres">
      <dgm:prSet presAssocID="{C6F62706-9354-49E8-B97F-3FC032DFE5F7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  <a:solidFill>
          <a:schemeClr val="tx2">
            <a:lumMod val="50000"/>
          </a:schemeClr>
        </a:solidFill>
      </dgm:spPr>
    </dgm:pt>
    <dgm:pt modelId="{8686DB39-74BD-422E-94E9-4A6FA9879698}" type="pres">
      <dgm:prSet presAssocID="{C6F62706-9354-49E8-B97F-3FC032DFE5F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D81C9A6-150F-416B-A0E8-AFF339B8739D}" type="pres">
      <dgm:prSet presAssocID="{C6F62706-9354-49E8-B97F-3FC032DFE5F7}" presName="spaceRect" presStyleCnt="0"/>
      <dgm:spPr/>
    </dgm:pt>
    <dgm:pt modelId="{D90F5CD3-3CE8-4BF6-A295-1B6680ADD864}" type="pres">
      <dgm:prSet presAssocID="{C6F62706-9354-49E8-B97F-3FC032DFE5F7}" presName="textRect" presStyleLbl="revTx" presStyleIdx="0" presStyleCnt="3">
        <dgm:presLayoutVars>
          <dgm:chMax val="1"/>
          <dgm:chPref val="1"/>
        </dgm:presLayoutVars>
      </dgm:prSet>
      <dgm:spPr/>
    </dgm:pt>
    <dgm:pt modelId="{C713D69D-BC91-4C63-9D8B-88D82C3AF420}" type="pres">
      <dgm:prSet presAssocID="{6393BBA5-2A21-430E-8EA2-6D5717E24F67}" presName="sibTrans" presStyleCnt="0"/>
      <dgm:spPr/>
    </dgm:pt>
    <dgm:pt modelId="{CBC5CEB3-12B5-4CEA-92F4-FE107D90B4A5}" type="pres">
      <dgm:prSet presAssocID="{89F5F18E-8409-450A-BEE9-E4DD9272C77B}" presName="compNode" presStyleCnt="0"/>
      <dgm:spPr/>
    </dgm:pt>
    <dgm:pt modelId="{496DAE18-E23D-440B-8A83-9186C1156D88}" type="pres">
      <dgm:prSet presAssocID="{89F5F18E-8409-450A-BEE9-E4DD9272C77B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  <a:solidFill>
          <a:schemeClr val="tx2">
            <a:lumMod val="75000"/>
          </a:schemeClr>
        </a:solidFill>
      </dgm:spPr>
    </dgm:pt>
    <dgm:pt modelId="{96970DDB-B20C-4797-88A5-C1F509587A32}" type="pres">
      <dgm:prSet presAssocID="{89F5F18E-8409-450A-BEE9-E4DD9272C77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756F53B-7BCB-4F8F-9CD7-207FED2F9C2B}" type="pres">
      <dgm:prSet presAssocID="{89F5F18E-8409-450A-BEE9-E4DD9272C77B}" presName="spaceRect" presStyleCnt="0"/>
      <dgm:spPr/>
    </dgm:pt>
    <dgm:pt modelId="{DBCAF37C-0EB5-41F5-B2A1-6DCA2B17463E}" type="pres">
      <dgm:prSet presAssocID="{89F5F18E-8409-450A-BEE9-E4DD9272C77B}" presName="textRect" presStyleLbl="revTx" presStyleIdx="1" presStyleCnt="3">
        <dgm:presLayoutVars>
          <dgm:chMax val="1"/>
          <dgm:chPref val="1"/>
        </dgm:presLayoutVars>
      </dgm:prSet>
      <dgm:spPr/>
    </dgm:pt>
    <dgm:pt modelId="{E7391105-291A-4CE1-8128-242CBF8D818D}" type="pres">
      <dgm:prSet presAssocID="{FF057026-3D6D-45EE-989B-53458F3AF696}" presName="sibTrans" presStyleCnt="0"/>
      <dgm:spPr/>
    </dgm:pt>
    <dgm:pt modelId="{1DE48C74-C05E-4D7B-A798-3C26C3A8F298}" type="pres">
      <dgm:prSet presAssocID="{289E25E2-1489-4F2D-A297-40B21FF30CBD}" presName="compNode" presStyleCnt="0"/>
      <dgm:spPr/>
    </dgm:pt>
    <dgm:pt modelId="{22084271-4240-49AF-9D9B-7D8A9633C9CD}" type="pres">
      <dgm:prSet presAssocID="{289E25E2-1489-4F2D-A297-40B21FF30CBD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  <a:solidFill>
          <a:schemeClr val="tx2">
            <a:lumMod val="60000"/>
            <a:lumOff val="40000"/>
          </a:schemeClr>
        </a:solidFill>
      </dgm:spPr>
    </dgm:pt>
    <dgm:pt modelId="{F69FE348-2114-41AC-852C-DB80524540A2}" type="pres">
      <dgm:prSet presAssocID="{289E25E2-1489-4F2D-A297-40B21FF30CB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reel"/>
        </a:ext>
      </dgm:extLst>
    </dgm:pt>
    <dgm:pt modelId="{085FE489-31E5-4A0A-A05E-B287F9C31EA3}" type="pres">
      <dgm:prSet presAssocID="{289E25E2-1489-4F2D-A297-40B21FF30CBD}" presName="spaceRect" presStyleCnt="0"/>
      <dgm:spPr/>
    </dgm:pt>
    <dgm:pt modelId="{0049F902-237E-47D7-8FA0-1EFB96F88F40}" type="pres">
      <dgm:prSet presAssocID="{289E25E2-1489-4F2D-A297-40B21FF30CBD}" presName="textRect" presStyleLbl="revTx" presStyleIdx="2" presStyleCnt="3" custLinFactNeighborX="4129" custLinFactNeighborY="-1058">
        <dgm:presLayoutVars>
          <dgm:chMax val="1"/>
          <dgm:chPref val="1"/>
        </dgm:presLayoutVars>
      </dgm:prSet>
      <dgm:spPr/>
    </dgm:pt>
  </dgm:ptLst>
  <dgm:cxnLst>
    <dgm:cxn modelId="{0836F029-C417-40CF-A753-8C1FF197A45D}" type="presOf" srcId="{289E25E2-1489-4F2D-A297-40B21FF30CBD}" destId="{0049F902-237E-47D7-8FA0-1EFB96F88F40}" srcOrd="0" destOrd="0" presId="urn:microsoft.com/office/officeart/2018/5/layout/IconLeafLabelList"/>
    <dgm:cxn modelId="{1209452E-5707-46E1-8019-64649B12063F}" type="presOf" srcId="{AB566E93-CD8D-4E18-8430-A5ED389C18D1}" destId="{FD443582-F669-4396-ADFC-665DFC00D62C}" srcOrd="0" destOrd="0" presId="urn:microsoft.com/office/officeart/2018/5/layout/IconLeafLabelList"/>
    <dgm:cxn modelId="{5AE9FE67-3F4D-49E7-A27A-B44E49FF2746}" srcId="{AB566E93-CD8D-4E18-8430-A5ED389C18D1}" destId="{289E25E2-1489-4F2D-A297-40B21FF30CBD}" srcOrd="2" destOrd="0" parTransId="{377D73B3-88BA-41BB-8736-20CAA9F97002}" sibTransId="{F4B66D0C-F9FA-4BD5-AAC1-DBD36B0B86E1}"/>
    <dgm:cxn modelId="{675D346A-F510-45D7-AD67-A690511CEBBD}" srcId="{AB566E93-CD8D-4E18-8430-A5ED389C18D1}" destId="{89F5F18E-8409-450A-BEE9-E4DD9272C77B}" srcOrd="1" destOrd="0" parTransId="{A2FE604F-98EE-4E42-A4FD-6D5B8708E76E}" sibTransId="{FF057026-3D6D-45EE-989B-53458F3AF696}"/>
    <dgm:cxn modelId="{5D725A51-3A5F-4636-99D4-3A7922B8BFF0}" srcId="{AB566E93-CD8D-4E18-8430-A5ED389C18D1}" destId="{C6F62706-9354-49E8-B97F-3FC032DFE5F7}" srcOrd="0" destOrd="0" parTransId="{8B4715B9-901B-4406-BBD9-3BFFE97BBCA8}" sibTransId="{6393BBA5-2A21-430E-8EA2-6D5717E24F67}"/>
    <dgm:cxn modelId="{F4E162C1-E322-4716-9ACC-3D5C9B046AFD}" type="presOf" srcId="{C6F62706-9354-49E8-B97F-3FC032DFE5F7}" destId="{D90F5CD3-3CE8-4BF6-A295-1B6680ADD864}" srcOrd="0" destOrd="0" presId="urn:microsoft.com/office/officeart/2018/5/layout/IconLeafLabelList"/>
    <dgm:cxn modelId="{F911D1DC-B6BB-4ED0-8A50-09250FB0E936}" type="presOf" srcId="{89F5F18E-8409-450A-BEE9-E4DD9272C77B}" destId="{DBCAF37C-0EB5-41F5-B2A1-6DCA2B17463E}" srcOrd="0" destOrd="0" presId="urn:microsoft.com/office/officeart/2018/5/layout/IconLeafLabelList"/>
    <dgm:cxn modelId="{2CC42BBD-A02D-4F07-BB94-6A4C3DB67503}" type="presParOf" srcId="{FD443582-F669-4396-ADFC-665DFC00D62C}" destId="{2EBA3C2C-D3E1-4E8C-BA9D-CF98C7A3F3C7}" srcOrd="0" destOrd="0" presId="urn:microsoft.com/office/officeart/2018/5/layout/IconLeafLabelList"/>
    <dgm:cxn modelId="{93BC4BF1-BEC1-4A7F-A777-062BDB0A08EE}" type="presParOf" srcId="{2EBA3C2C-D3E1-4E8C-BA9D-CF98C7A3F3C7}" destId="{540F9BCB-E6D4-4E07-B01B-6BEA4FC5781F}" srcOrd="0" destOrd="0" presId="urn:microsoft.com/office/officeart/2018/5/layout/IconLeafLabelList"/>
    <dgm:cxn modelId="{E4ABAA53-5DB4-4209-81FA-FC91D9606F1B}" type="presParOf" srcId="{2EBA3C2C-D3E1-4E8C-BA9D-CF98C7A3F3C7}" destId="{8686DB39-74BD-422E-94E9-4A6FA9879698}" srcOrd="1" destOrd="0" presId="urn:microsoft.com/office/officeart/2018/5/layout/IconLeafLabelList"/>
    <dgm:cxn modelId="{F40C06AD-A1E6-4070-8FA0-6DFB06D8EF03}" type="presParOf" srcId="{2EBA3C2C-D3E1-4E8C-BA9D-CF98C7A3F3C7}" destId="{2D81C9A6-150F-416B-A0E8-AFF339B8739D}" srcOrd="2" destOrd="0" presId="urn:microsoft.com/office/officeart/2018/5/layout/IconLeafLabelList"/>
    <dgm:cxn modelId="{81A2A959-EFD7-41F3-A930-74363EA08D7D}" type="presParOf" srcId="{2EBA3C2C-D3E1-4E8C-BA9D-CF98C7A3F3C7}" destId="{D90F5CD3-3CE8-4BF6-A295-1B6680ADD864}" srcOrd="3" destOrd="0" presId="urn:microsoft.com/office/officeart/2018/5/layout/IconLeafLabelList"/>
    <dgm:cxn modelId="{3D4ABE04-D92F-45B6-8DFB-6D3CDA2C90E7}" type="presParOf" srcId="{FD443582-F669-4396-ADFC-665DFC00D62C}" destId="{C713D69D-BC91-4C63-9D8B-88D82C3AF420}" srcOrd="1" destOrd="0" presId="urn:microsoft.com/office/officeart/2018/5/layout/IconLeafLabelList"/>
    <dgm:cxn modelId="{235F1C1F-6378-4713-AE22-3CC4BDCD8F44}" type="presParOf" srcId="{FD443582-F669-4396-ADFC-665DFC00D62C}" destId="{CBC5CEB3-12B5-4CEA-92F4-FE107D90B4A5}" srcOrd="2" destOrd="0" presId="urn:microsoft.com/office/officeart/2018/5/layout/IconLeafLabelList"/>
    <dgm:cxn modelId="{81B1AB47-53C9-4B03-8D79-BB5D146C18D4}" type="presParOf" srcId="{CBC5CEB3-12B5-4CEA-92F4-FE107D90B4A5}" destId="{496DAE18-E23D-440B-8A83-9186C1156D88}" srcOrd="0" destOrd="0" presId="urn:microsoft.com/office/officeart/2018/5/layout/IconLeafLabelList"/>
    <dgm:cxn modelId="{EE2B6D66-0130-4A4D-81A3-91B5F785AE0E}" type="presParOf" srcId="{CBC5CEB3-12B5-4CEA-92F4-FE107D90B4A5}" destId="{96970DDB-B20C-4797-88A5-C1F509587A32}" srcOrd="1" destOrd="0" presId="urn:microsoft.com/office/officeart/2018/5/layout/IconLeafLabelList"/>
    <dgm:cxn modelId="{C15CF6F1-6789-4DA5-BBD4-29911DAE2741}" type="presParOf" srcId="{CBC5CEB3-12B5-4CEA-92F4-FE107D90B4A5}" destId="{0756F53B-7BCB-4F8F-9CD7-207FED2F9C2B}" srcOrd="2" destOrd="0" presId="urn:microsoft.com/office/officeart/2018/5/layout/IconLeafLabelList"/>
    <dgm:cxn modelId="{3B7A06C9-6380-4EB9-86EC-0C70CF2CB00A}" type="presParOf" srcId="{CBC5CEB3-12B5-4CEA-92F4-FE107D90B4A5}" destId="{DBCAF37C-0EB5-41F5-B2A1-6DCA2B17463E}" srcOrd="3" destOrd="0" presId="urn:microsoft.com/office/officeart/2018/5/layout/IconLeafLabelList"/>
    <dgm:cxn modelId="{47636305-1B60-4BD5-86E6-45DFF0DD9FC2}" type="presParOf" srcId="{FD443582-F669-4396-ADFC-665DFC00D62C}" destId="{E7391105-291A-4CE1-8128-242CBF8D818D}" srcOrd="3" destOrd="0" presId="urn:microsoft.com/office/officeart/2018/5/layout/IconLeafLabelList"/>
    <dgm:cxn modelId="{08EE09B7-623F-4A46-B1F8-5B5509561C40}" type="presParOf" srcId="{FD443582-F669-4396-ADFC-665DFC00D62C}" destId="{1DE48C74-C05E-4D7B-A798-3C26C3A8F298}" srcOrd="4" destOrd="0" presId="urn:microsoft.com/office/officeart/2018/5/layout/IconLeafLabelList"/>
    <dgm:cxn modelId="{E430ACDD-9967-4C22-BC12-49FE36AE5590}" type="presParOf" srcId="{1DE48C74-C05E-4D7B-A798-3C26C3A8F298}" destId="{22084271-4240-49AF-9D9B-7D8A9633C9CD}" srcOrd="0" destOrd="0" presId="urn:microsoft.com/office/officeart/2018/5/layout/IconLeafLabelList"/>
    <dgm:cxn modelId="{BA76120C-5D83-4931-B379-6A2D15D52628}" type="presParOf" srcId="{1DE48C74-C05E-4D7B-A798-3C26C3A8F298}" destId="{F69FE348-2114-41AC-852C-DB80524540A2}" srcOrd="1" destOrd="0" presId="urn:microsoft.com/office/officeart/2018/5/layout/IconLeafLabelList"/>
    <dgm:cxn modelId="{D73B64E0-5C41-4A60-85DB-6D0A0F98B1A9}" type="presParOf" srcId="{1DE48C74-C05E-4D7B-A798-3C26C3A8F298}" destId="{085FE489-31E5-4A0A-A05E-B287F9C31EA3}" srcOrd="2" destOrd="0" presId="urn:microsoft.com/office/officeart/2018/5/layout/IconLeafLabelList"/>
    <dgm:cxn modelId="{5CDD7270-D2CF-4AD2-9263-3EBC8FD750B3}" type="presParOf" srcId="{1DE48C74-C05E-4D7B-A798-3C26C3A8F298}" destId="{0049F902-237E-47D7-8FA0-1EFB96F88F4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74C08E-156B-4E73-8C22-3200AA29E34A}">
      <dsp:nvSpPr>
        <dsp:cNvPr id="0" name=""/>
        <dsp:cNvSpPr/>
      </dsp:nvSpPr>
      <dsp:spPr>
        <a:xfrm>
          <a:off x="0" y="0"/>
          <a:ext cx="6309360" cy="95729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• Total Vaccinations Administered: </a:t>
          </a:r>
          <a:r>
            <a:rPr lang="en-US" sz="2500" b="1" kern="1200" dirty="0"/>
            <a:t>13.27 Billion</a:t>
          </a:r>
        </a:p>
      </dsp:txBody>
      <dsp:txXfrm>
        <a:off x="28038" y="28038"/>
        <a:ext cx="5195473" cy="901218"/>
      </dsp:txXfrm>
    </dsp:sp>
    <dsp:sp modelId="{F0F41D90-98ED-437B-B46B-73D80AA93FE7}">
      <dsp:nvSpPr>
        <dsp:cNvPr id="0" name=""/>
        <dsp:cNvSpPr/>
      </dsp:nvSpPr>
      <dsp:spPr>
        <a:xfrm>
          <a:off x="528408" y="1131347"/>
          <a:ext cx="6309360" cy="95729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• People Vaccinated (1st Dose): </a:t>
          </a:r>
          <a:r>
            <a:rPr lang="en-US" sz="2500" b="1" kern="1200" dirty="0"/>
            <a:t>6.52 Billion</a:t>
          </a:r>
        </a:p>
      </dsp:txBody>
      <dsp:txXfrm>
        <a:off x="556446" y="1159385"/>
        <a:ext cx="5102633" cy="901218"/>
      </dsp:txXfrm>
    </dsp:sp>
    <dsp:sp modelId="{A507902B-06F9-4AB1-AE33-6407D49AAEBB}">
      <dsp:nvSpPr>
        <dsp:cNvPr id="0" name=""/>
        <dsp:cNvSpPr/>
      </dsp:nvSpPr>
      <dsp:spPr>
        <a:xfrm>
          <a:off x="1048931" y="2262695"/>
          <a:ext cx="6309360" cy="95729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• People Fully Vaccinated</a:t>
          </a:r>
          <a:r>
            <a:rPr lang="en-US" sz="2500" b="1" kern="1200" dirty="0"/>
            <a:t>: 2.96 Billion</a:t>
          </a:r>
        </a:p>
      </dsp:txBody>
      <dsp:txXfrm>
        <a:off x="1076969" y="2290733"/>
        <a:ext cx="5110520" cy="901218"/>
      </dsp:txXfrm>
    </dsp:sp>
    <dsp:sp modelId="{5E145D13-F9DF-4142-8083-73B4B6DDDBEF}">
      <dsp:nvSpPr>
        <dsp:cNvPr id="0" name=""/>
        <dsp:cNvSpPr/>
      </dsp:nvSpPr>
      <dsp:spPr>
        <a:xfrm>
          <a:off x="1577340" y="3394043"/>
          <a:ext cx="6309360" cy="95729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• Latest Daily Vaccinations: </a:t>
          </a:r>
          <a:r>
            <a:rPr lang="en-US" sz="2500" b="1" kern="1200" dirty="0"/>
            <a:t>35.28 Million</a:t>
          </a:r>
        </a:p>
      </dsp:txBody>
      <dsp:txXfrm>
        <a:off x="1605378" y="3422081"/>
        <a:ext cx="5102633" cy="901218"/>
      </dsp:txXfrm>
    </dsp:sp>
    <dsp:sp modelId="{3C5C5344-9DEC-44BF-A8A5-463E52B82A02}">
      <dsp:nvSpPr>
        <dsp:cNvPr id="0" name=""/>
        <dsp:cNvSpPr/>
      </dsp:nvSpPr>
      <dsp:spPr>
        <a:xfrm>
          <a:off x="5687118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827122" y="733200"/>
        <a:ext cx="342233" cy="468236"/>
      </dsp:txXfrm>
    </dsp:sp>
    <dsp:sp modelId="{D2733E06-33D3-4B7F-821A-46CB79DA3FA3}">
      <dsp:nvSpPr>
        <dsp:cNvPr id="0" name=""/>
        <dsp:cNvSpPr/>
      </dsp:nvSpPr>
      <dsp:spPr>
        <a:xfrm>
          <a:off x="6215527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6355531" y="1864548"/>
        <a:ext cx="342233" cy="468236"/>
      </dsp:txXfrm>
    </dsp:sp>
    <dsp:sp modelId="{0E6AC266-019A-4BB8-9A41-A64B282CCD9C}">
      <dsp:nvSpPr>
        <dsp:cNvPr id="0" name=""/>
        <dsp:cNvSpPr/>
      </dsp:nvSpPr>
      <dsp:spPr>
        <a:xfrm>
          <a:off x="6736049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6876053" y="2995896"/>
        <a:ext cx="342233" cy="468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B3D4CF-B48E-4A0B-9BFD-E14A98E5925B}">
      <dsp:nvSpPr>
        <dsp:cNvPr id="0" name=""/>
        <dsp:cNvSpPr/>
      </dsp:nvSpPr>
      <dsp:spPr>
        <a:xfrm>
          <a:off x="680844" y="665"/>
          <a:ext cx="2718754" cy="1631252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• Steady rise from Jan to May, </a:t>
          </a:r>
          <a:r>
            <a:rPr lang="en-US" sz="2000" b="1" kern="1200" dirty="0"/>
            <a:t>peaking in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May (~0.75B)</a:t>
          </a:r>
        </a:p>
      </dsp:txBody>
      <dsp:txXfrm>
        <a:off x="728622" y="48443"/>
        <a:ext cx="2623198" cy="1535696"/>
      </dsp:txXfrm>
    </dsp:sp>
    <dsp:sp modelId="{7EFEE6D3-50C4-475E-A263-EE1B02B7154C}">
      <dsp:nvSpPr>
        <dsp:cNvPr id="0" name=""/>
        <dsp:cNvSpPr/>
      </dsp:nvSpPr>
      <dsp:spPr>
        <a:xfrm>
          <a:off x="3638849" y="479165"/>
          <a:ext cx="576376" cy="674251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638849" y="614015"/>
        <a:ext cx="403463" cy="404551"/>
      </dsp:txXfrm>
    </dsp:sp>
    <dsp:sp modelId="{3E82444E-83FA-40D2-9A91-60F8019A26A9}">
      <dsp:nvSpPr>
        <dsp:cNvPr id="0" name=""/>
        <dsp:cNvSpPr/>
      </dsp:nvSpPr>
      <dsp:spPr>
        <a:xfrm>
          <a:off x="4487100" y="665"/>
          <a:ext cx="2718754" cy="1631252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Decline from June; December lowest</a:t>
          </a:r>
        </a:p>
      </dsp:txBody>
      <dsp:txXfrm>
        <a:off x="4534878" y="48443"/>
        <a:ext cx="2623198" cy="1535696"/>
      </dsp:txXfrm>
    </dsp:sp>
    <dsp:sp modelId="{059BA3A7-6E7C-4A2F-95A4-E58970D8C428}">
      <dsp:nvSpPr>
        <dsp:cNvPr id="0" name=""/>
        <dsp:cNvSpPr/>
      </dsp:nvSpPr>
      <dsp:spPr>
        <a:xfrm rot="5400000">
          <a:off x="5558290" y="1822230"/>
          <a:ext cx="576376" cy="674251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5644203" y="1871168"/>
        <a:ext cx="404551" cy="403463"/>
      </dsp:txXfrm>
    </dsp:sp>
    <dsp:sp modelId="{BDFD7370-C82C-42CC-B756-ECA00CB2B6A7}">
      <dsp:nvSpPr>
        <dsp:cNvPr id="0" name=""/>
        <dsp:cNvSpPr/>
      </dsp:nvSpPr>
      <dsp:spPr>
        <a:xfrm>
          <a:off x="4487100" y="2719419"/>
          <a:ext cx="2718754" cy="163125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Countries with high daily vaccinations per million: Falkland Islands, Seychelles, UAE</a:t>
          </a:r>
        </a:p>
      </dsp:txBody>
      <dsp:txXfrm>
        <a:off x="4534878" y="2767197"/>
        <a:ext cx="2623198" cy="15356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B2367F-5D02-4F8A-B0C9-9DEDFF53EAB5}">
      <dsp:nvSpPr>
        <dsp:cNvPr id="0" name=""/>
        <dsp:cNvSpPr/>
      </dsp:nvSpPr>
      <dsp:spPr>
        <a:xfrm>
          <a:off x="6512420" y="45110"/>
          <a:ext cx="1537619" cy="1537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Progress notable, but disparities remain</a:t>
          </a:r>
        </a:p>
      </dsp:txBody>
      <dsp:txXfrm>
        <a:off x="6512420" y="45110"/>
        <a:ext cx="1537619" cy="1537619"/>
      </dsp:txXfrm>
    </dsp:sp>
    <dsp:sp modelId="{AC68A1EC-A3E6-4E6F-A12B-72AEE8B81170}">
      <dsp:nvSpPr>
        <dsp:cNvPr id="0" name=""/>
        <dsp:cNvSpPr/>
      </dsp:nvSpPr>
      <dsp:spPr>
        <a:xfrm>
          <a:off x="2895899" y="689"/>
          <a:ext cx="5764325" cy="5764325"/>
        </a:xfrm>
        <a:prstGeom prst="circularArrow">
          <a:avLst>
            <a:gd name="adj1" fmla="val 5202"/>
            <a:gd name="adj2" fmla="val 336016"/>
            <a:gd name="adj3" fmla="val 21292822"/>
            <a:gd name="adj4" fmla="val 19766607"/>
            <a:gd name="adj5" fmla="val 6069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E62CF2F-3716-40D9-95A5-6FEA2691398D}">
      <dsp:nvSpPr>
        <dsp:cNvPr id="0" name=""/>
        <dsp:cNvSpPr/>
      </dsp:nvSpPr>
      <dsp:spPr>
        <a:xfrm>
          <a:off x="7441428" y="2904304"/>
          <a:ext cx="1537619" cy="1537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Recommendations:</a:t>
          </a:r>
        </a:p>
      </dsp:txBody>
      <dsp:txXfrm>
        <a:off x="7441428" y="2904304"/>
        <a:ext cx="1537619" cy="1537619"/>
      </dsp:txXfrm>
    </dsp:sp>
    <dsp:sp modelId="{F46DC2A5-FF16-4FF6-9082-95D656ED0183}">
      <dsp:nvSpPr>
        <dsp:cNvPr id="0" name=""/>
        <dsp:cNvSpPr/>
      </dsp:nvSpPr>
      <dsp:spPr>
        <a:xfrm>
          <a:off x="2895899" y="689"/>
          <a:ext cx="5764325" cy="5764325"/>
        </a:xfrm>
        <a:prstGeom prst="circularArrow">
          <a:avLst>
            <a:gd name="adj1" fmla="val 5202"/>
            <a:gd name="adj2" fmla="val 336016"/>
            <a:gd name="adj3" fmla="val 4014262"/>
            <a:gd name="adj4" fmla="val 2253833"/>
            <a:gd name="adj5" fmla="val 6069"/>
          </a:avLst>
        </a:prstGeom>
        <a:gradFill rotWithShape="0">
          <a:gsLst>
            <a:gs pos="0">
              <a:schemeClr val="accent5">
                <a:hueOff val="-2483469"/>
                <a:satOff val="9953"/>
                <a:lumOff val="215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24DADF0-5C8A-4B23-8635-6ECE1A3F625F}">
      <dsp:nvSpPr>
        <dsp:cNvPr id="0" name=""/>
        <dsp:cNvSpPr/>
      </dsp:nvSpPr>
      <dsp:spPr>
        <a:xfrm>
          <a:off x="5009252" y="4671383"/>
          <a:ext cx="1537619" cy="1537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Boost aid to low-income nations</a:t>
          </a:r>
        </a:p>
      </dsp:txBody>
      <dsp:txXfrm>
        <a:off x="5009252" y="4671383"/>
        <a:ext cx="1537619" cy="1537619"/>
      </dsp:txXfrm>
    </dsp:sp>
    <dsp:sp modelId="{56BE2810-9A67-4A3D-94F1-5A34908969F6}">
      <dsp:nvSpPr>
        <dsp:cNvPr id="0" name=""/>
        <dsp:cNvSpPr/>
      </dsp:nvSpPr>
      <dsp:spPr>
        <a:xfrm>
          <a:off x="2895899" y="689"/>
          <a:ext cx="5764325" cy="5764325"/>
        </a:xfrm>
        <a:prstGeom prst="circularArrow">
          <a:avLst>
            <a:gd name="adj1" fmla="val 5202"/>
            <a:gd name="adj2" fmla="val 336016"/>
            <a:gd name="adj3" fmla="val 8210151"/>
            <a:gd name="adj4" fmla="val 6449721"/>
            <a:gd name="adj5" fmla="val 6069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4336C32-3C75-4A1F-8FF3-48129D51E058}">
      <dsp:nvSpPr>
        <dsp:cNvPr id="0" name=""/>
        <dsp:cNvSpPr/>
      </dsp:nvSpPr>
      <dsp:spPr>
        <a:xfrm>
          <a:off x="2577077" y="2904304"/>
          <a:ext cx="1537619" cy="1537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Plan for boosters</a:t>
          </a:r>
        </a:p>
      </dsp:txBody>
      <dsp:txXfrm>
        <a:off x="2577077" y="2904304"/>
        <a:ext cx="1537619" cy="1537619"/>
      </dsp:txXfrm>
    </dsp:sp>
    <dsp:sp modelId="{0D26C73F-B7AF-4A5B-9D5C-95AEEB2824E9}">
      <dsp:nvSpPr>
        <dsp:cNvPr id="0" name=""/>
        <dsp:cNvSpPr/>
      </dsp:nvSpPr>
      <dsp:spPr>
        <a:xfrm>
          <a:off x="2895899" y="689"/>
          <a:ext cx="5764325" cy="5764325"/>
        </a:xfrm>
        <a:prstGeom prst="circularArrow">
          <a:avLst>
            <a:gd name="adj1" fmla="val 5202"/>
            <a:gd name="adj2" fmla="val 336016"/>
            <a:gd name="adj3" fmla="val 12297377"/>
            <a:gd name="adj4" fmla="val 10771162"/>
            <a:gd name="adj5" fmla="val 6069"/>
          </a:avLst>
        </a:prstGeom>
        <a:gradFill rotWithShape="0">
          <a:gsLst>
            <a:gs pos="0">
              <a:schemeClr val="accent5">
                <a:hueOff val="-7450407"/>
                <a:satOff val="29858"/>
                <a:lumOff val="647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282BD39-57C5-4E8B-88F1-94D938C9FE02}">
      <dsp:nvSpPr>
        <dsp:cNvPr id="0" name=""/>
        <dsp:cNvSpPr/>
      </dsp:nvSpPr>
      <dsp:spPr>
        <a:xfrm>
          <a:off x="3506085" y="45110"/>
          <a:ext cx="1537619" cy="1537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Strengthen vaccine supply chains</a:t>
          </a:r>
        </a:p>
      </dsp:txBody>
      <dsp:txXfrm>
        <a:off x="3506085" y="45110"/>
        <a:ext cx="1537619" cy="1537619"/>
      </dsp:txXfrm>
    </dsp:sp>
    <dsp:sp modelId="{A80C7E79-7F41-4402-AAA7-6B2D9F109ECC}">
      <dsp:nvSpPr>
        <dsp:cNvPr id="0" name=""/>
        <dsp:cNvSpPr/>
      </dsp:nvSpPr>
      <dsp:spPr>
        <a:xfrm>
          <a:off x="2895899" y="689"/>
          <a:ext cx="5764325" cy="5764325"/>
        </a:xfrm>
        <a:prstGeom prst="circularArrow">
          <a:avLst>
            <a:gd name="adj1" fmla="val 5202"/>
            <a:gd name="adj2" fmla="val 336016"/>
            <a:gd name="adj3" fmla="val 16865252"/>
            <a:gd name="adj4" fmla="val 15198731"/>
            <a:gd name="adj5" fmla="val 6069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F9BCB-E6D4-4E07-B01B-6BEA4FC5781F}">
      <dsp:nvSpPr>
        <dsp:cNvPr id="0" name=""/>
        <dsp:cNvSpPr/>
      </dsp:nvSpPr>
      <dsp:spPr>
        <a:xfrm>
          <a:off x="518185" y="768902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6DB39-74BD-422E-94E9-4A6FA9879698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F5CD3-3CE8-4BF6-A295-1B6680ADD864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>
              <a:solidFill>
                <a:srgbClr val="10253F"/>
              </a:solidFill>
            </a:rPr>
            <a:t>• Power BI: Visual trends and summary statistics.</a:t>
          </a:r>
        </a:p>
      </dsp:txBody>
      <dsp:txXfrm>
        <a:off x="46529" y="2703902"/>
        <a:ext cx="2418750" cy="720000"/>
      </dsp:txXfrm>
    </dsp:sp>
    <dsp:sp modelId="{496DAE18-E23D-440B-8A83-9186C1156D88}">
      <dsp:nvSpPr>
        <dsp:cNvPr id="0" name=""/>
        <dsp:cNvSpPr/>
      </dsp:nvSpPr>
      <dsp:spPr>
        <a:xfrm>
          <a:off x="3360216" y="768902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tx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970DDB-B20C-4797-88A5-C1F509587A32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CAF37C-0EB5-41F5-B2A1-6DCA2B17463E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>
              <a:solidFill>
                <a:srgbClr val="17375E"/>
              </a:solidFill>
            </a:rPr>
            <a:t>• SQL (</a:t>
          </a:r>
          <a:r>
            <a:rPr lang="en-US" sz="1200" kern="1200" dirty="0" err="1">
              <a:solidFill>
                <a:srgbClr val="17375E"/>
              </a:solidFill>
            </a:rPr>
            <a:t>pgAdmin</a:t>
          </a:r>
          <a:r>
            <a:rPr lang="en-US" sz="1200" kern="1200" dirty="0">
              <a:solidFill>
                <a:srgbClr val="17375E"/>
              </a:solidFill>
            </a:rPr>
            <a:t> 4): In-depth, query-based data analysis.</a:t>
          </a:r>
        </a:p>
      </dsp:txBody>
      <dsp:txXfrm>
        <a:off x="2888560" y="2703902"/>
        <a:ext cx="2418750" cy="720000"/>
      </dsp:txXfrm>
    </dsp:sp>
    <dsp:sp modelId="{22084271-4240-49AF-9D9B-7D8A9633C9CD}">
      <dsp:nvSpPr>
        <dsp:cNvPr id="0" name=""/>
        <dsp:cNvSpPr/>
      </dsp:nvSpPr>
      <dsp:spPr>
        <a:xfrm>
          <a:off x="6202248" y="768902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9FE348-2114-41AC-852C-DB80524540A2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9F902-237E-47D7-8FA0-1EFB96F88F40}">
      <dsp:nvSpPr>
        <dsp:cNvPr id="0" name=""/>
        <dsp:cNvSpPr/>
      </dsp:nvSpPr>
      <dsp:spPr>
        <a:xfrm>
          <a:off x="5777121" y="2696284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>
              <a:solidFill>
                <a:srgbClr val="558ED5"/>
              </a:solidFill>
            </a:rPr>
            <a:t>• Combined approach strengthens reporting, validation, and storytelling through data.</a:t>
          </a:r>
        </a:p>
      </dsp:txBody>
      <dsp:txXfrm>
        <a:off x="5777121" y="2696284"/>
        <a:ext cx="24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62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278" y="612979"/>
            <a:ext cx="4041444" cy="1708244"/>
          </a:xfrm>
        </p:spPr>
        <p:txBody>
          <a:bodyPr anchor="ctr">
            <a:normAutofit/>
          </a:bodyPr>
          <a:lstStyle/>
          <a:p>
            <a:pPr algn="l"/>
            <a:r>
              <a:rPr lang="en-US" sz="3500" dirty="0"/>
              <a:t>COVID-19 Vaccination Analysis</a:t>
            </a:r>
          </a:p>
        </p:txBody>
      </p:sp>
      <p:pic>
        <p:nvPicPr>
          <p:cNvPr id="5" name="Picture 4" descr="Needle and vial">
            <a:extLst>
              <a:ext uri="{FF2B5EF4-FFF2-40B4-BE49-F238E27FC236}">
                <a16:creationId xmlns:a16="http://schemas.microsoft.com/office/drawing/2014/main" id="{E9F0392E-A262-4989-C142-ED8CA3A518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95" r="49905" b="-2"/>
          <a:stretch>
            <a:fillRect/>
          </a:stretch>
        </p:blipFill>
        <p:spPr>
          <a:xfrm>
            <a:off x="20" y="-2"/>
            <a:ext cx="4571980" cy="68580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7278" y="2017048"/>
            <a:ext cx="4041444" cy="3769835"/>
          </a:xfrm>
        </p:spPr>
        <p:txBody>
          <a:bodyPr anchor="ctr">
            <a:normAutofit/>
          </a:bodyPr>
          <a:lstStyle/>
          <a:p>
            <a:r>
              <a:rPr lang="en-US" sz="2400" dirty="0"/>
              <a:t>Project Title: COVID-19 Vaccinations - Global Insights &amp; Trends</a:t>
            </a:r>
          </a:p>
          <a:p>
            <a:r>
              <a:rPr lang="en-US" sz="2400" dirty="0"/>
              <a:t>Submitted by: Saba Azhar Shaikh</a:t>
            </a:r>
          </a:p>
          <a:p>
            <a:r>
              <a:rPr lang="en-US" sz="2400" dirty="0"/>
              <a:t>Submitted to: Elevate labs</a:t>
            </a:r>
          </a:p>
          <a:p>
            <a:r>
              <a:rPr lang="en-US" sz="2400" dirty="0"/>
              <a:t>Date: May 19,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Screenshot (313).png"/>
          <p:cNvPicPr>
            <a:picLocks noChangeAspect="1"/>
          </p:cNvPicPr>
          <p:nvPr/>
        </p:nvPicPr>
        <p:blipFill>
          <a:blip r:embed="rId2"/>
          <a:srcRect l="10371" r="14615" b="-1"/>
          <a:stretch>
            <a:fillRect/>
          </a:stretch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Screenshot (314).png"/>
          <p:cNvPicPr>
            <a:picLocks noChangeAspect="1"/>
          </p:cNvPicPr>
          <p:nvPr/>
        </p:nvPicPr>
        <p:blipFill>
          <a:blip r:embed="rId2"/>
          <a:srcRect l="8206" r="16779" b="-1"/>
          <a:stretch>
            <a:fillRect/>
          </a:stretch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4CBDBB-4FBD-4B9E-BD01-054A81D43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1A6F03-171F-40B2-8B2C-A061B8924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714" cy="68623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2C4834C-B602-4125-8264-BD0D55A58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172EE5-132F-4DD4-8855-4DBBD9C34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883" y="1110000"/>
            <a:ext cx="7646805" cy="4629235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156" y="1302871"/>
            <a:ext cx="6141019" cy="2044650"/>
          </a:xfrm>
        </p:spPr>
        <p:txBody>
          <a:bodyPr anchor="b">
            <a:normAutofit/>
          </a:bodyPr>
          <a:lstStyle/>
          <a:p>
            <a:r>
              <a:rPr lang="en-US" sz="4200"/>
              <a:t>SQL Analysis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5230" y="3519236"/>
            <a:ext cx="6144633" cy="205704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In addition to Power BI visualizations, key analytical insights were derived using </a:t>
            </a:r>
            <a:r>
              <a:rPr lang="en-US" sz="2400" b="1" dirty="0"/>
              <a:t>SQL queries </a:t>
            </a:r>
            <a:r>
              <a:rPr lang="en-US" sz="2400" dirty="0"/>
              <a:t>in </a:t>
            </a:r>
            <a:r>
              <a:rPr lang="en-US" sz="2400" b="1" dirty="0" err="1"/>
              <a:t>pgAdmin</a:t>
            </a:r>
            <a:r>
              <a:rPr lang="en-US" sz="2400" b="1" dirty="0"/>
              <a:t> 4</a:t>
            </a:r>
            <a:r>
              <a:rPr lang="en-US" sz="2400" dirty="0"/>
              <a:t>. These queries enhanced understanding of vaccination patterns and outliers across countries.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sz="3200" dirty="0"/>
              <a:t>1. Most Vaccinated Country (Per Capita)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38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100" dirty="0"/>
              <a:t>• Output: Country with the highest per capita vaccination rate.</a:t>
            </a:r>
          </a:p>
          <a:p>
            <a:pPr marL="0" indent="0">
              <a:buNone/>
            </a:pPr>
            <a:r>
              <a:rPr sz="2100" dirty="0"/>
              <a:t>• Insight: Enables identification of the most efficient vaccination program.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13561CA-02FB-5A28-D774-82F0097DC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60044"/>
            <a:ext cx="8229600" cy="430336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6482" y="164279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2. Continuous Vaccination for &gt;30 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22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/>
              <a:t>• Output: Countries with non-stop vaccination drives over 30 days.</a:t>
            </a:r>
          </a:p>
          <a:p>
            <a:pPr marL="0" indent="0">
              <a:buNone/>
            </a:pPr>
            <a:r>
              <a:rPr lang="en-US" sz="2100"/>
              <a:t>• Insight: Reflects sustained government efforts.</a:t>
            </a:r>
            <a:endParaRPr lang="en-US" sz="2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2E04E2-E16F-4C65-5F3B-8FC18D203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22482"/>
            <a:ext cx="7866993" cy="433551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15310" y="106582"/>
            <a:ext cx="8229600" cy="1143000"/>
          </a:xfrm>
        </p:spPr>
        <p:txBody>
          <a:bodyPr>
            <a:normAutofit/>
          </a:bodyPr>
          <a:lstStyle/>
          <a:p>
            <a:r>
              <a:rPr sz="3200" dirty="0"/>
              <a:t>3. Total Vaccines Administered Globally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9538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sz="2100" dirty="0"/>
              <a:t>•</a:t>
            </a:r>
            <a:r>
              <a:rPr dirty="0"/>
              <a:t> </a:t>
            </a:r>
            <a:r>
              <a:rPr sz="2100" dirty="0"/>
              <a:t>Output: Global vaccination count (matches Power BI data).</a:t>
            </a:r>
          </a:p>
          <a:p>
            <a:pPr marL="0" indent="0">
              <a:buNone/>
            </a:pPr>
            <a:r>
              <a:rPr sz="2100" dirty="0"/>
              <a:t>• Insight: Cross-verification of data reliability.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027C3A2-5E7A-497B-2A12-34EC9F2FB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371453"/>
            <a:ext cx="7788166" cy="437870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25669" y="274638"/>
            <a:ext cx="8986345" cy="1143000"/>
          </a:xfrm>
        </p:spPr>
        <p:txBody>
          <a:bodyPr>
            <a:normAutofit/>
          </a:bodyPr>
          <a:lstStyle/>
          <a:p>
            <a:r>
              <a:rPr sz="3200" dirty="0"/>
              <a:t>4. Maximum Daily Vaccinations by Country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100" dirty="0"/>
              <a:t>• Insight: Identifies peak operational capacity by country.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B050782-F3A8-1CB9-6345-A63FEFD5C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83813"/>
            <a:ext cx="8229600" cy="462689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671" y="274638"/>
            <a:ext cx="8229600" cy="1143000"/>
          </a:xfrm>
        </p:spPr>
        <p:txBody>
          <a:bodyPr>
            <a:normAutofit/>
          </a:bodyPr>
          <a:lstStyle/>
          <a:p>
            <a:r>
              <a:rPr sz="3200" dirty="0"/>
              <a:t>5. </a:t>
            </a:r>
            <a:r>
              <a:rPr lang="en-US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Countries Using More Than 3 Vaccine Types</a:t>
            </a:r>
            <a:endParaRPr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276" y="1417638"/>
            <a:ext cx="8229600" cy="906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100" dirty="0"/>
              <a:t>• Output: Diversity in vaccine deployment.</a:t>
            </a:r>
          </a:p>
          <a:p>
            <a:pPr marL="0" indent="0">
              <a:buNone/>
            </a:pPr>
            <a:r>
              <a:rPr sz="2100" dirty="0"/>
              <a:t>• Insight: Flexibility in vaccine strategy and availability.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759395C-1277-F8A5-6019-7A000499B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76" y="2324154"/>
            <a:ext cx="7866995" cy="44230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66" y="274638"/>
            <a:ext cx="8229600" cy="1143000"/>
          </a:xfrm>
        </p:spPr>
        <p:txBody>
          <a:bodyPr>
            <a:noAutofit/>
          </a:bodyPr>
          <a:lstStyle/>
          <a:p>
            <a:r>
              <a:rPr sz="3200" dirty="0"/>
              <a:t>6. Daily Average Vaccinations - Top 5 Countries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/>
          </a:bodyPr>
          <a:lstStyle/>
          <a:p>
            <a:r>
              <a:rPr sz="2100" dirty="0"/>
              <a:t> Computes average daily doses for the top 5 vaccinating nations.</a:t>
            </a:r>
          </a:p>
          <a:p>
            <a:r>
              <a:rPr sz="2100" dirty="0"/>
              <a:t>Insight: Highlights consistently strong performers in the vaccination campaign.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BAEF437-C282-7BEB-7602-415776CE1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67" y="2743202"/>
            <a:ext cx="8246533" cy="407442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Conclusion - Integrated Insights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010F8D-BBE6-F1E1-F738-E2AA9D02FD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645660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7480"/>
            <a:ext cx="5605629" cy="994172"/>
          </a:xfrm>
        </p:spPr>
        <p:txBody>
          <a:bodyPr>
            <a:normAutofit/>
          </a:bodyPr>
          <a:lstStyle/>
          <a:p>
            <a:r>
              <a:rPr lang="en-US" sz="3850" dirty="0"/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111" y="1345074"/>
            <a:ext cx="4593462" cy="3788227"/>
          </a:xfrm>
        </p:spPr>
        <p:txBody>
          <a:bodyPr anchor="ctr">
            <a:normAutofit/>
          </a:bodyPr>
          <a:lstStyle/>
          <a:p>
            <a:r>
              <a:rPr lang="en-US" sz="2100" dirty="0"/>
              <a:t>This report provides a detailed analysis of global COVID-19 vaccination trends using Power BI dashboards. It highlights the progress and distribution disparities of vaccination efforts worldwide.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Needle">
            <a:extLst>
              <a:ext uri="{FF2B5EF4-FFF2-40B4-BE49-F238E27FC236}">
                <a16:creationId xmlns:a16="http://schemas.microsoft.com/office/drawing/2014/main" id="{BBA01715-EE9C-F316-D1CD-F02807B7B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FF762B1-9576-AF6B-3C66-4BDD2BCF130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13114" r="11886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/>
              <a:t>Key Statistics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8F0CC6-52A8-0E5F-CEAC-6151F71748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413944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blue and white striped fabric&#10;&#10;Description automatically generated">
            <a:extLst>
              <a:ext uri="{FF2B5EF4-FFF2-40B4-BE49-F238E27FC236}">
                <a16:creationId xmlns:a16="http://schemas.microsoft.com/office/drawing/2014/main" id="{386AA0DB-D547-5531-7A54-D9D55BF7A8F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0669" r="8178" b="5636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Global Vaccination Trends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5445B0-CAD7-B093-7837-0C135DEEAC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135232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3500">
                <a:solidFill>
                  <a:schemeClr val="bg1"/>
                </a:solidFill>
              </a:rPr>
              <a:t>Vaccination by Country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b="1" dirty="0"/>
              <a:t>Top 5 Countries by Total Vaccinations:</a:t>
            </a:r>
          </a:p>
          <a:p>
            <a:r>
              <a:rPr lang="en-US" sz="2100" dirty="0"/>
              <a:t>1. China</a:t>
            </a:r>
          </a:p>
          <a:p>
            <a:r>
              <a:rPr lang="en-US" sz="2100" dirty="0"/>
              <a:t>2. United States</a:t>
            </a:r>
          </a:p>
          <a:p>
            <a:r>
              <a:rPr lang="en-US" sz="2100" dirty="0"/>
              <a:t>3. India</a:t>
            </a:r>
          </a:p>
          <a:p>
            <a:r>
              <a:rPr lang="en-US" sz="2100" dirty="0"/>
              <a:t>4. United Kingdom</a:t>
            </a:r>
          </a:p>
          <a:p>
            <a:r>
              <a:rPr lang="en-US" sz="2100" dirty="0"/>
              <a:t>5. Brazil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759" y="3752849"/>
            <a:ext cx="2468166" cy="2452687"/>
          </a:xfrm>
        </p:spPr>
        <p:txBody>
          <a:bodyPr anchor="ctr">
            <a:normAutofit/>
          </a:bodyPr>
          <a:lstStyle/>
          <a:p>
            <a:r>
              <a:rPr lang="en-US" sz="3100"/>
              <a:t>Vaccine Type Distribution</a:t>
            </a:r>
          </a:p>
        </p:txBody>
      </p:sp>
      <p:pic>
        <p:nvPicPr>
          <p:cNvPr id="5" name="Picture 4" descr="Line of vials">
            <a:extLst>
              <a:ext uri="{FF2B5EF4-FFF2-40B4-BE49-F238E27FC236}">
                <a16:creationId xmlns:a16="http://schemas.microsoft.com/office/drawing/2014/main" id="{C6991307-B314-A59A-9291-83BC6D6ED8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603" b="19603"/>
          <a:stretch>
            <a:fillRect/>
          </a:stretch>
        </p:blipFill>
        <p:spPr>
          <a:xfrm>
            <a:off x="20" y="10"/>
            <a:ext cx="9143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7986" y="3752850"/>
            <a:ext cx="5614060" cy="2452687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100" b="1" dirty="0"/>
              <a:t>Most Widely Used Vaccines:</a:t>
            </a:r>
          </a:p>
          <a:p>
            <a:pPr marL="0" indent="0">
              <a:buNone/>
            </a:pPr>
            <a:endParaRPr lang="en-US" sz="2100" b="1" dirty="0"/>
          </a:p>
          <a:p>
            <a:pPr marL="0" indent="0">
              <a:buNone/>
            </a:pPr>
            <a:r>
              <a:rPr lang="en-US" sz="2100" dirty="0"/>
              <a:t>• Oxford/AstraZeneca: 16.73%</a:t>
            </a:r>
          </a:p>
          <a:p>
            <a:pPr marL="0" indent="0">
              <a:buNone/>
            </a:pPr>
            <a:r>
              <a:rPr lang="en-US" sz="2100" dirty="0"/>
              <a:t>• Multi-combos (e.g., J&amp;J,  Moderna, Pfizer): 13.29%</a:t>
            </a:r>
          </a:p>
          <a:p>
            <a:pPr marL="0" indent="0">
              <a:buNone/>
            </a:pPr>
            <a:r>
              <a:rPr lang="en-US" sz="2100" dirty="0"/>
              <a:t>• Regional variants like Sinovac, </a:t>
            </a:r>
            <a:r>
              <a:rPr lang="en-US" sz="2100" dirty="0" err="1"/>
              <a:t>Covaxin</a:t>
            </a:r>
            <a:r>
              <a:rPr lang="en-US" sz="2100" dirty="0"/>
              <a:t> also notable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06" y="566873"/>
            <a:ext cx="4174069" cy="1624520"/>
          </a:xfrm>
        </p:spPr>
        <p:txBody>
          <a:bodyPr anchor="ctr">
            <a:normAutofit/>
          </a:bodyPr>
          <a:lstStyle/>
          <a:p>
            <a:r>
              <a:rPr lang="en-US" sz="3500" dirty="0"/>
              <a:t>Geographic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973" y="1165231"/>
            <a:ext cx="3906055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100" dirty="0"/>
              <a:t>• High coverage in North America   &amp; Europe (0.7+ per hundred)</a:t>
            </a:r>
          </a:p>
          <a:p>
            <a:pPr marL="0" indent="0">
              <a:buNone/>
            </a:pPr>
            <a:r>
              <a:rPr lang="en-US" sz="2100" dirty="0"/>
              <a:t>• Moderate in Asia &amp; South America (0.5–0.69)</a:t>
            </a:r>
          </a:p>
          <a:p>
            <a:pPr marL="0" indent="0">
              <a:buNone/>
            </a:pPr>
            <a:r>
              <a:rPr lang="en-US" sz="2100" dirty="0"/>
              <a:t>• Low in parts of Africa (&lt;0.5)</a:t>
            </a:r>
          </a:p>
        </p:txBody>
      </p:sp>
      <p:pic>
        <p:nvPicPr>
          <p:cNvPr id="5" name="Picture 4" descr="Photograph of the earth">
            <a:extLst>
              <a:ext uri="{FF2B5EF4-FFF2-40B4-BE49-F238E27FC236}">
                <a16:creationId xmlns:a16="http://schemas.microsoft.com/office/drawing/2014/main" id="{BD87609F-53D3-2D0E-3947-4C332BD697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461" r="33997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9721" y="-677505"/>
            <a:ext cx="6941460" cy="1616203"/>
          </a:xfrm>
        </p:spPr>
        <p:txBody>
          <a:bodyPr anchor="b">
            <a:normAutofit/>
          </a:bodyPr>
          <a:lstStyle/>
          <a:p>
            <a:r>
              <a:rPr lang="en-US" sz="3200" dirty="0"/>
              <a:t>Conclusion &amp; Recommendations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4A2A4D-19EF-3552-F383-6AD9587C8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051478" y="0"/>
            <a:ext cx="92522" cy="6858000"/>
            <a:chOff x="12068638" y="0"/>
            <a:chExt cx="123362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9208F0F-2734-3945-8FD0-EEB19CF41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CFF5D9-43B9-9D58-6F3F-25041716D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B6C5BB-3D42-3306-BAEC-C117B1346E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9901313"/>
              </p:ext>
            </p:extLst>
          </p:nvPr>
        </p:nvGraphicFramePr>
        <p:xfrm>
          <a:off x="-1198180" y="756745"/>
          <a:ext cx="11556125" cy="6211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A32BED8-39EE-0649-D9AD-2829118F36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617" r="13369" b="-1"/>
          <a:stretch>
            <a:fillRect/>
          </a:stretch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497</Words>
  <Application>Microsoft Office PowerPoint</Application>
  <PresentationFormat>On-screen Show (4:3)</PresentationFormat>
  <Paragraphs>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Times New Roman</vt:lpstr>
      <vt:lpstr>Office Theme</vt:lpstr>
      <vt:lpstr>COVID-19 Vaccination Analysis</vt:lpstr>
      <vt:lpstr>Executive Summary</vt:lpstr>
      <vt:lpstr>Key Statistics</vt:lpstr>
      <vt:lpstr>Global Vaccination Trends</vt:lpstr>
      <vt:lpstr>Vaccination by Country</vt:lpstr>
      <vt:lpstr>Vaccine Type Distribution</vt:lpstr>
      <vt:lpstr>Geographic Coverage</vt:lpstr>
      <vt:lpstr>Conclusion &amp; Recommendations</vt:lpstr>
      <vt:lpstr>PowerPoint Presentation</vt:lpstr>
      <vt:lpstr>PowerPoint Presentation</vt:lpstr>
      <vt:lpstr>PowerPoint Presentation</vt:lpstr>
      <vt:lpstr>SQL Analysis Overview</vt:lpstr>
      <vt:lpstr>1. Most Vaccinated Country (Per Capita)</vt:lpstr>
      <vt:lpstr>2. Continuous Vaccination for &gt;30 Days</vt:lpstr>
      <vt:lpstr>3. Total Vaccines Administered Globally</vt:lpstr>
      <vt:lpstr>4. Maximum Daily Vaccinations by Country</vt:lpstr>
      <vt:lpstr>5. Find Countries Using More Than 3 Vaccine Types</vt:lpstr>
      <vt:lpstr>6. Daily Average Vaccinations - Top 5 Countries</vt:lpstr>
      <vt:lpstr>Conclusion - Integrated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Vaccination Analysis</dc:title>
  <dc:subject/>
  <dc:creator/>
  <cp:keywords/>
  <dc:description>generated using python-pptx</dc:description>
  <cp:lastModifiedBy>Saba Azhar</cp:lastModifiedBy>
  <cp:revision>4</cp:revision>
  <dcterms:created xsi:type="dcterms:W3CDTF">2013-01-27T09:14:16Z</dcterms:created>
  <dcterms:modified xsi:type="dcterms:W3CDTF">2025-05-19T10:04:26Z</dcterms:modified>
  <cp:category/>
</cp:coreProperties>
</file>