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9753600" cy="7315200"/>
  <p:notesSz cx="6858000" cy="9144000"/>
  <p:embeddedFontLst>
    <p:embeddedFont>
      <p:font typeface="Lato Bold" charset="1" panose="020F0502020204030203"/>
      <p:regular r:id="rId8"/>
    </p:embeddedFont>
    <p:embeddedFont>
      <p:font typeface="Roboto" charset="1" panose="020000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6449" y="424134"/>
            <a:ext cx="9007951" cy="6607610"/>
            <a:chOff x="0" y="0"/>
            <a:chExt cx="3336278" cy="24472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6278" cy="2447263"/>
            </a:xfrm>
            <a:custGeom>
              <a:avLst/>
              <a:gdLst/>
              <a:ahLst/>
              <a:cxnLst/>
              <a:rect r="r" b="b" t="t" l="l"/>
              <a:pathLst>
                <a:path h="2447263" w="3336278">
                  <a:moveTo>
                    <a:pt x="0" y="0"/>
                  </a:moveTo>
                  <a:lnTo>
                    <a:pt x="3336278" y="0"/>
                  </a:lnTo>
                  <a:lnTo>
                    <a:pt x="3336278" y="2447263"/>
                  </a:lnTo>
                  <a:lnTo>
                    <a:pt x="0" y="244726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336278" cy="2456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731520" y="1301138"/>
            <a:ext cx="829056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017432" y="2016571"/>
            <a:ext cx="1536425" cy="1641029"/>
          </a:xfrm>
          <a:custGeom>
            <a:avLst/>
            <a:gdLst/>
            <a:ahLst/>
            <a:cxnLst/>
            <a:rect r="r" b="b" t="t" l="l"/>
            <a:pathLst>
              <a:path h="1641029" w="1536425">
                <a:moveTo>
                  <a:pt x="0" y="0"/>
                </a:moveTo>
                <a:lnTo>
                  <a:pt x="1536425" y="0"/>
                </a:lnTo>
                <a:lnTo>
                  <a:pt x="1536425" y="1641029"/>
                </a:lnTo>
                <a:lnTo>
                  <a:pt x="0" y="1641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211" t="-120852" r="-363115" b="-4527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17674" y="2597973"/>
            <a:ext cx="3504406" cy="2747880"/>
          </a:xfrm>
          <a:custGeom>
            <a:avLst/>
            <a:gdLst/>
            <a:ahLst/>
            <a:cxnLst/>
            <a:rect r="r" b="b" t="t" l="l"/>
            <a:pathLst>
              <a:path h="2747880" w="3504406">
                <a:moveTo>
                  <a:pt x="0" y="0"/>
                </a:moveTo>
                <a:lnTo>
                  <a:pt x="3504406" y="0"/>
                </a:lnTo>
                <a:lnTo>
                  <a:pt x="3504406" y="2747880"/>
                </a:lnTo>
                <a:lnTo>
                  <a:pt x="0" y="2747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176" t="-27363" r="-41445" b="-866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0453" y="4495157"/>
            <a:ext cx="2324836" cy="1956877"/>
          </a:xfrm>
          <a:custGeom>
            <a:avLst/>
            <a:gdLst/>
            <a:ahLst/>
            <a:cxnLst/>
            <a:rect r="r" b="b" t="t" l="l"/>
            <a:pathLst>
              <a:path h="1956877" w="2324836">
                <a:moveTo>
                  <a:pt x="0" y="0"/>
                </a:moveTo>
                <a:lnTo>
                  <a:pt x="2324836" y="0"/>
                </a:lnTo>
                <a:lnTo>
                  <a:pt x="2324836" y="1956877"/>
                </a:lnTo>
                <a:lnTo>
                  <a:pt x="0" y="19568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015" t="-104740" r="-206937" b="-2043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1520" y="788670"/>
            <a:ext cx="3135594" cy="21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1"/>
              </a:lnSpc>
            </a:pPr>
            <a:r>
              <a:rPr lang="en-US" sz="1801" b="true">
                <a:solidFill>
                  <a:srgbClr val="EC7F2B"/>
                </a:solidFill>
                <a:latin typeface="Lato Bold"/>
                <a:ea typeface="Lato Bold"/>
                <a:cs typeface="Lato Bold"/>
                <a:sym typeface="Lato Bold"/>
              </a:rPr>
              <a:t>CUSTOMER CHURN REPORT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520" y="1000705"/>
            <a:ext cx="2023927" cy="2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>
                <a:solidFill>
                  <a:srgbClr val="292B2F"/>
                </a:solidFill>
                <a:latin typeface="Roboto"/>
                <a:ea typeface="Roboto"/>
                <a:cs typeface="Roboto"/>
                <a:sym typeface="Roboto"/>
              </a:rPr>
              <a:t>Key Performance Graphs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1520" y="1529738"/>
            <a:ext cx="1580379" cy="2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true">
                <a:solidFill>
                  <a:srgbClr val="292B2F"/>
                </a:solidFill>
                <a:latin typeface="Lato Bold"/>
                <a:ea typeface="Lato Bold"/>
                <a:cs typeface="Lato Bold"/>
                <a:sym typeface="Lato Bold"/>
              </a:rPr>
              <a:t>Percent By Churn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1520" y="3577896"/>
            <a:ext cx="2571824" cy="2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true">
                <a:solidFill>
                  <a:srgbClr val="292B2F"/>
                </a:solidFill>
                <a:latin typeface="Lato Bold"/>
                <a:ea typeface="Lato Bold"/>
                <a:cs typeface="Lato Bold"/>
                <a:sym typeface="Lato Bold"/>
              </a:rPr>
              <a:t>Churn By Senior Citizen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72633" y="1529738"/>
            <a:ext cx="1103980" cy="2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true">
                <a:solidFill>
                  <a:srgbClr val="292B2F"/>
                </a:solidFill>
                <a:latin typeface="Lato Bold"/>
                <a:ea typeface="Lato Bold"/>
                <a:cs typeface="Lato Bold"/>
                <a:sym typeface="Lato Bold"/>
              </a:rPr>
              <a:t>Subplot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1520" y="1776973"/>
            <a:ext cx="3511331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</a:pPr>
            <a:r>
              <a:rPr lang="en-US" sz="999">
                <a:solidFill>
                  <a:srgbClr val="292B2F"/>
                </a:solidFill>
                <a:latin typeface="Roboto"/>
                <a:ea typeface="Roboto"/>
                <a:cs typeface="Roboto"/>
                <a:sym typeface="Roboto"/>
              </a:rPr>
              <a:t>26.54% of customers have churned, as seen in the churn distribution pie chart.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1520" y="3825131"/>
            <a:ext cx="3511331" cy="50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</a:pPr>
            <a:r>
              <a:rPr lang="en-US" sz="999">
                <a:solidFill>
                  <a:srgbClr val="292B2F"/>
                </a:solidFill>
                <a:latin typeface="Roboto"/>
                <a:ea typeface="Roboto"/>
                <a:cs typeface="Roboto"/>
                <a:sym typeface="Roboto"/>
              </a:rPr>
              <a:t>A comparatively greater percentage of senior citizens have churned, indicating a need for tailored customer retention efforts.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72633" y="1763725"/>
            <a:ext cx="3511331" cy="50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</a:pPr>
            <a:r>
              <a:rPr lang="en-US" sz="999">
                <a:solidFill>
                  <a:srgbClr val="292B2F"/>
                </a:solidFill>
                <a:latin typeface="Roboto"/>
                <a:ea typeface="Roboto"/>
                <a:cs typeface="Roboto"/>
                <a:sym typeface="Roboto"/>
              </a:rPr>
              <a:t>Customers with month-to-month contracts, electronic check payments, and fiber optic internet show significantly higher churn rates.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6449" y="490809"/>
            <a:ext cx="9007951" cy="6607610"/>
            <a:chOff x="0" y="0"/>
            <a:chExt cx="3336278" cy="24472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6278" cy="2447263"/>
            </a:xfrm>
            <a:custGeom>
              <a:avLst/>
              <a:gdLst/>
              <a:ahLst/>
              <a:cxnLst/>
              <a:rect r="r" b="b" t="t" l="l"/>
              <a:pathLst>
                <a:path h="2447263" w="3336278">
                  <a:moveTo>
                    <a:pt x="0" y="0"/>
                  </a:moveTo>
                  <a:lnTo>
                    <a:pt x="3336278" y="0"/>
                  </a:lnTo>
                  <a:lnTo>
                    <a:pt x="3336278" y="2447263"/>
                  </a:lnTo>
                  <a:lnTo>
                    <a:pt x="0" y="244726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336278" cy="2456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731520" y="1301138"/>
            <a:ext cx="829056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731520" y="2351648"/>
            <a:ext cx="4365301" cy="2167598"/>
          </a:xfrm>
          <a:custGeom>
            <a:avLst/>
            <a:gdLst/>
            <a:ahLst/>
            <a:cxnLst/>
            <a:rect r="r" b="b" t="t" l="l"/>
            <a:pathLst>
              <a:path h="2167598" w="4365301">
                <a:moveTo>
                  <a:pt x="0" y="0"/>
                </a:moveTo>
                <a:lnTo>
                  <a:pt x="4365301" y="0"/>
                </a:lnTo>
                <a:lnTo>
                  <a:pt x="4365301" y="2167597"/>
                </a:lnTo>
                <a:lnTo>
                  <a:pt x="0" y="2167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697" t="-65708" r="-47808" b="-1724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72633" y="2290117"/>
            <a:ext cx="3549447" cy="3355139"/>
          </a:xfrm>
          <a:custGeom>
            <a:avLst/>
            <a:gdLst/>
            <a:ahLst/>
            <a:cxnLst/>
            <a:rect r="r" b="b" t="t" l="l"/>
            <a:pathLst>
              <a:path h="3355139" w="3549447">
                <a:moveTo>
                  <a:pt x="0" y="0"/>
                </a:moveTo>
                <a:lnTo>
                  <a:pt x="3549447" y="0"/>
                </a:lnTo>
                <a:lnTo>
                  <a:pt x="3549447" y="3355138"/>
                </a:lnTo>
                <a:lnTo>
                  <a:pt x="0" y="3355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089" t="-34090" r="-111398" b="-1615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1520" y="1529738"/>
            <a:ext cx="2333208" cy="2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true">
                <a:solidFill>
                  <a:srgbClr val="292B2F"/>
                </a:solidFill>
                <a:latin typeface="Lato Bold"/>
                <a:ea typeface="Lato Bold"/>
                <a:cs typeface="Lato Bold"/>
                <a:sym typeface="Lato Bold"/>
              </a:rPr>
              <a:t>Customer Churn by Tenure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72633" y="1529738"/>
            <a:ext cx="3549447" cy="2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true">
                <a:solidFill>
                  <a:srgbClr val="292B2F"/>
                </a:solidFill>
                <a:latin typeface="Lato Bold"/>
                <a:ea typeface="Lato Bold"/>
                <a:cs typeface="Lato Bold"/>
                <a:sym typeface="Lato Bold"/>
              </a:rPr>
              <a:t>Customer Churn by Payment Method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1520" y="1776973"/>
            <a:ext cx="3511331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</a:pPr>
            <a:r>
              <a:rPr lang="en-US" sz="999">
                <a:solidFill>
                  <a:srgbClr val="292B2F"/>
                </a:solidFill>
                <a:latin typeface="Roboto"/>
                <a:ea typeface="Roboto"/>
                <a:cs typeface="Roboto"/>
                <a:sym typeface="Roboto"/>
              </a:rPr>
              <a:t>Long-term contracts (1–2 years) and consistent service usage correlate with better customer retention.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72633" y="1763725"/>
            <a:ext cx="3511331" cy="33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99"/>
              </a:lnSpc>
            </a:pPr>
            <a:r>
              <a:rPr lang="en-US" sz="999">
                <a:solidFill>
                  <a:srgbClr val="292B2F"/>
                </a:solidFill>
                <a:latin typeface="Roboto"/>
                <a:ea typeface="Roboto"/>
                <a:cs typeface="Roboto"/>
                <a:sym typeface="Roboto"/>
              </a:rPr>
              <a:t>Customer churn mostly when payment method is electronic check.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DAGm9koBwQs</dc:identifier>
  <dcterms:modified xsi:type="dcterms:W3CDTF">2011-08-01T06:04:30Z</dcterms:modified>
  <cp:revision>1</cp:revision>
  <dc:title>Customer Churn Reporth</dc:title>
</cp:coreProperties>
</file>