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 id="264" r:id="rId41"/>
    <p:sldId id="265" r:id="rId42"/>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TT Rounds Condensed" charset="1" panose="02000506030000020003"/>
      <p:regular r:id="rId19"/>
    </p:embeddedFont>
    <p:embeddedFont>
      <p:font typeface="TT Rounds Condensed Bold" charset="1" panose="02000806030000020003"/>
      <p:regular r:id="rId20"/>
    </p:embeddedFont>
    <p:embeddedFont>
      <p:font typeface="TT Rounds Condensed Italics" charset="1" panose="02000506030000090003"/>
      <p:regular r:id="rId21"/>
    </p:embeddedFont>
    <p:embeddedFont>
      <p:font typeface="TT Rounds Condensed Bold Italics" charset="1" panose="02000806030000090003"/>
      <p:regular r:id="rId22"/>
    </p:embeddedFont>
    <p:embeddedFont>
      <p:font typeface="TT Rounds Condensed Thin" charset="1" panose="02000503020000020003"/>
      <p:regular r:id="rId23"/>
    </p:embeddedFont>
    <p:embeddedFont>
      <p:font typeface="TT Rounds Condensed Thin Italics" charset="1" panose="02000503020000090003"/>
      <p:regular r:id="rId24"/>
    </p:embeddedFont>
    <p:embeddedFont>
      <p:font typeface="TT Rounds Condensed Heavy" charset="1" panose="02000506030000020003"/>
      <p:regular r:id="rId25"/>
    </p:embeddedFont>
    <p:embeddedFont>
      <p:font typeface="TT Rounds Condensed Heavy Italics" charset="1" panose="02000506000000090003"/>
      <p:regular r:id="rId26"/>
    </p:embeddedFont>
    <p:embeddedFont>
      <p:font typeface="Canva Sans" charset="1" panose="020B0503030501040103"/>
      <p:regular r:id="rId27"/>
    </p:embeddedFont>
    <p:embeddedFont>
      <p:font typeface="Canva Sans Bold" charset="1" panose="020B0803030501040103"/>
      <p:regular r:id="rId28"/>
    </p:embeddedFont>
    <p:embeddedFont>
      <p:font typeface="Canva Sans Italics" charset="1" panose="020B0503030501040103"/>
      <p:regular r:id="rId29"/>
    </p:embeddedFont>
    <p:embeddedFont>
      <p:font typeface="Canva Sans Bold Italics" charset="1" panose="020B0803030501040103"/>
      <p:regular r:id="rId30"/>
    </p:embeddedFont>
    <p:embeddedFont>
      <p:font typeface="Canva Sans Medium" charset="1" panose="020B0603030501040103"/>
      <p:regular r:id="rId31"/>
    </p:embeddedFont>
    <p:embeddedFont>
      <p:font typeface="Canva Sans Medium Italics" charset="1" panose="020B06030305010401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41" Target="slides/slide9.xml" Type="http://schemas.openxmlformats.org/officeDocument/2006/relationships/slide"/><Relationship Id="rId42" Target="slides/slide1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grpSp>
        <p:nvGrpSpPr>
          <p:cNvPr name="Group 3" id="3"/>
          <p:cNvGrpSpPr/>
          <p:nvPr/>
        </p:nvGrpSpPr>
        <p:grpSpPr>
          <a:xfrm rot="0">
            <a:off x="-19050" y="9080691"/>
            <a:ext cx="18287998" cy="658796"/>
            <a:chOff x="0" y="0"/>
            <a:chExt cx="24383998" cy="878394"/>
          </a:xfrm>
        </p:grpSpPr>
        <p:sp>
          <p:nvSpPr>
            <p:cNvPr name="Freeform 4" id="4"/>
            <p:cNvSpPr/>
            <p:nvPr/>
          </p:nvSpPr>
          <p:spPr>
            <a:xfrm flipH="false" flipV="false" rot="0">
              <a:off x="0" y="0"/>
              <a:ext cx="24384000" cy="878332"/>
            </a:xfrm>
            <a:custGeom>
              <a:avLst/>
              <a:gdLst/>
              <a:ahLst/>
              <a:cxnLst/>
              <a:rect r="r" b="b" t="t" l="l"/>
              <a:pathLst>
                <a:path h="878332" w="24384000">
                  <a:moveTo>
                    <a:pt x="0" y="0"/>
                  </a:moveTo>
                  <a:lnTo>
                    <a:pt x="24384000" y="0"/>
                  </a:lnTo>
                  <a:lnTo>
                    <a:pt x="24384000" y="878332"/>
                  </a:lnTo>
                  <a:lnTo>
                    <a:pt x="0" y="878332"/>
                  </a:lnTo>
                  <a:close/>
                </a:path>
              </a:pathLst>
            </a:custGeom>
            <a:solidFill>
              <a:srgbClr val="FFFFFF"/>
            </a:solidFill>
          </p:spPr>
        </p:sp>
      </p:grpSp>
      <p:grpSp>
        <p:nvGrpSpPr>
          <p:cNvPr name="Group 5" id="5"/>
          <p:cNvGrpSpPr/>
          <p:nvPr/>
        </p:nvGrpSpPr>
        <p:grpSpPr>
          <a:xfrm rot="0">
            <a:off x="453296" y="8852978"/>
            <a:ext cx="68579" cy="920821"/>
            <a:chOff x="0" y="0"/>
            <a:chExt cx="91438" cy="1227762"/>
          </a:xfrm>
        </p:grpSpPr>
        <p:sp>
          <p:nvSpPr>
            <p:cNvPr name="Freeform 6" id="6"/>
            <p:cNvSpPr/>
            <p:nvPr/>
          </p:nvSpPr>
          <p:spPr>
            <a:xfrm flipH="false" flipV="false" rot="0">
              <a:off x="0" y="0"/>
              <a:ext cx="91440" cy="1227709"/>
            </a:xfrm>
            <a:custGeom>
              <a:avLst/>
              <a:gdLst/>
              <a:ahLst/>
              <a:cxnLst/>
              <a:rect r="r" b="b" t="t" l="l"/>
              <a:pathLst>
                <a:path h="1227709" w="91440">
                  <a:moveTo>
                    <a:pt x="0" y="0"/>
                  </a:moveTo>
                  <a:lnTo>
                    <a:pt x="91440" y="0"/>
                  </a:lnTo>
                  <a:lnTo>
                    <a:pt x="91440" y="1227709"/>
                  </a:lnTo>
                  <a:lnTo>
                    <a:pt x="0" y="1227709"/>
                  </a:lnTo>
                  <a:close/>
                </a:path>
              </a:pathLst>
            </a:custGeom>
            <a:solidFill>
              <a:srgbClr val="C00000"/>
            </a:solidFill>
          </p:spPr>
        </p:sp>
      </p:grpSp>
      <p:grpSp>
        <p:nvGrpSpPr>
          <p:cNvPr name="Group 7" id="7"/>
          <p:cNvGrpSpPr/>
          <p:nvPr/>
        </p:nvGrpSpPr>
        <p:grpSpPr>
          <a:xfrm rot="0">
            <a:off x="14260286" y="8909820"/>
            <a:ext cx="1937658" cy="1736409"/>
            <a:chOff x="0" y="0"/>
            <a:chExt cx="2583544" cy="2315212"/>
          </a:xfrm>
        </p:grpSpPr>
        <p:sp>
          <p:nvSpPr>
            <p:cNvPr name="Freeform 8" id="8"/>
            <p:cNvSpPr/>
            <p:nvPr/>
          </p:nvSpPr>
          <p:spPr>
            <a:xfrm flipH="false" flipV="false" rot="0">
              <a:off x="0" y="0"/>
              <a:ext cx="2583561" cy="2315210"/>
            </a:xfrm>
            <a:custGeom>
              <a:avLst/>
              <a:gdLst/>
              <a:ahLst/>
              <a:cxnLst/>
              <a:rect r="r" b="b" t="t" l="l"/>
              <a:pathLst>
                <a:path h="2315210" w="2583561">
                  <a:moveTo>
                    <a:pt x="0" y="0"/>
                  </a:moveTo>
                  <a:lnTo>
                    <a:pt x="0" y="2315210"/>
                  </a:lnTo>
                  <a:lnTo>
                    <a:pt x="2583561" y="0"/>
                  </a:lnTo>
                  <a:close/>
                </a:path>
              </a:pathLst>
            </a:custGeom>
            <a:solidFill>
              <a:srgbClr val="F2F2F2">
                <a:alpha val="16863"/>
              </a:srgbClr>
            </a:solidFill>
          </p:spPr>
        </p:sp>
      </p:grpSp>
      <p:grpSp>
        <p:nvGrpSpPr>
          <p:cNvPr name="Group 9" id="9"/>
          <p:cNvGrpSpPr/>
          <p:nvPr/>
        </p:nvGrpSpPr>
        <p:grpSpPr>
          <a:xfrm rot="0">
            <a:off x="10568155" y="-97440"/>
            <a:ext cx="7719843" cy="8778660"/>
            <a:chOff x="0" y="0"/>
            <a:chExt cx="10293124" cy="11704880"/>
          </a:xfrm>
        </p:grpSpPr>
        <p:sp>
          <p:nvSpPr>
            <p:cNvPr name="Freeform 10" id="10"/>
            <p:cNvSpPr/>
            <p:nvPr/>
          </p:nvSpPr>
          <p:spPr>
            <a:xfrm flipH="false" flipV="false" rot="0">
              <a:off x="0" y="0"/>
              <a:ext cx="10293096" cy="11704828"/>
            </a:xfrm>
            <a:custGeom>
              <a:avLst/>
              <a:gdLst/>
              <a:ahLst/>
              <a:cxnLst/>
              <a:rect r="r" b="b" t="t" l="l"/>
              <a:pathLst>
                <a:path h="11704828" w="10293096">
                  <a:moveTo>
                    <a:pt x="10293096" y="11704828"/>
                  </a:moveTo>
                  <a:lnTo>
                    <a:pt x="10293096" y="0"/>
                  </a:lnTo>
                  <a:lnTo>
                    <a:pt x="0" y="11704828"/>
                  </a:lnTo>
                  <a:close/>
                </a:path>
              </a:pathLst>
            </a:custGeom>
            <a:solidFill>
              <a:srgbClr val="F2F2F2">
                <a:alpha val="16863"/>
              </a:srgbClr>
            </a:solidFill>
          </p:spPr>
        </p:sp>
      </p:grpSp>
      <p:grpSp>
        <p:nvGrpSpPr>
          <p:cNvPr name="Group 11" id="11"/>
          <p:cNvGrpSpPr/>
          <p:nvPr/>
        </p:nvGrpSpPr>
        <p:grpSpPr>
          <a:xfrm rot="0">
            <a:off x="4047046" y="2214044"/>
            <a:ext cx="10244138" cy="4195856"/>
            <a:chOff x="0" y="0"/>
            <a:chExt cx="13658850" cy="5594474"/>
          </a:xfrm>
        </p:grpSpPr>
        <p:sp>
          <p:nvSpPr>
            <p:cNvPr name="Freeform 12" id="12"/>
            <p:cNvSpPr/>
            <p:nvPr/>
          </p:nvSpPr>
          <p:spPr>
            <a:xfrm flipH="false" flipV="false" rot="0">
              <a:off x="0" y="0"/>
              <a:ext cx="13658850" cy="5594477"/>
            </a:xfrm>
            <a:custGeom>
              <a:avLst/>
              <a:gdLst/>
              <a:ahLst/>
              <a:cxnLst/>
              <a:rect r="r" b="b" t="t" l="l"/>
              <a:pathLst>
                <a:path h="5594477" w="13658850">
                  <a:moveTo>
                    <a:pt x="0" y="0"/>
                  </a:moveTo>
                  <a:lnTo>
                    <a:pt x="13658850" y="0"/>
                  </a:lnTo>
                  <a:lnTo>
                    <a:pt x="13658850" y="5594477"/>
                  </a:lnTo>
                  <a:lnTo>
                    <a:pt x="0" y="5594477"/>
                  </a:lnTo>
                  <a:close/>
                </a:path>
              </a:pathLst>
            </a:custGeom>
            <a:gradFill rotWithShape="true">
              <a:gsLst>
                <a:gs pos="2655">
                  <a:srgbClr val="FFFFFF">
                    <a:alpha val="100000"/>
                  </a:srgbClr>
                </a:gs>
                <a:gs pos="15000">
                  <a:srgbClr val="FFFFFF">
                    <a:alpha val="0"/>
                  </a:srgbClr>
                </a:gs>
                <a:gs pos="51000">
                  <a:srgbClr val="FFFFFF">
                    <a:alpha val="34000"/>
                  </a:srgbClr>
                </a:gs>
                <a:gs pos="94000">
                  <a:srgbClr val="FFFFFF">
                    <a:alpha val="34000"/>
                  </a:srgbClr>
                </a:gs>
                <a:gs pos="100000">
                  <a:srgbClr val="FFFFFF">
                    <a:alpha val="0"/>
                  </a:srgbClr>
                </a:gs>
              </a:gsLst>
              <a:lin ang="0"/>
            </a:gradFill>
          </p:spPr>
        </p:sp>
        <p:sp>
          <p:nvSpPr>
            <p:cNvPr name="TextBox 13" id="13"/>
            <p:cNvSpPr txBox="true"/>
            <p:nvPr/>
          </p:nvSpPr>
          <p:spPr>
            <a:xfrm>
              <a:off x="0" y="-180975"/>
              <a:ext cx="13658850" cy="5775449"/>
            </a:xfrm>
            <a:prstGeom prst="rect">
              <a:avLst/>
            </a:prstGeom>
          </p:spPr>
          <p:txBody>
            <a:bodyPr anchor="ctr" rtlCol="false" tIns="50800" lIns="50800" bIns="50800" rIns="50800"/>
            <a:lstStyle/>
            <a:p>
              <a:pPr algn="ctr">
                <a:lnSpc>
                  <a:spcPts val="5400"/>
                </a:lnSpc>
              </a:pPr>
              <a:r>
                <a:rPr lang="en-US" sz="3000" spc="28">
                  <a:solidFill>
                    <a:srgbClr val="1D1614"/>
                  </a:solidFill>
                  <a:latin typeface="TT Rounds Condensed Italics"/>
                </a:rPr>
                <a:t>Submitted in the partial fulfillment for the award of the degree of</a:t>
              </a:r>
            </a:p>
            <a:p>
              <a:pPr algn="ctr">
                <a:lnSpc>
                  <a:spcPts val="6480"/>
                </a:lnSpc>
              </a:pPr>
              <a:r>
                <a:rPr lang="en-US" sz="3600" spc="33">
                  <a:solidFill>
                    <a:srgbClr val="1D1614"/>
                  </a:solidFill>
                  <a:latin typeface="TT Rounds Condensed Bold"/>
                </a:rPr>
                <a:t>BACHELOR OF ENGINEERING </a:t>
              </a:r>
            </a:p>
            <a:p>
              <a:pPr algn="ctr">
                <a:lnSpc>
                  <a:spcPts val="4320"/>
                </a:lnSpc>
              </a:pPr>
              <a:r>
                <a:rPr lang="en-US" sz="3600" spc="33">
                  <a:solidFill>
                    <a:srgbClr val="1D1614"/>
                  </a:solidFill>
                  <a:latin typeface="TT Rounds Condensed Italics"/>
                </a:rPr>
                <a:t> IN</a:t>
              </a:r>
            </a:p>
            <a:p>
              <a:pPr algn="ctr">
                <a:lnSpc>
                  <a:spcPts val="4320"/>
                </a:lnSpc>
              </a:pPr>
              <a:r>
                <a:rPr lang="en-US" sz="3600" spc="33">
                  <a:solidFill>
                    <a:srgbClr val="1D1614"/>
                  </a:solidFill>
                  <a:latin typeface="TT Rounds Condensed Bold"/>
                </a:rPr>
                <a:t>COMPUTER SCIENCE AND BUSINESS SYSTEMS</a:t>
              </a:r>
            </a:p>
          </p:txBody>
        </p:sp>
      </p:grpSp>
      <p:grpSp>
        <p:nvGrpSpPr>
          <p:cNvPr name="Group 14" id="14"/>
          <p:cNvGrpSpPr/>
          <p:nvPr/>
        </p:nvGrpSpPr>
        <p:grpSpPr>
          <a:xfrm rot="-10800000">
            <a:off x="14734575" y="7910511"/>
            <a:ext cx="3549935" cy="2400302"/>
            <a:chOff x="0" y="0"/>
            <a:chExt cx="4733246" cy="3200402"/>
          </a:xfrm>
        </p:grpSpPr>
        <p:sp>
          <p:nvSpPr>
            <p:cNvPr name="Freeform 15" id="15"/>
            <p:cNvSpPr/>
            <p:nvPr/>
          </p:nvSpPr>
          <p:spPr>
            <a:xfrm flipH="false" flipV="false" rot="0">
              <a:off x="0" y="0"/>
              <a:ext cx="4733290" cy="3200400"/>
            </a:xfrm>
            <a:custGeom>
              <a:avLst/>
              <a:gdLst/>
              <a:ahLst/>
              <a:cxnLst/>
              <a:rect r="r" b="b" t="t" l="l"/>
              <a:pathLst>
                <a:path h="3200400" w="4733290">
                  <a:moveTo>
                    <a:pt x="0" y="0"/>
                  </a:moveTo>
                  <a:lnTo>
                    <a:pt x="0" y="3200400"/>
                  </a:lnTo>
                  <a:lnTo>
                    <a:pt x="4733290" y="0"/>
                  </a:lnTo>
                  <a:close/>
                </a:path>
              </a:pathLst>
            </a:custGeom>
            <a:solidFill>
              <a:srgbClr val="C00000"/>
            </a:solidFill>
          </p:spPr>
        </p:sp>
      </p:grpSp>
      <p:sp>
        <p:nvSpPr>
          <p:cNvPr name="TextBox 16" id="16"/>
          <p:cNvSpPr txBox="true"/>
          <p:nvPr/>
        </p:nvSpPr>
        <p:spPr>
          <a:xfrm rot="0">
            <a:off x="10413478" y="9056010"/>
            <a:ext cx="7210032" cy="897107"/>
          </a:xfrm>
          <a:prstGeom prst="rect">
            <a:avLst/>
          </a:prstGeom>
        </p:spPr>
        <p:txBody>
          <a:bodyPr anchor="t" rtlCol="false" tIns="0" lIns="0" bIns="0" rIns="0">
            <a:spAutoFit/>
          </a:bodyPr>
          <a:lstStyle/>
          <a:p>
            <a:pPr algn="l">
              <a:lnSpc>
                <a:spcPts val="3600"/>
              </a:lnSpc>
            </a:pPr>
            <a:r>
              <a:rPr lang="en-US" sz="3000">
                <a:solidFill>
                  <a:srgbClr val="595959"/>
                </a:solidFill>
                <a:latin typeface="Arimo Bold"/>
              </a:rPr>
              <a:t>DISCOVER . </a:t>
            </a:r>
            <a:r>
              <a:rPr lang="en-US" sz="3000">
                <a:solidFill>
                  <a:srgbClr val="C00000"/>
                </a:solidFill>
                <a:latin typeface="Arimo Bold"/>
              </a:rPr>
              <a:t>LEARN</a:t>
            </a:r>
            <a:r>
              <a:rPr lang="en-US" sz="3000">
                <a:solidFill>
                  <a:srgbClr val="595959"/>
                </a:solidFill>
                <a:latin typeface="Arimo Bold"/>
              </a:rPr>
              <a:t> . EMPOWER</a:t>
            </a:r>
          </a:p>
          <a:p>
            <a:pPr algn="l">
              <a:lnSpc>
                <a:spcPts val="3600"/>
              </a:lnSpc>
            </a:pPr>
          </a:p>
        </p:txBody>
      </p:sp>
      <p:grpSp>
        <p:nvGrpSpPr>
          <p:cNvPr name="Group 17" id="17"/>
          <p:cNvGrpSpPr/>
          <p:nvPr/>
        </p:nvGrpSpPr>
        <p:grpSpPr>
          <a:xfrm rot="0">
            <a:off x="10328670" y="9065469"/>
            <a:ext cx="68578" cy="555930"/>
            <a:chOff x="0" y="0"/>
            <a:chExt cx="91438" cy="741240"/>
          </a:xfrm>
        </p:grpSpPr>
        <p:sp>
          <p:nvSpPr>
            <p:cNvPr name="Freeform 18" id="18"/>
            <p:cNvSpPr/>
            <p:nvPr/>
          </p:nvSpPr>
          <p:spPr>
            <a:xfrm flipH="false" flipV="false" rot="0">
              <a:off x="0" y="0"/>
              <a:ext cx="91440" cy="741299"/>
            </a:xfrm>
            <a:custGeom>
              <a:avLst/>
              <a:gdLst/>
              <a:ahLst/>
              <a:cxnLst/>
              <a:rect r="r" b="b" t="t" l="l"/>
              <a:pathLst>
                <a:path h="741299" w="91440">
                  <a:moveTo>
                    <a:pt x="0" y="0"/>
                  </a:moveTo>
                  <a:lnTo>
                    <a:pt x="91440" y="0"/>
                  </a:lnTo>
                  <a:lnTo>
                    <a:pt x="91440" y="741299"/>
                  </a:lnTo>
                  <a:lnTo>
                    <a:pt x="0" y="741299"/>
                  </a:lnTo>
                  <a:close/>
                </a:path>
              </a:pathLst>
            </a:custGeom>
            <a:solidFill>
              <a:srgbClr val="C00000"/>
            </a:solidFill>
          </p:spPr>
        </p:sp>
      </p:grpSp>
      <p:sp>
        <p:nvSpPr>
          <p:cNvPr name="TextBox 19" id="19"/>
          <p:cNvSpPr txBox="true"/>
          <p:nvPr/>
        </p:nvSpPr>
        <p:spPr>
          <a:xfrm rot="0">
            <a:off x="756458" y="9038379"/>
            <a:ext cx="8641034" cy="583465"/>
          </a:xfrm>
          <a:prstGeom prst="rect">
            <a:avLst/>
          </a:prstGeom>
        </p:spPr>
        <p:txBody>
          <a:bodyPr anchor="t" rtlCol="false" tIns="0" lIns="0" bIns="0" rIns="0">
            <a:spAutoFit/>
          </a:bodyPr>
          <a:lstStyle/>
          <a:p>
            <a:pPr algn="ctr">
              <a:lnSpc>
                <a:spcPts val="3888"/>
              </a:lnSpc>
            </a:pPr>
            <a:r>
              <a:rPr lang="en-US" sz="3600">
                <a:solidFill>
                  <a:srgbClr val="FF0000"/>
                </a:solidFill>
                <a:latin typeface="Times New Roman Bold"/>
              </a:rPr>
              <a:t>Department of AIT-CSE</a:t>
            </a:r>
          </a:p>
        </p:txBody>
      </p:sp>
      <p:sp>
        <p:nvSpPr>
          <p:cNvPr name="TextBox 20" id="20"/>
          <p:cNvSpPr txBox="true"/>
          <p:nvPr/>
        </p:nvSpPr>
        <p:spPr>
          <a:xfrm rot="0">
            <a:off x="1716488" y="567447"/>
            <a:ext cx="15709790" cy="1297931"/>
          </a:xfrm>
          <a:prstGeom prst="rect">
            <a:avLst/>
          </a:prstGeom>
        </p:spPr>
        <p:txBody>
          <a:bodyPr anchor="t" rtlCol="false" tIns="0" lIns="0" bIns="0" rIns="0">
            <a:spAutoFit/>
          </a:bodyPr>
          <a:lstStyle/>
          <a:p>
            <a:pPr algn="ctr">
              <a:lnSpc>
                <a:spcPts val="8640"/>
              </a:lnSpc>
            </a:pPr>
            <a:r>
              <a:rPr lang="en-US" sz="7200">
                <a:solidFill>
                  <a:srgbClr val="1D1614"/>
                </a:solidFill>
                <a:latin typeface="Times New Roman Bold"/>
              </a:rPr>
              <a:t>Explainable Deep Learning for Finance </a:t>
            </a:r>
            <a:r>
              <a:rPr lang="en-US" sz="7200">
                <a:solidFill>
                  <a:srgbClr val="1D1614"/>
                </a:solidFill>
                <a:latin typeface="Times New Roman"/>
              </a:rPr>
              <a:t> </a:t>
            </a:r>
          </a:p>
        </p:txBody>
      </p:sp>
      <p:sp>
        <p:nvSpPr>
          <p:cNvPr name="TextBox 21" id="21"/>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1</a:t>
            </a:r>
          </a:p>
        </p:txBody>
      </p:sp>
      <p:sp>
        <p:nvSpPr>
          <p:cNvPr name="TextBox 22" id="22"/>
          <p:cNvSpPr txBox="true"/>
          <p:nvPr/>
        </p:nvSpPr>
        <p:spPr>
          <a:xfrm rot="0">
            <a:off x="2875740" y="7106361"/>
            <a:ext cx="4510233" cy="2134077"/>
          </a:xfrm>
          <a:prstGeom prst="rect">
            <a:avLst/>
          </a:prstGeom>
        </p:spPr>
        <p:txBody>
          <a:bodyPr anchor="t" rtlCol="false" tIns="0" lIns="0" bIns="0" rIns="0">
            <a:spAutoFit/>
          </a:bodyPr>
          <a:lstStyle/>
          <a:p>
            <a:pPr algn="l">
              <a:lnSpc>
                <a:spcPts val="3600"/>
              </a:lnSpc>
            </a:pPr>
            <a:r>
              <a:rPr lang="en-US" sz="3000" spc="28">
                <a:solidFill>
                  <a:srgbClr val="1D1614"/>
                </a:solidFill>
                <a:latin typeface="TT Rounds Condensed Bold"/>
              </a:rPr>
              <a:t>Submitted by: </a:t>
            </a:r>
          </a:p>
          <a:p>
            <a:pPr algn="l">
              <a:lnSpc>
                <a:spcPts val="5400"/>
              </a:lnSpc>
            </a:pPr>
            <a:r>
              <a:rPr lang="en-US" sz="3000" spc="28">
                <a:solidFill>
                  <a:srgbClr val="1D1614"/>
                </a:solidFill>
                <a:latin typeface="TT Rounds Condensed"/>
              </a:rPr>
              <a:t>Sabhyeh Gulati- 21CBS1054</a:t>
            </a:r>
          </a:p>
          <a:p>
            <a:pPr algn="l">
              <a:lnSpc>
                <a:spcPts val="3600"/>
              </a:lnSpc>
            </a:pPr>
            <a:r>
              <a:rPr lang="en-US" sz="3000" spc="28">
                <a:solidFill>
                  <a:srgbClr val="1D1614"/>
                </a:solidFill>
                <a:latin typeface="TT Rounds Condensed"/>
              </a:rPr>
              <a:t>Debopriyo Nath- 21CBS1081</a:t>
            </a:r>
          </a:p>
          <a:p>
            <a:pPr algn="l">
              <a:lnSpc>
                <a:spcPts val="3600"/>
              </a:lnSpc>
            </a:pPr>
          </a:p>
        </p:txBody>
      </p:sp>
      <p:sp>
        <p:nvSpPr>
          <p:cNvPr name="TextBox 23" id="23"/>
          <p:cNvSpPr txBox="true"/>
          <p:nvPr/>
        </p:nvSpPr>
        <p:spPr>
          <a:xfrm rot="0">
            <a:off x="11613315" y="7124677"/>
            <a:ext cx="4274109" cy="1441579"/>
          </a:xfrm>
          <a:prstGeom prst="rect">
            <a:avLst/>
          </a:prstGeom>
        </p:spPr>
        <p:txBody>
          <a:bodyPr anchor="t" rtlCol="false" tIns="0" lIns="0" bIns="0" rIns="0">
            <a:spAutoFit/>
          </a:bodyPr>
          <a:lstStyle/>
          <a:p>
            <a:pPr algn="l">
              <a:lnSpc>
                <a:spcPts val="3600"/>
              </a:lnSpc>
            </a:pPr>
            <a:r>
              <a:rPr lang="en-US" sz="3000" spc="28">
                <a:solidFill>
                  <a:srgbClr val="1D1614"/>
                </a:solidFill>
                <a:latin typeface="TT Rounds Condensed Bold"/>
              </a:rPr>
              <a:t>Under the Supervision of: </a:t>
            </a:r>
          </a:p>
          <a:p>
            <a:pPr algn="l">
              <a:lnSpc>
                <a:spcPts val="3600"/>
              </a:lnSpc>
            </a:pPr>
            <a:r>
              <a:rPr lang="en-US" sz="3000" spc="28">
                <a:solidFill>
                  <a:srgbClr val="1D1614"/>
                </a:solidFill>
                <a:latin typeface="TT Rounds Condensed"/>
              </a:rPr>
              <a:t>PROF. Deepak Kumar</a:t>
            </a:r>
          </a:p>
          <a:p>
            <a:pPr algn="l">
              <a:lnSpc>
                <a:spcPts val="3600"/>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grpSp>
        <p:nvGrpSpPr>
          <p:cNvPr name="Group 3" id="3"/>
          <p:cNvGrpSpPr/>
          <p:nvPr/>
        </p:nvGrpSpPr>
        <p:grpSpPr>
          <a:xfrm rot="0">
            <a:off x="717020" y="2796686"/>
            <a:ext cx="7058137" cy="5246370"/>
            <a:chOff x="0" y="0"/>
            <a:chExt cx="1093490" cy="812800"/>
          </a:xfrm>
        </p:grpSpPr>
        <p:sp>
          <p:nvSpPr>
            <p:cNvPr name="Freeform 4" id="4"/>
            <p:cNvSpPr/>
            <p:nvPr/>
          </p:nvSpPr>
          <p:spPr>
            <a:xfrm flipH="false" flipV="false" rot="0">
              <a:off x="0" y="0"/>
              <a:ext cx="1093490" cy="812800"/>
            </a:xfrm>
            <a:custGeom>
              <a:avLst/>
              <a:gdLst/>
              <a:ahLst/>
              <a:cxnLst/>
              <a:rect r="r" b="b" t="t" l="l"/>
              <a:pathLst>
                <a:path h="812800" w="1093490">
                  <a:moveTo>
                    <a:pt x="0" y="0"/>
                  </a:moveTo>
                  <a:lnTo>
                    <a:pt x="1093490" y="0"/>
                  </a:lnTo>
                  <a:lnTo>
                    <a:pt x="1093490" y="812800"/>
                  </a:lnTo>
                  <a:lnTo>
                    <a:pt x="0" y="812800"/>
                  </a:lnTo>
                  <a:close/>
                </a:path>
              </a:pathLst>
            </a:custGeom>
            <a:blipFill>
              <a:blip r:embed="rId3"/>
              <a:stretch>
                <a:fillRect l="-234" t="0" r="-234" b="0"/>
              </a:stretch>
            </a:blipFill>
          </p:spPr>
        </p:sp>
      </p:grpSp>
      <p:grpSp>
        <p:nvGrpSpPr>
          <p:cNvPr name="Group 5" id="5"/>
          <p:cNvGrpSpPr/>
          <p:nvPr/>
        </p:nvGrpSpPr>
        <p:grpSpPr>
          <a:xfrm rot="0">
            <a:off x="9205549" y="2796686"/>
            <a:ext cx="7733711" cy="5246370"/>
            <a:chOff x="0" y="0"/>
            <a:chExt cx="1198154" cy="812800"/>
          </a:xfrm>
        </p:grpSpPr>
        <p:sp>
          <p:nvSpPr>
            <p:cNvPr name="Freeform 6" id="6"/>
            <p:cNvSpPr/>
            <p:nvPr/>
          </p:nvSpPr>
          <p:spPr>
            <a:xfrm flipH="false" flipV="false" rot="0">
              <a:off x="0" y="0"/>
              <a:ext cx="1198154" cy="812800"/>
            </a:xfrm>
            <a:custGeom>
              <a:avLst/>
              <a:gdLst/>
              <a:ahLst/>
              <a:cxnLst/>
              <a:rect r="r" b="b" t="t" l="l"/>
              <a:pathLst>
                <a:path h="812800" w="1198154">
                  <a:moveTo>
                    <a:pt x="0" y="0"/>
                  </a:moveTo>
                  <a:lnTo>
                    <a:pt x="1198154" y="0"/>
                  </a:lnTo>
                  <a:lnTo>
                    <a:pt x="1198154" y="812800"/>
                  </a:lnTo>
                  <a:lnTo>
                    <a:pt x="0" y="812800"/>
                  </a:lnTo>
                  <a:close/>
                </a:path>
              </a:pathLst>
            </a:custGeom>
            <a:blipFill>
              <a:blip r:embed="rId4"/>
              <a:stretch>
                <a:fillRect l="-53" t="0" r="-53" b="0"/>
              </a:stretch>
            </a:blipFill>
          </p:spPr>
        </p:sp>
      </p:grpSp>
      <p:sp>
        <p:nvSpPr>
          <p:cNvPr name="TextBox 7" id="7"/>
          <p:cNvSpPr txBox="true"/>
          <p:nvPr/>
        </p:nvSpPr>
        <p:spPr>
          <a:xfrm rot="0">
            <a:off x="1348740" y="617935"/>
            <a:ext cx="15590520" cy="1381125"/>
          </a:xfrm>
          <a:prstGeom prst="rect">
            <a:avLst/>
          </a:prstGeom>
        </p:spPr>
        <p:txBody>
          <a:bodyPr anchor="t" rtlCol="false" tIns="0" lIns="0" bIns="0" rIns="0">
            <a:spAutoFit/>
          </a:bodyPr>
          <a:lstStyle/>
          <a:p>
            <a:pPr algn="l">
              <a:lnSpc>
                <a:spcPts val="10800"/>
              </a:lnSpc>
            </a:pPr>
            <a:r>
              <a:rPr lang="en-US" sz="6000">
                <a:solidFill>
                  <a:srgbClr val="1D1614"/>
                </a:solidFill>
                <a:latin typeface="Times New Roman Bold"/>
              </a:rPr>
              <a:t>Preliminary Design of the Project</a:t>
            </a:r>
          </a:p>
        </p:txBody>
      </p:sp>
      <p:sp>
        <p:nvSpPr>
          <p:cNvPr name="TextBox 8" id="8"/>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7</a:t>
            </a:r>
          </a:p>
        </p:txBody>
      </p:sp>
      <p:sp>
        <p:nvSpPr>
          <p:cNvPr name="TextBox 9" id="9"/>
          <p:cNvSpPr txBox="true"/>
          <p:nvPr/>
        </p:nvSpPr>
        <p:spPr>
          <a:xfrm rot="0">
            <a:off x="11229148" y="7976381"/>
            <a:ext cx="2769691"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Fig-2 (ARIMA)</a:t>
            </a:r>
          </a:p>
        </p:txBody>
      </p:sp>
      <p:sp>
        <p:nvSpPr>
          <p:cNvPr name="TextBox 10" id="10"/>
          <p:cNvSpPr txBox="true"/>
          <p:nvPr/>
        </p:nvSpPr>
        <p:spPr>
          <a:xfrm rot="0">
            <a:off x="1870862" y="7976381"/>
            <a:ext cx="557956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rPr>
              <a:t>Fig-1 (LSTM)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419954" y="536259"/>
            <a:ext cx="15590520" cy="1430019"/>
          </a:xfrm>
          <a:prstGeom prst="rect">
            <a:avLst/>
          </a:prstGeom>
        </p:spPr>
        <p:txBody>
          <a:bodyPr anchor="t" rtlCol="false" tIns="0" lIns="0" bIns="0" rIns="0">
            <a:spAutoFit/>
          </a:bodyPr>
          <a:lstStyle/>
          <a:p>
            <a:pPr algn="l">
              <a:lnSpc>
                <a:spcPts val="7128"/>
              </a:lnSpc>
            </a:pPr>
            <a:r>
              <a:rPr lang="en-US" sz="6600">
                <a:solidFill>
                  <a:srgbClr val="1D1614"/>
                </a:solidFill>
                <a:latin typeface="Times New Roman Bold"/>
              </a:rPr>
              <a:t>Outline</a:t>
            </a:r>
          </a:p>
        </p:txBody>
      </p:sp>
      <p:sp>
        <p:nvSpPr>
          <p:cNvPr name="TextBox 4" id="4"/>
          <p:cNvSpPr txBox="true"/>
          <p:nvPr/>
        </p:nvSpPr>
        <p:spPr>
          <a:xfrm rot="0">
            <a:off x="1348740" y="2104200"/>
            <a:ext cx="15590520" cy="6101334"/>
          </a:xfrm>
          <a:prstGeom prst="rect">
            <a:avLst/>
          </a:prstGeom>
        </p:spPr>
        <p:txBody>
          <a:bodyPr anchor="t" rtlCol="false" tIns="0" lIns="0" bIns="0" rIns="0">
            <a:spAutoFit/>
          </a:bodyPr>
          <a:lstStyle/>
          <a:p>
            <a:pPr algn="l" marL="760095" indent="-380048" lvl="1">
              <a:lnSpc>
                <a:spcPts val="7560"/>
              </a:lnSpc>
              <a:buFont typeface="Arial"/>
              <a:buChar char="•"/>
            </a:pPr>
            <a:r>
              <a:rPr lang="en-US" sz="4200">
                <a:solidFill>
                  <a:srgbClr val="1D1614"/>
                </a:solidFill>
                <a:latin typeface="Times New Roman"/>
              </a:rPr>
              <a:t>Introduction and Scope of the  Project</a:t>
            </a:r>
          </a:p>
          <a:p>
            <a:pPr algn="l" marL="760095" indent="-380048" lvl="1">
              <a:lnSpc>
                <a:spcPts val="7560"/>
              </a:lnSpc>
              <a:buFont typeface="Arial"/>
              <a:buChar char="•"/>
            </a:pPr>
            <a:r>
              <a:rPr lang="en-US" sz="4200">
                <a:solidFill>
                  <a:srgbClr val="1D1614"/>
                </a:solidFill>
                <a:latin typeface="Times New Roman"/>
              </a:rPr>
              <a:t>Planning to Implement</a:t>
            </a:r>
          </a:p>
          <a:p>
            <a:pPr algn="l" marL="760095" indent="-380048" lvl="1">
              <a:lnSpc>
                <a:spcPts val="7560"/>
              </a:lnSpc>
              <a:buFont typeface="Arial"/>
              <a:buChar char="•"/>
            </a:pPr>
            <a:r>
              <a:rPr lang="en-US" sz="4200">
                <a:solidFill>
                  <a:srgbClr val="1D1614"/>
                </a:solidFill>
                <a:latin typeface="Times New Roman"/>
              </a:rPr>
              <a:t>Preliminary Design of the Project</a:t>
            </a:r>
          </a:p>
          <a:p>
            <a:pPr algn="l" marL="760095" indent="-380048" lvl="1">
              <a:lnSpc>
                <a:spcPts val="7560"/>
              </a:lnSpc>
              <a:buFont typeface="Arial"/>
              <a:buChar char="•"/>
            </a:pPr>
            <a:r>
              <a:rPr lang="en-US" sz="4200">
                <a:solidFill>
                  <a:srgbClr val="1D1614"/>
                </a:solidFill>
                <a:latin typeface="Times New Roman"/>
              </a:rPr>
              <a:t>Methodology Used</a:t>
            </a:r>
          </a:p>
          <a:p>
            <a:pPr algn="l" marL="760095" indent="-380048" lvl="1">
              <a:lnSpc>
                <a:spcPts val="7560"/>
              </a:lnSpc>
              <a:buFont typeface="Arial"/>
              <a:buChar char="•"/>
            </a:pPr>
            <a:r>
              <a:rPr lang="en-US" sz="4200">
                <a:solidFill>
                  <a:srgbClr val="1D1614"/>
                </a:solidFill>
                <a:latin typeface="Times New Roman"/>
              </a:rPr>
              <a:t>Analysis of Features</a:t>
            </a:r>
          </a:p>
          <a:p>
            <a:pPr algn="l" marL="760095" indent="-380048" lvl="1">
              <a:lnSpc>
                <a:spcPts val="4536"/>
              </a:lnSpc>
            </a:pPr>
          </a:p>
          <a:p>
            <a:pPr algn="l" marL="760095" indent="-380048" lvl="1">
              <a:lnSpc>
                <a:spcPts val="4536"/>
              </a:lnSpc>
            </a:pPr>
          </a:p>
        </p:txBody>
      </p:sp>
      <p:sp>
        <p:nvSpPr>
          <p:cNvPr name="TextBox 5" id="5"/>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348740" y="126682"/>
            <a:ext cx="15590520" cy="2363629"/>
          </a:xfrm>
          <a:prstGeom prst="rect">
            <a:avLst/>
          </a:prstGeom>
        </p:spPr>
        <p:txBody>
          <a:bodyPr anchor="t" rtlCol="false" tIns="0" lIns="0" bIns="0" rIns="0">
            <a:spAutoFit/>
          </a:bodyPr>
          <a:lstStyle/>
          <a:p>
            <a:pPr algn="l">
              <a:lnSpc>
                <a:spcPts val="10800"/>
              </a:lnSpc>
            </a:pPr>
            <a:r>
              <a:rPr lang="en-US" sz="6000">
                <a:solidFill>
                  <a:srgbClr val="1D1614"/>
                </a:solidFill>
                <a:latin typeface="Times New Roman Bold"/>
              </a:rPr>
              <a:t>Introduction to Project</a:t>
            </a:r>
          </a:p>
        </p:txBody>
      </p:sp>
      <p:sp>
        <p:nvSpPr>
          <p:cNvPr name="TextBox 4" id="4"/>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3</a:t>
            </a:r>
          </a:p>
        </p:txBody>
      </p:sp>
      <p:sp>
        <p:nvSpPr>
          <p:cNvPr name="Freeform 5" id="5" descr="Why 85% of Machine Learning Projects Fail - How to Avoid This – IIoT World"/>
          <p:cNvSpPr/>
          <p:nvPr/>
        </p:nvSpPr>
        <p:spPr>
          <a:xfrm flipH="false" flipV="false" rot="0">
            <a:off x="12915900" y="1291218"/>
            <a:ext cx="4114800" cy="3410864"/>
          </a:xfrm>
          <a:custGeom>
            <a:avLst/>
            <a:gdLst/>
            <a:ahLst/>
            <a:cxnLst/>
            <a:rect r="r" b="b" t="t" l="l"/>
            <a:pathLst>
              <a:path h="3410864" w="4114800">
                <a:moveTo>
                  <a:pt x="0" y="0"/>
                </a:moveTo>
                <a:lnTo>
                  <a:pt x="4114800" y="0"/>
                </a:lnTo>
                <a:lnTo>
                  <a:pt x="4114800" y="3410864"/>
                </a:lnTo>
                <a:lnTo>
                  <a:pt x="0" y="3410864"/>
                </a:lnTo>
                <a:lnTo>
                  <a:pt x="0" y="0"/>
                </a:lnTo>
                <a:close/>
              </a:path>
            </a:pathLst>
          </a:custGeom>
          <a:blipFill>
            <a:blip r:embed="rId3"/>
            <a:stretch>
              <a:fillRect l="-18501" t="0" r="-18614" b="0"/>
            </a:stretch>
          </a:blipFill>
        </p:spPr>
      </p:sp>
      <p:sp>
        <p:nvSpPr>
          <p:cNvPr name="TextBox 6" id="6"/>
          <p:cNvSpPr txBox="true"/>
          <p:nvPr/>
        </p:nvSpPr>
        <p:spPr>
          <a:xfrm rot="0">
            <a:off x="890338" y="2009795"/>
            <a:ext cx="8963526" cy="8231486"/>
          </a:xfrm>
          <a:prstGeom prst="rect">
            <a:avLst/>
          </a:prstGeom>
        </p:spPr>
        <p:txBody>
          <a:bodyPr anchor="t" rtlCol="false" tIns="0" lIns="0" bIns="0" rIns="0">
            <a:spAutoFit/>
          </a:bodyPr>
          <a:lstStyle/>
          <a:p>
            <a:pPr algn="just">
              <a:lnSpc>
                <a:spcPts val="4827"/>
              </a:lnSpc>
            </a:pPr>
            <a:r>
              <a:rPr lang="en-US" sz="2700">
                <a:solidFill>
                  <a:srgbClr val="1D1614"/>
                </a:solidFill>
                <a:latin typeface="Times New Roman"/>
              </a:rPr>
              <a:t>In Deep learning it has emerged as a powerful tool in finance, offering the potential to analyze complex financial data efficiently. However, the lack of explainability in deep learning models poses a significant challenge for their adoption in the finance industry. This paper provides a comprehensive overview of the applications of deep learning in finance, emphasizing the importance of interpretability and transparency in financial decision-making processes. By exploring the current landscape of explainable deep learning in finance, this study aims to shed light on the advancements, challenges, and future directions in this critical intersection of technology and finance.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348740" y="126682"/>
            <a:ext cx="15590520" cy="2363629"/>
          </a:xfrm>
          <a:prstGeom prst="rect">
            <a:avLst/>
          </a:prstGeom>
        </p:spPr>
        <p:txBody>
          <a:bodyPr anchor="t" rtlCol="false" tIns="0" lIns="0" bIns="0" rIns="0">
            <a:spAutoFit/>
          </a:bodyPr>
          <a:lstStyle/>
          <a:p>
            <a:pPr algn="l">
              <a:lnSpc>
                <a:spcPts val="10800"/>
              </a:lnSpc>
            </a:pPr>
            <a:r>
              <a:rPr lang="en-US" sz="6000">
                <a:solidFill>
                  <a:srgbClr val="1D1614"/>
                </a:solidFill>
                <a:latin typeface="Times New Roman Bold"/>
              </a:rPr>
              <a:t>Scope of the Project</a:t>
            </a:r>
          </a:p>
        </p:txBody>
      </p:sp>
      <p:sp>
        <p:nvSpPr>
          <p:cNvPr name="TextBox 4" id="4"/>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4</a:t>
            </a:r>
          </a:p>
        </p:txBody>
      </p:sp>
      <p:sp>
        <p:nvSpPr>
          <p:cNvPr name="Freeform 5" id="5"/>
          <p:cNvSpPr/>
          <p:nvPr/>
        </p:nvSpPr>
        <p:spPr>
          <a:xfrm flipH="false" flipV="false" rot="0">
            <a:off x="13455214" y="381894"/>
            <a:ext cx="4241406" cy="3321843"/>
          </a:xfrm>
          <a:custGeom>
            <a:avLst/>
            <a:gdLst/>
            <a:ahLst/>
            <a:cxnLst/>
            <a:rect r="r" b="b" t="t" l="l"/>
            <a:pathLst>
              <a:path h="3321843" w="4241406">
                <a:moveTo>
                  <a:pt x="0" y="0"/>
                </a:moveTo>
                <a:lnTo>
                  <a:pt x="4241406" y="0"/>
                </a:lnTo>
                <a:lnTo>
                  <a:pt x="4241406" y="3321843"/>
                </a:lnTo>
                <a:lnTo>
                  <a:pt x="0" y="3321843"/>
                </a:lnTo>
                <a:lnTo>
                  <a:pt x="0" y="0"/>
                </a:lnTo>
                <a:close/>
              </a:path>
            </a:pathLst>
          </a:custGeom>
          <a:blipFill>
            <a:blip r:embed="rId3"/>
            <a:stretch>
              <a:fillRect l="-67815" t="0" r="-14853" b="0"/>
            </a:stretch>
          </a:blipFill>
        </p:spPr>
      </p:sp>
      <p:sp>
        <p:nvSpPr>
          <p:cNvPr name="TextBox 6" id="6"/>
          <p:cNvSpPr txBox="true"/>
          <p:nvPr/>
        </p:nvSpPr>
        <p:spPr>
          <a:xfrm rot="0">
            <a:off x="351322" y="2690396"/>
            <a:ext cx="13247972" cy="6336686"/>
          </a:xfrm>
          <a:prstGeom prst="rect">
            <a:avLst/>
          </a:prstGeom>
        </p:spPr>
        <p:txBody>
          <a:bodyPr anchor="t" rtlCol="false" tIns="0" lIns="0" bIns="0" rIns="0">
            <a:spAutoFit/>
          </a:bodyPr>
          <a:lstStyle/>
          <a:p>
            <a:pPr algn="l">
              <a:lnSpc>
                <a:spcPts val="3240"/>
              </a:lnSpc>
            </a:pPr>
            <a:r>
              <a:rPr lang="en-US" sz="2700">
                <a:solidFill>
                  <a:srgbClr val="1D1614"/>
                </a:solidFill>
                <a:latin typeface="Times New Roman"/>
              </a:rPr>
              <a:t>The project aims to develop and implement deep learning architectures for various financial prediction tasks while emphasizing interpretability. Key aspects of the project scope include:</a:t>
            </a:r>
          </a:p>
          <a:p>
            <a:pPr algn="l">
              <a:lnSpc>
                <a:spcPts val="3240"/>
              </a:lnSpc>
            </a:pPr>
          </a:p>
          <a:p>
            <a:pPr algn="l" marL="488632" indent="-244316" lvl="1">
              <a:lnSpc>
                <a:spcPts val="3240"/>
              </a:lnSpc>
              <a:buAutoNum type="arabicPeriod" startAt="1"/>
            </a:pPr>
            <a:r>
              <a:rPr lang="en-US" sz="2700">
                <a:solidFill>
                  <a:srgbClr val="1D1614"/>
                </a:solidFill>
                <a:latin typeface="Times New Roman Bold"/>
              </a:rPr>
              <a:t>Financial Prediction Tasks</a:t>
            </a:r>
            <a:r>
              <a:rPr lang="en-US" sz="2700">
                <a:solidFill>
                  <a:srgbClr val="1D1614"/>
                </a:solidFill>
                <a:latin typeface="Times New Roman"/>
              </a:rPr>
              <a:t>: The project will focus on tasks such as stock price prediction, market trend forecasting, and risk assessment. These tasks are crucial for financial decision-making and require accurate and interpretable models.</a:t>
            </a:r>
          </a:p>
          <a:p>
            <a:pPr algn="l" marL="488632" indent="-244316" lvl="1">
              <a:lnSpc>
                <a:spcPts val="3240"/>
              </a:lnSpc>
              <a:buAutoNum type="arabicPeriod" startAt="1"/>
            </a:pPr>
            <a:r>
              <a:rPr lang="en-US" sz="2700">
                <a:solidFill>
                  <a:srgbClr val="1D1614"/>
                </a:solidFill>
                <a:latin typeface="Times New Roman Bold"/>
              </a:rPr>
              <a:t>Data Sources</a:t>
            </a:r>
            <a:r>
              <a:rPr lang="en-US" sz="2700">
                <a:solidFill>
                  <a:srgbClr val="1D1614"/>
                </a:solidFill>
                <a:latin typeface="Times New Roman"/>
              </a:rPr>
              <a:t>: The project will utilize publicly available financial datasets from reputable sources, including stock market indices, historical stock prices and volumes, economic indicators, and news sentiment data. These datasets will provide the necessary information for training and evaluating the predictive models.</a:t>
            </a:r>
          </a:p>
          <a:p>
            <a:pPr algn="l" marL="488632" indent="-244316" lvl="1">
              <a:lnSpc>
                <a:spcPts val="3240"/>
              </a:lnSpc>
              <a:buAutoNum type="arabicPeriod" startAt="1"/>
            </a:pPr>
            <a:r>
              <a:rPr lang="en-US" sz="2700">
                <a:solidFill>
                  <a:srgbClr val="1D1614"/>
                </a:solidFill>
                <a:latin typeface="Times New Roman Bold"/>
              </a:rPr>
              <a:t>Deep Learning Architectures</a:t>
            </a:r>
            <a:r>
              <a:rPr lang="en-US" sz="2700">
                <a:solidFill>
                  <a:srgbClr val="1D1614"/>
                </a:solidFill>
                <a:latin typeface="Times New Roman"/>
              </a:rPr>
              <a:t>: The project will involve designing and implementing deep learning architectures suitable for financial prediction tasks. This may include Recurrent Neural Networks (RNNs) or Long Short-Term Memory (LSTM) networks for sequential data, Convolutional Neural Networks (CNNs) for image-based financial data, or attention mechanisms to highlight important features or time points.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288909" y="1272754"/>
            <a:ext cx="14500458" cy="10566273"/>
          </a:xfrm>
          <a:prstGeom prst="rect">
            <a:avLst/>
          </a:prstGeom>
        </p:spPr>
        <p:txBody>
          <a:bodyPr anchor="t" rtlCol="false" tIns="0" lIns="0" bIns="0" rIns="0">
            <a:spAutoFit/>
          </a:bodyPr>
          <a:lstStyle/>
          <a:p>
            <a:pPr algn="l">
              <a:lnSpc>
                <a:spcPts val="2916"/>
              </a:lnSpc>
            </a:pPr>
            <a:r>
              <a:rPr lang="en-US" sz="2700">
                <a:solidFill>
                  <a:srgbClr val="1D1614"/>
                </a:solidFill>
                <a:latin typeface="Times New Roman Bold"/>
              </a:rPr>
              <a:t>Interpretability Techniques</a:t>
            </a:r>
            <a:r>
              <a:rPr lang="en-US" sz="2700">
                <a:solidFill>
                  <a:srgbClr val="1D1614"/>
                </a:solidFill>
                <a:latin typeface="Times New Roman"/>
              </a:rPr>
              <a:t>: The project will incorporate techniques to analyze and quantify the importance of input features in the financial prediction models. This includes methods such as Local Interpretable Model-agnostic Explanations (LIME), SHapley Additive exPlanations (SHAP), and gradient-based methods for feature importance. These techniques will provide insights into the decision-making process of the models and rank input features based on their impact on predictions.</a:t>
            </a:r>
          </a:p>
          <a:p>
            <a:pPr algn="l">
              <a:lnSpc>
                <a:spcPts val="2916"/>
              </a:lnSpc>
            </a:pPr>
          </a:p>
          <a:p>
            <a:pPr algn="l">
              <a:lnSpc>
                <a:spcPts val="2916"/>
              </a:lnSpc>
            </a:pPr>
            <a:r>
              <a:rPr lang="en-US" sz="2700">
                <a:solidFill>
                  <a:srgbClr val="1D1614"/>
                </a:solidFill>
                <a:latin typeface="Times New Roman Bold"/>
              </a:rPr>
              <a:t>Model Evaluation</a:t>
            </a:r>
            <a:r>
              <a:rPr lang="en-US" sz="2700">
                <a:solidFill>
                  <a:srgbClr val="1D1614"/>
                </a:solidFill>
                <a:latin typeface="Times New Roman"/>
              </a:rPr>
              <a:t>: The project will evaluate the performance of the deep learning models using appropriate metrics for financial prediction tasks, such as Mean Absolute Error (MAE), Mean Squared Error (MSE), and the Sharpe ratio for financial performance evaluation. Additionally, the interpretability of the models will be assessed using qualitative and quantitative measures.</a:t>
            </a:r>
          </a:p>
          <a:p>
            <a:pPr algn="l">
              <a:lnSpc>
                <a:spcPts val="2916"/>
              </a:lnSpc>
            </a:pPr>
          </a:p>
          <a:p>
            <a:pPr algn="l">
              <a:lnSpc>
                <a:spcPts val="2916"/>
              </a:lnSpc>
            </a:pPr>
            <a:r>
              <a:rPr lang="en-US" sz="2700">
                <a:solidFill>
                  <a:srgbClr val="1D1614"/>
                </a:solidFill>
                <a:latin typeface="Times New Roman"/>
              </a:rPr>
              <a:t>By focusing on these key aspects, the project will contribute to the development of interpretable deep learning models for financial prediction tasks, providing valuable insights for decision-making in financial applications.</a:t>
            </a: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a:p>
            <a:pPr algn="l">
              <a:lnSpc>
                <a:spcPts val="2916"/>
              </a:lnSpc>
            </a:pPr>
          </a:p>
        </p:txBody>
      </p:sp>
      <p:sp>
        <p:nvSpPr>
          <p:cNvPr name="TextBox 4" id="4"/>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6</a:t>
            </a:r>
          </a:p>
        </p:txBody>
      </p:sp>
      <p:sp>
        <p:nvSpPr>
          <p:cNvPr name="TextBox 4" id="4"/>
          <p:cNvSpPr txBox="true"/>
          <p:nvPr/>
        </p:nvSpPr>
        <p:spPr>
          <a:xfrm rot="0">
            <a:off x="1597821" y="457200"/>
            <a:ext cx="4973836" cy="1028700"/>
          </a:xfrm>
          <a:prstGeom prst="rect">
            <a:avLst/>
          </a:prstGeom>
        </p:spPr>
        <p:txBody>
          <a:bodyPr anchor="t" rtlCol="false" tIns="0" lIns="0" bIns="0" rIns="0">
            <a:spAutoFit/>
          </a:bodyPr>
          <a:lstStyle/>
          <a:p>
            <a:pPr algn="ctr">
              <a:lnSpc>
                <a:spcPts val="8400"/>
              </a:lnSpc>
            </a:pPr>
            <a:r>
              <a:rPr lang="en-US" sz="6000">
                <a:solidFill>
                  <a:srgbClr val="0D0D0D"/>
                </a:solidFill>
                <a:latin typeface="Canva Sans Bold"/>
              </a:rPr>
              <a:t>Methodology</a:t>
            </a:r>
          </a:p>
        </p:txBody>
      </p:sp>
      <p:sp>
        <p:nvSpPr>
          <p:cNvPr name="TextBox 5" id="5"/>
          <p:cNvSpPr txBox="true"/>
          <p:nvPr/>
        </p:nvSpPr>
        <p:spPr>
          <a:xfrm rot="0">
            <a:off x="765174" y="1381125"/>
            <a:ext cx="16757652" cy="7656195"/>
          </a:xfrm>
          <a:prstGeom prst="rect">
            <a:avLst/>
          </a:prstGeom>
        </p:spPr>
        <p:txBody>
          <a:bodyPr anchor="t" rtlCol="false" tIns="0" lIns="0" bIns="0" rIns="0">
            <a:spAutoFit/>
          </a:bodyPr>
          <a:lstStyle/>
          <a:p>
            <a:pPr>
              <a:lnSpc>
                <a:spcPts val="3779"/>
              </a:lnSpc>
            </a:pPr>
          </a:p>
          <a:p>
            <a:pPr marL="582930" indent="-291465" lvl="1">
              <a:lnSpc>
                <a:spcPts val="3779"/>
              </a:lnSpc>
              <a:buAutoNum type="arabicPeriod" startAt="1"/>
            </a:pPr>
            <a:r>
              <a:rPr lang="en-US" sz="2700">
                <a:solidFill>
                  <a:srgbClr val="1D1614"/>
                </a:solidFill>
                <a:latin typeface="Times New Roman Bold"/>
              </a:rPr>
              <a:t>Data Collection and Preprocessing:</a:t>
            </a:r>
          </a:p>
          <a:p>
            <a:pPr marL="1165860" indent="-388620" lvl="2">
              <a:lnSpc>
                <a:spcPts val="3779"/>
              </a:lnSpc>
              <a:buFont typeface="Arial"/>
              <a:buChar char="⚬"/>
            </a:pPr>
            <a:r>
              <a:rPr lang="en-US" sz="2700">
                <a:solidFill>
                  <a:srgbClr val="1D1614"/>
                </a:solidFill>
                <a:latin typeface="Times New Roman Bold"/>
              </a:rPr>
              <a:t>Gather financial datasets from reputable sources.</a:t>
            </a:r>
          </a:p>
          <a:p>
            <a:pPr marL="1165860" indent="-388620" lvl="2">
              <a:lnSpc>
                <a:spcPts val="3779"/>
              </a:lnSpc>
              <a:buFont typeface="Arial"/>
              <a:buChar char="⚬"/>
            </a:pPr>
            <a:r>
              <a:rPr lang="en-US" sz="2700">
                <a:solidFill>
                  <a:srgbClr val="1D1614"/>
                </a:solidFill>
                <a:latin typeface="Times New Roman Bold"/>
              </a:rPr>
              <a:t>Clean the data by handling missing values and outliers.</a:t>
            </a:r>
          </a:p>
          <a:p>
            <a:pPr marL="1165860" indent="-388620" lvl="2">
              <a:lnSpc>
                <a:spcPts val="3779"/>
              </a:lnSpc>
              <a:buFont typeface="Arial"/>
              <a:buChar char="⚬"/>
            </a:pPr>
            <a:r>
              <a:rPr lang="en-US" sz="2700">
                <a:solidFill>
                  <a:srgbClr val="1D1614"/>
                </a:solidFill>
                <a:latin typeface="Times New Roman Bold"/>
              </a:rPr>
              <a:t>Perform feature engineering to create relevant features.</a:t>
            </a:r>
          </a:p>
          <a:p>
            <a:pPr marL="582930" indent="-291465" lvl="1">
              <a:lnSpc>
                <a:spcPts val="3779"/>
              </a:lnSpc>
              <a:buAutoNum type="arabicPeriod" startAt="1"/>
            </a:pPr>
            <a:r>
              <a:rPr lang="en-US" sz="2700">
                <a:solidFill>
                  <a:srgbClr val="1D1614"/>
                </a:solidFill>
                <a:latin typeface="Times New Roman Bold"/>
              </a:rPr>
              <a:t>Model Selection and Design:</a:t>
            </a:r>
          </a:p>
          <a:p>
            <a:pPr marL="1165860" indent="-388620" lvl="2">
              <a:lnSpc>
                <a:spcPts val="3779"/>
              </a:lnSpc>
              <a:buFont typeface="Arial"/>
              <a:buChar char="⚬"/>
            </a:pPr>
            <a:r>
              <a:rPr lang="en-US" sz="2700">
                <a:solidFill>
                  <a:srgbClr val="1D1614"/>
                </a:solidFill>
                <a:latin typeface="Times New Roman Bold"/>
              </a:rPr>
              <a:t>Choose deep learning architectures suitable for financial prediction tasks (e.g., LSTM, CNN).</a:t>
            </a:r>
          </a:p>
          <a:p>
            <a:pPr marL="1165860" indent="-388620" lvl="2">
              <a:lnSpc>
                <a:spcPts val="3779"/>
              </a:lnSpc>
              <a:buFont typeface="Arial"/>
              <a:buChar char="⚬"/>
            </a:pPr>
            <a:r>
              <a:rPr lang="en-US" sz="2700">
                <a:solidFill>
                  <a:srgbClr val="1D1614"/>
                </a:solidFill>
                <a:latin typeface="Times New Roman Bold"/>
              </a:rPr>
              <a:t>Design models with a focus on interpretability while maintaining predictive performance.</a:t>
            </a:r>
          </a:p>
          <a:p>
            <a:pPr marL="582930" indent="-291465" lvl="1">
              <a:lnSpc>
                <a:spcPts val="3779"/>
              </a:lnSpc>
              <a:buAutoNum type="arabicPeriod" startAt="1"/>
            </a:pPr>
            <a:r>
              <a:rPr lang="en-US" sz="2700">
                <a:solidFill>
                  <a:srgbClr val="1D1614"/>
                </a:solidFill>
                <a:latin typeface="Times New Roman Bold"/>
              </a:rPr>
              <a:t>Interpretability Techniques Integration:</a:t>
            </a:r>
          </a:p>
          <a:p>
            <a:pPr marL="1165860" indent="-388620" lvl="2">
              <a:lnSpc>
                <a:spcPts val="3779"/>
              </a:lnSpc>
              <a:buFont typeface="Arial"/>
              <a:buChar char="⚬"/>
            </a:pPr>
            <a:r>
              <a:rPr lang="en-US" sz="2700">
                <a:solidFill>
                  <a:srgbClr val="1D1614"/>
                </a:solidFill>
                <a:latin typeface="Times New Roman Bold"/>
              </a:rPr>
              <a:t>Implement interpretability techniques such as LIME and SHAP.</a:t>
            </a:r>
          </a:p>
          <a:p>
            <a:pPr marL="1165860" indent="-388620" lvl="2">
              <a:lnSpc>
                <a:spcPts val="3779"/>
              </a:lnSpc>
              <a:buFont typeface="Arial"/>
              <a:buChar char="⚬"/>
            </a:pPr>
            <a:r>
              <a:rPr lang="en-US" sz="2700">
                <a:solidFill>
                  <a:srgbClr val="1D1614"/>
                </a:solidFill>
                <a:latin typeface="Times New Roman Bold"/>
              </a:rPr>
              <a:t>Analyze feature importance and decision-making insights.</a:t>
            </a:r>
          </a:p>
          <a:p>
            <a:pPr marL="582930" indent="-291465" lvl="1">
              <a:lnSpc>
                <a:spcPts val="3779"/>
              </a:lnSpc>
              <a:buAutoNum type="arabicPeriod" startAt="1"/>
            </a:pPr>
            <a:r>
              <a:rPr lang="en-US" sz="2700">
                <a:solidFill>
                  <a:srgbClr val="1D1614"/>
                </a:solidFill>
                <a:latin typeface="Times New Roman Bold"/>
              </a:rPr>
              <a:t>Model Training and Evaluation:</a:t>
            </a:r>
          </a:p>
          <a:p>
            <a:pPr marL="1165860" indent="-388620" lvl="2">
              <a:lnSpc>
                <a:spcPts val="3779"/>
              </a:lnSpc>
              <a:buFont typeface="Arial"/>
              <a:buChar char="⚬"/>
            </a:pPr>
            <a:r>
              <a:rPr lang="en-US" sz="2700">
                <a:solidFill>
                  <a:srgbClr val="1D1614"/>
                </a:solidFill>
                <a:latin typeface="Times New Roman Bold"/>
              </a:rPr>
              <a:t>Train deep learning models on training data.</a:t>
            </a:r>
          </a:p>
          <a:p>
            <a:pPr marL="1165860" indent="-388620" lvl="2">
              <a:lnSpc>
                <a:spcPts val="3779"/>
              </a:lnSpc>
              <a:buFont typeface="Arial"/>
              <a:buChar char="⚬"/>
            </a:pPr>
            <a:r>
              <a:rPr lang="en-US" sz="2700">
                <a:solidFill>
                  <a:srgbClr val="1D1614"/>
                </a:solidFill>
                <a:latin typeface="Times New Roman Bold"/>
              </a:rPr>
              <a:t>Validate models using appropriate metrics (e.g., MAE, MSE, Sharpe ratio).</a:t>
            </a:r>
          </a:p>
          <a:p>
            <a:pPr marL="1165860" indent="-388620" lvl="2">
              <a:lnSpc>
                <a:spcPts val="3779"/>
              </a:lnSpc>
              <a:buFont typeface="Arial"/>
              <a:buChar char="⚬"/>
            </a:pPr>
            <a:r>
              <a:rPr lang="en-US" sz="2700">
                <a:solidFill>
                  <a:srgbClr val="1D1614"/>
                </a:solidFill>
                <a:latin typeface="Times New Roman Bold"/>
              </a:rPr>
              <a:t>Assess interpretability using qualitative and quantitative measures.</a:t>
            </a:r>
          </a:p>
          <a:p>
            <a:pPr>
              <a:lnSpc>
                <a:spcPts val="37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6</a:t>
            </a:r>
          </a:p>
        </p:txBody>
      </p:sp>
      <p:sp>
        <p:nvSpPr>
          <p:cNvPr name="TextBox 4" id="4"/>
          <p:cNvSpPr txBox="true"/>
          <p:nvPr/>
        </p:nvSpPr>
        <p:spPr>
          <a:xfrm rot="0">
            <a:off x="1028700" y="1860209"/>
            <a:ext cx="15910560" cy="5751195"/>
          </a:xfrm>
          <a:prstGeom prst="rect">
            <a:avLst/>
          </a:prstGeom>
        </p:spPr>
        <p:txBody>
          <a:bodyPr anchor="t" rtlCol="false" tIns="0" lIns="0" bIns="0" rIns="0">
            <a:spAutoFit/>
          </a:bodyPr>
          <a:lstStyle/>
          <a:p>
            <a:pPr marL="582930" indent="-291465" lvl="1">
              <a:lnSpc>
                <a:spcPts val="3779"/>
              </a:lnSpc>
              <a:buFont typeface="Arial"/>
              <a:buChar char="•"/>
            </a:pPr>
            <a:r>
              <a:rPr lang="en-US" sz="2700">
                <a:solidFill>
                  <a:srgbClr val="1D1614"/>
                </a:solidFill>
                <a:latin typeface="Times New Roman Bold"/>
              </a:rPr>
              <a:t>Documentation and Reporting:</a:t>
            </a:r>
          </a:p>
          <a:p>
            <a:pPr marL="1165860" indent="-388620" lvl="2">
              <a:lnSpc>
                <a:spcPts val="3779"/>
              </a:lnSpc>
              <a:buFont typeface="Arial"/>
              <a:buChar char="⚬"/>
            </a:pPr>
            <a:r>
              <a:rPr lang="en-US" sz="2700">
                <a:solidFill>
                  <a:srgbClr val="1D1614"/>
                </a:solidFill>
                <a:latin typeface="Times New Roman Bold"/>
              </a:rPr>
              <a:t>Document methodology, including preprocessing steps, model architectures, and interpretability techniques.</a:t>
            </a:r>
          </a:p>
          <a:p>
            <a:pPr marL="1165860" indent="-388620" lvl="2">
              <a:lnSpc>
                <a:spcPts val="3779"/>
              </a:lnSpc>
              <a:buFont typeface="Arial"/>
              <a:buChar char="⚬"/>
            </a:pPr>
            <a:r>
              <a:rPr lang="en-US" sz="2700">
                <a:solidFill>
                  <a:srgbClr val="1D1614"/>
                </a:solidFill>
                <a:latin typeface="Times New Roman Bold"/>
              </a:rPr>
              <a:t>Summarize findings, insights, and recommendations in a comprehensive report.</a:t>
            </a:r>
          </a:p>
          <a:p>
            <a:pPr>
              <a:lnSpc>
                <a:spcPts val="3779"/>
              </a:lnSpc>
            </a:pPr>
          </a:p>
          <a:p>
            <a:pPr>
              <a:lnSpc>
                <a:spcPts val="3779"/>
              </a:lnSpc>
            </a:pPr>
            <a:r>
              <a:rPr lang="en-US" sz="2700">
                <a:solidFill>
                  <a:srgbClr val="1D1614"/>
                </a:solidFill>
                <a:latin typeface="Times New Roman Bold"/>
              </a:rPr>
              <a:t>This methodology ensures a systematic approach to developing interpretable deep learning models for financial prediction tasks.</a:t>
            </a:r>
          </a:p>
          <a:p>
            <a:pPr>
              <a:lnSpc>
                <a:spcPts val="3779"/>
              </a:lnSpc>
            </a:pPr>
          </a:p>
          <a:p>
            <a:pPr>
              <a:lnSpc>
                <a:spcPts val="3779"/>
              </a:lnSpc>
            </a:pPr>
          </a:p>
          <a:p>
            <a:pPr>
              <a:lnSpc>
                <a:spcPts val="3779"/>
              </a:lnSpc>
            </a:pPr>
          </a:p>
          <a:p>
            <a:pPr>
              <a:lnSpc>
                <a:spcPts val="3779"/>
              </a:lnSpc>
            </a:pPr>
          </a:p>
          <a:p>
            <a:pPr>
              <a:lnSpc>
                <a:spcPts val="377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6</a:t>
            </a:r>
          </a:p>
        </p:txBody>
      </p:sp>
      <p:sp>
        <p:nvSpPr>
          <p:cNvPr name="TextBox 4" id="4"/>
          <p:cNvSpPr txBox="true"/>
          <p:nvPr/>
        </p:nvSpPr>
        <p:spPr>
          <a:xfrm rot="0">
            <a:off x="1710719" y="457200"/>
            <a:ext cx="7699276" cy="1028700"/>
          </a:xfrm>
          <a:prstGeom prst="rect">
            <a:avLst/>
          </a:prstGeom>
        </p:spPr>
        <p:txBody>
          <a:bodyPr anchor="t" rtlCol="false" tIns="0" lIns="0" bIns="0" rIns="0">
            <a:spAutoFit/>
          </a:bodyPr>
          <a:lstStyle/>
          <a:p>
            <a:pPr algn="ctr">
              <a:lnSpc>
                <a:spcPts val="8400"/>
              </a:lnSpc>
            </a:pPr>
            <a:r>
              <a:rPr lang="en-US" sz="6000">
                <a:solidFill>
                  <a:srgbClr val="1D1614"/>
                </a:solidFill>
                <a:latin typeface="Canva Sans Bold"/>
              </a:rPr>
              <a:t>Analysis of Features:</a:t>
            </a:r>
          </a:p>
        </p:txBody>
      </p:sp>
      <p:sp>
        <p:nvSpPr>
          <p:cNvPr name="TextBox 5" id="5"/>
          <p:cNvSpPr txBox="true"/>
          <p:nvPr/>
        </p:nvSpPr>
        <p:spPr>
          <a:xfrm rot="0">
            <a:off x="0" y="1977390"/>
            <a:ext cx="18288000" cy="6227445"/>
          </a:xfrm>
          <a:prstGeom prst="rect">
            <a:avLst/>
          </a:prstGeom>
        </p:spPr>
        <p:txBody>
          <a:bodyPr anchor="t" rtlCol="false" tIns="0" lIns="0" bIns="0" rIns="0">
            <a:spAutoFit/>
          </a:bodyPr>
          <a:lstStyle/>
          <a:p>
            <a:pPr>
              <a:lnSpc>
                <a:spcPts val="3779"/>
              </a:lnSpc>
            </a:pPr>
            <a:r>
              <a:rPr lang="en-US" sz="2700">
                <a:solidFill>
                  <a:srgbClr val="000000"/>
                </a:solidFill>
                <a:latin typeface="Times New Roman Bold"/>
              </a:rPr>
              <a:t>In our methodology, we emphasize the importance of thoroughly analyzing the features used in our financial prediction models. This involves several steps:</a:t>
            </a:r>
          </a:p>
          <a:p>
            <a:pPr marL="582930" indent="-291465" lvl="1">
              <a:lnSpc>
                <a:spcPts val="3779"/>
              </a:lnSpc>
              <a:buAutoNum type="arabicPeriod" startAt="1"/>
            </a:pPr>
            <a:r>
              <a:rPr lang="en-US" sz="2700">
                <a:solidFill>
                  <a:srgbClr val="000000"/>
                </a:solidFill>
                <a:latin typeface="Times New Roman Bold"/>
              </a:rPr>
              <a:t>Exploratory Data Analysis (EDA):</a:t>
            </a:r>
          </a:p>
          <a:p>
            <a:pPr marL="1165860" indent="-388620" lvl="2">
              <a:lnSpc>
                <a:spcPts val="3779"/>
              </a:lnSpc>
              <a:buFont typeface="Arial"/>
              <a:buChar char="⚬"/>
            </a:pPr>
            <a:r>
              <a:rPr lang="en-US" sz="2700">
                <a:solidFill>
                  <a:srgbClr val="000000"/>
                </a:solidFill>
                <a:latin typeface="Times New Roman Bold"/>
              </a:rPr>
              <a:t>Before building our models, we conduct EDA to understand the characteristics and relationships among features in our dataset. This helps us identify potential patterns and outliers that may influence our predictions.</a:t>
            </a:r>
          </a:p>
          <a:p>
            <a:pPr marL="582930" indent="-291465" lvl="1">
              <a:lnSpc>
                <a:spcPts val="3779"/>
              </a:lnSpc>
              <a:buAutoNum type="arabicPeriod" startAt="1"/>
            </a:pPr>
            <a:r>
              <a:rPr lang="en-US" sz="2700">
                <a:solidFill>
                  <a:srgbClr val="000000"/>
                </a:solidFill>
                <a:latin typeface="Times New Roman Bold"/>
              </a:rPr>
              <a:t>Identification of Key Features:</a:t>
            </a:r>
          </a:p>
          <a:p>
            <a:pPr marL="1165860" indent="-388620" lvl="2">
              <a:lnSpc>
                <a:spcPts val="3779"/>
              </a:lnSpc>
              <a:buFont typeface="Arial"/>
              <a:buChar char="⚬"/>
            </a:pPr>
            <a:r>
              <a:rPr lang="en-US" sz="2700">
                <a:solidFill>
                  <a:srgbClr val="000000"/>
                </a:solidFill>
                <a:latin typeface="Times New Roman Bold"/>
              </a:rPr>
              <a:t>Through EDA and statistical analysis, we pinpoint features that exhibit strong correlations with our target variable(s) or demonstrate significant variability across the dataset. These features are considered crucial for our predictive models.</a:t>
            </a:r>
          </a:p>
          <a:p>
            <a:pPr marL="582930" indent="-291465" lvl="1">
              <a:lnSpc>
                <a:spcPts val="3779"/>
              </a:lnSpc>
              <a:buAutoNum type="arabicPeriod" startAt="1"/>
            </a:pPr>
            <a:r>
              <a:rPr lang="en-US" sz="2700">
                <a:solidFill>
                  <a:srgbClr val="000000"/>
                </a:solidFill>
                <a:latin typeface="Times New Roman Bold"/>
              </a:rPr>
              <a:t>Feature Engineering:</a:t>
            </a:r>
          </a:p>
          <a:p>
            <a:pPr marL="1165860" indent="-388620" lvl="2">
              <a:lnSpc>
                <a:spcPts val="3779"/>
              </a:lnSpc>
              <a:buFont typeface="Arial"/>
              <a:buChar char="⚬"/>
            </a:pPr>
            <a:r>
              <a:rPr lang="en-US" sz="2700">
                <a:solidFill>
                  <a:srgbClr val="000000"/>
                </a:solidFill>
                <a:latin typeface="Times New Roman Bold"/>
              </a:rPr>
              <a:t>We employ feature engineering techniques to enhance the predictive power of our models. This includes transforming existing features, creating new ones through mathematical operations or domain-specific knowledge, and selecting the most relevant features for model training.</a:t>
            </a:r>
          </a:p>
          <a:p>
            <a:pPr>
              <a:lnSpc>
                <a:spcPts val="377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 t="-1000" r="1000" b="0"/>
            </a:stretch>
          </a:blipFill>
        </p:spPr>
      </p:sp>
      <p:sp>
        <p:nvSpPr>
          <p:cNvPr name="TextBox 3" id="3"/>
          <p:cNvSpPr txBox="true"/>
          <p:nvPr/>
        </p:nvSpPr>
        <p:spPr>
          <a:xfrm rot="0">
            <a:off x="13007340" y="9580245"/>
            <a:ext cx="3931920" cy="456248"/>
          </a:xfrm>
          <a:prstGeom prst="rect">
            <a:avLst/>
          </a:prstGeom>
        </p:spPr>
        <p:txBody>
          <a:bodyPr anchor="t" rtlCol="false" tIns="0" lIns="0" bIns="0" rIns="0">
            <a:spAutoFit/>
          </a:bodyPr>
          <a:lstStyle/>
          <a:p>
            <a:pPr algn="r">
              <a:lnSpc>
                <a:spcPts val="2160"/>
              </a:lnSpc>
            </a:pPr>
            <a:r>
              <a:rPr lang="en-US" sz="1800" spc="16">
                <a:solidFill>
                  <a:srgbClr val="898989"/>
                </a:solidFill>
                <a:latin typeface="TT Rounds Condensed"/>
              </a:rPr>
              <a:t>6</a:t>
            </a:r>
          </a:p>
        </p:txBody>
      </p:sp>
      <p:sp>
        <p:nvSpPr>
          <p:cNvPr name="TextBox 4" id="4"/>
          <p:cNvSpPr txBox="true"/>
          <p:nvPr/>
        </p:nvSpPr>
        <p:spPr>
          <a:xfrm rot="0">
            <a:off x="1446497" y="923925"/>
            <a:ext cx="16070580" cy="12418695"/>
          </a:xfrm>
          <a:prstGeom prst="rect">
            <a:avLst/>
          </a:prstGeom>
        </p:spPr>
        <p:txBody>
          <a:bodyPr anchor="t" rtlCol="false" tIns="0" lIns="0" bIns="0" rIns="0">
            <a:spAutoFit/>
          </a:bodyPr>
          <a:lstStyle/>
          <a:p>
            <a:pPr>
              <a:lnSpc>
                <a:spcPts val="3779"/>
              </a:lnSpc>
            </a:pPr>
            <a:r>
              <a:rPr lang="en-US" sz="2699">
                <a:solidFill>
                  <a:srgbClr val="1D1614"/>
                </a:solidFill>
                <a:latin typeface="Times New Roman Bold"/>
              </a:rPr>
              <a:t>Regarding feature updates, we adopt a dynamic approach to feature selection and engineering:</a:t>
            </a:r>
          </a:p>
          <a:p>
            <a:pPr marL="582927" indent="-291463" lvl="1">
              <a:lnSpc>
                <a:spcPts val="3779"/>
              </a:lnSpc>
              <a:buAutoNum type="arabicPeriod" startAt="1"/>
            </a:pPr>
            <a:r>
              <a:rPr lang="en-US" sz="2699">
                <a:solidFill>
                  <a:srgbClr val="1D1614"/>
                </a:solidFill>
                <a:latin typeface="Times New Roman Bold"/>
              </a:rPr>
              <a:t>Continuous Evaluation:</a:t>
            </a:r>
          </a:p>
          <a:p>
            <a:pPr marL="1165854" indent="-388618" lvl="2">
              <a:lnSpc>
                <a:spcPts val="3779"/>
              </a:lnSpc>
              <a:buFont typeface="Arial"/>
              <a:buChar char="⚬"/>
            </a:pPr>
            <a:r>
              <a:rPr lang="en-US" sz="2699">
                <a:solidFill>
                  <a:srgbClr val="1D1614"/>
                </a:solidFill>
                <a:latin typeface="Times New Roman Bold"/>
              </a:rPr>
              <a:t>We continuously monitor the relevance and performance of input features as our model evolves. This involves regularly assessing feature importance scores and model performance metrics to identify potential areas for improvement.</a:t>
            </a:r>
          </a:p>
          <a:p>
            <a:pPr marL="582927" indent="-291463" lvl="1">
              <a:lnSpc>
                <a:spcPts val="3779"/>
              </a:lnSpc>
              <a:buAutoNum type="arabicPeriod" startAt="1"/>
            </a:pPr>
            <a:r>
              <a:rPr lang="en-US" sz="2699">
                <a:solidFill>
                  <a:srgbClr val="1D1614"/>
                </a:solidFill>
                <a:latin typeface="Times New Roman Bold"/>
              </a:rPr>
              <a:t>Adaptation to Data Changes:</a:t>
            </a:r>
          </a:p>
          <a:p>
            <a:pPr marL="1165854" indent="-388618" lvl="2">
              <a:lnSpc>
                <a:spcPts val="3779"/>
              </a:lnSpc>
              <a:buFont typeface="Arial"/>
              <a:buChar char="⚬"/>
            </a:pPr>
            <a:r>
              <a:rPr lang="en-US" sz="2699">
                <a:solidFill>
                  <a:srgbClr val="1D1614"/>
                </a:solidFill>
                <a:latin typeface="Times New Roman Bold"/>
              </a:rPr>
              <a:t>As new data becomes available or the underlying data distribution changes, we update our feature engineering techniques accordingly. This ensures that our models remain robust and effective in capturing the latest trends and patterns in the data.</a:t>
            </a:r>
          </a:p>
          <a:p>
            <a:pPr marL="582927" indent="-291463" lvl="1">
              <a:lnSpc>
                <a:spcPts val="3779"/>
              </a:lnSpc>
              <a:buAutoNum type="arabicPeriod" startAt="1"/>
            </a:pPr>
            <a:r>
              <a:rPr lang="en-US" sz="2699">
                <a:solidFill>
                  <a:srgbClr val="1D1614"/>
                </a:solidFill>
                <a:latin typeface="Times New Roman Bold"/>
              </a:rPr>
              <a:t>Incorporation of New Data Sources:</a:t>
            </a:r>
          </a:p>
          <a:p>
            <a:pPr marL="1165854" indent="-388618" lvl="2">
              <a:lnSpc>
                <a:spcPts val="3779"/>
              </a:lnSpc>
              <a:buFont typeface="Arial"/>
              <a:buChar char="⚬"/>
            </a:pPr>
            <a:r>
              <a:rPr lang="en-US" sz="2699">
                <a:solidFill>
                  <a:srgbClr val="1D1614"/>
                </a:solidFill>
                <a:latin typeface="Times New Roman Bold"/>
              </a:rPr>
              <a:t>We explore the incorporation of new data sources or variables that may provide additional insights and improve the predictive capabilities of our models. This includes leveraging emerging datasets or integrating external data sources to enrich our feature space.</a:t>
            </a:r>
          </a:p>
          <a:p>
            <a:pPr>
              <a:lnSpc>
                <a:spcPts val="3779"/>
              </a:lnSpc>
            </a:pPr>
            <a:r>
              <a:rPr lang="en-US" sz="2699">
                <a:solidFill>
                  <a:srgbClr val="1D1614"/>
                </a:solidFill>
                <a:latin typeface="Times New Roman Bold"/>
              </a:rPr>
              <a:t>Through comprehensive feature analysis and continuous updates, we aim to enhance the interpretability and predictive performance of our deep learning models for financial prediction tasks.</a:t>
            </a:r>
          </a:p>
          <a:p>
            <a:pPr>
              <a:lnSpc>
                <a:spcPts val="3779"/>
              </a:lnSpc>
            </a:pPr>
          </a:p>
          <a:p>
            <a:pPr>
              <a:lnSpc>
                <a:spcPts val="3779"/>
              </a:lnSpc>
            </a:pPr>
          </a:p>
          <a:p>
            <a:pPr>
              <a:lnSpc>
                <a:spcPts val="3779"/>
              </a:lnSpc>
            </a:pPr>
          </a:p>
          <a:p>
            <a:pPr>
              <a:lnSpc>
                <a:spcPts val="3779"/>
              </a:lnSpc>
            </a:pPr>
          </a:p>
          <a:p>
            <a:pPr>
              <a:lnSpc>
                <a:spcPts val="3779"/>
              </a:lnSpc>
            </a:pPr>
          </a:p>
          <a:p>
            <a:pPr>
              <a:lnSpc>
                <a:spcPts val="3779"/>
              </a:lnSpc>
            </a:pPr>
          </a:p>
          <a:p>
            <a:pPr>
              <a:lnSpc>
                <a:spcPts val="3779"/>
              </a:lnSpc>
            </a:pPr>
            <a:r>
              <a:rPr lang="en-US" sz="2699">
                <a:solidFill>
                  <a:srgbClr val="1D1614"/>
                </a:solidFill>
                <a:latin typeface="Times New Roman Bold"/>
              </a:rPr>
              <a:t> </a:t>
            </a:r>
          </a:p>
          <a:p>
            <a:pPr>
              <a:lnSpc>
                <a:spcPts val="3779"/>
              </a:lnSpc>
            </a:pPr>
          </a:p>
          <a:p>
            <a:pPr>
              <a:lnSpc>
                <a:spcPts val="3779"/>
              </a:lnSpc>
            </a:pPr>
          </a:p>
          <a:p>
            <a:pPr>
              <a:lnSpc>
                <a:spcPts val="3779"/>
              </a:lnSpc>
            </a:pPr>
          </a:p>
          <a:p>
            <a:pPr>
              <a:lnSpc>
                <a:spcPts val="37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DAF-ioH4WJE</dc:identifier>
  <dcterms:modified xsi:type="dcterms:W3CDTF">2011-08-01T06:04:30Z</dcterms:modified>
  <cp:revision>1</cp:revision>
  <dc:title>3. Project.pptx</dc:title>
</cp:coreProperties>
</file>