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59" r:id="rId6"/>
    <p:sldId id="258" r:id="rId7"/>
    <p:sldId id="257" r:id="rId8"/>
    <p:sldId id="260" r:id="rId9"/>
    <p:sldId id="263" r:id="rId10"/>
    <p:sldId id="262" r:id="rId11"/>
    <p:sldId id="264" r:id="rId12"/>
    <p:sldId id="265" r:id="rId13"/>
    <p:sldId id="272" r:id="rId14"/>
    <p:sldId id="266" r:id="rId15"/>
    <p:sldId id="267" r:id="rId16"/>
    <p:sldId id="268" r:id="rId17"/>
    <p:sldId id="270" r:id="rId18"/>
    <p:sldId id="269" r:id="rId19"/>
    <p:sldId id="271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EFA09-6CF0-F6B8-018B-F53D4BF284B8}" v="67" dt="2025-04-10T10:53:51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45" autoAdjust="0"/>
  </p:normalViewPr>
  <p:slideViewPr>
    <p:cSldViewPr snapToGrid="0">
      <p:cViewPr varScale="1">
        <p:scale>
          <a:sx n="94" d="100"/>
          <a:sy n="94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B292F-B067-4868-A3A8-21D0FA923CF3}" type="datetimeFigureOut">
              <a:rPr lang="hu-HU" smtClean="0"/>
              <a:t>2025. 04. 20.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F7A15-0025-40CF-92E3-A818782F41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36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>
                <a:solidFill>
                  <a:srgbClr val="FF0000"/>
                </a:solidFill>
              </a:rPr>
              <a:t>Patrik:</a:t>
            </a:r>
          </a:p>
          <a:p>
            <a:r>
              <a:rPr lang="hu-HU" b="1" dirty="0">
                <a:solidFill>
                  <a:srgbClr val="FF0000"/>
                </a:solidFill>
              </a:rPr>
              <a:t>Következő dia: </a:t>
            </a:r>
            <a:r>
              <a:rPr lang="hu-HU" dirty="0"/>
              <a:t>A probléma amihez mi készítettünk egy weboldalt és programot az az volt, hogy egy egységes felületet készítsünk egy játékos community (társaság) számára és nem akartunk egy létező munkát felhasználni erre.</a:t>
            </a:r>
          </a:p>
          <a:p>
            <a:r>
              <a:rPr lang="hu-HU" dirty="0"/>
              <a:t>Ezért mi egy saját játékot létrehoztunk a semmiből egy egységes egyszerű weboldallal együtt aminek a célja, hogy segítsen egy felületet adni csak nekik és kisegítsen a játékkal is magyarázatokkal.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5889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Patrik:</a:t>
            </a:r>
          </a:p>
          <a:p>
            <a:r>
              <a:rPr lang="hu-HU" b="0" dirty="0"/>
              <a:t>A játékot a Visual studio 2022 használatával hoztam létre c# nyelven a wpf app (.net framework) sablon használatál a .net 4.8-as verziójában. A játék képes az adatbázishoz kapcsolva felhasználói fiók ellenőrzésre és kezelésre.</a:t>
            </a:r>
          </a:p>
          <a:p>
            <a:endParaRPr lang="hu-HU" b="0" dirty="0"/>
          </a:p>
          <a:p>
            <a:r>
              <a:rPr lang="hu-HU" b="1" dirty="0"/>
              <a:t>Ámon/Tamás:</a:t>
            </a:r>
          </a:p>
          <a:p>
            <a:r>
              <a:rPr lang="hu-HU" b="1" dirty="0"/>
              <a:t>Következő dia: </a:t>
            </a:r>
            <a:r>
              <a:rPr lang="hu-HU" b="0" dirty="0"/>
              <a:t>A jelenlegi weboldal reszponzivitása még nincs kész teljesen, mert a weboldalnak minden oldala sincs még kész, de vannak reszponzív elemek, mint például a dungeon book a bejelentkezés utáni főoldalon egy digitális könyvvé válik telefon méretezéssel.</a:t>
            </a:r>
            <a:endParaRPr lang="hu-HU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5899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Ámon/Tamás:</a:t>
            </a:r>
          </a:p>
          <a:p>
            <a:r>
              <a:rPr lang="hu-HU" b="0" dirty="0"/>
              <a:t>A jelenlegi weboldal reszponzivitása még nincs kész teljesen, mert a weboldalnak minden oldala sincs még kész, de vannak reszponzív elemek, mint például a dungeon book a bejelentkezés utáni főoldalon egy digitális könyvvé válik telefon méretezéssel.</a:t>
            </a:r>
            <a:endParaRPr lang="hu-HU" b="1" dirty="0"/>
          </a:p>
          <a:p>
            <a:endParaRPr lang="hu-HU" dirty="0"/>
          </a:p>
          <a:p>
            <a:r>
              <a:rPr lang="hu-HU" b="1" dirty="0"/>
              <a:t>Valaki:</a:t>
            </a:r>
          </a:p>
          <a:p>
            <a:r>
              <a:rPr lang="hu-HU" b="1" dirty="0"/>
              <a:t>Következő dia:</a:t>
            </a:r>
            <a:r>
              <a:rPr lang="hu-HU" b="0" dirty="0"/>
              <a:t> A testeléseket manuálisan készítettük miközben dolgoztunk a saját részeinken futtatással és egy iskolai és localhost adatbázis használatával.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116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Valaki:</a:t>
            </a:r>
          </a:p>
          <a:p>
            <a:r>
              <a:rPr lang="hu-HU" b="0" dirty="0"/>
              <a:t>A testeléseket manuálisan készítettük miközben dolgoztunk a saját részeinken futtatással és egy iskolai és localhost adatbázis használatával.</a:t>
            </a:r>
          </a:p>
          <a:p>
            <a:endParaRPr lang="hu-HU" b="0" dirty="0"/>
          </a:p>
          <a:p>
            <a:r>
              <a:rPr lang="hu-HU" b="1" dirty="0"/>
              <a:t>Valaki:</a:t>
            </a:r>
          </a:p>
          <a:p>
            <a:r>
              <a:rPr lang="hu-HU" b="1" dirty="0"/>
              <a:t>Következő dia: The rest is Freestyle idk what to put there.</a:t>
            </a:r>
            <a:endParaRPr lang="hu-HU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1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Patrik:</a:t>
            </a:r>
          </a:p>
          <a:p>
            <a:r>
              <a:rPr lang="hu-HU" dirty="0"/>
              <a:t>A probléma amihez mi készítettünk egy weboldalt és programot az az volt, hogy egy egységes felületet készítsünk egy játékos community (társaság) számára és nem akartunk egy létező munkát felhasználni erre.</a:t>
            </a:r>
          </a:p>
          <a:p>
            <a:r>
              <a:rPr lang="hu-HU" dirty="0"/>
              <a:t>Ezért mi egy saját játékot létrehoztunk a semmiből egy egységes egyszerű weboldallal együtt aminek a célja, hogy segítsen egy felületet adni csak nekik és kisegítsen a játékkal is magyarázatokkal.</a:t>
            </a:r>
          </a:p>
          <a:p>
            <a:endParaRPr lang="hu-HU" dirty="0"/>
          </a:p>
          <a:p>
            <a:r>
              <a:rPr lang="hu-HU" b="1" dirty="0"/>
              <a:t>Ámon/Tamás: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Következő dia: </a:t>
            </a:r>
            <a:r>
              <a:rPr lang="hu-HU" dirty="0"/>
              <a:t>A Weboldal tartalmaz Regisztrációs és Bejelentkezős funkciókat, valamint Olvasni, Tanulni és Letölteni is lehet! Illetve, ahogyan a képen látható, tartalmaz egy chat oldalt is, de ez még fejlesztés alatt áll.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3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Ámon/Tamás:</a:t>
            </a:r>
            <a:endParaRPr lang="hu-HU" dirty="0"/>
          </a:p>
          <a:p>
            <a:r>
              <a:rPr lang="hu-HU" dirty="0"/>
              <a:t>A Weboldal tartalmaz Regisztrációs és Bejelentkezős funkciókat, valamint Olvasni, Tanulni és Letölteni is lehet! Illetve, ahogyan a képen látható, tartalmaz egy chat oldalt is, de ez még fejlesztés alatt áll.</a:t>
            </a:r>
          </a:p>
          <a:p>
            <a:endParaRPr lang="hu-HU" b="1" dirty="0"/>
          </a:p>
          <a:p>
            <a:r>
              <a:rPr lang="hu-HU" b="1" dirty="0"/>
              <a:t>Patrik: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Következő dia: </a:t>
            </a:r>
            <a:r>
              <a:rPr lang="hu-HU" b="0" dirty="0"/>
              <a:t>A programunk négy fő részre bontható Backend, Frontend, adatbázis és asztali alkalmazás/játék amiket külön is részleteztünk.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613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Patrik:</a:t>
            </a:r>
            <a:endParaRPr lang="hu-HU" b="0" dirty="0"/>
          </a:p>
          <a:p>
            <a:r>
              <a:rPr lang="hu-HU" b="0" dirty="0"/>
              <a:t>A programunk négy fő részre bontható Backend, Frontend, adatbázis és asztali alkalmazás/játék amiket külön is részleteztünk.</a:t>
            </a:r>
          </a:p>
          <a:p>
            <a:endParaRPr lang="hu-HU" b="0" dirty="0"/>
          </a:p>
          <a:p>
            <a:r>
              <a:rPr lang="hu-HU" b="1" dirty="0"/>
              <a:t>Tamás: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Következő dia: </a:t>
            </a:r>
            <a:r>
              <a:rPr lang="hu-HU" dirty="0"/>
              <a:t>A háttérrendszert a </a:t>
            </a:r>
            <a:r>
              <a:rPr lang="hu-HU" b="1" dirty="0"/>
              <a:t>Node.js</a:t>
            </a:r>
            <a:r>
              <a:rPr lang="hu-HU" dirty="0"/>
              <a:t> és az </a:t>
            </a:r>
            <a:r>
              <a:rPr lang="hu-HU" b="1" dirty="0"/>
              <a:t>Express</a:t>
            </a:r>
            <a:r>
              <a:rPr lang="hu-HU" dirty="0"/>
              <a:t> keretrendszer kezeli. Az </a:t>
            </a:r>
            <a:r>
              <a:rPr lang="hu-HU" b="1" dirty="0"/>
              <a:t>CORS</a:t>
            </a:r>
            <a:r>
              <a:rPr lang="hu-HU" dirty="0"/>
              <a:t> és a </a:t>
            </a:r>
            <a:r>
              <a:rPr lang="hu-HU" b="1" dirty="0"/>
              <a:t>body-parser</a:t>
            </a:r>
            <a:r>
              <a:rPr lang="hu-HU" dirty="0"/>
              <a:t> csomagok biztosítják a kliens és a szerver közti kommunikációt. A </a:t>
            </a:r>
            <a:r>
              <a:rPr lang="hu-HU" b="1" dirty="0"/>
              <a:t>MySQL2</a:t>
            </a:r>
            <a:r>
              <a:rPr lang="hu-HU" dirty="0"/>
              <a:t> csomag segítségével történik a kapcsolat az adatbázissal. A </a:t>
            </a:r>
            <a:r>
              <a:rPr lang="hu-HU" b="1" dirty="0" err="1"/>
              <a:t>bcrypt</a:t>
            </a:r>
            <a:r>
              <a:rPr lang="hu-HU" dirty="0"/>
              <a:t> algoritmus gondoskodik a jelszavak biztonságos </a:t>
            </a:r>
            <a:r>
              <a:rPr lang="hu-HU" dirty="0" err="1"/>
              <a:t>hash-eléséről</a:t>
            </a:r>
            <a:r>
              <a:rPr lang="hu-HU" dirty="0"/>
              <a:t> regisztráció és bejelentkezés során.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890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Tamás:</a:t>
            </a:r>
            <a:endParaRPr lang="hu-HU" dirty="0"/>
          </a:p>
          <a:p>
            <a:r>
              <a:rPr lang="hu-HU" dirty="0"/>
              <a:t>A háttérrendszer Node.js és Express alapú, CORS és body-parser a kommunikációhoz, MySQL2 az adatbázis kapcsolathoz, </a:t>
            </a:r>
            <a:r>
              <a:rPr lang="hu-HU" dirty="0" err="1"/>
              <a:t>bcrypt</a:t>
            </a:r>
            <a:r>
              <a:rPr lang="hu-HU" dirty="0"/>
              <a:t> a jelszavak biztonságos </a:t>
            </a:r>
            <a:r>
              <a:rPr lang="hu-HU" dirty="0" err="1"/>
              <a:t>hash-eléséhez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b="1" dirty="0"/>
              <a:t>Ámon/Tamás: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Következő dia: </a:t>
            </a:r>
            <a:r>
              <a:rPr lang="hu-HU" dirty="0"/>
              <a:t>Maga a frontend egy kezdőoldallal kezdődik, ami Ámon kollégám csinált. Jobb felső sarkában lehet bejelentkezni ha már van fiókunk. Ha nincs akkor egy fiókot kell készítenünk.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080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Ámon/Tamás:</a:t>
            </a:r>
            <a:endParaRPr lang="hu-HU" dirty="0"/>
          </a:p>
          <a:p>
            <a:r>
              <a:rPr lang="hu-HU" dirty="0"/>
              <a:t>Maga a frontend egy kezdőoldallal kezdődik, ami Ámon kollégám csinált. Jobb felső sarkában lehet bejelentkezni ha már van fiókunk. Ha nincs akkor egy fiókot kell készítenünk. 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Ámon/Tamás: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Következő dia: </a:t>
            </a:r>
            <a:r>
              <a:rPr lang="hu-HU" dirty="0"/>
              <a:t>Azokat akik regisztráltak azokat lekérdezem a GET </a:t>
            </a:r>
            <a:r>
              <a:rPr lang="hu-HU" dirty="0" err="1"/>
              <a:t>függvénynel</a:t>
            </a:r>
            <a:r>
              <a:rPr lang="hu-HU" dirty="0"/>
              <a:t>, illetve a POST segítségével felteszem az adatbázisba. Használtam még </a:t>
            </a:r>
            <a:r>
              <a:rPr lang="hu-HU" dirty="0" err="1"/>
              <a:t>bcrypt</a:t>
            </a:r>
            <a:r>
              <a:rPr lang="hu-HU" dirty="0"/>
              <a:t> hogy aki regisztrált sokkal több védelme legyen, és ne tudják könnyen feltörni a jelszavát.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206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Ámon/Tamás:</a:t>
            </a:r>
            <a:endParaRPr lang="hu-HU" dirty="0"/>
          </a:p>
          <a:p>
            <a:r>
              <a:rPr lang="hu-HU" dirty="0"/>
              <a:t>Azokat akik regisztráltak azokat lekérdezem a GET </a:t>
            </a:r>
            <a:r>
              <a:rPr lang="hu-HU" dirty="0" err="1"/>
              <a:t>függvénynel</a:t>
            </a:r>
            <a:r>
              <a:rPr lang="hu-HU" dirty="0"/>
              <a:t>, illetve a POST segítségével felteszem az adatbázisba. Használtam még </a:t>
            </a:r>
            <a:r>
              <a:rPr lang="hu-HU" dirty="0" err="1"/>
              <a:t>bcrypt</a:t>
            </a:r>
            <a:r>
              <a:rPr lang="hu-HU" dirty="0"/>
              <a:t> hogy aki regisztrált sokkal több védelme legyen, és ne tudják könnyen feltörni a jelszavát.</a:t>
            </a:r>
          </a:p>
          <a:p>
            <a:endParaRPr lang="hu-HU" dirty="0"/>
          </a:p>
          <a:p>
            <a:r>
              <a:rPr lang="hu-HU" b="1" dirty="0"/>
              <a:t>Patrik:</a:t>
            </a:r>
          </a:p>
          <a:p>
            <a:r>
              <a:rPr lang="hu-HU" b="1" dirty="0"/>
              <a:t>Következő dia: </a:t>
            </a:r>
            <a:r>
              <a:rPr lang="hu-HU" b="0" dirty="0"/>
              <a:t>Az adatbázisunkat mysql nyelven írtuk meg a mysql workbench felületén model first és entity framework teknológiák használatával és a programunk fejlesztése során pár példa adattal is feltöltöttük a már használt részeit és így kaptuk meg a következő képen látható adatbázist.</a:t>
            </a:r>
            <a:endParaRPr lang="hu-HU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569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Patrik:</a:t>
            </a:r>
          </a:p>
          <a:p>
            <a:r>
              <a:rPr lang="hu-HU" b="0" dirty="0"/>
              <a:t>Az adatbázisunkat mysql nyelven írtuk meg a mysql workbench felületén model first és entity framework teknológiák használatával és a programunk fejlesztése során pár példa adattal is feltöltöttük a már használt részeit és így kaptuk meg a következő képen látható adatbázist.</a:t>
            </a:r>
          </a:p>
          <a:p>
            <a:endParaRPr lang="hu-HU" b="0" dirty="0"/>
          </a:p>
          <a:p>
            <a:r>
              <a:rPr lang="hu-HU" b="1" dirty="0"/>
              <a:t>Patrik</a:t>
            </a:r>
            <a:r>
              <a:rPr lang="hu-HU" b="0" dirty="0"/>
              <a:t>:</a:t>
            </a:r>
          </a:p>
          <a:p>
            <a:r>
              <a:rPr lang="hu-HU" b="1" dirty="0"/>
              <a:t>Következő dia: </a:t>
            </a:r>
            <a:r>
              <a:rPr lang="hu-HU" b="0" dirty="0"/>
              <a:t>A legfontosabb tábla a user tábla ami a felhasználóink adatait tartalmazza. A láthatóan összekötött táblák főleg a weboldalhoz tartoznak a két alsó tábla kivételével, mert azok a játékhoz tartoznak nagyobb részben, de mentésekhez egyszerűbb ha összevannak kötve. A nem összekötött táblák meg a játékhoz tartoznak, de a tervezett galériában is szerepelnek majd a weboldalon nagy szereppel. Ám nem szükséges az összeköttetésük ezért nem lettek összekötve ezek a táblák.</a:t>
            </a:r>
            <a:endParaRPr lang="hu-HU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839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Patrik:</a:t>
            </a:r>
          </a:p>
          <a:p>
            <a:r>
              <a:rPr lang="hu-HU" b="0" dirty="0"/>
              <a:t>A legfontosabb tábla a user tábla ami a felhasználóink adatait tartalmazza. A láthatóan összekötött táblák főleg a weboldalhoz tartoznak a két alsó tábla kivételével, mert azok a játékhoz tartoznak nagyobb részben, de mentésekhez egyszerűbb ha összevannak kötve. A nem összekötött táblák meg a játékhoz tartoznak, de a tervezett galériában is szerepelnek majd a weboldalon nagy szereppel. Ám nem szükséges az összeköttetésük ezért nem lettek összekötve ezek a táblák.</a:t>
            </a:r>
          </a:p>
          <a:p>
            <a:endParaRPr lang="hu-HU" b="0" dirty="0"/>
          </a:p>
          <a:p>
            <a:r>
              <a:rPr lang="hu-HU" b="1" dirty="0"/>
              <a:t>Patrik:</a:t>
            </a:r>
          </a:p>
          <a:p>
            <a:r>
              <a:rPr lang="hu-HU" b="1" dirty="0"/>
              <a:t>Következő dia: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10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2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5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34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8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1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765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Masterwork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sz="3200" dirty="0">
                <a:latin typeface="Calibri"/>
                <a:ea typeface="Calibri"/>
                <a:cs typeface="Calibri"/>
              </a:rPr>
              <a:t>Tóth Ámon, Sabján Patrik, Kemeniczky Tamás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AB7C-D935-0815-1FAE-B9A65988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Desktop App (Game)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49CB-9EEB-1706-2975-92F8AFC3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4467327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 panose="020B0604020202020204"/>
              </a:rPr>
              <a:t>.NET 4.8</a:t>
            </a:r>
          </a:p>
          <a:p>
            <a:pPr marL="344170" indent="-344170"/>
            <a:r>
              <a:rPr lang="en-US">
                <a:cs typeface="Arial" panose="020B0604020202020204"/>
              </a:rPr>
              <a:t>C#</a:t>
            </a:r>
          </a:p>
          <a:p>
            <a:pPr marL="344170" indent="-344170"/>
            <a:r>
              <a:rPr lang="en-US">
                <a:cs typeface="Arial" panose="020B0604020202020204"/>
              </a:rPr>
              <a:t>Windows</a:t>
            </a:r>
          </a:p>
          <a:p>
            <a:pPr marL="344170" indent="-344170"/>
            <a:r>
              <a:rPr lang="en-US">
                <a:cs typeface="Arial" panose="020B0604020202020204"/>
              </a:rPr>
              <a:t>WPF app (</a:t>
            </a:r>
            <a:r>
              <a:rPr lang="en-US" err="1">
                <a:cs typeface="Arial" panose="020B0604020202020204"/>
              </a:rPr>
              <a:t>.net</a:t>
            </a:r>
            <a:r>
              <a:rPr lang="en-US">
                <a:cs typeface="Arial" panose="020B0604020202020204"/>
              </a:rPr>
              <a:t> framework)</a:t>
            </a:r>
          </a:p>
          <a:p>
            <a:pPr marL="344170" indent="-344170"/>
            <a:r>
              <a:rPr lang="en-US">
                <a:cs typeface="Arial" panose="020B0604020202020204"/>
              </a:rPr>
              <a:t>Database Connection</a:t>
            </a:r>
          </a:p>
          <a:p>
            <a:pPr marL="344170" indent="-344170"/>
            <a:r>
              <a:rPr lang="en-US">
                <a:cs typeface="Arial" panose="020B0604020202020204"/>
              </a:rPr>
              <a:t>Accounts</a:t>
            </a:r>
          </a:p>
        </p:txBody>
      </p:sp>
    </p:spTree>
    <p:extLst>
      <p:ext uri="{BB962C8B-B14F-4D97-AF65-F5344CB8AC3E}">
        <p14:creationId xmlns:p14="http://schemas.microsoft.com/office/powerpoint/2010/main" val="313863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9C51E74-AE1C-4C2D-8766-2627D7476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D462C85-3899-41C6-8E4B-A2D08A80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399E14F3-0BC2-4EE0-9EC4-040982E14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95096916-E0AB-4EB0-9391-9DA40EFB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1892518-7487-4C89-A843-11CECC178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BD87A24-348C-4C91-853D-1383DE0ED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F35D4-8856-0EEA-0660-7A6F2F24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Arial"/>
              </a:rPr>
              <a:t>Responsivity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927C-C078-02BF-E7E7-3B5E42FF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2855" cy="3997828"/>
          </a:xfrm>
        </p:spPr>
        <p:txBody>
          <a:bodyPr vert="horz" lIns="91440" tIns="45720" rIns="91440" bIns="45720" rtlCol="0"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en-US" sz="1400">
                <a:cs typeface="Arial"/>
              </a:rPr>
              <a:t> </a:t>
            </a:r>
            <a:r>
              <a:rPr lang="en-US" sz="1400" b="1">
                <a:ea typeface="+mn-lt"/>
                <a:cs typeface="+mn-lt"/>
              </a:rPr>
              <a:t>Sign Up and Login Responsiveness</a:t>
            </a:r>
            <a:r>
              <a:rPr lang="en-US" sz="1400">
                <a:ea typeface="+mn-lt"/>
                <a:cs typeface="+mn-lt"/>
              </a:rPr>
              <a:t>: The sign-up and login form adjusts to different screen sizes, ensuring easy access and usability on mobile, tablet, and desktop.</a:t>
            </a:r>
            <a:endParaRPr lang="en-US" sz="14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en-US" sz="1400">
                <a:cs typeface="Arial"/>
              </a:rPr>
              <a:t> </a:t>
            </a:r>
            <a:r>
              <a:rPr lang="en-US" sz="1400" b="1">
                <a:ea typeface="+mn-lt"/>
                <a:cs typeface="+mn-lt"/>
              </a:rPr>
              <a:t>Book Display Responsiveness</a:t>
            </a:r>
            <a:r>
              <a:rPr lang="en-US" sz="1400">
                <a:ea typeface="+mn-lt"/>
                <a:cs typeface="+mn-lt"/>
              </a:rPr>
              <a:t>: The book section on the homepage scales properly on different devices, offering an organized and readable layout.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7671E2-03CE-7ECB-0DBA-6D8C32806EF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268" r="4" b="25604"/>
          <a:stretch/>
        </p:blipFill>
        <p:spPr>
          <a:xfrm>
            <a:off x="5439014" y="2343950"/>
            <a:ext cx="2240881" cy="337345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D1E049-2B75-0D6D-FFF9-B5A3D4BE47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628" y="2362400"/>
            <a:ext cx="2250337" cy="334622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D80CDB75-827B-4440-97E9-6AAC28D2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2A65-70BB-8F31-8CB8-C77418C1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50" y="635699"/>
            <a:ext cx="7795046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Arial"/>
              </a:rPr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CEBA-37B3-E6BA-40CC-C933C5CA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956" y="2052116"/>
            <a:ext cx="2553255" cy="26461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Arial"/>
              </a:rPr>
              <a:t>Frontend</a:t>
            </a:r>
          </a:p>
          <a:p>
            <a:pPr marL="342900" indent="-342900"/>
            <a:r>
              <a:rPr lang="en-US" dirty="0">
                <a:cs typeface="Arial"/>
              </a:rPr>
              <a:t>Main Functions</a:t>
            </a:r>
          </a:p>
          <a:p>
            <a:pPr marL="342900" indent="-342900"/>
            <a:r>
              <a:rPr lang="en-US" dirty="0">
                <a:cs typeface="Arial"/>
              </a:rPr>
              <a:t>Display</a:t>
            </a:r>
          </a:p>
          <a:p>
            <a:pPr marL="342900" indent="-342900"/>
            <a:r>
              <a:rPr lang="en-US" dirty="0">
                <a:cs typeface="Arial"/>
              </a:rPr>
              <a:t>Live Database</a:t>
            </a:r>
          </a:p>
          <a:p>
            <a:pPr marL="342900" indent="-342900"/>
            <a:r>
              <a:rPr lang="en-US" dirty="0">
                <a:cs typeface="Arial"/>
              </a:rPr>
              <a:t>Manual Testing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5E4F06-B627-CB1A-F72E-804EF3E6101E}"/>
              </a:ext>
            </a:extLst>
          </p:cNvPr>
          <p:cNvSpPr txBox="1">
            <a:spLocks/>
          </p:cNvSpPr>
          <p:nvPr/>
        </p:nvSpPr>
        <p:spPr>
          <a:xfrm>
            <a:off x="8326765" y="2050301"/>
            <a:ext cx="2553255" cy="264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cs typeface="Arial"/>
              </a:rPr>
              <a:t>Backend</a:t>
            </a:r>
          </a:p>
          <a:p>
            <a:pPr marL="342900" indent="-342900"/>
            <a:r>
              <a:rPr lang="en-US" dirty="0">
                <a:cs typeface="Arial"/>
              </a:rPr>
              <a:t>Memory Database</a:t>
            </a:r>
          </a:p>
          <a:p>
            <a:pPr marL="342900" indent="-342900"/>
            <a:r>
              <a:rPr lang="en-US" dirty="0">
                <a:cs typeface="Arial"/>
              </a:rPr>
              <a:t>Every Request</a:t>
            </a:r>
          </a:p>
          <a:p>
            <a:pPr marL="342900" indent="-342900"/>
            <a:r>
              <a:rPr lang="en-US" dirty="0">
                <a:cs typeface="Arial"/>
              </a:rPr>
              <a:t>Manual Testing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63EFAA9-225D-B649-252E-47A01C718099}"/>
              </a:ext>
            </a:extLst>
          </p:cNvPr>
          <p:cNvSpPr txBox="1"/>
          <p:nvPr/>
        </p:nvSpPr>
        <p:spPr>
          <a:xfrm>
            <a:off x="4692073" y="1896065"/>
            <a:ext cx="2447636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dirty="0"/>
              <a:t>Desktop App/Game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hu-HU" dirty="0"/>
              <a:t>Manual testing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hu-HU" dirty="0"/>
              <a:t>Develop then test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hu-HU" dirty="0"/>
              <a:t>Fool proofing</a:t>
            </a:r>
          </a:p>
        </p:txBody>
      </p:sp>
    </p:spTree>
    <p:extLst>
      <p:ext uri="{BB962C8B-B14F-4D97-AF65-F5344CB8AC3E}">
        <p14:creationId xmlns:p14="http://schemas.microsoft.com/office/powerpoint/2010/main" val="172468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DF70-405B-1B23-15C7-D70E3F7B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Teamwork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8F09-7263-B4D7-D4C1-18B5E76E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578" y="1716473"/>
            <a:ext cx="3481301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 Teams</a:t>
            </a:r>
          </a:p>
          <a:p>
            <a:pPr marL="344170" indent="-344170"/>
            <a:r>
              <a:rPr lang="en-US">
                <a:cs typeface="Arial"/>
              </a:rPr>
              <a:t> GitHub</a:t>
            </a:r>
          </a:p>
          <a:p>
            <a:pPr marL="344170" indent="-344170"/>
            <a:r>
              <a:rPr lang="en-US">
                <a:cs typeface="Arial"/>
              </a:rPr>
              <a:t> Full Stack Separation</a:t>
            </a:r>
          </a:p>
          <a:p>
            <a:pPr marL="344170" indent="-344170"/>
            <a:r>
              <a:rPr lang="en-US">
                <a:cs typeface="Arial"/>
              </a:rPr>
              <a:t> Clean Code</a:t>
            </a:r>
          </a:p>
          <a:p>
            <a:pPr marL="344170" indent="-344170"/>
            <a:r>
              <a:rPr lang="en-US">
                <a:cs typeface="Arial"/>
              </a:rPr>
              <a:t> Divided by tasks, not files</a:t>
            </a:r>
          </a:p>
        </p:txBody>
      </p:sp>
      <p:pic>
        <p:nvPicPr>
          <p:cNvPr id="4" name="Picture 3" descr="Microsoft Teams Logo, symbol, meaning, history, PNG, brand">
            <a:extLst>
              <a:ext uri="{FF2B5EF4-FFF2-40B4-BE49-F238E27FC236}">
                <a16:creationId xmlns:a16="http://schemas.microsoft.com/office/drawing/2014/main" id="{603449F1-86F5-A085-6E02-EA188950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29" y="576941"/>
            <a:ext cx="4038601" cy="2286002"/>
          </a:xfrm>
          <a:prstGeom prst="rect">
            <a:avLst/>
          </a:prstGeom>
        </p:spPr>
      </p:pic>
      <p:pic>
        <p:nvPicPr>
          <p:cNvPr id="7" name="Picture 6" descr="GitHub Logo, symbol, meaning, history, PNG, brand">
            <a:extLst>
              <a:ext uri="{FF2B5EF4-FFF2-40B4-BE49-F238E27FC236}">
                <a16:creationId xmlns:a16="http://schemas.microsoft.com/office/drawing/2014/main" id="{E50965AC-8F04-FD70-4614-0AEA811F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71" y="3231952"/>
            <a:ext cx="4811487" cy="27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8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1F692-5685-BA3F-8AA6-8335100B6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284F-47BF-D9A8-05D0-CDB33D0E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Teamwork Backend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0211-2C42-4554-0096-5D9A335C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813" y="1807187"/>
            <a:ext cx="3324326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Arial"/>
              </a:rPr>
              <a:t>Tóth Ámon</a:t>
            </a:r>
            <a:endParaRPr lang="en-US"/>
          </a:p>
          <a:p>
            <a:pPr marL="344170" indent="-344170"/>
            <a:r>
              <a:rPr lang="en-US">
                <a:cs typeface="Arial"/>
              </a:rPr>
              <a:t> Main Website</a:t>
            </a:r>
            <a:endParaRPr lang="hu-HU">
              <a:cs typeface="Arial"/>
            </a:endParaRPr>
          </a:p>
          <a:p>
            <a:pPr marL="344170" indent="-344170"/>
            <a:r>
              <a:rPr lang="en-US">
                <a:cs typeface="Arial"/>
              </a:rPr>
              <a:t> Start Website</a:t>
            </a:r>
          </a:p>
          <a:p>
            <a:pPr marL="0" indent="0">
              <a:buNone/>
            </a:pPr>
            <a:endParaRPr lang="en-US"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735E68-2EFA-9DFB-5813-82D9EFEC3636}"/>
              </a:ext>
            </a:extLst>
          </p:cNvPr>
          <p:cNvSpPr txBox="1">
            <a:spLocks/>
          </p:cNvSpPr>
          <p:nvPr/>
        </p:nvSpPr>
        <p:spPr>
          <a:xfrm>
            <a:off x="6590856" y="1866333"/>
            <a:ext cx="3994886" cy="3947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Arial"/>
              </a:rPr>
              <a:t>Kemeniczky Tamás</a:t>
            </a:r>
          </a:p>
          <a:p>
            <a:pPr marL="344170" indent="-344170"/>
            <a:r>
              <a:rPr lang="en-US">
                <a:cs typeface="Arial"/>
              </a:rPr>
              <a:t> Sign in/Sign up</a:t>
            </a:r>
            <a:endParaRPr lang="hu-HU">
              <a:cs typeface="Arial"/>
            </a:endParaRPr>
          </a:p>
          <a:p>
            <a:pPr marL="344170" indent="-344170"/>
            <a:endParaRPr lang="hu-HU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62341-D110-E0BB-BE1D-8BE55810DE7D}"/>
              </a:ext>
            </a:extLst>
          </p:cNvPr>
          <p:cNvSpPr txBox="1"/>
          <p:nvPr/>
        </p:nvSpPr>
        <p:spPr>
          <a:xfrm>
            <a:off x="4241800" y="5809795"/>
            <a:ext cx="4010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Assisted: Sabján Patrik</a:t>
            </a:r>
            <a:endParaRPr lang="en-US"/>
          </a:p>
        </p:txBody>
      </p:sp>
      <p:pic>
        <p:nvPicPr>
          <p:cNvPr id="11" name="Picture 10" descr="Handshake PNG Transparent Images">
            <a:extLst>
              <a:ext uri="{FF2B5EF4-FFF2-40B4-BE49-F238E27FC236}">
                <a16:creationId xmlns:a16="http://schemas.microsoft.com/office/drawing/2014/main" id="{DA668817-3A9E-6FDC-A08E-D9F05668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86" y="3524930"/>
            <a:ext cx="3026230" cy="17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2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AC7E-5DD8-37F3-3726-DD8E52B2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Teamwork Frontend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749D-EC9F-98FE-EBB2-25E01D828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327" y="1709216"/>
            <a:ext cx="3324326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Arial"/>
              </a:rPr>
              <a:t>Tóth Ámon</a:t>
            </a:r>
            <a:endParaRPr lang="en-US"/>
          </a:p>
          <a:p>
            <a:pPr marL="344170" indent="-344170"/>
            <a:r>
              <a:rPr lang="en-US">
                <a:cs typeface="Arial"/>
              </a:rPr>
              <a:t> Start Website</a:t>
            </a:r>
            <a:endParaRPr lang="hu-HU">
              <a:cs typeface="Arial"/>
            </a:endParaRPr>
          </a:p>
          <a:p>
            <a:pPr marL="344170" indent="-344170"/>
            <a:r>
              <a:rPr lang="hu-HU">
                <a:cs typeface="Arial"/>
              </a:rPr>
              <a:t> Main Website</a:t>
            </a:r>
          </a:p>
          <a:p>
            <a:pPr marL="344170" indent="-344170"/>
            <a:r>
              <a:rPr lang="en-US">
                <a:cs typeface="Arial"/>
              </a:rPr>
              <a:t> </a:t>
            </a:r>
            <a:r>
              <a:rPr lang="en-US">
                <a:ea typeface="+mn-lt"/>
                <a:cs typeface="+mn-lt"/>
              </a:rPr>
              <a:t>I wrote the book and tested the first test on the main website.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45048D-F9F4-E763-5DA8-FDAE8A40970D}"/>
              </a:ext>
            </a:extLst>
          </p:cNvPr>
          <p:cNvSpPr txBox="1">
            <a:spLocks/>
          </p:cNvSpPr>
          <p:nvPr/>
        </p:nvSpPr>
        <p:spPr>
          <a:xfrm>
            <a:off x="7472599" y="1855447"/>
            <a:ext cx="3883126" cy="3947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Arial"/>
              </a:rPr>
              <a:t>Kemeniczky Tamás</a:t>
            </a:r>
          </a:p>
          <a:p>
            <a:pPr marL="344170" indent="-344170"/>
            <a:r>
              <a:rPr lang="en-US">
                <a:cs typeface="Arial"/>
              </a:rPr>
              <a:t> Sign in/Sign up</a:t>
            </a:r>
            <a:endParaRPr lang="hu-HU">
              <a:cs typeface="Arial"/>
            </a:endParaRPr>
          </a:p>
          <a:p>
            <a:pPr marL="344170" indent="-344170"/>
            <a:r>
              <a:rPr lang="en-US">
                <a:cs typeface="Arial"/>
              </a:rPr>
              <a:t> </a:t>
            </a:r>
            <a:r>
              <a:rPr lang="en-US">
                <a:ea typeface="+mn-lt"/>
                <a:cs typeface="+mn-lt"/>
              </a:rPr>
              <a:t>On the main site, I am designing the book and implementing the functions.</a:t>
            </a:r>
          </a:p>
          <a:p>
            <a:pPr marL="344170" indent="-344170"/>
            <a:r>
              <a:rPr lang="en-US">
                <a:cs typeface="Arial"/>
              </a:rPr>
              <a:t> Start Website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6119B-71B0-4142-D6C3-7D98C3C70D95}"/>
              </a:ext>
            </a:extLst>
          </p:cNvPr>
          <p:cNvSpPr txBox="1"/>
          <p:nvPr/>
        </p:nvSpPr>
        <p:spPr>
          <a:xfrm>
            <a:off x="4241800" y="5809795"/>
            <a:ext cx="4010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Assisted: Sabján Patrik</a:t>
            </a:r>
            <a:endParaRPr lang="en-US"/>
          </a:p>
        </p:txBody>
      </p:sp>
      <p:pic>
        <p:nvPicPr>
          <p:cNvPr id="5" name="Picture 4" descr="Handshake PNG Transparent Images">
            <a:extLst>
              <a:ext uri="{FF2B5EF4-FFF2-40B4-BE49-F238E27FC236}">
                <a16:creationId xmlns:a16="http://schemas.microsoft.com/office/drawing/2014/main" id="{ACD0113B-1993-3DC7-4C2B-CB192641D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86" y="2577873"/>
            <a:ext cx="3026230" cy="17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4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5D98-E9A6-9282-398A-A90878D8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737" y="808056"/>
            <a:ext cx="7958331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Arial"/>
              </a:rPr>
              <a:t>The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A93C-F010-1DE2-7077-36C504EEB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697" y="1885532"/>
            <a:ext cx="2850963" cy="2981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 panose="020B0604020202020204"/>
              </a:rPr>
              <a:t> Chat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Post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Comment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Post Reaction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Post Report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Search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8C1E4-575F-9ED6-C369-EBA0D315C6E9}"/>
              </a:ext>
            </a:extLst>
          </p:cNvPr>
          <p:cNvSpPr txBox="1">
            <a:spLocks/>
          </p:cNvSpPr>
          <p:nvPr/>
        </p:nvSpPr>
        <p:spPr>
          <a:xfrm>
            <a:off x="4300733" y="1889490"/>
            <a:ext cx="2643145" cy="2544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>
                <a:cs typeface="Arial" panose="020B0604020202020204"/>
              </a:rPr>
              <a:t> Gallery</a:t>
            </a:r>
            <a:endParaRPr lang="en-US"/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Game Assets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Search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Educational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C59145-88AF-8B1F-B963-EECD65BC89D8}"/>
              </a:ext>
            </a:extLst>
          </p:cNvPr>
          <p:cNvSpPr txBox="1">
            <a:spLocks/>
          </p:cNvSpPr>
          <p:nvPr/>
        </p:nvSpPr>
        <p:spPr>
          <a:xfrm>
            <a:off x="7536759" y="1889490"/>
            <a:ext cx="3711924" cy="5086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>
                <a:cs typeface="Arial" panose="020B0604020202020204"/>
              </a:rPr>
              <a:t> Game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Richer Content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More complex mechanics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Quests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Actual Story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Actual Tutorial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Town activities</a:t>
            </a:r>
          </a:p>
          <a:p>
            <a:pPr marL="1258570" lvl="2" indent="-34417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Church</a:t>
            </a:r>
          </a:p>
          <a:p>
            <a:pPr marL="1258570" lvl="2" indent="-34417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Alchemist</a:t>
            </a:r>
          </a:p>
          <a:p>
            <a:pPr marL="1258570" lvl="2" indent="-34417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Merchant</a:t>
            </a:r>
            <a:endParaRPr lang="en-US"/>
          </a:p>
          <a:p>
            <a:pPr marL="795020" lvl="1" indent="-344170"/>
            <a:r>
              <a:rPr lang="en-US">
                <a:cs typeface="Arial" panose="020B0604020202020204"/>
              </a:rPr>
              <a:t>A finished product</a:t>
            </a:r>
          </a:p>
          <a:p>
            <a:pPr marL="795020" lvl="1" indent="-344170"/>
            <a:endParaRPr lang="en-US">
              <a:cs typeface="Arial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84E79-A619-B1FB-9E1E-0199885B6DD8}"/>
              </a:ext>
            </a:extLst>
          </p:cNvPr>
          <p:cNvSpPr txBox="1"/>
          <p:nvPr/>
        </p:nvSpPr>
        <p:spPr>
          <a:xfrm>
            <a:off x="4300945" y="4056199"/>
            <a:ext cx="2938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 forgot password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2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9EA6-356A-E050-B828-8923B9A9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>
                <a:latin typeface="Roboto"/>
                <a:ea typeface="Roboto"/>
                <a:cs typeface="Roboto"/>
              </a:rPr>
              <a:t>Details of team members' tasks: Patrik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0CC2-2C61-7F69-165D-E9FC623AA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I came up with the general ideas for our project from the very beginning.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endParaRPr lang="en-US" sz="2800">
              <a:latin typeface="Aptos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I am also responsible for the database and the desktop game.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endParaRPr lang="en-US" sz="2800">
              <a:latin typeface="Aptos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I am also the one who started the first half of the original documentation.</a:t>
            </a: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B9E6-7D79-28C6-6E5D-D6C3726A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>
                <a:latin typeface="Roboto"/>
                <a:ea typeface="Roboto"/>
                <a:cs typeface="Roboto"/>
              </a:rPr>
              <a:t>Details of team members' tasks: </a:t>
            </a:r>
            <a:r>
              <a:rPr lang="en-US" sz="2400">
                <a:latin typeface="Aptos"/>
              </a:rPr>
              <a:t>Ámon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027E-F56C-0AB5-8483-9AD9F13C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My responsibilities included working on the frontend development of the main website, as well as the design of the Dungeon Book and the book's content and the Start website. 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Additionally, I contributed to the second half of the project documentation, ensuring that all details were clearly outlined and accessible.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454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6E7C-2557-BBA7-3808-1E9BF5BB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>
                <a:latin typeface="Roboto"/>
                <a:ea typeface="Roboto"/>
                <a:cs typeface="Roboto"/>
              </a:rPr>
              <a:t>Details of team members' tasks; -Tamás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CD3B3-D1A5-26AB-C313-468F2616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I built a comprehensive login and registration system, ensuring seam less user authentication and security. 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Additionally, I successfully established a robust connection between the frontend and the database, enabling smooth data management and user verification.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47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307A-1181-7CF2-6C5A-DE7DC830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072" y="3248985"/>
            <a:ext cx="7796540" cy="2800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Arial" panose="020B0604020202020204"/>
              </a:rPr>
              <a:t>The solution:</a:t>
            </a:r>
          </a:p>
          <a:p>
            <a:pPr marL="344170" indent="-344170"/>
            <a:r>
              <a:rPr lang="en-US">
                <a:cs typeface="Arial" panose="020B0604020202020204"/>
              </a:rPr>
              <a:t>Standardized platform</a:t>
            </a:r>
          </a:p>
          <a:p>
            <a:pPr marL="344170" indent="-344170"/>
            <a:r>
              <a:rPr lang="en-US">
                <a:cs typeface="Arial" panose="020B0604020202020204"/>
              </a:rPr>
              <a:t>Easy use</a:t>
            </a:r>
          </a:p>
          <a:p>
            <a:pPr marL="344170" indent="-344170"/>
            <a:r>
              <a:rPr lang="en-US">
                <a:cs typeface="Arial" panose="020B0604020202020204"/>
              </a:rPr>
              <a:t>Dungeon Valley Explorer</a:t>
            </a:r>
          </a:p>
          <a:p>
            <a:pPr marL="344170" indent="-344170"/>
            <a:r>
              <a:rPr lang="en-US">
                <a:cs typeface="Arial" panose="020B0604020202020204"/>
              </a:rPr>
              <a:t>Our own game to avoid using other works.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EFB61-DF11-EE28-DB32-95D3C24DCADE}"/>
              </a:ext>
            </a:extLst>
          </p:cNvPr>
          <p:cNvSpPr txBox="1">
            <a:spLocks/>
          </p:cNvSpPr>
          <p:nvPr/>
        </p:nvSpPr>
        <p:spPr>
          <a:xfrm>
            <a:off x="1275031" y="808606"/>
            <a:ext cx="7796540" cy="1810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Arial" panose="020B0604020202020204"/>
              </a:rPr>
              <a:t>The problem:</a:t>
            </a:r>
            <a:endParaRPr lang="en-US"/>
          </a:p>
          <a:p>
            <a:pPr marL="344170" indent="-344170"/>
            <a:r>
              <a:rPr lang="en-US" sz="1800">
                <a:cs typeface="Arial" panose="020B0604020202020204"/>
              </a:rPr>
              <a:t>Communities don't have a standard website for their own needs.</a:t>
            </a:r>
            <a:endParaRPr lang="en-US"/>
          </a:p>
          <a:p>
            <a:pPr marL="344170" indent="-344170"/>
            <a:r>
              <a:rPr lang="en-US" sz="1800">
                <a:cs typeface="Arial" panose="020B0604020202020204"/>
              </a:rPr>
              <a:t>We don't want to use an existing work to base the website 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8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9DD1-C965-D581-3A44-D53F75E4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>
                <a:latin typeface="Aptos Display"/>
              </a:rPr>
              <a:t>Frontend</a:t>
            </a:r>
            <a:endParaRPr lang="en-US"/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C435-7D9E-0F01-543C-8F346C74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72436"/>
            <a:ext cx="7796540" cy="3977508"/>
          </a:xfrm>
        </p:spPr>
        <p:txBody>
          <a:bodyPr>
            <a:normAutofit fontScale="85000" lnSpcReduction="20000"/>
          </a:bodyPr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On the landing page, visitors will find a brief introduction along with an overview of what we offer. There will be </a:t>
            </a:r>
            <a:r>
              <a:rPr lang="en-US" sz="2800" b="1">
                <a:latin typeface="Aptos"/>
              </a:rPr>
              <a:t>Sign Up</a:t>
            </a:r>
            <a:r>
              <a:rPr lang="en-US" sz="2800">
                <a:latin typeface="Aptos"/>
              </a:rPr>
              <a:t> and </a:t>
            </a:r>
            <a:r>
              <a:rPr lang="en-US" sz="2800" b="1">
                <a:latin typeface="Aptos"/>
              </a:rPr>
              <a:t>Login</a:t>
            </a:r>
            <a:r>
              <a:rPr lang="en-US" sz="2800">
                <a:latin typeface="Aptos"/>
              </a:rPr>
              <a:t> buttons available.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When users click on these buttons, they will be directed to the respective </a:t>
            </a:r>
            <a:r>
              <a:rPr lang="en-US" sz="2800" b="1">
                <a:latin typeface="Aptos"/>
              </a:rPr>
              <a:t>Sign Up</a:t>
            </a:r>
            <a:r>
              <a:rPr lang="en-US" sz="2800">
                <a:latin typeface="Aptos"/>
              </a:rPr>
              <a:t> or </a:t>
            </a:r>
            <a:r>
              <a:rPr lang="en-US" sz="2800" b="1">
                <a:latin typeface="Aptos"/>
              </a:rPr>
              <a:t>Login</a:t>
            </a:r>
            <a:r>
              <a:rPr lang="en-US" sz="2800">
                <a:latin typeface="Aptos"/>
              </a:rPr>
              <a:t> forms.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Upon successful registration, they will receive a welcome message:</a:t>
            </a:r>
            <a:br>
              <a:rPr lang="en-US" sz="2800">
                <a:latin typeface="Aptos"/>
              </a:rPr>
            </a:br>
            <a:r>
              <a:rPr lang="en-US" sz="2800">
                <a:latin typeface="Aptos"/>
              </a:rPr>
              <a:t> </a:t>
            </a:r>
            <a:r>
              <a:rPr lang="en-US" sz="2800" b="1">
                <a:latin typeface="Aptos"/>
              </a:rPr>
              <a:t>"</a:t>
            </a:r>
            <a:r>
              <a:rPr lang="en-US" sz="2800">
                <a:latin typeface="Aptos"/>
              </a:rPr>
              <a:t>Dear (user,) thank you for registering! We're excited to have you on board.</a:t>
            </a:r>
            <a:r>
              <a:rPr lang="en-US" sz="2800" b="1">
                <a:latin typeface="Aptos"/>
              </a:rPr>
              <a:t>"</a:t>
            </a:r>
            <a:endParaRPr lang="en-US" sz="2800">
              <a:latin typeface="Aptos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After that, they will be redirected to the main site, where they will have the opportunity to download the game.</a:t>
            </a: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620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623D-2326-652D-7B22-39A537F1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/>
              </a:rPr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5800-6106-91C7-F746-200636BA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sz="2800">
                <a:latin typeface="Aptos"/>
              </a:rPr>
              <a:t>I was responsible for establishing the connection between the database and the frontend. Additionally, I implemented the controller commands that execute queries to retrieve information about users who have signed up and display this data in the appropriate interface.</a:t>
            </a:r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220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3408E4B-2DDD-4FB3-9181-7D8A0977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FCA32F3-0B4B-449A-8A9D-309A1B678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1C78E1D-D549-4B5E-B65A-7353ED14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C93C630-65D6-40FA-A096-8251FB98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C51E34-9874-483C-A2C5-C9D271AD1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09E7E7-5EA4-4526-A350-196FF2782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37E07-F47C-A17A-FAB8-4E38140F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Functions of the Program/Website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086E-6AF4-C195-72DF-E5D812B2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800523" cy="3997828"/>
          </a:xfrm>
        </p:spPr>
        <p:txBody>
          <a:bodyPr vert="horz" lIns="91440" tIns="45720" rIns="91440" bIns="45720" rtlCol="0">
            <a:normAutofit/>
          </a:bodyPr>
          <a:lstStyle/>
          <a:p>
            <a:pPr marL="344170" indent="-344170"/>
            <a:r>
              <a:rPr lang="en-US" sz="1800">
                <a:cs typeface="Arial"/>
              </a:rPr>
              <a:t>Registration</a:t>
            </a:r>
          </a:p>
          <a:p>
            <a:pPr marL="344170" indent="-344170"/>
            <a:r>
              <a:rPr lang="en-US" sz="1800">
                <a:cs typeface="Arial"/>
              </a:rPr>
              <a:t>Log in</a:t>
            </a:r>
          </a:p>
          <a:p>
            <a:pPr marL="344170" indent="-344170"/>
            <a:r>
              <a:rPr lang="en-US" sz="1800">
                <a:cs typeface="Arial"/>
              </a:rPr>
              <a:t>Read</a:t>
            </a:r>
          </a:p>
          <a:p>
            <a:pPr marL="344170" indent="-344170"/>
            <a:r>
              <a:rPr lang="en-US" sz="1800">
                <a:cs typeface="Arial"/>
              </a:rPr>
              <a:t>Learn</a:t>
            </a:r>
          </a:p>
          <a:p>
            <a:pPr marL="344170" indent="-344170"/>
            <a:r>
              <a:rPr lang="en-US" sz="1800">
                <a:cs typeface="Arial"/>
              </a:rPr>
              <a:t>Download</a:t>
            </a:r>
            <a:endParaRPr lang="hu-HU" sz="1800">
              <a:cs typeface="Arial"/>
            </a:endParaRPr>
          </a:p>
          <a:p>
            <a:pPr marL="344170" indent="-344170"/>
            <a:r>
              <a:rPr lang="hu-HU" sz="1800"/>
              <a:t>Chat (Prototype)</a:t>
            </a:r>
            <a:endParaRPr lang="en-US" sz="1800">
              <a:cs typeface="Arial"/>
            </a:endParaRPr>
          </a:p>
        </p:txBody>
      </p:sp>
      <p:pic>
        <p:nvPicPr>
          <p:cNvPr id="6" name="Picture 5" descr="A screenshot of a chat&#10;&#10;AI-generated content may be incorrect.">
            <a:extLst>
              <a:ext uri="{FF2B5EF4-FFF2-40B4-BE49-F238E27FC236}">
                <a16:creationId xmlns:a16="http://schemas.microsoft.com/office/drawing/2014/main" id="{A0434C4F-3DFE-B2C3-3395-B9BF445D836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789" r="-5" b="-5"/>
          <a:stretch/>
        </p:blipFill>
        <p:spPr>
          <a:xfrm>
            <a:off x="6577568" y="2348779"/>
            <a:ext cx="3674398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2373A23-D87D-48AD-A357-96100C722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2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55F7-F55F-785C-73A4-BDE1B5ED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4255-B1A4-E95E-6A73-36574A41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2761898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hu-HU">
                <a:cs typeface="Arial" panose="020B0604020202020204"/>
              </a:rPr>
              <a:t>Backend – Node.js</a:t>
            </a:r>
          </a:p>
          <a:p>
            <a:pPr marL="79375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Authentication</a:t>
            </a:r>
          </a:p>
          <a:p>
            <a:pPr marL="793750" lvl="1" indent="-337820">
              <a:buFont typeface="Courier New" panose="05000000000000000000" pitchFamily="2" charset="2"/>
              <a:buChar char="o"/>
            </a:pPr>
            <a:r>
              <a:rPr lang="hu-HU">
                <a:cs typeface="Arial" panose="020B0604020202020204"/>
              </a:rPr>
              <a:t>Service</a:t>
            </a:r>
          </a:p>
          <a:p>
            <a:pPr marL="344170" indent="-344170"/>
            <a:r>
              <a:rPr lang="en-US">
                <a:cs typeface="Arial"/>
              </a:rPr>
              <a:t>Frontend - React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ea typeface="+mn-lt"/>
                <a:cs typeface="+mn-lt"/>
              </a:rPr>
              <a:t>UI Components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795020" lvl="1" indent="-344170">
              <a:buFont typeface="Courier New" panose="05000000000000000000" pitchFamily="2" charset="2"/>
              <a:buChar char="o"/>
            </a:pPr>
            <a:endParaRPr lang="hu-HU">
              <a:cs typeface="Arial" panose="020B060402020202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D6B53D-656A-557C-7E8A-C7670D59C338}"/>
              </a:ext>
            </a:extLst>
          </p:cNvPr>
          <p:cNvSpPr txBox="1">
            <a:spLocks/>
          </p:cNvSpPr>
          <p:nvPr/>
        </p:nvSpPr>
        <p:spPr>
          <a:xfrm>
            <a:off x="6590856" y="1887016"/>
            <a:ext cx="3484313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cs typeface="Arial" panose="020B0604020202020204"/>
              </a:rPr>
              <a:t>Database - MySQL</a:t>
            </a:r>
            <a:endParaRPr lang="hu-HU" dirty="0">
              <a:cs typeface="Arial" panose="020B0604020202020204"/>
            </a:endParaRPr>
          </a:p>
          <a:p>
            <a:pPr marL="793750" lvl="1" indent="-337820">
              <a:buFont typeface="Courier New" panose="05000000000000000000" pitchFamily="2" charset="2"/>
              <a:buChar char="o"/>
            </a:pPr>
            <a:r>
              <a:rPr lang="en-US" dirty="0">
                <a:cs typeface="Arial" panose="020B0604020202020204"/>
              </a:rPr>
              <a:t>Entity </a:t>
            </a:r>
            <a:r>
              <a:rPr lang="hu-HU" dirty="0">
                <a:cs typeface="Arial" panose="020B0604020202020204"/>
              </a:rPr>
              <a:t>Framework</a:t>
            </a:r>
          </a:p>
          <a:p>
            <a:pPr marL="344170" indent="-344170"/>
            <a:r>
              <a:rPr lang="en-US" dirty="0">
                <a:cs typeface="Arial"/>
              </a:rPr>
              <a:t>Desktop App (Game) – C#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 dirty="0">
                <a:cs typeface="Arial"/>
              </a:rPr>
              <a:t>Authentication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 dirty="0">
                <a:cs typeface="Arial"/>
              </a:rPr>
              <a:t>Cloud Saving</a:t>
            </a:r>
          </a:p>
          <a:p>
            <a:pPr marL="344170" indent="-344170"/>
            <a:endParaRPr lang="hu-HU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3000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EF0F-FE5A-F510-3CB2-81E8611A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Backend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A4BBB2-AD0E-0A9C-ECB6-968606C3F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7862" y="529930"/>
            <a:ext cx="3058916" cy="35660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6C9C4-81B1-A4CE-3758-397B6087B5B6}"/>
              </a:ext>
            </a:extLst>
          </p:cNvPr>
          <p:cNvSpPr txBox="1"/>
          <p:nvPr/>
        </p:nvSpPr>
        <p:spPr>
          <a:xfrm>
            <a:off x="6504033" y="1715498"/>
            <a:ext cx="444862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 Backend Setup:</a:t>
            </a:r>
            <a:r>
              <a:rPr lang="en-US" dirty="0">
                <a:ea typeface="+mn-lt"/>
                <a:cs typeface="+mn-lt"/>
              </a:rPr>
              <a:t> Node.js and Express manage the backend, with CORS and body-parser handling requests.</a:t>
            </a:r>
            <a:endParaRPr lang="en-US" dirty="0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 panose="020B0604020202020204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cs typeface="Arial" panose="020B0604020202020204"/>
              </a:rPr>
              <a:t> </a:t>
            </a:r>
            <a:r>
              <a:rPr lang="en-US" b="1" dirty="0">
                <a:ea typeface="+mn-lt"/>
                <a:cs typeface="+mn-lt"/>
              </a:rPr>
              <a:t>Database Connection:</a:t>
            </a:r>
            <a:r>
              <a:rPr lang="en-US" dirty="0">
                <a:ea typeface="+mn-lt"/>
                <a:cs typeface="+mn-lt"/>
              </a:rPr>
              <a:t> MySQL2 connects to the database using server credentials.</a:t>
            </a:r>
          </a:p>
          <a:p>
            <a:pPr marL="742950" lvl="1" indent="-285750">
              <a:buFont typeface="Courier New"/>
              <a:buChar char="o"/>
            </a:pPr>
            <a:endParaRPr lang="en-US" dirty="0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 panose="020B0604020202020204"/>
              </a:rPr>
              <a:t> </a:t>
            </a:r>
            <a:r>
              <a:rPr lang="en-US" b="1" dirty="0">
                <a:ea typeface="+mn-lt"/>
                <a:cs typeface="+mn-lt"/>
              </a:rPr>
              <a:t>Password Security:</a:t>
            </a:r>
            <a:r>
              <a:rPr lang="en-US" dirty="0">
                <a:ea typeface="+mn-lt"/>
                <a:cs typeface="+mn-lt"/>
              </a:rPr>
              <a:t> Bcrypt hashes passwords during registration and login.</a:t>
            </a: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ea typeface="+mn-lt"/>
                <a:cs typeface="+mn-lt"/>
              </a:rPr>
              <a:t>Port Configuration:</a:t>
            </a:r>
            <a:r>
              <a:rPr lang="en-US" dirty="0">
                <a:ea typeface="+mn-lt"/>
                <a:cs typeface="+mn-lt"/>
              </a:rPr>
              <a:t> The backend runs on port 3001.</a:t>
            </a: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ea typeface="+mn-lt"/>
                <a:cs typeface="+mn-lt"/>
              </a:rPr>
              <a:t>API Routing:</a:t>
            </a:r>
            <a:r>
              <a:rPr lang="en-US" dirty="0">
                <a:ea typeface="+mn-lt"/>
                <a:cs typeface="+mn-lt"/>
              </a:rPr>
              <a:t> Express handles GET and POST requests.</a:t>
            </a:r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639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B63D41D4-EB8C-403C-8EC6-FEB536F61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E37D8E56-A019-4644-A688-CF6C4DDB1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491CBAA0-D4F5-44C8-ABE3-EBBE42A1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CF23987E-2F4E-45FD-BA47-566EE4D5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CA1640F-9FB1-4D60-899F-0C99559AF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C6CB19C-0D5E-45BC-80D2-405291A6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94E6C-A988-8FD8-598D-1C78A0CB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807" y="808056"/>
            <a:ext cx="3358090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Frontend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28664-1645-6826-03A1-10F76E97A3C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272" r="3" b="5"/>
          <a:stretch/>
        </p:blipFill>
        <p:spPr>
          <a:xfrm>
            <a:off x="1659297" y="648309"/>
            <a:ext cx="2217523" cy="212274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13F19-A6CC-AEA8-9167-2E18AF651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l="3322" r="24230" b="1"/>
          <a:stretch/>
        </p:blipFill>
        <p:spPr>
          <a:xfrm>
            <a:off x="1659296" y="2929985"/>
            <a:ext cx="4600978" cy="328148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42FA2-96C9-67F2-2157-A67E6D85E6F9}"/>
              </a:ext>
            </a:extLst>
          </p:cNvPr>
          <p:cNvSpPr txBox="1"/>
          <p:nvPr/>
        </p:nvSpPr>
        <p:spPr>
          <a:xfrm>
            <a:off x="7254806" y="2052116"/>
            <a:ext cx="3358090" cy="3997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/>
              <a:t> Start Website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/>
              <a:t> Sign in/Sign up 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/>
              <a:t> Main Website (Dungeon Book)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B586E8B-33B8-4E79-A1BA-5741518F6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28FBE5-2515-4CF7-9061-EDC988E0A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C2A92B-92F5-430A-A370-FD864418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51BBAC-D417-4C14-AAFE-8AAA55B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DBE5AD7-4CDA-4167-83AD-34003BB38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580359-F271-4995-847D-4B9BBE8DE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E338A2-FC59-4CD5-84F6-6D7B39CC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7487C-195C-5329-6698-EF158006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704" y="808056"/>
            <a:ext cx="301302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Controllers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E92DF-8650-59BD-5A0A-FBA3DD27BE56}"/>
              </a:ext>
            </a:extLst>
          </p:cNvPr>
          <p:cNvSpPr txBox="1"/>
          <p:nvPr/>
        </p:nvSpPr>
        <p:spPr>
          <a:xfrm>
            <a:off x="7275224" y="1716836"/>
            <a:ext cx="3947745" cy="43331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 dirty="0"/>
              <a:t>1  </a:t>
            </a:r>
            <a:r>
              <a:rPr lang="en-US" b="1" dirty="0"/>
              <a:t>GET /signup</a:t>
            </a:r>
            <a:r>
              <a:rPr lang="en-US" dirty="0"/>
              <a:t>: Retrieves all users in JSON format.</a:t>
            </a:r>
            <a:endParaRPr lang="hu-HU" dirty="0"/>
          </a:p>
          <a:p>
            <a:pPr marL="285750" indent="-285750">
              <a:buClr>
                <a:schemeClr val="accent6"/>
              </a:buClr>
              <a:buSzPct val="90000"/>
              <a:buFont typeface="Arial"/>
              <a:buChar char="•"/>
            </a:pPr>
            <a:endParaRPr lang="en-US" dirty="0">
              <a:cs typeface="Arial" panose="020B0604020202020204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 dirty="0"/>
              <a:t>2 </a:t>
            </a:r>
            <a:r>
              <a:rPr lang="en-US" b="1" dirty="0"/>
              <a:t>POST /signup</a:t>
            </a:r>
            <a:r>
              <a:rPr lang="en-US" dirty="0"/>
              <a:t>: Validates input and hashes the password with </a:t>
            </a:r>
            <a:r>
              <a:rPr lang="en-US" dirty="0" err="1"/>
              <a:t>bcrypt</a:t>
            </a:r>
            <a:r>
              <a:rPr lang="en-US" dirty="0"/>
              <a:t>.</a:t>
            </a:r>
            <a:endParaRPr lang="hu-HU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 dirty="0"/>
              <a:t>3 Inserts data into the database and returns a message.</a:t>
            </a:r>
            <a:endParaRPr lang="en-US" dirty="0"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57220-9A7B-4037-B5C5-8BE03B33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5411AC-EBB7-79EC-C0B5-9127FBDDD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793322" y="1540487"/>
            <a:ext cx="4205379" cy="3997828"/>
          </a:xfrm>
        </p:spPr>
      </p:pic>
    </p:spTree>
    <p:extLst>
      <p:ext uri="{BB962C8B-B14F-4D97-AF65-F5344CB8AC3E}">
        <p14:creationId xmlns:p14="http://schemas.microsoft.com/office/powerpoint/2010/main" val="249037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2FC1-7E9E-EE35-83F3-72C9A410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Database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A3445-3BA5-3CE2-71CC-BA89D0D95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741" y="2052116"/>
            <a:ext cx="4476398" cy="43606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>
                <a:cs typeface="Arial" panose="020B0604020202020204"/>
              </a:rPr>
              <a:t>MySQL</a:t>
            </a:r>
          </a:p>
          <a:p>
            <a:pPr marL="342900" indent="-342900"/>
            <a:r>
              <a:rPr lang="en-US">
                <a:cs typeface="Arial" panose="020B0604020202020204"/>
              </a:rPr>
              <a:t>Entity Framework</a:t>
            </a:r>
          </a:p>
          <a:p>
            <a:pPr marL="342900" indent="-342900"/>
            <a:r>
              <a:rPr lang="en-US">
                <a:cs typeface="Arial" panose="020B0604020202020204"/>
              </a:rPr>
              <a:t>Model First</a:t>
            </a:r>
          </a:p>
          <a:p>
            <a:pPr marL="342900" indent="-342900"/>
            <a:r>
              <a:rPr lang="en-US">
                <a:cs typeface="Arial" panose="020B0604020202020204"/>
              </a:rPr>
              <a:t>Examples of Data</a:t>
            </a:r>
          </a:p>
          <a:p>
            <a:pPr marL="793750" lvl="1" indent="-33782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User information</a:t>
            </a:r>
          </a:p>
          <a:p>
            <a:pPr marL="793750" lvl="1" indent="-33782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User characters, User saves</a:t>
            </a:r>
          </a:p>
          <a:p>
            <a:pPr marL="793750" lvl="1" indent="-33782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Game assets</a:t>
            </a:r>
          </a:p>
          <a:p>
            <a:pPr marL="342900" indent="-342900"/>
            <a:r>
              <a:rPr lang="en-US">
                <a:cs typeface="Arial" panose="020B0604020202020204"/>
              </a:rPr>
              <a:t>20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78B27-76D0-4369-D361-05391E812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48" y="1807687"/>
            <a:ext cx="4355051" cy="269421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7829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9D3A8-00C4-602E-0292-0BCC755B8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7" y="3624"/>
            <a:ext cx="12187276" cy="6857800"/>
          </a:xfrm>
        </p:spPr>
      </p:pic>
    </p:spTree>
    <p:extLst>
      <p:ext uri="{BB962C8B-B14F-4D97-AF65-F5344CB8AC3E}">
        <p14:creationId xmlns:p14="http://schemas.microsoft.com/office/powerpoint/2010/main" val="2430248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A98B1C896EE5849B65D3F16E4F6EB33" ma:contentTypeVersion="5" ma:contentTypeDescription="Új dokumentum létrehozása." ma:contentTypeScope="" ma:versionID="e9b369018605ba6289527afb6abd17a5">
  <xsd:schema xmlns:xsd="http://www.w3.org/2001/XMLSchema" xmlns:xs="http://www.w3.org/2001/XMLSchema" xmlns:p="http://schemas.microsoft.com/office/2006/metadata/properties" xmlns:ns2="5afde73b-c052-4a2c-91af-a4a96b1c852e" targetNamespace="http://schemas.microsoft.com/office/2006/metadata/properties" ma:root="true" ma:fieldsID="f49b95145f23ec9da976164341108fce" ns2:_="">
    <xsd:import namespace="5afde73b-c052-4a2c-91af-a4a96b1c852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de73b-c052-4a2c-91af-a4a96b1c852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afde73b-c052-4a2c-91af-a4a96b1c852e" xsi:nil="true"/>
  </documentManagement>
</p:properties>
</file>

<file path=customXml/itemProps1.xml><?xml version="1.0" encoding="utf-8"?>
<ds:datastoreItem xmlns:ds="http://schemas.openxmlformats.org/officeDocument/2006/customXml" ds:itemID="{FA6D68B5-D09C-4E43-BD92-234AB126FB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7F2441-F058-4DCF-8C7E-C98461DEA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fde73b-c052-4a2c-91af-a4a96b1c85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7396D5-7FDD-48EF-934B-C4568981EB07}">
  <ds:schemaRefs>
    <ds:schemaRef ds:uri="http://schemas.microsoft.com/office/2006/metadata/properties"/>
    <ds:schemaRef ds:uri="http://schemas.microsoft.com/office/infopath/2007/PartnerControls"/>
    <ds:schemaRef ds:uri="5afde73b-c052-4a2c-91af-a4a96b1c85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1752</Words>
  <Application>Microsoft Office PowerPoint</Application>
  <PresentationFormat>Widescreen</PresentationFormat>
  <Paragraphs>214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Courier New,monospace</vt:lpstr>
      <vt:lpstr>Aptos</vt:lpstr>
      <vt:lpstr>Aptos Display</vt:lpstr>
      <vt:lpstr>Arial</vt:lpstr>
      <vt:lpstr>Calibri</vt:lpstr>
      <vt:lpstr>Courier New</vt:lpstr>
      <vt:lpstr>MS Shell Dlg 2</vt:lpstr>
      <vt:lpstr>Roboto</vt:lpstr>
      <vt:lpstr>Wingdings</vt:lpstr>
      <vt:lpstr>Wingdings 3</vt:lpstr>
      <vt:lpstr>Madison</vt:lpstr>
      <vt:lpstr>Masterwork</vt:lpstr>
      <vt:lpstr>PowerPoint Presentation</vt:lpstr>
      <vt:lpstr>Functions of the Program/Website</vt:lpstr>
      <vt:lpstr>Program</vt:lpstr>
      <vt:lpstr>Backend</vt:lpstr>
      <vt:lpstr>Frontend</vt:lpstr>
      <vt:lpstr>Controllers</vt:lpstr>
      <vt:lpstr>Database</vt:lpstr>
      <vt:lpstr>PowerPoint Presentation</vt:lpstr>
      <vt:lpstr>Desktop App (Game)</vt:lpstr>
      <vt:lpstr>Responsivity</vt:lpstr>
      <vt:lpstr>Tests</vt:lpstr>
      <vt:lpstr>Teamwork</vt:lpstr>
      <vt:lpstr>Teamwork Backend</vt:lpstr>
      <vt:lpstr>Teamwork Frontend</vt:lpstr>
      <vt:lpstr>The Future Plans</vt:lpstr>
      <vt:lpstr>Details of team members' tasks: Patrik </vt:lpstr>
      <vt:lpstr>Details of team members' tasks: Ámon </vt:lpstr>
      <vt:lpstr>Details of team members' tasks; -Tamás </vt:lpstr>
      <vt:lpstr>Frontend </vt:lpstr>
      <vt:lpstr>Backend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Masterwork</dc:title>
  <dc:creator/>
  <cp:lastModifiedBy>Kemeniczky Tamás 197</cp:lastModifiedBy>
  <cp:revision>39</cp:revision>
  <dcterms:created xsi:type="dcterms:W3CDTF">2025-02-25T09:56:43Z</dcterms:created>
  <dcterms:modified xsi:type="dcterms:W3CDTF">2025-04-20T21:28:26Z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0x0101002A98B1C896EE5849B65D3F16E4F6EB33</vt:lpwstr>
  </property>
  <property fmtid="{D5CDD505-2E9C-101B-9397-08002B2CF9AE}" pid="3" name="Order">
    <vt:r8>32600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activity">
    <vt:lpwstr>{"FileActivityType":"9","FileActivityTimeStamp":"2025-02-25T09:58:44.190Z","FileActivityUsersOnPage":[{"DisplayName":"Tóth Ámon 988","Id":"totamo988@hengersor.hu"},{"DisplayName":"Kemeniczky Tamás 197","Id":"kemtam197@hengersor.hu"},{"DisplayName":"Sabján</vt:lpwstr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