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63" r:id="rId4"/>
    <p:sldId id="258" r:id="rId5"/>
    <p:sldId id="259" r:id="rId6"/>
    <p:sldId id="265" r:id="rId7"/>
    <p:sldId id="260" r:id="rId8"/>
    <p:sldId id="261" r:id="rId9"/>
    <p:sldId id="262" r:id="rId10"/>
    <p:sldId id="266" r:id="rId11"/>
    <p:sldId id="267" r:id="rId12"/>
    <p:sldId id="268" r:id="rId13"/>
    <p:sldId id="269" r:id="rId14"/>
    <p:sldId id="270" r:id="rId15"/>
    <p:sldId id="271" r:id="rId16"/>
    <p:sldId id="272" r:id="rId17"/>
    <p:sldId id="273" r:id="rId18"/>
    <p:sldId id="274" r:id="rId19"/>
    <p:sldId id="277" r:id="rId20"/>
    <p:sldId id="278" r:id="rId21"/>
    <p:sldId id="275" r:id="rId22"/>
    <p:sldId id="2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7" d="100"/>
          <a:sy n="67" d="100"/>
        </p:scale>
        <p:origin x="8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a saba" userId="8b1c224b8990c43b" providerId="LiveId" clId="{FEBD56F4-D6FF-4193-9F87-6805E1D5A603}"/>
    <pc:docChg chg="custSel addSld modSld">
      <pc:chgData name="saba saba" userId="8b1c224b8990c43b" providerId="LiveId" clId="{FEBD56F4-D6FF-4193-9F87-6805E1D5A603}" dt="2024-06-24T06:50:25.106" v="25" actId="14100"/>
      <pc:docMkLst>
        <pc:docMk/>
      </pc:docMkLst>
      <pc:sldChg chg="addSp delSp modSp new mod setBg">
        <pc:chgData name="saba saba" userId="8b1c224b8990c43b" providerId="LiveId" clId="{FEBD56F4-D6FF-4193-9F87-6805E1D5A603}" dt="2024-06-24T06:50:07.159" v="18" actId="21"/>
        <pc:sldMkLst>
          <pc:docMk/>
          <pc:sldMk cId="4083610442" sldId="277"/>
        </pc:sldMkLst>
        <pc:picChg chg="add mod">
          <ac:chgData name="saba saba" userId="8b1c224b8990c43b" providerId="LiveId" clId="{FEBD56F4-D6FF-4193-9F87-6805E1D5A603}" dt="2024-06-24T06:49:38.813" v="10" actId="1076"/>
          <ac:picMkLst>
            <pc:docMk/>
            <pc:sldMk cId="4083610442" sldId="277"/>
            <ac:picMk id="2" creationId="{8251A540-833F-EEC5-2556-3863DB138591}"/>
          </ac:picMkLst>
        </pc:picChg>
        <pc:picChg chg="add mod">
          <ac:chgData name="saba saba" userId="8b1c224b8990c43b" providerId="LiveId" clId="{FEBD56F4-D6FF-4193-9F87-6805E1D5A603}" dt="2024-06-24T06:49:52.406" v="15" actId="14100"/>
          <ac:picMkLst>
            <pc:docMk/>
            <pc:sldMk cId="4083610442" sldId="277"/>
            <ac:picMk id="3" creationId="{63F70670-33C4-9BC1-9D97-E01C42AC38A6}"/>
          </ac:picMkLst>
        </pc:picChg>
        <pc:picChg chg="add del mod">
          <ac:chgData name="saba saba" userId="8b1c224b8990c43b" providerId="LiveId" clId="{FEBD56F4-D6FF-4193-9F87-6805E1D5A603}" dt="2024-06-24T06:50:07.159" v="18" actId="21"/>
          <ac:picMkLst>
            <pc:docMk/>
            <pc:sldMk cId="4083610442" sldId="277"/>
            <ac:picMk id="4" creationId="{6E8F1789-1EC4-B0FF-8B3C-F6E1520089DE}"/>
          </ac:picMkLst>
        </pc:picChg>
      </pc:sldChg>
      <pc:sldChg chg="addSp modSp new mod setBg">
        <pc:chgData name="saba saba" userId="8b1c224b8990c43b" providerId="LiveId" clId="{FEBD56F4-D6FF-4193-9F87-6805E1D5A603}" dt="2024-06-24T06:50:25.106" v="25" actId="14100"/>
        <pc:sldMkLst>
          <pc:docMk/>
          <pc:sldMk cId="1827774321" sldId="278"/>
        </pc:sldMkLst>
        <pc:picChg chg="add mod">
          <ac:chgData name="saba saba" userId="8b1c224b8990c43b" providerId="LiveId" clId="{FEBD56F4-D6FF-4193-9F87-6805E1D5A603}" dt="2024-06-24T06:50:25.106" v="25" actId="14100"/>
          <ac:picMkLst>
            <pc:docMk/>
            <pc:sldMk cId="1827774321" sldId="278"/>
            <ac:picMk id="4" creationId="{6E8F1789-1EC4-B0FF-8B3C-F6E1520089D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E0796-8589-A884-D562-1BA3F51F4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9A8A226-0690-084A-4AAA-803AFDF9E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F147D70-439B-816F-44C9-237A8013EB61}"/>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5" name="Footer Placeholder 4">
            <a:extLst>
              <a:ext uri="{FF2B5EF4-FFF2-40B4-BE49-F238E27FC236}">
                <a16:creationId xmlns:a16="http://schemas.microsoft.com/office/drawing/2014/main" id="{62E8E37B-46EB-5263-D3F8-CA1359F62D9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A99919-B370-7499-E7F7-ED12264B9F5E}"/>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428945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CBFB7-361B-6C8C-E1F0-694B4D68A79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1D200B-2F76-9A45-2433-5844B29EF4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BB170E-094E-399C-7E24-2944CFB723DF}"/>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5" name="Footer Placeholder 4">
            <a:extLst>
              <a:ext uri="{FF2B5EF4-FFF2-40B4-BE49-F238E27FC236}">
                <a16:creationId xmlns:a16="http://schemas.microsoft.com/office/drawing/2014/main" id="{E91ABA4F-0B09-53A2-1901-232C815C27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F6F4FF7-F6A4-098C-1876-7B35F8032B55}"/>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212034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922E01-5C43-AEA1-D846-08CCE1F194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AA854A-479E-FA3D-B443-556977F44A1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2C69E1-2968-4D97-DE47-FC8449D6E8BA}"/>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5" name="Footer Placeholder 4">
            <a:extLst>
              <a:ext uri="{FF2B5EF4-FFF2-40B4-BE49-F238E27FC236}">
                <a16:creationId xmlns:a16="http://schemas.microsoft.com/office/drawing/2014/main" id="{2E5C2745-D0AA-5FCC-93E7-2CCC2045C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CDE7BD-CE7E-595C-4435-CF65D162FFF9}"/>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409463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22A6E-9337-CFC4-666A-F2764DD95F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B25A37-2D93-30A2-7BC7-72D4040679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F50319-0AB1-183D-D3BC-564F548EA7C5}"/>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5" name="Footer Placeholder 4">
            <a:extLst>
              <a:ext uri="{FF2B5EF4-FFF2-40B4-BE49-F238E27FC236}">
                <a16:creationId xmlns:a16="http://schemas.microsoft.com/office/drawing/2014/main" id="{0ACDB746-B1BD-CFA3-BDDF-51CD9569F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50BB48-362E-46E8-6B55-9A84B82362B8}"/>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216343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F6BC4-98AE-C27C-E03D-38A303BDF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8F0C39-00F5-062C-7F94-71B300AFF7F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82D0C7-DE88-246D-49D3-33787EB04315}"/>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5" name="Footer Placeholder 4">
            <a:extLst>
              <a:ext uri="{FF2B5EF4-FFF2-40B4-BE49-F238E27FC236}">
                <a16:creationId xmlns:a16="http://schemas.microsoft.com/office/drawing/2014/main" id="{0B5D58CE-1087-AC77-4AC9-A8AF2E32325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527AD5-C852-2AF6-119E-C84DB8CC3843}"/>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2040354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2F9AC-6E6E-A666-B6AA-FA92284297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C5420BB-DB98-7898-E247-A5092D7A76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A7026D-F245-62F5-6F94-072DF5730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5293E11-6715-2029-DE8D-0553D8843677}"/>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6" name="Footer Placeholder 5">
            <a:extLst>
              <a:ext uri="{FF2B5EF4-FFF2-40B4-BE49-F238E27FC236}">
                <a16:creationId xmlns:a16="http://schemas.microsoft.com/office/drawing/2014/main" id="{8FD62912-F2A4-8CD9-8D0D-CAFCA653D9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F187DE-E010-BDA8-8B8C-DFBFF67AED70}"/>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1076218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ACA4-C32A-FF9E-719A-C581D24CFA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748C5B1-F298-91B1-E0D6-3D6F327901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28870-551E-D7CF-6DC2-7950A8F352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64BF3E-6325-490C-4D17-AA945A15D4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EEFB62-0CD4-3615-09AB-6479B8A614A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9C9E94E-750E-5556-EAD3-7BE46A0524D3}"/>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8" name="Footer Placeholder 7">
            <a:extLst>
              <a:ext uri="{FF2B5EF4-FFF2-40B4-BE49-F238E27FC236}">
                <a16:creationId xmlns:a16="http://schemas.microsoft.com/office/drawing/2014/main" id="{E5EF70B1-365A-386F-860F-99D1C3A0D7B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726593C-EB75-B144-3235-BAB2F3CD067D}"/>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2569476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8C8D8-7850-88B1-04DB-8B7A4FDC30A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BF06101-C1A0-C594-96E7-2388149D35BC}"/>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4" name="Footer Placeholder 3">
            <a:extLst>
              <a:ext uri="{FF2B5EF4-FFF2-40B4-BE49-F238E27FC236}">
                <a16:creationId xmlns:a16="http://schemas.microsoft.com/office/drawing/2014/main" id="{80E71ED4-3627-ACB1-495C-A9DCA528568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D9D115E-C3C2-581C-178B-86A77DBA069C}"/>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3004788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02719D-8B48-1C70-0697-C49D76886D4C}"/>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3" name="Footer Placeholder 2">
            <a:extLst>
              <a:ext uri="{FF2B5EF4-FFF2-40B4-BE49-F238E27FC236}">
                <a16:creationId xmlns:a16="http://schemas.microsoft.com/office/drawing/2014/main" id="{DF293A8A-106A-5A11-9FC2-6FF676EAC0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E1F6505-B3D5-53CD-9CA4-F86648ABA3B3}"/>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3334961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D7932-C74B-3400-83CF-D097AE69E1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995237-B433-405E-E7B0-A02E679E2C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D6FBFC-E9C3-0D68-3CDB-E995C90AD0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3C9AB1-8618-D5DC-75ED-33EE202490D8}"/>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6" name="Footer Placeholder 5">
            <a:extLst>
              <a:ext uri="{FF2B5EF4-FFF2-40B4-BE49-F238E27FC236}">
                <a16:creationId xmlns:a16="http://schemas.microsoft.com/office/drawing/2014/main" id="{3E404183-D1D7-66CD-DCB5-E6E38FF62F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05531CE-0427-D01F-8A19-BDEC9457C4A1}"/>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2147428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E4A92-9507-866C-7407-0E75984CDA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65466C-6170-5BB4-C74D-07C210470B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87E55D1-9EFD-3EB9-DC99-CA5D6664CE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8D30C5C-F621-FBE8-1A12-88C2C2DB3F2E}"/>
              </a:ext>
            </a:extLst>
          </p:cNvPr>
          <p:cNvSpPr>
            <a:spLocks noGrp="1"/>
          </p:cNvSpPr>
          <p:nvPr>
            <p:ph type="dt" sz="half" idx="10"/>
          </p:nvPr>
        </p:nvSpPr>
        <p:spPr/>
        <p:txBody>
          <a:bodyPr/>
          <a:lstStyle/>
          <a:p>
            <a:fld id="{A4B8BA0A-CBEE-4F27-AD4B-CF5E6B80287B}" type="datetimeFigureOut">
              <a:rPr lang="en-IN" smtClean="0"/>
              <a:t>24-06-2024</a:t>
            </a:fld>
            <a:endParaRPr lang="en-IN"/>
          </a:p>
        </p:txBody>
      </p:sp>
      <p:sp>
        <p:nvSpPr>
          <p:cNvPr id="6" name="Footer Placeholder 5">
            <a:extLst>
              <a:ext uri="{FF2B5EF4-FFF2-40B4-BE49-F238E27FC236}">
                <a16:creationId xmlns:a16="http://schemas.microsoft.com/office/drawing/2014/main" id="{5B3E98D6-0A79-0659-0CF8-F8D56398D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A9F91A-99A1-A060-19FE-FFDB9FD2BC51}"/>
              </a:ext>
            </a:extLst>
          </p:cNvPr>
          <p:cNvSpPr>
            <a:spLocks noGrp="1"/>
          </p:cNvSpPr>
          <p:nvPr>
            <p:ph type="sldNum" sz="quarter" idx="12"/>
          </p:nvPr>
        </p:nvSpPr>
        <p:spPr/>
        <p:txBody>
          <a:bodyPr/>
          <a:lstStyle/>
          <a:p>
            <a:fld id="{ADCEAB2D-51D4-4E66-988B-1410A35E86D8}" type="slidenum">
              <a:rPr lang="en-IN" smtClean="0"/>
              <a:t>‹#›</a:t>
            </a:fld>
            <a:endParaRPr lang="en-IN"/>
          </a:p>
        </p:txBody>
      </p:sp>
    </p:spTree>
    <p:extLst>
      <p:ext uri="{BB962C8B-B14F-4D97-AF65-F5344CB8AC3E}">
        <p14:creationId xmlns:p14="http://schemas.microsoft.com/office/powerpoint/2010/main" val="505820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6B364-EA44-7FF8-6D70-4B459CB435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53F1A0-A5FD-B4BD-12F4-47968DB524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FE2846-C369-1A99-F7ED-9477CA3809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8BA0A-CBEE-4F27-AD4B-CF5E6B80287B}" type="datetimeFigureOut">
              <a:rPr lang="en-IN" smtClean="0"/>
              <a:t>24-06-2024</a:t>
            </a:fld>
            <a:endParaRPr lang="en-IN"/>
          </a:p>
        </p:txBody>
      </p:sp>
      <p:sp>
        <p:nvSpPr>
          <p:cNvPr id="5" name="Footer Placeholder 4">
            <a:extLst>
              <a:ext uri="{FF2B5EF4-FFF2-40B4-BE49-F238E27FC236}">
                <a16:creationId xmlns:a16="http://schemas.microsoft.com/office/drawing/2014/main" id="{5772B843-E9BC-BA72-7B99-465186D3A0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8E91A6C-07D6-1463-6497-41AA151960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CEAB2D-51D4-4E66-988B-1410A35E86D8}" type="slidenum">
              <a:rPr lang="en-IN" smtClean="0"/>
              <a:t>‹#›</a:t>
            </a:fld>
            <a:endParaRPr lang="en-IN"/>
          </a:p>
        </p:txBody>
      </p:sp>
    </p:spTree>
    <p:extLst>
      <p:ext uri="{BB962C8B-B14F-4D97-AF65-F5344CB8AC3E}">
        <p14:creationId xmlns:p14="http://schemas.microsoft.com/office/powerpoint/2010/main" val="2870798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health.clevelandclinic.org/afab-and-amab-meaning/"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E0C759-4842-A68E-ADE1-2EC7F1CFD8E4}"/>
              </a:ext>
            </a:extLst>
          </p:cNvPr>
          <p:cNvSpPr txBox="1"/>
          <p:nvPr/>
        </p:nvSpPr>
        <p:spPr>
          <a:xfrm>
            <a:off x="833437" y="889843"/>
            <a:ext cx="10525125" cy="5078313"/>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PARKINSON’S DISEASE DETECTION THROUGH USING DEEP LEARNING</a:t>
            </a:r>
          </a:p>
          <a:p>
            <a:endParaRPr lang="en-IN" sz="3200" b="1" dirty="0">
              <a:latin typeface="Times New Roman" panose="02020603050405020304" pitchFamily="18" charset="0"/>
              <a:cs typeface="Times New Roman" panose="02020603050405020304" pitchFamily="18" charset="0"/>
            </a:endParaRPr>
          </a:p>
          <a:p>
            <a:endParaRPr lang="en-IN" sz="3200" b="1" dirty="0">
              <a:latin typeface="Times New Roman" panose="02020603050405020304" pitchFamily="18" charset="0"/>
              <a:cs typeface="Times New Roman" panose="02020603050405020304" pitchFamily="18" charset="0"/>
            </a:endParaRPr>
          </a:p>
          <a:p>
            <a:pPr algn="r"/>
            <a:r>
              <a:rPr lang="en-IN" sz="2800" b="1" dirty="0"/>
              <a:t>Under the Guidance Of:</a:t>
            </a:r>
          </a:p>
          <a:p>
            <a:pPr algn="r"/>
            <a:r>
              <a:rPr lang="en-IN" sz="2800" dirty="0" err="1"/>
              <a:t>Dr.</a:t>
            </a:r>
            <a:r>
              <a:rPr lang="en-IN" sz="2800" dirty="0"/>
              <a:t> Md Farukh Hashmi</a:t>
            </a:r>
          </a:p>
          <a:p>
            <a:pPr algn="r"/>
            <a:r>
              <a:rPr lang="en-IN" sz="2800" dirty="0"/>
              <a:t>ECE Department</a:t>
            </a:r>
          </a:p>
          <a:p>
            <a:pPr algn="r"/>
            <a:endParaRPr lang="en-IN" sz="2800" dirty="0"/>
          </a:p>
          <a:p>
            <a:pPr algn="r"/>
            <a:r>
              <a:rPr lang="en-IN" sz="2800" b="1" dirty="0"/>
              <a:t>Submitted By:</a:t>
            </a:r>
          </a:p>
          <a:p>
            <a:pPr algn="r"/>
            <a:r>
              <a:rPr lang="en-IN" sz="2800" dirty="0"/>
              <a:t>Swathi </a:t>
            </a:r>
            <a:r>
              <a:rPr lang="en-IN" sz="2800" dirty="0" err="1"/>
              <a:t>Sesetti</a:t>
            </a:r>
            <a:r>
              <a:rPr lang="en-IN" sz="2800" dirty="0"/>
              <a:t>– 21331A05G4</a:t>
            </a:r>
          </a:p>
          <a:p>
            <a:pPr algn="r"/>
            <a:r>
              <a:rPr lang="en-IN" sz="2800" dirty="0"/>
              <a:t>Saba Tanveer Khan– 21331A05F0</a:t>
            </a:r>
          </a:p>
        </p:txBody>
      </p:sp>
    </p:spTree>
    <p:extLst>
      <p:ext uri="{BB962C8B-B14F-4D97-AF65-F5344CB8AC3E}">
        <p14:creationId xmlns:p14="http://schemas.microsoft.com/office/powerpoint/2010/main" val="235272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6D4F10-5B61-6DE3-D142-FF1F44E2E162}"/>
              </a:ext>
            </a:extLst>
          </p:cNvPr>
          <p:cNvSpPr txBox="1"/>
          <p:nvPr/>
        </p:nvSpPr>
        <p:spPr>
          <a:xfrm>
            <a:off x="1142999" y="1539359"/>
            <a:ext cx="9210675" cy="3416320"/>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Advantages of using Deep Learning in Parkinson’s Disease Detection</a:t>
            </a:r>
          </a:p>
          <a:p>
            <a:r>
              <a:rPr lang="en-IN" sz="2400" b="1"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Improved Diagnosis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Progression Monitoring</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Symptom Prediction and Management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Drug Discovery and Development</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Patient Stratification</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Remote Monitoring and Telemedicine</a:t>
            </a:r>
          </a:p>
          <a:p>
            <a:pPr marL="285750" indent="-28575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Enhanced Understanding of Disease Mechanisms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270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12797F-FB35-3F07-1BD5-47CD365AB572}"/>
              </a:ext>
            </a:extLst>
          </p:cNvPr>
          <p:cNvSpPr txBox="1"/>
          <p:nvPr/>
        </p:nvSpPr>
        <p:spPr>
          <a:xfrm>
            <a:off x="1466849" y="1044059"/>
            <a:ext cx="9534526" cy="378565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Disadvantages of using Deep Learning in Parkinson’s Disease Detection</a:t>
            </a:r>
          </a:p>
          <a:p>
            <a:endParaRPr lang="en-IN" sz="2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Data Requirements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Overfitting</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Complexity and Interpretability</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Computational Resources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Expertise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Ethical and Legal Concerns</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Integration with Clinical Practice</a:t>
            </a:r>
          </a:p>
          <a:p>
            <a:pPr marL="285750" indent="-28575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Maintenance and Updates</a:t>
            </a:r>
          </a:p>
        </p:txBody>
      </p:sp>
    </p:spTree>
    <p:extLst>
      <p:ext uri="{BB962C8B-B14F-4D97-AF65-F5344CB8AC3E}">
        <p14:creationId xmlns:p14="http://schemas.microsoft.com/office/powerpoint/2010/main" val="974411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061395-56A5-18DF-CFDA-DF742D60B8A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98962" y="961370"/>
            <a:ext cx="3725863" cy="5179060"/>
          </a:xfrm>
          <a:prstGeom prst="rect">
            <a:avLst/>
          </a:prstGeom>
        </p:spPr>
      </p:pic>
      <p:sp>
        <p:nvSpPr>
          <p:cNvPr id="5" name="TextBox 4">
            <a:extLst>
              <a:ext uri="{FF2B5EF4-FFF2-40B4-BE49-F238E27FC236}">
                <a16:creationId xmlns:a16="http://schemas.microsoft.com/office/drawing/2014/main" id="{0FCBFC31-5229-DC70-E565-8455469CF725}"/>
              </a:ext>
            </a:extLst>
          </p:cNvPr>
          <p:cNvSpPr txBox="1"/>
          <p:nvPr/>
        </p:nvSpPr>
        <p:spPr>
          <a:xfrm>
            <a:off x="638175" y="438150"/>
            <a:ext cx="3600450"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ARCHITECTURE</a:t>
            </a:r>
          </a:p>
        </p:txBody>
      </p:sp>
    </p:spTree>
    <p:extLst>
      <p:ext uri="{BB962C8B-B14F-4D97-AF65-F5344CB8AC3E}">
        <p14:creationId xmlns:p14="http://schemas.microsoft.com/office/powerpoint/2010/main" val="232130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8B7C58-78C7-343C-D2E5-18875E1D07C5}"/>
              </a:ext>
            </a:extLst>
          </p:cNvPr>
          <p:cNvSpPr txBox="1"/>
          <p:nvPr/>
        </p:nvSpPr>
        <p:spPr>
          <a:xfrm>
            <a:off x="1343024" y="866775"/>
            <a:ext cx="220027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DATASET</a:t>
            </a:r>
          </a:p>
        </p:txBody>
      </p:sp>
      <p:graphicFrame>
        <p:nvGraphicFramePr>
          <p:cNvPr id="4" name="Table 3">
            <a:extLst>
              <a:ext uri="{FF2B5EF4-FFF2-40B4-BE49-F238E27FC236}">
                <a16:creationId xmlns:a16="http://schemas.microsoft.com/office/drawing/2014/main" id="{34CB44B2-7C26-D58A-9ED2-15FEB8784975}"/>
              </a:ext>
            </a:extLst>
          </p:cNvPr>
          <p:cNvGraphicFramePr>
            <a:graphicFrameLocks noGrp="1"/>
          </p:cNvGraphicFramePr>
          <p:nvPr>
            <p:extLst>
              <p:ext uri="{D42A27DB-BD31-4B8C-83A1-F6EECF244321}">
                <p14:modId xmlns:p14="http://schemas.microsoft.com/office/powerpoint/2010/main" val="3148069588"/>
              </p:ext>
            </p:extLst>
          </p:nvPr>
        </p:nvGraphicFramePr>
        <p:xfrm>
          <a:off x="3233420" y="2131345"/>
          <a:ext cx="6901180" cy="3202654"/>
        </p:xfrm>
        <a:graphic>
          <a:graphicData uri="http://schemas.openxmlformats.org/drawingml/2006/table">
            <a:tbl>
              <a:tblPr firstRow="1" firstCol="1" bandRow="1">
                <a:tableStyleId>{5C22544A-7EE6-4342-B048-85BDC9FD1C3A}</a:tableStyleId>
              </a:tblPr>
              <a:tblGrid>
                <a:gridCol w="1785765">
                  <a:extLst>
                    <a:ext uri="{9D8B030D-6E8A-4147-A177-3AD203B41FA5}">
                      <a16:colId xmlns:a16="http://schemas.microsoft.com/office/drawing/2014/main" val="4281107934"/>
                    </a:ext>
                  </a:extLst>
                </a:gridCol>
                <a:gridCol w="1664825">
                  <a:extLst>
                    <a:ext uri="{9D8B030D-6E8A-4147-A177-3AD203B41FA5}">
                      <a16:colId xmlns:a16="http://schemas.microsoft.com/office/drawing/2014/main" val="2561869347"/>
                    </a:ext>
                  </a:extLst>
                </a:gridCol>
                <a:gridCol w="1725295">
                  <a:extLst>
                    <a:ext uri="{9D8B030D-6E8A-4147-A177-3AD203B41FA5}">
                      <a16:colId xmlns:a16="http://schemas.microsoft.com/office/drawing/2014/main" val="4277162332"/>
                    </a:ext>
                  </a:extLst>
                </a:gridCol>
                <a:gridCol w="1725295">
                  <a:extLst>
                    <a:ext uri="{9D8B030D-6E8A-4147-A177-3AD203B41FA5}">
                      <a16:colId xmlns:a16="http://schemas.microsoft.com/office/drawing/2014/main" val="3020376505"/>
                    </a:ext>
                  </a:extLst>
                </a:gridCol>
              </a:tblGrid>
              <a:tr h="932459">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Classes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Training Set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Validation Set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Testing Set</a:t>
                      </a:r>
                      <a:endParaRPr lang="en-IN" sz="1100" kern="100">
                        <a:effectLst/>
                      </a:endParaRPr>
                    </a:p>
                    <a:p>
                      <a:pPr marL="457200"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6358824"/>
                  </a:ext>
                </a:extLst>
              </a:tr>
              <a:tr h="500722">
                <a:tc>
                  <a:txBody>
                    <a:bodyPr/>
                    <a:lstStyle/>
                    <a:p>
                      <a:pPr marL="457200" algn="ctr">
                        <a:lnSpc>
                          <a:spcPct val="107000"/>
                        </a:lnSpc>
                      </a:pPr>
                      <a:r>
                        <a:rPr lang="en-IN" sz="1200" kern="0">
                          <a:effectLst/>
                        </a:rPr>
                        <a:t>Healthy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1305 Images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565 Images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200" kern="0">
                          <a:effectLst/>
                        </a:rPr>
                        <a:t>81 Images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89265516"/>
                  </a:ext>
                </a:extLst>
              </a:tr>
              <a:tr h="500722">
                <a:tc>
                  <a:txBody>
                    <a:bodyPr/>
                    <a:lstStyle/>
                    <a:p>
                      <a:pPr marL="457200" algn="ctr">
                        <a:lnSpc>
                          <a:spcPct val="107000"/>
                        </a:lnSpc>
                      </a:pPr>
                      <a:r>
                        <a:rPr lang="en-IN" sz="1200" kern="0">
                          <a:effectLst/>
                        </a:rPr>
                        <a:t>Parkinson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1305 Images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246 Images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spcAft>
                          <a:spcPts val="800"/>
                        </a:spcAft>
                      </a:pPr>
                      <a:r>
                        <a:rPr lang="en-IN" sz="1200" kern="0">
                          <a:effectLst/>
                        </a:rPr>
                        <a:t>81 Images</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2436774"/>
                  </a:ext>
                </a:extLst>
              </a:tr>
              <a:tr h="1268751">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Total</a:t>
                      </a:r>
                      <a:endParaRPr lang="en-IN" sz="1100" kern="100">
                        <a:effectLst/>
                      </a:endParaRPr>
                    </a:p>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Percentage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2610 Images</a:t>
                      </a:r>
                      <a:endParaRPr lang="en-IN" sz="1100" kern="100">
                        <a:effectLst/>
                      </a:endParaRPr>
                    </a:p>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80%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811 Images</a:t>
                      </a:r>
                      <a:endParaRPr lang="en-IN" sz="1100" kern="100">
                        <a:effectLst/>
                      </a:endParaRPr>
                    </a:p>
                    <a:p>
                      <a:pPr marL="457200" algn="ctr">
                        <a:lnSpc>
                          <a:spcPct val="107000"/>
                        </a:lnSpc>
                      </a:pPr>
                      <a:r>
                        <a:rPr lang="en-IN" sz="1200" kern="0">
                          <a:effectLst/>
                        </a:rPr>
                        <a:t> </a:t>
                      </a:r>
                      <a:endParaRPr lang="en-IN" sz="1100" kern="100">
                        <a:effectLst/>
                      </a:endParaRPr>
                    </a:p>
                    <a:p>
                      <a:pPr marL="457200" algn="ctr">
                        <a:lnSpc>
                          <a:spcPct val="107000"/>
                        </a:lnSpc>
                      </a:pPr>
                      <a:r>
                        <a:rPr lang="en-IN" sz="1200" kern="0">
                          <a:effectLst/>
                        </a:rPr>
                        <a:t>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457200" algn="ctr">
                        <a:lnSpc>
                          <a:spcPct val="107000"/>
                        </a:lnSpc>
                      </a:pPr>
                      <a:r>
                        <a:rPr lang="en-IN" sz="1200" kern="0" dirty="0">
                          <a:effectLst/>
                        </a:rPr>
                        <a:t> </a:t>
                      </a:r>
                      <a:endParaRPr lang="en-IN" sz="1100" kern="100" dirty="0">
                        <a:effectLst/>
                      </a:endParaRPr>
                    </a:p>
                    <a:p>
                      <a:pPr marL="457200" algn="ctr">
                        <a:lnSpc>
                          <a:spcPct val="107000"/>
                        </a:lnSpc>
                      </a:pPr>
                      <a:r>
                        <a:rPr lang="en-IN" sz="1200" kern="0" dirty="0">
                          <a:effectLst/>
                        </a:rPr>
                        <a:t>162 Images</a:t>
                      </a:r>
                      <a:endParaRPr lang="en-IN" sz="1100" kern="100" dirty="0">
                        <a:effectLst/>
                      </a:endParaRPr>
                    </a:p>
                    <a:p>
                      <a:pPr marL="457200" algn="ctr">
                        <a:lnSpc>
                          <a:spcPct val="107000"/>
                        </a:lnSpc>
                      </a:pPr>
                      <a:r>
                        <a:rPr lang="en-IN" sz="1200" kern="0" dirty="0">
                          <a:effectLst/>
                        </a:rPr>
                        <a:t> </a:t>
                      </a:r>
                      <a:endParaRPr lang="en-IN" sz="1100" kern="100" dirty="0">
                        <a:effectLst/>
                      </a:endParaRPr>
                    </a:p>
                    <a:p>
                      <a:pPr marL="457200" algn="ctr">
                        <a:lnSpc>
                          <a:spcPct val="107000"/>
                        </a:lnSpc>
                      </a:pPr>
                      <a:r>
                        <a:rPr lang="en-IN" sz="1200" kern="0" dirty="0">
                          <a:effectLst/>
                        </a:rPr>
                        <a:t>15%</a:t>
                      </a:r>
                      <a:endParaRPr lang="en-IN" sz="1100" kern="100" dirty="0">
                        <a:effectLst/>
                      </a:endParaRPr>
                    </a:p>
                    <a:p>
                      <a:pPr marL="457200" algn="ctr">
                        <a:lnSpc>
                          <a:spcPct val="107000"/>
                        </a:lnSpc>
                        <a:spcAft>
                          <a:spcPts val="800"/>
                        </a:spcAft>
                      </a:pPr>
                      <a:r>
                        <a:rPr lang="en-IN" sz="1200" kern="0" dirty="0">
                          <a:effectLst/>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52358104"/>
                  </a:ext>
                </a:extLst>
              </a:tr>
            </a:tbl>
          </a:graphicData>
        </a:graphic>
      </p:graphicFrame>
    </p:spTree>
    <p:extLst>
      <p:ext uri="{BB962C8B-B14F-4D97-AF65-F5344CB8AC3E}">
        <p14:creationId xmlns:p14="http://schemas.microsoft.com/office/powerpoint/2010/main" val="9442397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7909E9-5F69-5E04-4AE5-C5D3CD4E01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903" y="1998027"/>
            <a:ext cx="7529196" cy="3764598"/>
          </a:xfrm>
          <a:prstGeom prst="rect">
            <a:avLst/>
          </a:prstGeom>
        </p:spPr>
      </p:pic>
      <p:sp>
        <p:nvSpPr>
          <p:cNvPr id="3" name="TextBox 2">
            <a:extLst>
              <a:ext uri="{FF2B5EF4-FFF2-40B4-BE49-F238E27FC236}">
                <a16:creationId xmlns:a16="http://schemas.microsoft.com/office/drawing/2014/main" id="{1BF29183-5201-97BC-AEE5-C16A2A067F0A}"/>
              </a:ext>
            </a:extLst>
          </p:cNvPr>
          <p:cNvSpPr txBox="1"/>
          <p:nvPr/>
        </p:nvSpPr>
        <p:spPr>
          <a:xfrm>
            <a:off x="1581150" y="904875"/>
            <a:ext cx="4219575"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ALGORITHM</a:t>
            </a:r>
          </a:p>
        </p:txBody>
      </p:sp>
    </p:spTree>
    <p:extLst>
      <p:ext uri="{BB962C8B-B14F-4D97-AF65-F5344CB8AC3E}">
        <p14:creationId xmlns:p14="http://schemas.microsoft.com/office/powerpoint/2010/main" val="3739203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03AD45D-716B-9CA6-E545-5B43270E08D7}"/>
              </a:ext>
            </a:extLst>
          </p:cNvPr>
          <p:cNvPicPr>
            <a:picLocks noChangeAspect="1"/>
          </p:cNvPicPr>
          <p:nvPr/>
        </p:nvPicPr>
        <p:blipFill>
          <a:blip r:embed="rId2"/>
          <a:stretch>
            <a:fillRect/>
          </a:stretch>
        </p:blipFill>
        <p:spPr>
          <a:xfrm>
            <a:off x="2411094" y="2069147"/>
            <a:ext cx="8039463" cy="3093403"/>
          </a:xfrm>
          <a:prstGeom prst="rect">
            <a:avLst/>
          </a:prstGeom>
        </p:spPr>
      </p:pic>
      <p:sp>
        <p:nvSpPr>
          <p:cNvPr id="3" name="TextBox 2">
            <a:extLst>
              <a:ext uri="{FF2B5EF4-FFF2-40B4-BE49-F238E27FC236}">
                <a16:creationId xmlns:a16="http://schemas.microsoft.com/office/drawing/2014/main" id="{5CB7B1DC-1573-E582-0BB5-9EFB825324C5}"/>
              </a:ext>
            </a:extLst>
          </p:cNvPr>
          <p:cNvSpPr txBox="1"/>
          <p:nvPr/>
        </p:nvSpPr>
        <p:spPr>
          <a:xfrm>
            <a:off x="590550" y="619125"/>
            <a:ext cx="4848225"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RESULTS</a:t>
            </a:r>
          </a:p>
        </p:txBody>
      </p:sp>
      <p:sp>
        <p:nvSpPr>
          <p:cNvPr id="5" name="TextBox 4">
            <a:extLst>
              <a:ext uri="{FF2B5EF4-FFF2-40B4-BE49-F238E27FC236}">
                <a16:creationId xmlns:a16="http://schemas.microsoft.com/office/drawing/2014/main" id="{8E580335-53A2-AE28-19B3-FD14B9E47267}"/>
              </a:ext>
            </a:extLst>
          </p:cNvPr>
          <p:cNvSpPr txBox="1"/>
          <p:nvPr/>
        </p:nvSpPr>
        <p:spPr>
          <a:xfrm>
            <a:off x="3382825" y="5388134"/>
            <a:ext cx="6096000" cy="670440"/>
          </a:xfrm>
          <a:prstGeom prst="rect">
            <a:avLst/>
          </a:prstGeom>
          <a:noFill/>
        </p:spPr>
        <p:txBody>
          <a:bodyPr wrap="square">
            <a:spAutoFit/>
          </a:bodyPr>
          <a:lstStyle/>
          <a:p>
            <a:pPr algn="ct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Accuracy and loss function of Training and Validation of VGG16</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0707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7EBA4CB-4303-A96A-2BEE-A7F9B2A831CE}"/>
              </a:ext>
            </a:extLst>
          </p:cNvPr>
          <p:cNvPicPr>
            <a:picLocks noChangeAspect="1"/>
          </p:cNvPicPr>
          <p:nvPr/>
        </p:nvPicPr>
        <p:blipFill>
          <a:blip r:embed="rId2"/>
          <a:stretch>
            <a:fillRect/>
          </a:stretch>
        </p:blipFill>
        <p:spPr>
          <a:xfrm>
            <a:off x="2618440" y="1291710"/>
            <a:ext cx="7545669" cy="3154045"/>
          </a:xfrm>
          <a:prstGeom prst="rect">
            <a:avLst/>
          </a:prstGeom>
        </p:spPr>
      </p:pic>
      <p:sp>
        <p:nvSpPr>
          <p:cNvPr id="4" name="TextBox 3">
            <a:extLst>
              <a:ext uri="{FF2B5EF4-FFF2-40B4-BE49-F238E27FC236}">
                <a16:creationId xmlns:a16="http://schemas.microsoft.com/office/drawing/2014/main" id="{7CDED25D-80D0-F8EA-5C49-DA64CC128662}"/>
              </a:ext>
            </a:extLst>
          </p:cNvPr>
          <p:cNvSpPr txBox="1"/>
          <p:nvPr/>
        </p:nvSpPr>
        <p:spPr>
          <a:xfrm>
            <a:off x="3343275" y="4846380"/>
            <a:ext cx="6096000" cy="670440"/>
          </a:xfrm>
          <a:prstGeom prst="rect">
            <a:avLst/>
          </a:prstGeom>
          <a:noFill/>
        </p:spPr>
        <p:txBody>
          <a:bodyPr wrap="square">
            <a:spAutoFit/>
          </a:bodyPr>
          <a:lstStyle/>
          <a:p>
            <a:pPr algn="ct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Accuracy and loss function of Training and Validation of VGG1</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9</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80983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B7DF417-88DC-EA8F-0247-FD2C3FDD5689}"/>
              </a:ext>
            </a:extLst>
          </p:cNvPr>
          <p:cNvPicPr>
            <a:picLocks noChangeAspect="1"/>
          </p:cNvPicPr>
          <p:nvPr/>
        </p:nvPicPr>
        <p:blipFill>
          <a:blip r:embed="rId2"/>
          <a:stretch>
            <a:fillRect/>
          </a:stretch>
        </p:blipFill>
        <p:spPr>
          <a:xfrm>
            <a:off x="2696844" y="1269364"/>
            <a:ext cx="7704456" cy="3169285"/>
          </a:xfrm>
          <a:prstGeom prst="rect">
            <a:avLst/>
          </a:prstGeom>
        </p:spPr>
      </p:pic>
      <p:sp>
        <p:nvSpPr>
          <p:cNvPr id="4" name="TextBox 3">
            <a:extLst>
              <a:ext uri="{FF2B5EF4-FFF2-40B4-BE49-F238E27FC236}">
                <a16:creationId xmlns:a16="http://schemas.microsoft.com/office/drawing/2014/main" id="{CDB3CD2D-BB05-28B6-D50E-8AE148508340}"/>
              </a:ext>
            </a:extLst>
          </p:cNvPr>
          <p:cNvSpPr txBox="1"/>
          <p:nvPr/>
        </p:nvSpPr>
        <p:spPr>
          <a:xfrm>
            <a:off x="3230245" y="4684455"/>
            <a:ext cx="6096000" cy="670440"/>
          </a:xfrm>
          <a:prstGeom prst="rect">
            <a:avLst/>
          </a:prstGeom>
          <a:noFill/>
        </p:spPr>
        <p:txBody>
          <a:bodyPr wrap="square">
            <a:spAutoFit/>
          </a:bodyPr>
          <a:lstStyle/>
          <a:p>
            <a:pPr algn="ctr">
              <a:lnSpc>
                <a:spcPct val="107000"/>
              </a:lnSpc>
              <a:spcAft>
                <a:spcPts val="800"/>
              </a:spcAft>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Accuracy and loss function of Training and Validation of </a:t>
            </a:r>
            <a:r>
              <a:rPr lang="en-IN" kern="0" dirty="0">
                <a:latin typeface="Times New Roman" panose="02020603050405020304" pitchFamily="18" charset="0"/>
                <a:ea typeface="Times New Roman" panose="02020603050405020304" pitchFamily="18" charset="0"/>
                <a:cs typeface="Times New Roman" panose="02020603050405020304" pitchFamily="18" charset="0"/>
              </a:rPr>
              <a:t>RESNET-50</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90038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297212A1-1F6F-FA8A-3577-E5D4C29AB588}"/>
              </a:ext>
            </a:extLst>
          </p:cNvPr>
          <p:cNvGraphicFramePr>
            <a:graphicFrameLocks noGrp="1"/>
          </p:cNvGraphicFramePr>
          <p:nvPr>
            <p:extLst>
              <p:ext uri="{D42A27DB-BD31-4B8C-83A1-F6EECF244321}">
                <p14:modId xmlns:p14="http://schemas.microsoft.com/office/powerpoint/2010/main" val="3293514977"/>
              </p:ext>
            </p:extLst>
          </p:nvPr>
        </p:nvGraphicFramePr>
        <p:xfrm>
          <a:off x="633095" y="1030604"/>
          <a:ext cx="5725160" cy="1183640"/>
        </p:xfrm>
        <a:graphic>
          <a:graphicData uri="http://schemas.openxmlformats.org/drawingml/2006/table">
            <a:tbl>
              <a:tblPr firstRow="1" firstCol="1" bandRow="1">
                <a:tableStyleId>{5C22544A-7EE6-4342-B048-85BDC9FD1C3A}</a:tableStyleId>
              </a:tblPr>
              <a:tblGrid>
                <a:gridCol w="1144905">
                  <a:extLst>
                    <a:ext uri="{9D8B030D-6E8A-4147-A177-3AD203B41FA5}">
                      <a16:colId xmlns:a16="http://schemas.microsoft.com/office/drawing/2014/main" val="2404289163"/>
                    </a:ext>
                  </a:extLst>
                </a:gridCol>
                <a:gridCol w="1144905">
                  <a:extLst>
                    <a:ext uri="{9D8B030D-6E8A-4147-A177-3AD203B41FA5}">
                      <a16:colId xmlns:a16="http://schemas.microsoft.com/office/drawing/2014/main" val="2814418163"/>
                    </a:ext>
                  </a:extLst>
                </a:gridCol>
                <a:gridCol w="1144905">
                  <a:extLst>
                    <a:ext uri="{9D8B030D-6E8A-4147-A177-3AD203B41FA5}">
                      <a16:colId xmlns:a16="http://schemas.microsoft.com/office/drawing/2014/main" val="4038345939"/>
                    </a:ext>
                  </a:extLst>
                </a:gridCol>
                <a:gridCol w="1144905">
                  <a:extLst>
                    <a:ext uri="{9D8B030D-6E8A-4147-A177-3AD203B41FA5}">
                      <a16:colId xmlns:a16="http://schemas.microsoft.com/office/drawing/2014/main" val="3672851511"/>
                    </a:ext>
                  </a:extLst>
                </a:gridCol>
                <a:gridCol w="1145540">
                  <a:extLst>
                    <a:ext uri="{9D8B030D-6E8A-4147-A177-3AD203B41FA5}">
                      <a16:colId xmlns:a16="http://schemas.microsoft.com/office/drawing/2014/main" val="499801906"/>
                    </a:ext>
                  </a:extLst>
                </a:gridCol>
              </a:tblGrid>
              <a:tr h="248285">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Support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1473498"/>
                  </a:ext>
                </a:extLst>
              </a:tr>
              <a:tr h="0">
                <a:tc>
                  <a:txBody>
                    <a:bodyPr/>
                    <a:lstStyle/>
                    <a:p>
                      <a:pPr algn="ctr">
                        <a:lnSpc>
                          <a:spcPct val="107000"/>
                        </a:lnSpc>
                        <a:spcAft>
                          <a:spcPts val="800"/>
                        </a:spcAft>
                      </a:pPr>
                      <a:r>
                        <a:rPr lang="en-IN" sz="1200" kern="0">
                          <a:effectLst/>
                        </a:rPr>
                        <a:t>Healthy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55380179"/>
                  </a:ext>
                </a:extLst>
              </a:tr>
              <a:tr h="0">
                <a:tc>
                  <a:txBody>
                    <a:bodyPr/>
                    <a:lstStyle/>
                    <a:p>
                      <a:pPr algn="ctr">
                        <a:lnSpc>
                          <a:spcPct val="107000"/>
                        </a:lnSpc>
                        <a:spcAft>
                          <a:spcPts val="800"/>
                        </a:spcAft>
                      </a:pPr>
                      <a:r>
                        <a:rPr lang="en-IN" sz="1200" kern="0">
                          <a:effectLst/>
                        </a:rPr>
                        <a:t>Parkinson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0.97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3119393"/>
                  </a:ext>
                </a:extLst>
              </a:tr>
              <a:tr h="0">
                <a:tc>
                  <a:txBody>
                    <a:bodyPr/>
                    <a:lstStyle/>
                    <a:p>
                      <a:pPr algn="ctr">
                        <a:lnSpc>
                          <a:spcPct val="107000"/>
                        </a:lnSpc>
                        <a:spcAft>
                          <a:spcPts val="800"/>
                        </a:spcAft>
                      </a:pPr>
                      <a:r>
                        <a:rPr lang="en-IN" sz="1200" kern="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4617121"/>
                  </a:ext>
                </a:extLst>
              </a:tr>
              <a:tr h="0">
                <a:tc>
                  <a:txBody>
                    <a:bodyPr/>
                    <a:lstStyle/>
                    <a:p>
                      <a:pPr algn="ctr">
                        <a:lnSpc>
                          <a:spcPct val="107000"/>
                        </a:lnSpc>
                        <a:spcAft>
                          <a:spcPts val="800"/>
                        </a:spcAft>
                      </a:pPr>
                      <a:r>
                        <a:rPr lang="en-IN" sz="1200" kern="0">
                          <a:effectLst/>
                        </a:rPr>
                        <a:t>Macro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04216831"/>
                  </a:ext>
                </a:extLst>
              </a:tr>
              <a:tr h="0">
                <a:tc>
                  <a:txBody>
                    <a:bodyPr/>
                    <a:lstStyle/>
                    <a:p>
                      <a:pPr algn="ctr">
                        <a:lnSpc>
                          <a:spcPct val="107000"/>
                        </a:lnSpc>
                        <a:spcAft>
                          <a:spcPts val="800"/>
                        </a:spcAft>
                      </a:pPr>
                      <a:r>
                        <a:rPr lang="en-IN" sz="1200" kern="0">
                          <a:effectLst/>
                        </a:rPr>
                        <a:t>Weighted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162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31177361"/>
                  </a:ext>
                </a:extLst>
              </a:tr>
            </a:tbl>
          </a:graphicData>
        </a:graphic>
      </p:graphicFrame>
      <p:sp>
        <p:nvSpPr>
          <p:cNvPr id="7" name="Rectangle 2">
            <a:extLst>
              <a:ext uri="{FF2B5EF4-FFF2-40B4-BE49-F238E27FC236}">
                <a16:creationId xmlns:a16="http://schemas.microsoft.com/office/drawing/2014/main" id="{A159F30A-E2B3-0187-6EF5-215588C81A95}"/>
              </a:ext>
            </a:extLst>
          </p:cNvPr>
          <p:cNvSpPr>
            <a:spLocks noChangeArrowheads="1"/>
          </p:cNvSpPr>
          <p:nvPr/>
        </p:nvSpPr>
        <p:spPr bwMode="auto">
          <a:xfrm>
            <a:off x="1408318" y="2308009"/>
            <a:ext cx="327521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report for VGG16</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9FE6A3D-9B6E-83B2-6987-A1384EACA27F}"/>
              </a:ext>
            </a:extLst>
          </p:cNvPr>
          <p:cNvSpPr txBox="1"/>
          <p:nvPr/>
        </p:nvSpPr>
        <p:spPr>
          <a:xfrm>
            <a:off x="382525" y="382840"/>
            <a:ext cx="4799075" cy="46166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EXPERIMENTAL RESULTS</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0" name="Table 9">
            <a:extLst>
              <a:ext uri="{FF2B5EF4-FFF2-40B4-BE49-F238E27FC236}">
                <a16:creationId xmlns:a16="http://schemas.microsoft.com/office/drawing/2014/main" id="{0C9194EC-2C96-075A-A69D-611423C23191}"/>
              </a:ext>
            </a:extLst>
          </p:cNvPr>
          <p:cNvGraphicFramePr>
            <a:graphicFrameLocks noGrp="1"/>
          </p:cNvGraphicFramePr>
          <p:nvPr>
            <p:extLst>
              <p:ext uri="{D42A27DB-BD31-4B8C-83A1-F6EECF244321}">
                <p14:modId xmlns:p14="http://schemas.microsoft.com/office/powerpoint/2010/main" val="1013954492"/>
              </p:ext>
            </p:extLst>
          </p:nvPr>
        </p:nvGraphicFramePr>
        <p:xfrm>
          <a:off x="7043420" y="2492675"/>
          <a:ext cx="4525227" cy="1379347"/>
        </p:xfrm>
        <a:graphic>
          <a:graphicData uri="http://schemas.openxmlformats.org/drawingml/2006/table">
            <a:tbl>
              <a:tblPr firstRow="1" firstCol="1" bandRow="1">
                <a:tableStyleId>{5C22544A-7EE6-4342-B048-85BDC9FD1C3A}</a:tableStyleId>
              </a:tblPr>
              <a:tblGrid>
                <a:gridCol w="904945">
                  <a:extLst>
                    <a:ext uri="{9D8B030D-6E8A-4147-A177-3AD203B41FA5}">
                      <a16:colId xmlns:a16="http://schemas.microsoft.com/office/drawing/2014/main" val="2030777790"/>
                    </a:ext>
                  </a:extLst>
                </a:gridCol>
                <a:gridCol w="904945">
                  <a:extLst>
                    <a:ext uri="{9D8B030D-6E8A-4147-A177-3AD203B41FA5}">
                      <a16:colId xmlns:a16="http://schemas.microsoft.com/office/drawing/2014/main" val="1835603369"/>
                    </a:ext>
                  </a:extLst>
                </a:gridCol>
                <a:gridCol w="904945">
                  <a:extLst>
                    <a:ext uri="{9D8B030D-6E8A-4147-A177-3AD203B41FA5}">
                      <a16:colId xmlns:a16="http://schemas.microsoft.com/office/drawing/2014/main" val="887786865"/>
                    </a:ext>
                  </a:extLst>
                </a:gridCol>
                <a:gridCol w="904945">
                  <a:extLst>
                    <a:ext uri="{9D8B030D-6E8A-4147-A177-3AD203B41FA5}">
                      <a16:colId xmlns:a16="http://schemas.microsoft.com/office/drawing/2014/main" val="3305439932"/>
                    </a:ext>
                  </a:extLst>
                </a:gridCol>
                <a:gridCol w="905447">
                  <a:extLst>
                    <a:ext uri="{9D8B030D-6E8A-4147-A177-3AD203B41FA5}">
                      <a16:colId xmlns:a16="http://schemas.microsoft.com/office/drawing/2014/main" val="4045572392"/>
                    </a:ext>
                  </a:extLst>
                </a:gridCol>
              </a:tblGrid>
              <a:tr h="248285">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Support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28513432"/>
                  </a:ext>
                </a:extLst>
              </a:tr>
              <a:tr h="0">
                <a:tc>
                  <a:txBody>
                    <a:bodyPr/>
                    <a:lstStyle/>
                    <a:p>
                      <a:pPr algn="ctr">
                        <a:lnSpc>
                          <a:spcPct val="107000"/>
                        </a:lnSpc>
                        <a:spcAft>
                          <a:spcPts val="800"/>
                        </a:spcAft>
                      </a:pPr>
                      <a:r>
                        <a:rPr lang="en-IN" sz="1200" kern="0">
                          <a:effectLst/>
                        </a:rPr>
                        <a:t>Healthy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0.75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0.96</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1917598"/>
                  </a:ext>
                </a:extLst>
              </a:tr>
              <a:tr h="0">
                <a:tc>
                  <a:txBody>
                    <a:bodyPr/>
                    <a:lstStyle/>
                    <a:p>
                      <a:pPr algn="ctr">
                        <a:lnSpc>
                          <a:spcPct val="107000"/>
                        </a:lnSpc>
                        <a:spcAft>
                          <a:spcPts val="800"/>
                        </a:spcAft>
                      </a:pPr>
                      <a:r>
                        <a:rPr lang="en-IN" sz="1200" kern="0">
                          <a:effectLst/>
                        </a:rPr>
                        <a:t>Parkinson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0.68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43969963"/>
                  </a:ext>
                </a:extLst>
              </a:tr>
              <a:tr h="0">
                <a:tc>
                  <a:txBody>
                    <a:bodyPr/>
                    <a:lstStyle/>
                    <a:p>
                      <a:pPr algn="ctr">
                        <a:lnSpc>
                          <a:spcPct val="107000"/>
                        </a:lnSpc>
                        <a:spcAft>
                          <a:spcPts val="800"/>
                        </a:spcAft>
                      </a:pPr>
                      <a:r>
                        <a:rPr lang="en-IN" sz="1200" kern="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2502225"/>
                  </a:ext>
                </a:extLst>
              </a:tr>
              <a:tr h="0">
                <a:tc>
                  <a:txBody>
                    <a:bodyPr/>
                    <a:lstStyle/>
                    <a:p>
                      <a:pPr algn="ctr">
                        <a:lnSpc>
                          <a:spcPct val="107000"/>
                        </a:lnSpc>
                        <a:spcAft>
                          <a:spcPts val="800"/>
                        </a:spcAft>
                      </a:pPr>
                      <a:r>
                        <a:rPr lang="en-IN" sz="1200" kern="0">
                          <a:effectLst/>
                        </a:rPr>
                        <a:t>Macro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74818723"/>
                  </a:ext>
                </a:extLst>
              </a:tr>
              <a:tr h="0">
                <a:tc>
                  <a:txBody>
                    <a:bodyPr/>
                    <a:lstStyle/>
                    <a:p>
                      <a:pPr algn="ctr">
                        <a:lnSpc>
                          <a:spcPct val="107000"/>
                        </a:lnSpc>
                        <a:spcAft>
                          <a:spcPts val="800"/>
                        </a:spcAft>
                      </a:pPr>
                      <a:r>
                        <a:rPr lang="en-IN" sz="1200" kern="0">
                          <a:effectLst/>
                        </a:rPr>
                        <a:t>Weighted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0.82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162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19214807"/>
                  </a:ext>
                </a:extLst>
              </a:tr>
            </a:tbl>
          </a:graphicData>
        </a:graphic>
      </p:graphicFrame>
      <p:sp>
        <p:nvSpPr>
          <p:cNvPr id="11" name="Rectangle 3">
            <a:extLst>
              <a:ext uri="{FF2B5EF4-FFF2-40B4-BE49-F238E27FC236}">
                <a16:creationId xmlns:a16="http://schemas.microsoft.com/office/drawing/2014/main" id="{7A2D4C82-9FED-0EEC-5B10-ACAA92F3EDFB}"/>
              </a:ext>
            </a:extLst>
          </p:cNvPr>
          <p:cNvSpPr>
            <a:spLocks noChangeArrowheads="1"/>
          </p:cNvSpPr>
          <p:nvPr/>
        </p:nvSpPr>
        <p:spPr bwMode="auto">
          <a:xfrm>
            <a:off x="976313" y="5894583"/>
            <a:ext cx="345281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report for VGG19</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494D80A8-479F-A876-6146-35281A80D7D2}"/>
              </a:ext>
            </a:extLst>
          </p:cNvPr>
          <p:cNvGraphicFramePr>
            <a:graphicFrameLocks noGrp="1"/>
          </p:cNvGraphicFramePr>
          <p:nvPr>
            <p:extLst>
              <p:ext uri="{D42A27DB-BD31-4B8C-83A1-F6EECF244321}">
                <p14:modId xmlns:p14="http://schemas.microsoft.com/office/powerpoint/2010/main" val="3288013385"/>
              </p:ext>
            </p:extLst>
          </p:nvPr>
        </p:nvGraphicFramePr>
        <p:xfrm>
          <a:off x="709295" y="4376357"/>
          <a:ext cx="4206651" cy="1379347"/>
        </p:xfrm>
        <a:graphic>
          <a:graphicData uri="http://schemas.openxmlformats.org/drawingml/2006/table">
            <a:tbl>
              <a:tblPr firstRow="1" firstCol="1" bandRow="1">
                <a:tableStyleId>{5C22544A-7EE6-4342-B048-85BDC9FD1C3A}</a:tableStyleId>
              </a:tblPr>
              <a:tblGrid>
                <a:gridCol w="841237">
                  <a:extLst>
                    <a:ext uri="{9D8B030D-6E8A-4147-A177-3AD203B41FA5}">
                      <a16:colId xmlns:a16="http://schemas.microsoft.com/office/drawing/2014/main" val="947938356"/>
                    </a:ext>
                  </a:extLst>
                </a:gridCol>
                <a:gridCol w="841237">
                  <a:extLst>
                    <a:ext uri="{9D8B030D-6E8A-4147-A177-3AD203B41FA5}">
                      <a16:colId xmlns:a16="http://schemas.microsoft.com/office/drawing/2014/main" val="3483399585"/>
                    </a:ext>
                  </a:extLst>
                </a:gridCol>
                <a:gridCol w="841237">
                  <a:extLst>
                    <a:ext uri="{9D8B030D-6E8A-4147-A177-3AD203B41FA5}">
                      <a16:colId xmlns:a16="http://schemas.microsoft.com/office/drawing/2014/main" val="3253484203"/>
                    </a:ext>
                  </a:extLst>
                </a:gridCol>
                <a:gridCol w="841237">
                  <a:extLst>
                    <a:ext uri="{9D8B030D-6E8A-4147-A177-3AD203B41FA5}">
                      <a16:colId xmlns:a16="http://schemas.microsoft.com/office/drawing/2014/main" val="2683652136"/>
                    </a:ext>
                  </a:extLst>
                </a:gridCol>
                <a:gridCol w="841703">
                  <a:extLst>
                    <a:ext uri="{9D8B030D-6E8A-4147-A177-3AD203B41FA5}">
                      <a16:colId xmlns:a16="http://schemas.microsoft.com/office/drawing/2014/main" val="2945057941"/>
                    </a:ext>
                  </a:extLst>
                </a:gridCol>
              </a:tblGrid>
              <a:tr h="248285">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Precision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Recall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F1-Score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Support</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841178"/>
                  </a:ext>
                </a:extLst>
              </a:tr>
              <a:tr h="0">
                <a:tc>
                  <a:txBody>
                    <a:bodyPr/>
                    <a:lstStyle/>
                    <a:p>
                      <a:pPr algn="ctr">
                        <a:lnSpc>
                          <a:spcPct val="107000"/>
                        </a:lnSpc>
                        <a:spcAft>
                          <a:spcPts val="800"/>
                        </a:spcAft>
                      </a:pPr>
                      <a:r>
                        <a:rPr lang="en-IN" sz="1200" kern="0">
                          <a:effectLst/>
                        </a:rPr>
                        <a:t>Healthy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00374222"/>
                  </a:ext>
                </a:extLst>
              </a:tr>
              <a:tr h="0">
                <a:tc>
                  <a:txBody>
                    <a:bodyPr/>
                    <a:lstStyle/>
                    <a:p>
                      <a:pPr algn="ctr">
                        <a:lnSpc>
                          <a:spcPct val="107000"/>
                        </a:lnSpc>
                        <a:spcAft>
                          <a:spcPts val="800"/>
                        </a:spcAft>
                      </a:pPr>
                      <a:r>
                        <a:rPr lang="en-IN" sz="1200" kern="0">
                          <a:effectLst/>
                        </a:rPr>
                        <a:t>Parkinson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81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46685191"/>
                  </a:ext>
                </a:extLst>
              </a:tr>
              <a:tr h="0">
                <a:tc>
                  <a:txBody>
                    <a:bodyPr/>
                    <a:lstStyle/>
                    <a:p>
                      <a:pPr algn="ctr">
                        <a:lnSpc>
                          <a:spcPct val="107000"/>
                        </a:lnSpc>
                        <a:spcAft>
                          <a:spcPts val="800"/>
                        </a:spcAft>
                      </a:pPr>
                      <a:r>
                        <a:rPr lang="en-IN" sz="1200" kern="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70027824"/>
                  </a:ext>
                </a:extLst>
              </a:tr>
              <a:tr h="0">
                <a:tc>
                  <a:txBody>
                    <a:bodyPr/>
                    <a:lstStyle/>
                    <a:p>
                      <a:pPr algn="ctr">
                        <a:lnSpc>
                          <a:spcPct val="107000"/>
                        </a:lnSpc>
                        <a:spcAft>
                          <a:spcPts val="800"/>
                        </a:spcAft>
                      </a:pPr>
                      <a:r>
                        <a:rPr lang="en-IN" sz="1200" kern="0">
                          <a:effectLst/>
                        </a:rPr>
                        <a:t>Macro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162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92958962"/>
                  </a:ext>
                </a:extLst>
              </a:tr>
              <a:tr h="0">
                <a:tc>
                  <a:txBody>
                    <a:bodyPr/>
                    <a:lstStyle/>
                    <a:p>
                      <a:pPr algn="ctr">
                        <a:lnSpc>
                          <a:spcPct val="107000"/>
                        </a:lnSpc>
                        <a:spcAft>
                          <a:spcPts val="800"/>
                        </a:spcAft>
                      </a:pPr>
                      <a:r>
                        <a:rPr lang="en-IN" sz="1200" kern="0">
                          <a:effectLst/>
                        </a:rPr>
                        <a:t>Weighted Avg</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0.99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a:effectLst/>
                        </a:rPr>
                        <a:t>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IN" sz="1200" kern="0" dirty="0">
                          <a:effectLst/>
                        </a:rPr>
                        <a:t>162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8140422"/>
                  </a:ext>
                </a:extLst>
              </a:tr>
            </a:tbl>
          </a:graphicData>
        </a:graphic>
      </p:graphicFrame>
      <p:sp>
        <p:nvSpPr>
          <p:cNvPr id="13" name="Rectangle 4">
            <a:extLst>
              <a:ext uri="{FF2B5EF4-FFF2-40B4-BE49-F238E27FC236}">
                <a16:creationId xmlns:a16="http://schemas.microsoft.com/office/drawing/2014/main" id="{254002BC-C703-9982-762C-F001BDD979BD}"/>
              </a:ext>
            </a:extLst>
          </p:cNvPr>
          <p:cNvSpPr>
            <a:spLocks noChangeArrowheads="1"/>
          </p:cNvSpPr>
          <p:nvPr/>
        </p:nvSpPr>
        <p:spPr bwMode="auto">
          <a:xfrm>
            <a:off x="7705725" y="4007025"/>
            <a:ext cx="34671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Classification report for ResNet50</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3926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51A540-833F-EEC5-2556-3863DB138591}"/>
              </a:ext>
            </a:extLst>
          </p:cNvPr>
          <p:cNvPicPr>
            <a:picLocks noChangeAspect="1"/>
          </p:cNvPicPr>
          <p:nvPr/>
        </p:nvPicPr>
        <p:blipFill>
          <a:blip r:embed="rId2"/>
          <a:stretch>
            <a:fillRect/>
          </a:stretch>
        </p:blipFill>
        <p:spPr>
          <a:xfrm>
            <a:off x="797750" y="905510"/>
            <a:ext cx="5577587" cy="4719320"/>
          </a:xfrm>
          <a:prstGeom prst="rect">
            <a:avLst/>
          </a:prstGeom>
        </p:spPr>
      </p:pic>
      <p:pic>
        <p:nvPicPr>
          <p:cNvPr id="3" name="Picture 2">
            <a:extLst>
              <a:ext uri="{FF2B5EF4-FFF2-40B4-BE49-F238E27FC236}">
                <a16:creationId xmlns:a16="http://schemas.microsoft.com/office/drawing/2014/main" id="{63F70670-33C4-9BC1-9D97-E01C42AC38A6}"/>
              </a:ext>
            </a:extLst>
          </p:cNvPr>
          <p:cNvPicPr>
            <a:picLocks noChangeAspect="1"/>
          </p:cNvPicPr>
          <p:nvPr/>
        </p:nvPicPr>
        <p:blipFill>
          <a:blip r:embed="rId3"/>
          <a:stretch>
            <a:fillRect/>
          </a:stretch>
        </p:blipFill>
        <p:spPr>
          <a:xfrm>
            <a:off x="6745414" y="905509"/>
            <a:ext cx="5105048" cy="4719319"/>
          </a:xfrm>
          <a:prstGeom prst="rect">
            <a:avLst/>
          </a:prstGeom>
        </p:spPr>
      </p:pic>
    </p:spTree>
    <p:extLst>
      <p:ext uri="{BB962C8B-B14F-4D97-AF65-F5344CB8AC3E}">
        <p14:creationId xmlns:p14="http://schemas.microsoft.com/office/powerpoint/2010/main" val="4083610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916243-A39C-B849-9D60-602615F56F42}"/>
              </a:ext>
            </a:extLst>
          </p:cNvPr>
          <p:cNvSpPr txBox="1"/>
          <p:nvPr/>
        </p:nvSpPr>
        <p:spPr>
          <a:xfrm>
            <a:off x="763536" y="1768270"/>
            <a:ext cx="6758141" cy="3600986"/>
          </a:xfrm>
          <a:prstGeom prst="rect">
            <a:avLst/>
          </a:prstGeom>
          <a:noFill/>
        </p:spPr>
        <p:txBody>
          <a:bodyPr wrap="square" rtlCol="0">
            <a:spAutoFit/>
          </a:bodyPr>
          <a:lstStyle/>
          <a:p>
            <a:r>
              <a:rPr lang="en-US" sz="3000" b="1" dirty="0">
                <a:latin typeface="Times New Roman" panose="02020603050405020304" pitchFamily="18" charset="0"/>
                <a:cs typeface="Times New Roman" panose="02020603050405020304" pitchFamily="18" charset="0"/>
              </a:rPr>
              <a:t>PARKINSON’S DISEASE-</a:t>
            </a:r>
          </a:p>
          <a:p>
            <a:endParaRPr lang="en-US" sz="3000" b="1" dirty="0">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Parkinson’s disease is a condition where a part of your brain deteriorates, causing more severe symptoms over time. While this condition is best known for how it affects muscle control, balance and movement, it can also cause a wide range of other effects on your senses, thinking ability, mental health and more.</a:t>
            </a:r>
          </a:p>
        </p:txBody>
      </p:sp>
      <p:pic>
        <p:nvPicPr>
          <p:cNvPr id="4098" name="Picture 2" descr="What is Parkinsons Disease | Parkinsons Disease Treatment">
            <a:extLst>
              <a:ext uri="{FF2B5EF4-FFF2-40B4-BE49-F238E27FC236}">
                <a16:creationId xmlns:a16="http://schemas.microsoft.com/office/drawing/2014/main" id="{6F7C6329-93C2-A889-F898-EF68AA415B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71975" y="1956931"/>
            <a:ext cx="3611629" cy="3224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283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E8F1789-1EC4-B0FF-8B3C-F6E1520089DE}"/>
              </a:ext>
            </a:extLst>
          </p:cNvPr>
          <p:cNvPicPr>
            <a:picLocks noChangeAspect="1"/>
          </p:cNvPicPr>
          <p:nvPr/>
        </p:nvPicPr>
        <p:blipFill>
          <a:blip r:embed="rId2"/>
          <a:stretch>
            <a:fillRect/>
          </a:stretch>
        </p:blipFill>
        <p:spPr>
          <a:xfrm>
            <a:off x="3385630" y="1191260"/>
            <a:ext cx="5644852" cy="4475480"/>
          </a:xfrm>
          <a:prstGeom prst="rect">
            <a:avLst/>
          </a:prstGeom>
        </p:spPr>
      </p:pic>
    </p:spTree>
    <p:extLst>
      <p:ext uri="{BB962C8B-B14F-4D97-AF65-F5344CB8AC3E}">
        <p14:creationId xmlns:p14="http://schemas.microsoft.com/office/powerpoint/2010/main" val="18277743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69EF470-C8F3-8F09-5FD1-E4C883FB57F6}"/>
              </a:ext>
            </a:extLst>
          </p:cNvPr>
          <p:cNvSpPr txBox="1"/>
          <p:nvPr/>
        </p:nvSpPr>
        <p:spPr>
          <a:xfrm>
            <a:off x="1371600" y="967942"/>
            <a:ext cx="8820150" cy="4262192"/>
          </a:xfrm>
          <a:prstGeom prst="rect">
            <a:avLst/>
          </a:prstGeom>
          <a:noFill/>
        </p:spPr>
        <p:txBody>
          <a:bodyPr wrap="square">
            <a:spAutoFit/>
          </a:bodyPr>
          <a:lstStyle/>
          <a:p>
            <a:pPr algn="just">
              <a:lnSpc>
                <a:spcPct val="107000"/>
              </a:lnSpc>
              <a:spcAft>
                <a:spcPts val="800"/>
              </a:spcAft>
            </a:pPr>
            <a:r>
              <a:rPr lang="en-IN" sz="2800" b="1" kern="0" dirty="0">
                <a:effectLst/>
                <a:latin typeface="Times New Roman" panose="02020603050405020304" pitchFamily="18" charset="0"/>
                <a:ea typeface="Times New Roman" panose="02020603050405020304" pitchFamily="18" charset="0"/>
                <a:cs typeface="Times New Roman" panose="02020603050405020304" pitchFamily="18" charset="0"/>
              </a:rPr>
              <a:t>CONCLUSION </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IN" sz="2000" kern="0" dirty="0">
                <a:effectLst/>
                <a:latin typeface="Times New Roman" panose="02020603050405020304" pitchFamily="18" charset="0"/>
                <a:ea typeface="Times New Roman" panose="02020603050405020304" pitchFamily="18" charset="0"/>
                <a:cs typeface="Times New Roman" panose="02020603050405020304" pitchFamily="18" charset="0"/>
              </a:rPr>
              <a:t>In this project, we successfully implemented and evaluated VGG16, VGG19, and ResNet50 convolutional neural network architectures for the classification of Parkinson's disease images. By employing extensive data augmentation techniques and leveraging pre-trained models, we enhanced the robustness and accuracy of our models. Each model demonstrated strong performance, with ResNet50 achieving the highest accuracy due to its deeper architecture and residual connections. The evaluation metrics, including accuracy, precision, recall, and confusion matrices, confirmed the models' effectiveness in distinguishing between the classes. This study highlights the potential of deep learning in medical image classification and sets the stage for future enhancements through hyperparameter tuning, ensemble methods, and the incorporation of larger datasets.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50931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8196" name="Picture 4" descr="Thank You Blue Images – Browse 33,613 ...">
            <a:extLst>
              <a:ext uri="{FF2B5EF4-FFF2-40B4-BE49-F238E27FC236}">
                <a16:creationId xmlns:a16="http://schemas.microsoft.com/office/drawing/2014/main" id="{25E74482-F00B-4DE8-EF86-31ACDAD51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35"/>
            <a:ext cx="12192000" cy="685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2885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CC7580-CAD7-1D7F-2C64-6503C248F7AB}"/>
              </a:ext>
            </a:extLst>
          </p:cNvPr>
          <p:cNvSpPr txBox="1"/>
          <p:nvPr/>
        </p:nvSpPr>
        <p:spPr>
          <a:xfrm>
            <a:off x="2448232" y="1427568"/>
            <a:ext cx="7295536" cy="3785652"/>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Who does it affect?</a:t>
            </a:r>
          </a:p>
          <a:p>
            <a:pPr algn="just"/>
            <a:r>
              <a:rPr lang="en-US" sz="2400" b="0" i="0" dirty="0">
                <a:effectLst/>
                <a:latin typeface="Times New Roman" panose="02020603050405020304" pitchFamily="18" charset="0"/>
                <a:cs typeface="Times New Roman" panose="02020603050405020304" pitchFamily="18" charset="0"/>
              </a:rPr>
              <a:t>The risk of developing Parkinson’s disease naturally increases with age, and the average age at which it starts is 60 years old. It’s slightly more common in men and </a:t>
            </a:r>
            <a:r>
              <a:rPr lang="en-US" sz="2400" b="0" i="0"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people assigned male at birth (AMAB)</a:t>
            </a:r>
            <a:r>
              <a:rPr lang="en-US" sz="2400" b="0" i="0" dirty="0">
                <a:effectLst/>
                <a:latin typeface="Times New Roman" panose="02020603050405020304" pitchFamily="18" charset="0"/>
                <a:cs typeface="Times New Roman" panose="02020603050405020304" pitchFamily="18" charset="0"/>
              </a:rPr>
              <a:t> than in women and people assigned female at birth (AFAB).</a:t>
            </a:r>
          </a:p>
          <a:p>
            <a:pPr algn="just"/>
            <a:r>
              <a:rPr lang="en-US" sz="2400" b="0" i="0" dirty="0">
                <a:effectLst/>
                <a:latin typeface="Times New Roman" panose="02020603050405020304" pitchFamily="18" charset="0"/>
                <a:cs typeface="Times New Roman" panose="02020603050405020304" pitchFamily="18" charset="0"/>
              </a:rPr>
              <a:t>While Parkinson’s disease is usually age-related, it can happen in adults as young as 20 (though this is extremely rare, and often people have a parent, full sibling or child with the same condition).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623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9C4ABB-8637-B1F9-262D-2128D6CCEB48}"/>
              </a:ext>
            </a:extLst>
          </p:cNvPr>
          <p:cNvSpPr txBox="1"/>
          <p:nvPr/>
        </p:nvSpPr>
        <p:spPr>
          <a:xfrm>
            <a:off x="247650" y="257175"/>
            <a:ext cx="11649075" cy="6432530"/>
          </a:xfrm>
          <a:prstGeom prst="rect">
            <a:avLst/>
          </a:prstGeom>
          <a:noFill/>
        </p:spPr>
        <p:txBody>
          <a:bodyPr wrap="square" rtlCol="0">
            <a:spAutoFit/>
          </a:bodyPr>
          <a:lstStyle/>
          <a:p>
            <a:pPr algn="just"/>
            <a:r>
              <a:rPr lang="en-IN" sz="2800" b="1" i="0" dirty="0">
                <a:solidFill>
                  <a:srgbClr val="363636"/>
                </a:solidFill>
                <a:effectLst/>
                <a:latin typeface="Times New Roman" panose="02020603050405020304" pitchFamily="18" charset="0"/>
                <a:cs typeface="Times New Roman" panose="02020603050405020304" pitchFamily="18" charset="0"/>
              </a:rPr>
              <a:t>SYMPTOMS</a:t>
            </a:r>
            <a:endParaRPr lang="en-IN" sz="2800" b="1" dirty="0">
              <a:solidFill>
                <a:srgbClr val="363636"/>
              </a:solidFill>
              <a:latin typeface="Times New Roman" panose="02020603050405020304" pitchFamily="18" charset="0"/>
              <a:cs typeface="Times New Roman" panose="02020603050405020304" pitchFamily="18" charset="0"/>
            </a:endParaRPr>
          </a:p>
          <a:p>
            <a:pPr algn="just"/>
            <a:r>
              <a:rPr lang="en-US" sz="2400" b="1" i="0" dirty="0">
                <a:solidFill>
                  <a:srgbClr val="555555"/>
                </a:solidFill>
                <a:effectLst/>
                <a:latin typeface="Times New Roman" panose="02020603050405020304" pitchFamily="18" charset="0"/>
                <a:cs typeface="Times New Roman" panose="02020603050405020304" pitchFamily="18" charset="0"/>
              </a:rPr>
              <a:t>Motor symptoms </a:t>
            </a:r>
            <a:r>
              <a:rPr lang="en-US" sz="2400" i="0" dirty="0">
                <a:solidFill>
                  <a:srgbClr val="555555"/>
                </a:solidFill>
                <a:effectLst/>
                <a:latin typeface="Times New Roman" panose="02020603050405020304" pitchFamily="18" charset="0"/>
                <a:cs typeface="Times New Roman" panose="02020603050405020304" pitchFamily="18" charset="0"/>
              </a:rPr>
              <a:t>— which means movement-related symptoms — of Parkinson’s disease include the following:</a:t>
            </a:r>
            <a:endParaRPr lang="en-IN" sz="2400" i="0" dirty="0">
              <a:solidFill>
                <a:srgbClr val="363636"/>
              </a:solidFill>
              <a:effectLst/>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i="0" dirty="0">
                <a:solidFill>
                  <a:srgbClr val="555555"/>
                </a:solidFill>
                <a:effectLst/>
                <a:latin typeface="Times New Roman" panose="02020603050405020304" pitchFamily="18" charset="0"/>
                <a:cs typeface="Times New Roman" panose="02020603050405020304" pitchFamily="18" charset="0"/>
              </a:rPr>
              <a:t>Slowed movements</a:t>
            </a:r>
            <a:endParaRPr lang="en-IN" sz="2400" dirty="0">
              <a:solidFill>
                <a:srgbClr val="36363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i="0" dirty="0">
                <a:solidFill>
                  <a:srgbClr val="555555"/>
                </a:solidFill>
                <a:effectLst/>
                <a:latin typeface="Times New Roman" panose="02020603050405020304" pitchFamily="18" charset="0"/>
                <a:cs typeface="Times New Roman" panose="02020603050405020304" pitchFamily="18" charset="0"/>
              </a:rPr>
              <a:t>Tremor while muscles are at rest</a:t>
            </a:r>
            <a:endParaRPr lang="en-IN" sz="2400" dirty="0">
              <a:solidFill>
                <a:srgbClr val="36363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i="0" dirty="0">
                <a:solidFill>
                  <a:srgbClr val="555555"/>
                </a:solidFill>
                <a:effectLst/>
                <a:latin typeface="Times New Roman" panose="02020603050405020304" pitchFamily="18" charset="0"/>
                <a:cs typeface="Times New Roman" panose="02020603050405020304" pitchFamily="18" charset="0"/>
              </a:rPr>
              <a:t>Rigidity or stiffness</a:t>
            </a:r>
            <a:endParaRPr lang="en-IN" sz="2400" dirty="0">
              <a:solidFill>
                <a:srgbClr val="36363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i="0" dirty="0">
                <a:solidFill>
                  <a:srgbClr val="555555"/>
                </a:solidFill>
                <a:effectLst/>
                <a:latin typeface="Times New Roman" panose="02020603050405020304" pitchFamily="18" charset="0"/>
                <a:cs typeface="Times New Roman" panose="02020603050405020304" pitchFamily="18" charset="0"/>
              </a:rPr>
              <a:t>Unstable posture or walking gait</a:t>
            </a:r>
          </a:p>
          <a:p>
            <a:pPr marL="285750" indent="-285750" algn="just">
              <a:buFont typeface="Arial" panose="020B0604020202020204" pitchFamily="34" charset="0"/>
              <a:buChar char="•"/>
            </a:pPr>
            <a:r>
              <a:rPr lang="en-IN" sz="2400" i="0" dirty="0">
                <a:solidFill>
                  <a:srgbClr val="555555"/>
                </a:solidFill>
                <a:effectLst/>
                <a:latin typeface="Times New Roman" panose="02020603050405020304" pitchFamily="18" charset="0"/>
                <a:cs typeface="Times New Roman" panose="02020603050405020304" pitchFamily="18" charset="0"/>
              </a:rPr>
              <a:t>Cramped or small handwriting</a:t>
            </a:r>
            <a:endParaRPr lang="en-IN" sz="2400" dirty="0">
              <a:solidFill>
                <a:srgbClr val="363636"/>
              </a:solidFill>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i="0" dirty="0">
                <a:solidFill>
                  <a:srgbClr val="363636"/>
                </a:solidFill>
                <a:effectLst/>
                <a:latin typeface="Times New Roman" panose="02020603050405020304" pitchFamily="18" charset="0"/>
                <a:cs typeface="Times New Roman" panose="02020603050405020304" pitchFamily="18" charset="0"/>
              </a:rPr>
              <a:t>Drooling</a:t>
            </a:r>
          </a:p>
          <a:p>
            <a:pPr marL="285750" indent="-285750" algn="just">
              <a:buFont typeface="Arial" panose="020B0604020202020204" pitchFamily="34" charset="0"/>
              <a:buChar char="•"/>
            </a:pPr>
            <a:r>
              <a:rPr lang="en-IN" sz="2400" dirty="0">
                <a:solidFill>
                  <a:srgbClr val="363636"/>
                </a:solidFill>
                <a:latin typeface="Times New Roman" panose="02020603050405020304" pitchFamily="18" charset="0"/>
                <a:cs typeface="Times New Roman" panose="02020603050405020304" pitchFamily="18" charset="0"/>
              </a:rPr>
              <a:t>Trouble swallowing</a:t>
            </a:r>
          </a:p>
          <a:p>
            <a:pPr algn="just"/>
            <a:r>
              <a:rPr lang="en-IN" sz="2400" b="1" i="0" dirty="0">
                <a:solidFill>
                  <a:srgbClr val="363636"/>
                </a:solidFill>
                <a:effectLst/>
                <a:latin typeface="Times New Roman" panose="02020603050405020304" pitchFamily="18" charset="0"/>
                <a:cs typeface="Times New Roman" panose="02020603050405020304" pitchFamily="18" charset="0"/>
              </a:rPr>
              <a:t>Non-motor symptoms</a:t>
            </a:r>
          </a:p>
          <a:p>
            <a:pPr algn="just"/>
            <a:r>
              <a:rPr lang="en-US" sz="2400" i="0" dirty="0">
                <a:solidFill>
                  <a:srgbClr val="555555"/>
                </a:solidFill>
                <a:effectLst/>
                <a:latin typeface="Times New Roman" panose="02020603050405020304" pitchFamily="18" charset="0"/>
                <a:cs typeface="Times New Roman" panose="02020603050405020304" pitchFamily="18" charset="0"/>
              </a:rPr>
              <a:t>Several symptoms are possible that aren’t connected to movement and muscle control.</a:t>
            </a:r>
          </a:p>
          <a:p>
            <a:pPr marL="285750" indent="-285750" algn="just">
              <a:buFont typeface="Arial" panose="020B0604020202020204" pitchFamily="34" charset="0"/>
              <a:buChar char="•"/>
            </a:pPr>
            <a:r>
              <a:rPr lang="en-IN" sz="2400" i="0" dirty="0">
                <a:solidFill>
                  <a:srgbClr val="555555"/>
                </a:solidFill>
                <a:effectLst/>
                <a:latin typeface="Times New Roman" panose="02020603050405020304" pitchFamily="18" charset="0"/>
                <a:cs typeface="Times New Roman" panose="02020603050405020304" pitchFamily="18" charset="0"/>
              </a:rPr>
              <a:t>Autonomic nervous system symptoms</a:t>
            </a:r>
          </a:p>
          <a:p>
            <a:pPr marL="285750" indent="-285750" algn="just">
              <a:buFont typeface="Arial" panose="020B0604020202020204" pitchFamily="34" charset="0"/>
              <a:buChar char="•"/>
            </a:pPr>
            <a:r>
              <a:rPr lang="en-IN" sz="2400" dirty="0">
                <a:solidFill>
                  <a:srgbClr val="555555"/>
                </a:solidFill>
                <a:latin typeface="Times New Roman" panose="02020603050405020304" pitchFamily="18" charset="0"/>
                <a:cs typeface="Times New Roman" panose="02020603050405020304" pitchFamily="18" charset="0"/>
              </a:rPr>
              <a:t>Depression</a:t>
            </a:r>
          </a:p>
          <a:p>
            <a:pPr marL="285750" indent="-285750" algn="just">
              <a:buFont typeface="Arial" panose="020B0604020202020204" pitchFamily="34" charset="0"/>
              <a:buChar char="•"/>
            </a:pPr>
            <a:r>
              <a:rPr lang="en-IN" sz="2400" i="0" dirty="0">
                <a:solidFill>
                  <a:srgbClr val="555555"/>
                </a:solidFill>
                <a:effectLst/>
                <a:latin typeface="Times New Roman" panose="02020603050405020304" pitchFamily="18" charset="0"/>
                <a:cs typeface="Times New Roman" panose="02020603050405020304" pitchFamily="18" charset="0"/>
              </a:rPr>
              <a:t>Loss of sense of smell</a:t>
            </a:r>
          </a:p>
          <a:p>
            <a:pPr marL="285750" indent="-285750" algn="just">
              <a:buFont typeface="Arial" panose="020B0604020202020204" pitchFamily="34" charset="0"/>
              <a:buChar char="•"/>
            </a:pPr>
            <a:r>
              <a:rPr lang="en-IN" sz="2400" dirty="0">
                <a:solidFill>
                  <a:srgbClr val="555555"/>
                </a:solidFill>
                <a:latin typeface="Times New Roman" panose="02020603050405020304" pitchFamily="18" charset="0"/>
                <a:cs typeface="Times New Roman" panose="02020603050405020304" pitchFamily="18" charset="0"/>
              </a:rPr>
              <a:t>Sleep problems</a:t>
            </a:r>
          </a:p>
          <a:p>
            <a:pPr marL="285750" indent="-285750" algn="just">
              <a:buFont typeface="Arial" panose="020B0604020202020204" pitchFamily="34" charset="0"/>
              <a:buChar char="•"/>
            </a:pPr>
            <a:endParaRPr lang="en-US" sz="2400" i="0" dirty="0">
              <a:solidFill>
                <a:srgbClr val="555555"/>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8317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C7F3B7-D105-5168-630E-5DC3BEB23DE4}"/>
              </a:ext>
            </a:extLst>
          </p:cNvPr>
          <p:cNvSpPr txBox="1"/>
          <p:nvPr/>
        </p:nvSpPr>
        <p:spPr>
          <a:xfrm>
            <a:off x="1719723" y="1541513"/>
            <a:ext cx="9026935" cy="3108543"/>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CAUSES:</a:t>
            </a:r>
          </a:p>
          <a:p>
            <a:endParaRPr lang="en-US" sz="2400" b="1" dirty="0">
              <a:latin typeface="Times New Roman" panose="02020603050405020304" pitchFamily="18" charset="0"/>
              <a:cs typeface="Times New Roman" panose="02020603050405020304" pitchFamily="18" charset="0"/>
            </a:endParaRPr>
          </a:p>
          <a:p>
            <a:r>
              <a:rPr lang="en-US" sz="2400" b="0" i="0" dirty="0">
                <a:effectLst/>
                <a:latin typeface="Times New Roman" panose="02020603050405020304" pitchFamily="18" charset="0"/>
                <a:cs typeface="Times New Roman" panose="02020603050405020304" pitchFamily="18" charset="0"/>
              </a:rPr>
              <a:t>No One Definitive Cause of Parkinson’s.</a:t>
            </a:r>
            <a:br>
              <a:rPr lang="en-US" sz="2400" dirty="0">
                <a:latin typeface="Times New Roman" panose="02020603050405020304" pitchFamily="18" charset="0"/>
                <a:cs typeface="Times New Roman" panose="02020603050405020304" pitchFamily="18" charset="0"/>
              </a:rPr>
            </a:br>
            <a:br>
              <a:rPr lang="en-US" sz="2400" dirty="0">
                <a:latin typeface="Times New Roman" panose="02020603050405020304" pitchFamily="18" charset="0"/>
                <a:cs typeface="Times New Roman" panose="02020603050405020304" pitchFamily="18" charset="0"/>
              </a:rPr>
            </a:br>
            <a:r>
              <a:rPr lang="en-US" sz="2400" b="0" i="0" dirty="0" err="1">
                <a:effectLst/>
                <a:latin typeface="Times New Roman" panose="02020603050405020304" pitchFamily="18" charset="0"/>
                <a:cs typeface="Times New Roman" panose="02020603050405020304" pitchFamily="18" charset="0"/>
              </a:rPr>
              <a:t>Parkinson's</a:t>
            </a:r>
            <a:r>
              <a:rPr lang="en-US" sz="2400" b="0" i="0" dirty="0">
                <a:effectLst/>
                <a:latin typeface="Times New Roman" panose="02020603050405020304" pitchFamily="18" charset="0"/>
                <a:cs typeface="Times New Roman" panose="02020603050405020304" pitchFamily="18" charset="0"/>
              </a:rPr>
              <a:t> causes are likely a blend of genetics and environmental or other unknown factors. “About 10 to 20 percent of Parkinson's disease cases are linked to a genetic cause,” says Ted Dawson, M.D., Ph. D., director of the Institute for Cell Engineering at Johns Hopkins.</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899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4072B-E360-7251-5E7D-B25F73A32208}"/>
              </a:ext>
            </a:extLst>
          </p:cNvPr>
          <p:cNvSpPr txBox="1"/>
          <p:nvPr/>
        </p:nvSpPr>
        <p:spPr>
          <a:xfrm>
            <a:off x="742950" y="1219111"/>
            <a:ext cx="6096000" cy="4154984"/>
          </a:xfrm>
          <a:prstGeom prst="rect">
            <a:avLst/>
          </a:prstGeom>
          <a:noFill/>
        </p:spPr>
        <p:txBody>
          <a:bodyPr wrap="square">
            <a:spAutoFit/>
          </a:bodyPr>
          <a:lstStyle/>
          <a:p>
            <a:pPr algn="just"/>
            <a:r>
              <a:rPr lang="en-US" sz="2400" b="1" i="0" dirty="0">
                <a:effectLst/>
                <a:latin typeface="Times New Roman" panose="02020603050405020304" pitchFamily="18" charset="0"/>
                <a:cs typeface="Times New Roman" panose="02020603050405020304" pitchFamily="18" charset="0"/>
              </a:rPr>
              <a:t>IMAGE CLASSIFICATION:</a:t>
            </a:r>
          </a:p>
          <a:p>
            <a:pPr algn="just"/>
            <a:r>
              <a:rPr lang="en-US" sz="2400" b="0" i="0" dirty="0">
                <a:effectLst/>
                <a:latin typeface="Times New Roman" panose="02020603050405020304" pitchFamily="18" charset="0"/>
                <a:cs typeface="Times New Roman" panose="02020603050405020304" pitchFamily="18" charset="0"/>
              </a:rPr>
              <a:t>Image classification is an important task, as it is used to identify an object that appears in an image. This task consists of labelling input images with a probability for the presence of a particular visual object class. Image classification refers to the task of extracting information classes from a multiband raster image. The resulting raster from image classification can be used to create thematic maps.</a:t>
            </a:r>
            <a:endParaRPr lang="en-IN" sz="2400" dirty="0">
              <a:latin typeface="Times New Roman" panose="02020603050405020304" pitchFamily="18" charset="0"/>
              <a:cs typeface="Times New Roman" panose="02020603050405020304" pitchFamily="18" charset="0"/>
            </a:endParaRPr>
          </a:p>
        </p:txBody>
      </p:sp>
      <p:sp>
        <p:nvSpPr>
          <p:cNvPr id="6" name="AutoShape 2" descr="What is image classification? Basics you need to know | SuperAnnotate">
            <a:extLst>
              <a:ext uri="{FF2B5EF4-FFF2-40B4-BE49-F238E27FC236}">
                <a16:creationId xmlns:a16="http://schemas.microsoft.com/office/drawing/2014/main" id="{2275973B-B23A-5ED5-844E-E4F2DCDA708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128" name="Picture 8" descr="What is image classification? Basics ...">
            <a:extLst>
              <a:ext uri="{FF2B5EF4-FFF2-40B4-BE49-F238E27FC236}">
                <a16:creationId xmlns:a16="http://schemas.microsoft.com/office/drawing/2014/main" id="{7FD256DF-388C-76F9-6BF1-0EB0631F4F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4" y="1671638"/>
            <a:ext cx="3996517" cy="2938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73494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593F55-3C71-3014-281E-A22BC9A5137F}"/>
              </a:ext>
            </a:extLst>
          </p:cNvPr>
          <p:cNvSpPr txBox="1"/>
          <p:nvPr/>
        </p:nvSpPr>
        <p:spPr>
          <a:xfrm>
            <a:off x="603147" y="1680684"/>
            <a:ext cx="6096000" cy="3108543"/>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VGG16</a:t>
            </a:r>
          </a:p>
          <a:p>
            <a:pPr algn="just"/>
            <a:r>
              <a:rPr lang="en-US" sz="2400" b="0" i="0" dirty="0">
                <a:effectLst/>
                <a:latin typeface="Times New Roman" panose="02020603050405020304" pitchFamily="18" charset="0"/>
                <a:cs typeface="Times New Roman" panose="02020603050405020304" pitchFamily="18" charset="0"/>
              </a:rPr>
              <a:t>VGG-16 is a convolutional neural network that is 16 layers deep. You can load a pretrained version of the network trained on more than a million images from the ImageNet database. The pretrained network can classify images into 1000 object categories, such as keyboard, mouse, pencil, and many animals.</a:t>
            </a:r>
            <a:endParaRPr lang="en-IN" sz="2400" dirty="0">
              <a:latin typeface="Times New Roman" panose="02020603050405020304" pitchFamily="18" charset="0"/>
              <a:cs typeface="Times New Roman" panose="02020603050405020304" pitchFamily="18" charset="0"/>
            </a:endParaRPr>
          </a:p>
        </p:txBody>
      </p:sp>
      <p:pic>
        <p:nvPicPr>
          <p:cNvPr id="1026" name="Picture 2" descr="VGG-16 | CNN model - GeeksforGeeks">
            <a:extLst>
              <a:ext uri="{FF2B5EF4-FFF2-40B4-BE49-F238E27FC236}">
                <a16:creationId xmlns:a16="http://schemas.microsoft.com/office/drawing/2014/main" id="{48D5BD56-8633-94D5-DA11-9DC3178741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5625" y="1367058"/>
            <a:ext cx="4984955" cy="3735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375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303544-4983-7DDD-B93C-800769D89668}"/>
              </a:ext>
            </a:extLst>
          </p:cNvPr>
          <p:cNvSpPr txBox="1"/>
          <p:nvPr/>
        </p:nvSpPr>
        <p:spPr>
          <a:xfrm>
            <a:off x="943896" y="1188458"/>
            <a:ext cx="4994787" cy="4216539"/>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VGG19</a:t>
            </a:r>
          </a:p>
          <a:p>
            <a:pPr algn="just"/>
            <a:endParaRPr lang="en-US" sz="2400" b="0" i="0" dirty="0">
              <a:effectLst/>
              <a:latin typeface="Times New Roman" panose="02020603050405020304" pitchFamily="18" charset="0"/>
              <a:cs typeface="Times New Roman" panose="02020603050405020304" pitchFamily="18" charset="0"/>
            </a:endParaRPr>
          </a:p>
          <a:p>
            <a:pPr algn="just"/>
            <a:r>
              <a:rPr lang="en-US" sz="2400" b="0" i="0" dirty="0">
                <a:effectLst/>
                <a:latin typeface="Times New Roman" panose="02020603050405020304" pitchFamily="18" charset="0"/>
                <a:cs typeface="Times New Roman" panose="02020603050405020304" pitchFamily="18" charset="0"/>
              </a:rPr>
              <a:t>VGG-19 is a convolutional neural network that is 19 layers deep. You can load a pretrained version of the network trained on more than a million images from the ImageNet database. The pretrained network can classify images into object categories, such as keyboard, mouse, pencil, and many animals.</a:t>
            </a:r>
            <a:endParaRPr lang="en-IN" sz="2400" dirty="0">
              <a:latin typeface="Times New Roman" panose="02020603050405020304" pitchFamily="18" charset="0"/>
              <a:cs typeface="Times New Roman" panose="02020603050405020304" pitchFamily="18" charset="0"/>
            </a:endParaRPr>
          </a:p>
        </p:txBody>
      </p:sp>
      <p:pic>
        <p:nvPicPr>
          <p:cNvPr id="2050" name="Picture 2" descr="VGG-19 Architecture [39]. VGG-19 has 16 convolution layers grouped into...  | Download Scientific Diagram">
            <a:extLst>
              <a:ext uri="{FF2B5EF4-FFF2-40B4-BE49-F238E27FC236}">
                <a16:creationId xmlns:a16="http://schemas.microsoft.com/office/drawing/2014/main" id="{05FD98BC-EC7E-0B1B-996D-BC38431DF2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7947" y="1452566"/>
            <a:ext cx="5110009" cy="3286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19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3074" name="Picture 2" descr="The Annotated ResNet-50. Explaining how ResNet-50 works and why… | by  Suvaditya Mukherjee | Towards Data Science">
            <a:extLst>
              <a:ext uri="{FF2B5EF4-FFF2-40B4-BE49-F238E27FC236}">
                <a16:creationId xmlns:a16="http://schemas.microsoft.com/office/drawing/2014/main" id="{0CEF8F0E-1CE2-3043-F592-32B6C5148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7781" y="1465263"/>
            <a:ext cx="5152103" cy="39274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50CE90A-49B2-53DB-CB07-9185AC2FB0E5}"/>
              </a:ext>
            </a:extLst>
          </p:cNvPr>
          <p:cNvSpPr txBox="1"/>
          <p:nvPr/>
        </p:nvSpPr>
        <p:spPr>
          <a:xfrm>
            <a:off x="373626" y="1465263"/>
            <a:ext cx="6096000" cy="3847207"/>
          </a:xfrm>
          <a:prstGeom prst="rect">
            <a:avLst/>
          </a:prstGeom>
          <a:noFill/>
        </p:spPr>
        <p:txBody>
          <a:bodyPr wrap="square">
            <a:spAutoFit/>
          </a:bodyPr>
          <a:lstStyle/>
          <a:p>
            <a:pPr algn="just"/>
            <a:r>
              <a:rPr lang="en-US" sz="2800" b="1" i="0" dirty="0">
                <a:effectLst/>
                <a:latin typeface="Times New Roman" panose="02020603050405020304" pitchFamily="18" charset="0"/>
                <a:cs typeface="Times New Roman" panose="02020603050405020304" pitchFamily="18" charset="0"/>
              </a:rPr>
              <a:t>RESNET-50</a:t>
            </a:r>
          </a:p>
          <a:p>
            <a:pPr algn="just"/>
            <a:r>
              <a:rPr lang="en-US" sz="2400" b="0" i="0" dirty="0">
                <a:effectLst/>
                <a:latin typeface="Times New Roman" panose="02020603050405020304" pitchFamily="18" charset="0"/>
                <a:cs typeface="Times New Roman" panose="02020603050405020304" pitchFamily="18" charset="0"/>
              </a:rPr>
              <a:t>ResNet-50 is a convolutional neural network that is 50 layers deep. You can load a pretrained version of the neural network trained on more than a million images from the ImageNet database. ResNet-50 is often used in transfer learning scenarios. Pre-trained ResNet-50 models, trained on large datasets like ImageNet, can be fine-tuned on smaller datasets for specific tasks.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89959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260</TotalTime>
  <Words>957</Words>
  <Application>Microsoft Office PowerPoint</Application>
  <PresentationFormat>Widescreen</PresentationFormat>
  <Paragraphs>199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917416988238</dc:creator>
  <cp:lastModifiedBy>saba saba</cp:lastModifiedBy>
  <cp:revision>3</cp:revision>
  <dcterms:created xsi:type="dcterms:W3CDTF">2024-06-20T09:08:03Z</dcterms:created>
  <dcterms:modified xsi:type="dcterms:W3CDTF">2024-06-24T06:53:40Z</dcterms:modified>
</cp:coreProperties>
</file>