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6"/>
  </p:notesMasterIdLst>
  <p:sldIdLst>
    <p:sldId id="256" r:id="rId2"/>
    <p:sldId id="275" r:id="rId3"/>
    <p:sldId id="257" r:id="rId4"/>
    <p:sldId id="258" r:id="rId5"/>
    <p:sldId id="259" r:id="rId6"/>
    <p:sldId id="260" r:id="rId7"/>
    <p:sldId id="261" r:id="rId8"/>
    <p:sldId id="262" r:id="rId9"/>
    <p:sldId id="278" r:id="rId10"/>
    <p:sldId id="263" r:id="rId11"/>
    <p:sldId id="264" r:id="rId12"/>
    <p:sldId id="265" r:id="rId13"/>
    <p:sldId id="266" r:id="rId14"/>
    <p:sldId id="267" r:id="rId15"/>
    <p:sldId id="274" r:id="rId16"/>
    <p:sldId id="268" r:id="rId17"/>
    <p:sldId id="269" r:id="rId18"/>
    <p:sldId id="270" r:id="rId19"/>
    <p:sldId id="271" r:id="rId20"/>
    <p:sldId id="272" r:id="rId21"/>
    <p:sldId id="273" r:id="rId22"/>
    <p:sldId id="276" r:id="rId23"/>
    <p:sldId id="277" r:id="rId24"/>
    <p:sldId id="27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20A4E8-F9AA-45CF-80AB-728F1E32ED86}" type="datetimeFigureOut">
              <a:rPr lang="en-IN" smtClean="0"/>
              <a:t>23-08-2024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C09F77-574C-406C-A00E-7E0CB50015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1945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C09F77-574C-406C-A00E-7E0CB500154F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8255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612DA-2688-43D5-9A8C-7F610745E3B6}" type="datetimeFigureOut">
              <a:rPr lang="en-IN" smtClean="0"/>
              <a:t>23-08-2024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12264-A401-4FEB-BC45-25164A26E1C1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9560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612DA-2688-43D5-9A8C-7F610745E3B6}" type="datetimeFigureOut">
              <a:rPr lang="en-IN" smtClean="0"/>
              <a:t>23-08-2024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12264-A401-4FEB-BC45-25164A26E1C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2826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612DA-2688-43D5-9A8C-7F610745E3B6}" type="datetimeFigureOut">
              <a:rPr lang="en-IN" smtClean="0"/>
              <a:t>23-08-2024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12264-A401-4FEB-BC45-25164A26E1C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0254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612DA-2688-43D5-9A8C-7F610745E3B6}" type="datetimeFigureOut">
              <a:rPr lang="en-IN" smtClean="0"/>
              <a:t>23-08-2024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12264-A401-4FEB-BC45-25164A26E1C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30164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612DA-2688-43D5-9A8C-7F610745E3B6}" type="datetimeFigureOut">
              <a:rPr lang="en-IN" smtClean="0"/>
              <a:t>23-08-2024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12264-A401-4FEB-BC45-25164A26E1C1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9282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612DA-2688-43D5-9A8C-7F610745E3B6}" type="datetimeFigureOut">
              <a:rPr lang="en-IN" smtClean="0"/>
              <a:t>23-08-2024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12264-A401-4FEB-BC45-25164A26E1C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6757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612DA-2688-43D5-9A8C-7F610745E3B6}" type="datetimeFigureOut">
              <a:rPr lang="en-IN" smtClean="0"/>
              <a:t>23-08-2024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12264-A401-4FEB-BC45-25164A26E1C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6393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612DA-2688-43D5-9A8C-7F610745E3B6}" type="datetimeFigureOut">
              <a:rPr lang="en-IN" smtClean="0"/>
              <a:t>23-08-2024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12264-A401-4FEB-BC45-25164A26E1C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9235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612DA-2688-43D5-9A8C-7F610745E3B6}" type="datetimeFigureOut">
              <a:rPr lang="en-IN" smtClean="0"/>
              <a:t>23-08-2024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12264-A401-4FEB-BC45-25164A26E1C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7602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02612DA-2688-43D5-9A8C-7F610745E3B6}" type="datetimeFigureOut">
              <a:rPr lang="en-IN" smtClean="0"/>
              <a:t>23-08-2024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0D12264-A401-4FEB-BC45-25164A26E1C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19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02612DA-2688-43D5-9A8C-7F610745E3B6}" type="datetimeFigureOut">
              <a:rPr lang="en-IN" smtClean="0"/>
              <a:t>23-08-2024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0D12264-A401-4FEB-BC45-25164A26E1C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7999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02612DA-2688-43D5-9A8C-7F610745E3B6}" type="datetimeFigureOut">
              <a:rPr lang="en-IN" smtClean="0"/>
              <a:t>23-08-2024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0D12264-A401-4FEB-BC45-25164A26E1C1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8448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68E23-6CA3-CBFA-D108-D1BD1F1B79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400665"/>
            <a:ext cx="10058400" cy="858714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Algerian" panose="04020705040A02060702" pitchFamily="82" charset="0"/>
              </a:rPr>
              <a:t>ONLINE QUIZ MANAGEMENT SYSTEM</a:t>
            </a:r>
            <a:endParaRPr lang="en-IN" sz="4000" b="1" dirty="0">
              <a:latin typeface="Algerian" panose="04020705040A02060702" pitchFamily="82" charset="0"/>
            </a:endParaRPr>
          </a:p>
        </p:txBody>
      </p:sp>
      <p:pic>
        <p:nvPicPr>
          <p:cNvPr id="1026" name="Picture 2" descr="Pop Quiz Clipart Transparent PNG Hd, Quiz Banner In Pop Art Style, School,  In, Template PNG Image For Free Download">
            <a:extLst>
              <a:ext uri="{FF2B5EF4-FFF2-40B4-BE49-F238E27FC236}">
                <a16:creationId xmlns:a16="http://schemas.microsoft.com/office/drawing/2014/main" id="{8CED0935-602D-203A-524A-9FAC2BE6CE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0671" y="1714498"/>
            <a:ext cx="3736129" cy="2631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D915870-93AD-3AA0-2136-7E4CA27A15EA}"/>
              </a:ext>
            </a:extLst>
          </p:cNvPr>
          <p:cNvSpPr txBox="1"/>
          <p:nvPr/>
        </p:nvSpPr>
        <p:spPr>
          <a:xfrm>
            <a:off x="1097280" y="4345857"/>
            <a:ext cx="4162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 Rounded MT Bold" panose="020F0704030504030204" pitchFamily="34" charset="0"/>
              </a:rPr>
              <a:t>Presented by SABA</a:t>
            </a:r>
            <a:endParaRPr lang="en-IN" b="1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1980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7FF28D5-D2D2-4E3B-A765-8162E48F66B6}"/>
              </a:ext>
            </a:extLst>
          </p:cNvPr>
          <p:cNvSpPr txBox="1"/>
          <p:nvPr/>
        </p:nvSpPr>
        <p:spPr>
          <a:xfrm>
            <a:off x="383459" y="216310"/>
            <a:ext cx="11543070" cy="768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07000"/>
              </a:lnSpc>
              <a:spcAft>
                <a:spcPts val="800"/>
              </a:spcAft>
              <a:buSzPts val="1000"/>
              <a:tabLst>
                <a:tab pos="914400" algn="l"/>
              </a:tabLst>
            </a:pPr>
            <a:endParaRPr lang="en-IN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7DA1DF-B14D-3EE4-8BD0-2AE9E99BC510}"/>
              </a:ext>
            </a:extLst>
          </p:cNvPr>
          <p:cNvSpPr txBox="1"/>
          <p:nvPr/>
        </p:nvSpPr>
        <p:spPr>
          <a:xfrm>
            <a:off x="688258" y="984597"/>
            <a:ext cx="11021960" cy="768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07000"/>
              </a:lnSpc>
              <a:spcAft>
                <a:spcPts val="800"/>
              </a:spcAft>
              <a:buSzPts val="1000"/>
              <a:tabLst>
                <a:tab pos="914400" algn="l"/>
              </a:tabLst>
            </a:pP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Write a query to select all questions where the QuestionType is 'Multiple Choice’ or the QuizID is 3.</a:t>
            </a:r>
          </a:p>
          <a:p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D04A9D3-B075-20A0-4F4C-D7D3097988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6957" y="1752884"/>
            <a:ext cx="8183117" cy="300088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DBEC92C-838E-0FC7-2122-D6C44EAB6177}"/>
              </a:ext>
            </a:extLst>
          </p:cNvPr>
          <p:cNvSpPr txBox="1"/>
          <p:nvPr/>
        </p:nvSpPr>
        <p:spPr>
          <a:xfrm>
            <a:off x="1445342" y="5250426"/>
            <a:ext cx="10176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As we can see here quizid 3 is having questiontype true/false but due to where clause(or) it is also reflecting</a:t>
            </a:r>
            <a:endParaRPr lang="en-IN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806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D3BD530-8823-1B2D-B489-5B075987F93C}"/>
              </a:ext>
            </a:extLst>
          </p:cNvPr>
          <p:cNvSpPr txBox="1"/>
          <p:nvPr/>
        </p:nvSpPr>
        <p:spPr>
          <a:xfrm>
            <a:off x="1" y="255639"/>
            <a:ext cx="11887200" cy="768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07000"/>
              </a:lnSpc>
              <a:spcAft>
                <a:spcPts val="800"/>
              </a:spcAft>
              <a:buSzPts val="1000"/>
              <a:tabLst>
                <a:tab pos="914400" algn="l"/>
              </a:tabLst>
            </a:pP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Write a query to select all quizzes where the Quizname contains ‘English'.</a:t>
            </a:r>
          </a:p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F8A3A9-A052-8123-26D0-35C2EEFC2D79}"/>
              </a:ext>
            </a:extLst>
          </p:cNvPr>
          <p:cNvSpPr txBox="1"/>
          <p:nvPr/>
        </p:nvSpPr>
        <p:spPr>
          <a:xfrm>
            <a:off x="914400" y="776748"/>
            <a:ext cx="8160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Let’s solve this query by using “Like Operator”.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E16190-2A0D-27E6-0485-F62712E58D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135" y="1307690"/>
            <a:ext cx="11602066" cy="3706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3579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F2E68A-7E48-D029-9F0F-077463F0A77F}"/>
              </a:ext>
            </a:extLst>
          </p:cNvPr>
          <p:cNvSpPr txBox="1"/>
          <p:nvPr/>
        </p:nvSpPr>
        <p:spPr>
          <a:xfrm>
            <a:off x="521110" y="471948"/>
            <a:ext cx="11139948" cy="1064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07000"/>
              </a:lnSpc>
              <a:spcAft>
                <a:spcPts val="800"/>
              </a:spcAft>
              <a:buSzPts val="1000"/>
              <a:tabLst>
                <a:tab pos="914400" algn="l"/>
              </a:tabLst>
            </a:pP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Write a query to select OptionText and add new column OptionStatus from the Options table. If </a:t>
            </a:r>
            <a:r>
              <a:rPr lang="en-IN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IsCorrect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TRUE, set OptionStatus to 'Correct', otherwise 'Incorrect'.</a:t>
            </a: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0933B8-D946-A5A0-4CFE-44068A9A8811}"/>
              </a:ext>
            </a:extLst>
          </p:cNvPr>
          <p:cNvSpPr txBox="1"/>
          <p:nvPr/>
        </p:nvSpPr>
        <p:spPr>
          <a:xfrm>
            <a:off x="521110" y="1641987"/>
            <a:ext cx="5869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select iscorrect, case when iscorrect = 1 then 'correct' else 'incorrect' end as optionstatus from options;</a:t>
            </a:r>
            <a:endParaRPr lang="en-IN" dirty="0">
              <a:solidFill>
                <a:schemeClr val="tx1">
                  <a:lumMod val="75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405748-6B93-210B-EA97-C11B53C1EC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3777" y="2681271"/>
            <a:ext cx="3499668" cy="3237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8722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1BA4F7F3-DC87-F2D7-F1D7-138FAFDB1E27}"/>
              </a:ext>
            </a:extLst>
          </p:cNvPr>
          <p:cNvSpPr txBox="1"/>
          <p:nvPr/>
        </p:nvSpPr>
        <p:spPr>
          <a:xfrm>
            <a:off x="871495" y="403123"/>
            <a:ext cx="10350686" cy="1130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07000"/>
              </a:lnSpc>
              <a:spcAft>
                <a:spcPts val="800"/>
              </a:spcAft>
              <a:buSzPts val="1000"/>
              <a:tabLst>
                <a:tab pos="914400" algn="l"/>
              </a:tabLst>
            </a:pP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Write a query to find all users who have answered more than 2 questions. Use a subquery in the WHERE clause to find these </a:t>
            </a:r>
            <a:r>
              <a:rPr lang="en-IN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UserIDs</a:t>
            </a: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en-IN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6D0BFD2-5EA9-3EAB-386F-0587F09F33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0148" y="1802704"/>
            <a:ext cx="7373379" cy="189574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922AB43-8F42-AB61-0433-890C93542B30}"/>
              </a:ext>
            </a:extLst>
          </p:cNvPr>
          <p:cNvSpPr txBox="1"/>
          <p:nvPr/>
        </p:nvSpPr>
        <p:spPr>
          <a:xfrm>
            <a:off x="2241755" y="4257368"/>
            <a:ext cx="8681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92D050"/>
                </a:solidFill>
              </a:rPr>
              <a:t>Out of 10 users only 3 users has opted for more than 2 Question</a:t>
            </a:r>
          </a:p>
        </p:txBody>
      </p:sp>
    </p:spTree>
    <p:extLst>
      <p:ext uri="{BB962C8B-B14F-4D97-AF65-F5344CB8AC3E}">
        <p14:creationId xmlns:p14="http://schemas.microsoft.com/office/powerpoint/2010/main" val="7164236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03D896B-072A-7572-8368-D93F67BD38E6}"/>
              </a:ext>
            </a:extLst>
          </p:cNvPr>
          <p:cNvSpPr txBox="1"/>
          <p:nvPr/>
        </p:nvSpPr>
        <p:spPr>
          <a:xfrm>
            <a:off x="216310" y="304800"/>
            <a:ext cx="11759380" cy="801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07000"/>
              </a:lnSpc>
              <a:spcAft>
                <a:spcPts val="800"/>
              </a:spcAft>
              <a:buSzPts val="1000"/>
              <a:tabLst>
                <a:tab pos="914400" algn="l"/>
              </a:tabLst>
            </a:pP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Write a query to get the total number of questions for each quiz. Group the results by QuizID.</a:t>
            </a: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61031E-798E-16B1-06EB-EDAD57CF3C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666" y="928597"/>
            <a:ext cx="7887801" cy="348663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EE0ED7A-28FB-7D70-D5F2-9C8FCD38CB50}"/>
              </a:ext>
            </a:extLst>
          </p:cNvPr>
          <p:cNvSpPr txBox="1"/>
          <p:nvPr/>
        </p:nvSpPr>
        <p:spPr>
          <a:xfrm>
            <a:off x="962220" y="4896465"/>
            <a:ext cx="1000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FF00"/>
                </a:solidFill>
              </a:rPr>
              <a:t>As we have created one question for each Quiz, hence the total Questions count is 1.</a:t>
            </a:r>
          </a:p>
        </p:txBody>
      </p:sp>
    </p:spTree>
    <p:extLst>
      <p:ext uri="{BB962C8B-B14F-4D97-AF65-F5344CB8AC3E}">
        <p14:creationId xmlns:p14="http://schemas.microsoft.com/office/powerpoint/2010/main" val="38538134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706D62E-EC55-6863-DA21-8DA5C0608822}"/>
              </a:ext>
            </a:extLst>
          </p:cNvPr>
          <p:cNvSpPr txBox="1"/>
          <p:nvPr/>
        </p:nvSpPr>
        <p:spPr>
          <a:xfrm>
            <a:off x="265471" y="294968"/>
            <a:ext cx="116610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Write a query to get the total number of quizzes atte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mpted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by each user, but only include users who have attempted 3 and more than 3 quizzes. Use the HAVING clause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0FB340-BFB9-F4D3-BD46-2D3EBA713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757" y="1520543"/>
            <a:ext cx="4086795" cy="3305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7309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A0732B5-F4A8-B7FE-6C0A-B3E6D35F4F7B}"/>
              </a:ext>
            </a:extLst>
          </p:cNvPr>
          <p:cNvSpPr txBox="1"/>
          <p:nvPr/>
        </p:nvSpPr>
        <p:spPr>
          <a:xfrm>
            <a:off x="304800" y="294968"/>
            <a:ext cx="11572568" cy="13939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07000"/>
              </a:lnSpc>
              <a:spcAft>
                <a:spcPts val="800"/>
              </a:spcAft>
              <a:buSzPts val="1000"/>
              <a:tabLst>
                <a:tab pos="914400" algn="l"/>
              </a:tabLst>
            </a:pPr>
            <a:r>
              <a:rPr lang="en-IN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Write a query to select the top 5 quizzes with the highest number of questions.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6A568C-D2EA-BD75-E024-07D5BEE797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207" y="1457050"/>
            <a:ext cx="4191585" cy="394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8621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76812A2-21CC-5813-3F1A-56DA1D9A6208}"/>
              </a:ext>
            </a:extLst>
          </p:cNvPr>
          <p:cNvSpPr txBox="1"/>
          <p:nvPr/>
        </p:nvSpPr>
        <p:spPr>
          <a:xfrm>
            <a:off x="432619" y="432619"/>
            <a:ext cx="11277600" cy="1064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07000"/>
              </a:lnSpc>
              <a:spcAft>
                <a:spcPts val="800"/>
              </a:spcAft>
              <a:buSzPts val="1000"/>
              <a:tabLst>
                <a:tab pos="914400" algn="l"/>
              </a:tabLst>
            </a:pP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Write a query to join UserAnswers with Questions to get a list of all user answers including Username, QuestionText, and SelectedOptionID.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6FE029-E609-7285-134D-298D621C65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871" y="1199493"/>
            <a:ext cx="5461134" cy="49210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B6D95FE-2C9C-D0EE-87A4-B11E646001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6388" y="1385509"/>
            <a:ext cx="4553585" cy="106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1981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FBB031-B1EF-AFFA-972C-4918B1DE5580}"/>
              </a:ext>
            </a:extLst>
          </p:cNvPr>
          <p:cNvSpPr txBox="1"/>
          <p:nvPr/>
        </p:nvSpPr>
        <p:spPr>
          <a:xfrm>
            <a:off x="226142" y="334297"/>
            <a:ext cx="11710219" cy="1064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07000"/>
              </a:lnSpc>
              <a:spcAft>
                <a:spcPts val="800"/>
              </a:spcAft>
              <a:buSzPts val="1000"/>
              <a:tabLst>
                <a:tab pos="914400" algn="l"/>
              </a:tabLst>
            </a:pP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Write a query to get a list of all quizzes and any associated questions. Include quizzes that might not have any questions.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EC5B34-9D90-05D8-DFF1-87A88B4C8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142" y="1608642"/>
            <a:ext cx="5417574" cy="39367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090531F-2D1A-109A-60F1-3AA82A37BF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3716" y="1598810"/>
            <a:ext cx="6322142" cy="393675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CB476DB-F316-85DD-874D-7B40A1771A5B}"/>
              </a:ext>
            </a:extLst>
          </p:cNvPr>
          <p:cNvSpPr txBox="1"/>
          <p:nvPr/>
        </p:nvSpPr>
        <p:spPr>
          <a:xfrm>
            <a:off x="521111" y="5643716"/>
            <a:ext cx="11572567" cy="383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From table quizzes and Questions every quizname has questions </a:t>
            </a:r>
            <a:endParaRPr lang="en-IN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7026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9085BC4-A656-CC4B-8C91-9828FD1E22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829" y="1061884"/>
            <a:ext cx="5982535" cy="459166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790B0DF-1404-DD21-73A0-F3CF3611129A}"/>
              </a:ext>
            </a:extLst>
          </p:cNvPr>
          <p:cNvSpPr txBox="1"/>
          <p:nvPr/>
        </p:nvSpPr>
        <p:spPr>
          <a:xfrm>
            <a:off x="383458" y="285135"/>
            <a:ext cx="11808542" cy="1130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07000"/>
              </a:lnSpc>
              <a:spcAft>
                <a:spcPts val="800"/>
              </a:spcAft>
              <a:buSzPts val="1000"/>
              <a:tabLst>
                <a:tab pos="914400" algn="l"/>
              </a:tabLst>
            </a:pP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Write a query to get the total number of options for each question. Use an INNER JOIN between Questions and Options, and group by QuestionID.</a:t>
            </a: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F17DE1-5031-8E1E-5B2E-6D757A4B1B50}"/>
              </a:ext>
            </a:extLst>
          </p:cNvPr>
          <p:cNvSpPr txBox="1"/>
          <p:nvPr/>
        </p:nvSpPr>
        <p:spPr>
          <a:xfrm>
            <a:off x="1029258" y="5919019"/>
            <a:ext cx="10556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FF00"/>
                </a:solidFill>
              </a:rPr>
              <a:t>Option for each questiontext would be 1 as we have combinly mentioned in optiontext table.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3466832-47DA-E479-11B0-0CE1E52BB9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3274" y="2673756"/>
            <a:ext cx="2048161" cy="225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567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22D26A8-9403-FF8E-5342-2610DA0CC8A1}"/>
              </a:ext>
            </a:extLst>
          </p:cNvPr>
          <p:cNvSpPr txBox="1"/>
          <p:nvPr/>
        </p:nvSpPr>
        <p:spPr>
          <a:xfrm>
            <a:off x="412955" y="550606"/>
            <a:ext cx="100878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i="1" dirty="0">
                <a:latin typeface="Algerian" panose="04020705040A02060702" pitchFamily="82" charset="0"/>
              </a:rPr>
              <a:t>Objectives of OQMS :</a:t>
            </a:r>
            <a:endParaRPr lang="en-IN" sz="4400" b="1" i="1" dirty="0">
              <a:latin typeface="Algerian" panose="04020705040A02060702" pitchFamily="8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37BCAC-4227-9E98-8B2C-F587401C370A}"/>
              </a:ext>
            </a:extLst>
          </p:cNvPr>
          <p:cNvSpPr txBox="1"/>
          <p:nvPr/>
        </p:nvSpPr>
        <p:spPr>
          <a:xfrm>
            <a:off x="934065" y="1946787"/>
            <a:ext cx="1071716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Online quiz management system (OQMS) are computer programs or applications that help create, administer, and manage quizzes, tests, assessments, surveys, or exams.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main objective of OQMS is to efficiently evaluate the candidate thoroughly through a fully automated system that not only saves lot of time but also gives fast results.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For students they give papers according to their convenience time and there is no need of using extra thing</a:t>
            </a:r>
          </a:p>
          <a:p>
            <a:r>
              <a:rPr lang="en-US" dirty="0"/>
              <a:t>like pen , papers.</a:t>
            </a:r>
          </a:p>
          <a:p>
            <a:endParaRPr lang="en-US" dirty="0"/>
          </a:p>
          <a:p>
            <a:r>
              <a:rPr lang="en-US" dirty="0"/>
              <a:t>It includes the form of true-false, multiple choice questions etc..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1691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DCCED80-41FE-1112-EDFB-74DAD85B6740}"/>
              </a:ext>
            </a:extLst>
          </p:cNvPr>
          <p:cNvSpPr txBox="1"/>
          <p:nvPr/>
        </p:nvSpPr>
        <p:spPr>
          <a:xfrm>
            <a:off x="373626" y="285135"/>
            <a:ext cx="11405419" cy="11613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07000"/>
              </a:lnSpc>
              <a:spcAft>
                <a:spcPts val="800"/>
              </a:spcAft>
              <a:buSzPts val="1000"/>
              <a:tabLst>
                <a:tab pos="914400" algn="l"/>
              </a:tabLst>
            </a:pP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Write a query to find all quizzes where the average score for all users is 10. Use a subquery in the WHERE clause to find these QuizIDs.</a:t>
            </a:r>
          </a:p>
          <a:p>
            <a:endParaRPr lang="en-IN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A265C9-3FA2-527D-0D66-2D277CE1D27C}"/>
              </a:ext>
            </a:extLst>
          </p:cNvPr>
          <p:cNvSpPr txBox="1"/>
          <p:nvPr/>
        </p:nvSpPr>
        <p:spPr>
          <a:xfrm>
            <a:off x="924232" y="1446479"/>
            <a:ext cx="738402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tx1">
                    <a:lumMod val="85000"/>
                  </a:schemeClr>
                </a:solidFill>
              </a:rPr>
              <a:t>select Q.quizid, Q.quizname from Quizzes Q </a:t>
            </a:r>
          </a:p>
          <a:p>
            <a:r>
              <a:rPr lang="en-IN" dirty="0">
                <a:solidFill>
                  <a:schemeClr val="tx1">
                    <a:lumMod val="85000"/>
                  </a:schemeClr>
                </a:solidFill>
              </a:rPr>
              <a:t>where Q.quizid in (</a:t>
            </a:r>
          </a:p>
          <a:p>
            <a:r>
              <a:rPr lang="en-IN" dirty="0">
                <a:solidFill>
                  <a:schemeClr val="tx1">
                    <a:lumMod val="85000"/>
                  </a:schemeClr>
                </a:solidFill>
              </a:rPr>
              <a:t> select s.quizid </a:t>
            </a:r>
          </a:p>
          <a:p>
            <a:r>
              <a:rPr lang="en-IN" dirty="0">
                <a:solidFill>
                  <a:schemeClr val="tx1">
                    <a:lumMod val="85000"/>
                  </a:schemeClr>
                </a:solidFill>
              </a:rPr>
              <a:t>from Quizzes Q</a:t>
            </a:r>
          </a:p>
          <a:p>
            <a:r>
              <a:rPr lang="en-IN" dirty="0">
                <a:solidFill>
                  <a:schemeClr val="tx1">
                    <a:lumMod val="85000"/>
                  </a:schemeClr>
                </a:solidFill>
              </a:rPr>
              <a:t>join scores S on Q.quizid = S.quizid</a:t>
            </a:r>
          </a:p>
          <a:p>
            <a:r>
              <a:rPr lang="en-IN" dirty="0">
                <a:solidFill>
                  <a:schemeClr val="tx1">
                    <a:lumMod val="85000"/>
                  </a:schemeClr>
                </a:solidFill>
              </a:rPr>
              <a:t>group by S.quizid</a:t>
            </a:r>
          </a:p>
          <a:p>
            <a:r>
              <a:rPr lang="en-IN" dirty="0">
                <a:solidFill>
                  <a:schemeClr val="tx1">
                    <a:lumMod val="85000"/>
                  </a:schemeClr>
                </a:solidFill>
              </a:rPr>
              <a:t>having AVG(S.score)=10);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DD2B6C-4791-3EAA-22C5-E7F73CD8F4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7095" y="1312717"/>
            <a:ext cx="2495898" cy="25816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B6E7CCA-79D6-333C-1C8D-636ED499BA79}"/>
              </a:ext>
            </a:extLst>
          </p:cNvPr>
          <p:cNvSpPr txBox="1"/>
          <p:nvPr/>
        </p:nvSpPr>
        <p:spPr>
          <a:xfrm>
            <a:off x="1071716" y="4310900"/>
            <a:ext cx="8878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92D050"/>
                </a:solidFill>
              </a:rPr>
              <a:t> users has failed to answer correctly for quizid=2</a:t>
            </a:r>
          </a:p>
        </p:txBody>
      </p:sp>
    </p:spTree>
    <p:extLst>
      <p:ext uri="{BB962C8B-B14F-4D97-AF65-F5344CB8AC3E}">
        <p14:creationId xmlns:p14="http://schemas.microsoft.com/office/powerpoint/2010/main" val="38333658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E5E29F-3A10-AA98-AB8B-B0016AAF4C04}"/>
              </a:ext>
            </a:extLst>
          </p:cNvPr>
          <p:cNvSpPr txBox="1"/>
          <p:nvPr/>
        </p:nvSpPr>
        <p:spPr>
          <a:xfrm>
            <a:off x="452284" y="403123"/>
            <a:ext cx="10805651" cy="11613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07000"/>
              </a:lnSpc>
              <a:spcAft>
                <a:spcPts val="800"/>
              </a:spcAft>
              <a:buSzPts val="1000"/>
              <a:tabLst>
                <a:tab pos="914400" algn="l"/>
              </a:tabLst>
            </a:pP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Write a query to list Username, QuizName, and Score for all users who have completed a quiz. Use INNER JOIN and LEFT JOIN as necessary to get all required details.</a:t>
            </a:r>
          </a:p>
          <a:p>
            <a:endParaRPr lang="en-IN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F42508-B91A-C56F-66AE-FFF473411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284" y="1868129"/>
            <a:ext cx="4810796" cy="359123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C47208F-DB48-D612-38B7-CD51CCB063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103" y="5287385"/>
            <a:ext cx="2932368" cy="92405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70E1947-6A61-7F0C-DD4D-6ED803CE5A0C}"/>
              </a:ext>
            </a:extLst>
          </p:cNvPr>
          <p:cNvSpPr txBox="1"/>
          <p:nvPr/>
        </p:nvSpPr>
        <p:spPr>
          <a:xfrm>
            <a:off x="275303" y="1398639"/>
            <a:ext cx="11238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92D050"/>
                </a:solidFill>
              </a:rPr>
              <a:t>8 users has completed their quiz out of 10 , by using inner join.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531918-FC1A-0020-29CB-5D0B04EC88F4}"/>
              </a:ext>
            </a:extLst>
          </p:cNvPr>
          <p:cNvSpPr txBox="1"/>
          <p:nvPr/>
        </p:nvSpPr>
        <p:spPr>
          <a:xfrm>
            <a:off x="6508956" y="1564467"/>
            <a:ext cx="5329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Lets find those name who didn’t completed their quizzes by using Left join?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BBBAD16-0F65-1AC0-741E-FB84610B14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8922" y="2376626"/>
            <a:ext cx="4172532" cy="372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923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30C0D2-4161-BFFA-15F9-7F83ED4E1250}"/>
              </a:ext>
            </a:extLst>
          </p:cNvPr>
          <p:cNvSpPr txBox="1"/>
          <p:nvPr/>
        </p:nvSpPr>
        <p:spPr>
          <a:xfrm>
            <a:off x="698090" y="471948"/>
            <a:ext cx="106286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Users totalscore;</a:t>
            </a:r>
          </a:p>
          <a:p>
            <a:endParaRPr lang="en-US" dirty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70366A-B84F-8026-F991-727B5F714F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090" y="1469155"/>
            <a:ext cx="4391638" cy="43916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5A9073D-442C-1B36-D097-C0E7842495F0}"/>
              </a:ext>
            </a:extLst>
          </p:cNvPr>
          <p:cNvSpPr txBox="1"/>
          <p:nvPr/>
        </p:nvSpPr>
        <p:spPr>
          <a:xfrm>
            <a:off x="6971071" y="1976284"/>
            <a:ext cx="45228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From users table userid 110 &amp; 111 has not opted for quiz &amp; the winner for this quiz is user 102 &amp; 103 (at first place).</a:t>
            </a:r>
            <a:endParaRPr lang="en-IN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32077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52E84D0-BDC3-E8DC-2932-27E258EE3F4F}"/>
              </a:ext>
            </a:extLst>
          </p:cNvPr>
          <p:cNvSpPr txBox="1"/>
          <p:nvPr/>
        </p:nvSpPr>
        <p:spPr>
          <a:xfrm>
            <a:off x="344129" y="393290"/>
            <a:ext cx="883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lgerian" panose="04020705040A02060702" pitchFamily="82" charset="0"/>
              </a:rPr>
              <a:t>Insights from SQL:</a:t>
            </a:r>
            <a:endParaRPr lang="en-IN" sz="4000" b="1" dirty="0">
              <a:latin typeface="Algerian" panose="04020705040A02060702" pitchFamily="8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59FFBF-26F1-0854-3553-CC20B75A362C}"/>
              </a:ext>
            </a:extLst>
          </p:cNvPr>
          <p:cNvSpPr txBox="1"/>
          <p:nvPr/>
        </p:nvSpPr>
        <p:spPr>
          <a:xfrm>
            <a:off x="580103" y="1317523"/>
            <a:ext cx="109039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Firstly we have created multiple tables by using create query with primary and foreign key,</a:t>
            </a:r>
            <a:endParaRPr lang="en-IN" dirty="0"/>
          </a:p>
          <a:p>
            <a:r>
              <a:rPr lang="en-IN" dirty="0"/>
              <a:t>we also have added new column in a table by using alter table and add query.</a:t>
            </a:r>
          </a:p>
          <a:p>
            <a:endParaRPr lang="en-IN" dirty="0"/>
          </a:p>
          <a:p>
            <a:r>
              <a:rPr lang="en-IN" dirty="0"/>
              <a:t>Used Where clause (and/or), like operator, Case statement query, subquery, group by clause, having clause ,</a:t>
            </a:r>
          </a:p>
          <a:p>
            <a:r>
              <a:rPr lang="en-IN" dirty="0"/>
              <a:t>Inner join, outer join, join with aggregation, subquery with join , last but not the least we applied Advanced join query to do the data manipulation and to get prompt results.</a:t>
            </a:r>
          </a:p>
        </p:txBody>
      </p:sp>
    </p:spTree>
    <p:extLst>
      <p:ext uri="{BB962C8B-B14F-4D97-AF65-F5344CB8AC3E}">
        <p14:creationId xmlns:p14="http://schemas.microsoft.com/office/powerpoint/2010/main" val="23343881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B9E8100-D508-3498-6BDA-E9C7E1D8C2F4}"/>
              </a:ext>
            </a:extLst>
          </p:cNvPr>
          <p:cNvSpPr/>
          <p:nvPr/>
        </p:nvSpPr>
        <p:spPr>
          <a:xfrm>
            <a:off x="2231923" y="1632152"/>
            <a:ext cx="676459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  Thank you</a:t>
            </a:r>
          </a:p>
        </p:txBody>
      </p:sp>
    </p:spTree>
    <p:extLst>
      <p:ext uri="{BB962C8B-B14F-4D97-AF65-F5344CB8AC3E}">
        <p14:creationId xmlns:p14="http://schemas.microsoft.com/office/powerpoint/2010/main" val="2128672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DD1B8A-826A-1ADF-A865-95730F203550}"/>
              </a:ext>
            </a:extLst>
          </p:cNvPr>
          <p:cNvSpPr txBox="1"/>
          <p:nvPr/>
        </p:nvSpPr>
        <p:spPr>
          <a:xfrm>
            <a:off x="117987" y="314633"/>
            <a:ext cx="11867535" cy="34390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>
              <a:effectLst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  <a:buSzPts val="1000"/>
              <a:tabLst>
                <a:tab pos="914400" algn="l"/>
              </a:tabLst>
            </a:pP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Write SQL statements to create all the tables with the specified columns and foreign key references with populated data.</a:t>
            </a:r>
          </a:p>
          <a:p>
            <a:pPr lvl="1">
              <a:lnSpc>
                <a:spcPct val="107000"/>
              </a:lnSpc>
              <a:spcAft>
                <a:spcPts val="800"/>
              </a:spcAft>
              <a:buSzPts val="1000"/>
              <a:tabLst>
                <a:tab pos="914400" algn="l"/>
              </a:tabLst>
            </a:pPr>
            <a:r>
              <a:rPr lang="en-IN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  -- Users table –                                             </a:t>
            </a:r>
            <a:endParaRPr lang="en-IN" sz="18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n"/>
              <a:tabLst>
                <a:tab pos="914400" algn="l"/>
              </a:tabLst>
            </a:pPr>
            <a:endParaRPr lang="en-IN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n"/>
              <a:tabLst>
                <a:tab pos="914400" algn="l"/>
              </a:tabLst>
            </a:pPr>
            <a:endParaRPr lang="en-IN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n"/>
              <a:tabLst>
                <a:tab pos="914400" algn="l"/>
              </a:tabLst>
            </a:pPr>
            <a:endParaRPr lang="en-IN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endParaRPr lang="en-IN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endParaRPr lang="en-IN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C036F2-E9A2-1FFB-BD23-10A5ECA446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872" y="1529585"/>
            <a:ext cx="2905530" cy="141942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ED93509-A01B-C09E-1D5F-A38BEB91DCBD}"/>
              </a:ext>
            </a:extLst>
          </p:cNvPr>
          <p:cNvSpPr txBox="1"/>
          <p:nvPr/>
        </p:nvSpPr>
        <p:spPr>
          <a:xfrm>
            <a:off x="932872" y="3304695"/>
            <a:ext cx="266091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tx1">
                    <a:lumMod val="75000"/>
                  </a:schemeClr>
                </a:solidFill>
              </a:rPr>
              <a:t>create table users(userid int primary key ,username varchar(10),email varchar(30),password varchar(10), registration date);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2E9C6A-BC89-2F50-25C3-3D88F3118A1D}"/>
              </a:ext>
            </a:extLst>
          </p:cNvPr>
          <p:cNvSpPr txBox="1"/>
          <p:nvPr/>
        </p:nvSpPr>
        <p:spPr>
          <a:xfrm>
            <a:off x="4660490" y="1612490"/>
            <a:ext cx="68137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insert into users values(Userid,“username" , ‘email’ , ’password’, ‘registrationdate’);</a:t>
            </a:r>
            <a:endParaRPr lang="en-IN" dirty="0">
              <a:solidFill>
                <a:schemeClr val="tx1">
                  <a:lumMod val="75000"/>
                </a:schemeClr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D16D1AE-04A4-7499-B3CD-EF9E809F63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9414" y="2453307"/>
            <a:ext cx="5420481" cy="260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347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4FF6BC-27C1-EF29-70DA-5C61A3D9BDB1}"/>
              </a:ext>
            </a:extLst>
          </p:cNvPr>
          <p:cNvSpPr txBox="1"/>
          <p:nvPr/>
        </p:nvSpPr>
        <p:spPr>
          <a:xfrm>
            <a:off x="393290" y="353961"/>
            <a:ext cx="113267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 – Quizzes Table –</a:t>
            </a:r>
          </a:p>
          <a:p>
            <a:endParaRPr lang="en-US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CDDB2D-8769-0FE9-4CEC-E48F028E97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976" y="1139835"/>
            <a:ext cx="3038899" cy="15640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7410D28-E87C-894C-3B31-52385BD0D9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1529" y="2104103"/>
            <a:ext cx="5511606" cy="30873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E1CCE90-C1F6-E4EA-40F2-079280416CBF}"/>
              </a:ext>
            </a:extLst>
          </p:cNvPr>
          <p:cNvSpPr txBox="1"/>
          <p:nvPr/>
        </p:nvSpPr>
        <p:spPr>
          <a:xfrm>
            <a:off x="304800" y="3108293"/>
            <a:ext cx="479814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tx1">
                    <a:lumMod val="75000"/>
                  </a:schemeClr>
                </a:solidFill>
              </a:rPr>
              <a:t>create table quizzes(quizID int primary key,</a:t>
            </a:r>
          </a:p>
          <a:p>
            <a:r>
              <a:rPr lang="en-IN" dirty="0">
                <a:solidFill>
                  <a:schemeClr val="tx1">
                    <a:lumMod val="75000"/>
                  </a:schemeClr>
                </a:solidFill>
              </a:rPr>
              <a:t>Quizname varchar(10),Descriptiontext,</a:t>
            </a:r>
          </a:p>
          <a:p>
            <a:r>
              <a:rPr lang="en-IN" dirty="0">
                <a:solidFill>
                  <a:schemeClr val="tx1">
                    <a:lumMod val="75000"/>
                  </a:schemeClr>
                </a:solidFill>
              </a:rPr>
              <a:t>creationdate date);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B51FF8-81D9-6A11-1BED-70E26EC7141D}"/>
              </a:ext>
            </a:extLst>
          </p:cNvPr>
          <p:cNvSpPr txBox="1"/>
          <p:nvPr/>
        </p:nvSpPr>
        <p:spPr>
          <a:xfrm>
            <a:off x="5633884" y="963561"/>
            <a:ext cx="5875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tx1">
                    <a:lumMod val="85000"/>
                  </a:schemeClr>
                </a:solidFill>
              </a:rPr>
              <a:t>insert into quizzes</a:t>
            </a:r>
          </a:p>
          <a:p>
            <a:r>
              <a:rPr lang="en-IN" dirty="0">
                <a:solidFill>
                  <a:schemeClr val="tx1">
                    <a:lumMod val="85000"/>
                  </a:schemeClr>
                </a:solidFill>
              </a:rPr>
              <a:t>values(quizid, ’</a:t>
            </a:r>
            <a:r>
              <a:rPr lang="en-IN" dirty="0" err="1">
                <a:solidFill>
                  <a:schemeClr val="tx1">
                    <a:lumMod val="85000"/>
                  </a:schemeClr>
                </a:solidFill>
              </a:rPr>
              <a:t>quizname</a:t>
            </a:r>
            <a:r>
              <a:rPr lang="en-IN" dirty="0">
                <a:solidFill>
                  <a:schemeClr val="tx1">
                    <a:lumMod val="85000"/>
                  </a:schemeClr>
                </a:solidFill>
              </a:rPr>
              <a:t>’ ,’description’, ’creationdate');</a:t>
            </a:r>
          </a:p>
        </p:txBody>
      </p:sp>
    </p:spTree>
    <p:extLst>
      <p:ext uri="{BB962C8B-B14F-4D97-AF65-F5344CB8AC3E}">
        <p14:creationId xmlns:p14="http://schemas.microsoft.com/office/powerpoint/2010/main" val="2465137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0D6E96-B71E-3578-ECD5-7AFE2AB29EB4}"/>
              </a:ext>
            </a:extLst>
          </p:cNvPr>
          <p:cNvSpPr txBox="1"/>
          <p:nvPr/>
        </p:nvSpPr>
        <p:spPr>
          <a:xfrm>
            <a:off x="570271" y="383458"/>
            <a:ext cx="109924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 – Questions Table –</a:t>
            </a: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1EC7C3-8EA0-17CC-762F-A4EBA00D5E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124" y="1242614"/>
            <a:ext cx="3105583" cy="13432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8068943-7A1E-6B50-888B-C4A942D9CE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5857" y="2712431"/>
            <a:ext cx="6201640" cy="28293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B92CC16-9BD6-9911-072D-69BB26E706F9}"/>
              </a:ext>
            </a:extLst>
          </p:cNvPr>
          <p:cNvSpPr txBox="1"/>
          <p:nvPr/>
        </p:nvSpPr>
        <p:spPr>
          <a:xfrm>
            <a:off x="658762" y="2974258"/>
            <a:ext cx="32544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create table quizzes(quizID int primary key , quizname varchar(10),Description text , creationdate date);</a:t>
            </a:r>
            <a:endParaRPr lang="en-IN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353612-1BCA-9E88-B7D8-B9390821CAB5}"/>
              </a:ext>
            </a:extLst>
          </p:cNvPr>
          <p:cNvSpPr txBox="1"/>
          <p:nvPr/>
        </p:nvSpPr>
        <p:spPr>
          <a:xfrm>
            <a:off x="4591666" y="1530837"/>
            <a:ext cx="5643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insert into questions values(questioned , quizid , ’</a:t>
            </a:r>
            <a:r>
              <a:rPr lang="en-US" dirty="0" err="1">
                <a:solidFill>
                  <a:schemeClr val="tx1">
                    <a:lumMod val="85000"/>
                  </a:schemeClr>
                </a:solidFill>
              </a:rPr>
              <a:t>questiontext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’ , ’</a:t>
            </a:r>
            <a:r>
              <a:rPr lang="en-US" dirty="0" err="1">
                <a:solidFill>
                  <a:schemeClr val="tx1">
                    <a:lumMod val="85000"/>
                  </a:schemeClr>
                </a:solidFill>
              </a:rPr>
              <a:t>questiontype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’ );</a:t>
            </a:r>
            <a:endParaRPr lang="en-IN" dirty="0">
              <a:solidFill>
                <a:schemeClr val="tx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4392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7E176C1-041F-9B3B-EADB-51F120CA89F6}"/>
              </a:ext>
            </a:extLst>
          </p:cNvPr>
          <p:cNvSpPr txBox="1"/>
          <p:nvPr/>
        </p:nvSpPr>
        <p:spPr>
          <a:xfrm>
            <a:off x="88489" y="314632"/>
            <a:ext cx="116020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 – Options Table –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D95A07-70F7-C047-9B0B-364B042DA7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76748"/>
            <a:ext cx="5329083" cy="23892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3E943F8-14AD-24C6-2F78-B1848B3D56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2373" y="1822937"/>
            <a:ext cx="6076335" cy="36732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C5B3CB8-192F-77A2-1AD1-570CEA6F839B}"/>
              </a:ext>
            </a:extLst>
          </p:cNvPr>
          <p:cNvSpPr txBox="1"/>
          <p:nvPr/>
        </p:nvSpPr>
        <p:spPr>
          <a:xfrm>
            <a:off x="176980" y="4522838"/>
            <a:ext cx="5329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insert into options values(optionid, questionid, ‘optiontext’ , ’ iscorrect ');</a:t>
            </a:r>
            <a:endParaRPr lang="en-IN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8" name="Arrow: Bent 7">
            <a:extLst>
              <a:ext uri="{FF2B5EF4-FFF2-40B4-BE49-F238E27FC236}">
                <a16:creationId xmlns:a16="http://schemas.microsoft.com/office/drawing/2014/main" id="{F4447EF8-4420-5DCF-82F1-A7120DE4E2FA}"/>
              </a:ext>
            </a:extLst>
          </p:cNvPr>
          <p:cNvSpPr/>
          <p:nvPr/>
        </p:nvSpPr>
        <p:spPr>
          <a:xfrm>
            <a:off x="176980" y="3692013"/>
            <a:ext cx="5545393" cy="830825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9593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1D9A562-C601-5493-316A-8C207FC549E1}"/>
              </a:ext>
            </a:extLst>
          </p:cNvPr>
          <p:cNvSpPr txBox="1"/>
          <p:nvPr/>
        </p:nvSpPr>
        <p:spPr>
          <a:xfrm>
            <a:off x="324465" y="304800"/>
            <a:ext cx="115037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 – Useranswers Table –</a:t>
            </a:r>
          </a:p>
          <a:p>
            <a:endParaRPr lang="en-US" dirty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8C9160-1C88-4903-F44F-360C92D4D6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104" y="934065"/>
            <a:ext cx="5325218" cy="23597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E75C5B2-7F2F-17DC-4934-560914DB86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5212" y="99622"/>
            <a:ext cx="5182323" cy="290553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BCF6DB3-6454-F17A-A99D-5CFC725A9D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5212" y="3005152"/>
            <a:ext cx="5182323" cy="10654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0B64930-5647-2DBE-694A-1CEFE5FF1472}"/>
              </a:ext>
            </a:extLst>
          </p:cNvPr>
          <p:cNvSpPr txBox="1"/>
          <p:nvPr/>
        </p:nvSpPr>
        <p:spPr>
          <a:xfrm>
            <a:off x="1356852" y="4935794"/>
            <a:ext cx="10667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insert into useranswers values(useranswerid , userid , questionid , selectedoptionid, ’ answerdate ');</a:t>
            </a:r>
            <a:endParaRPr lang="en-IN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11" name="Arrow: Bent 10">
            <a:extLst>
              <a:ext uri="{FF2B5EF4-FFF2-40B4-BE49-F238E27FC236}">
                <a16:creationId xmlns:a16="http://schemas.microsoft.com/office/drawing/2014/main" id="{3673A343-5246-A354-5DA5-391A721F8594}"/>
              </a:ext>
            </a:extLst>
          </p:cNvPr>
          <p:cNvSpPr/>
          <p:nvPr/>
        </p:nvSpPr>
        <p:spPr>
          <a:xfrm>
            <a:off x="1071715" y="3564195"/>
            <a:ext cx="5515897" cy="1660253"/>
          </a:xfrm>
          <a:prstGeom prst="bentArrow">
            <a:avLst>
              <a:gd name="adj1" fmla="val 25000"/>
              <a:gd name="adj2" fmla="val 5161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5954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C8182BD-54AD-8F6B-85C7-74F1678C69D6}"/>
              </a:ext>
            </a:extLst>
          </p:cNvPr>
          <p:cNvSpPr txBox="1"/>
          <p:nvPr/>
        </p:nvSpPr>
        <p:spPr>
          <a:xfrm>
            <a:off x="275303" y="344129"/>
            <a:ext cx="116217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6 – Scores Table –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0CA5A9-4225-C5E3-32DC-DE315CAAC5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433" y="1142680"/>
            <a:ext cx="4124901" cy="15242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911C0EA-8E84-92CA-135A-4927C1C087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2188" y="1051084"/>
            <a:ext cx="3829584" cy="284837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D1FCE23-7FDB-3359-CC12-C83CE391DD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2189" y="3899457"/>
            <a:ext cx="3829584" cy="9145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C412D7B-85CC-7C10-27E4-4CAD94A3046B}"/>
              </a:ext>
            </a:extLst>
          </p:cNvPr>
          <p:cNvSpPr txBox="1"/>
          <p:nvPr/>
        </p:nvSpPr>
        <p:spPr>
          <a:xfrm>
            <a:off x="707923" y="3146323"/>
            <a:ext cx="47194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tx1">
                    <a:lumMod val="85000"/>
                  </a:schemeClr>
                </a:solidFill>
              </a:rPr>
              <a:t>create table scores( scoreid int primary key ,userid int , foreign key (userid) references users (userid) ,quizID int , foreign key (quizID) references Quizzes(QuizID),score double(4,2), attemptdate date);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DF45E4-5FEE-2ABF-4A2E-A7200B64D667}"/>
              </a:ext>
            </a:extLst>
          </p:cNvPr>
          <p:cNvSpPr txBox="1"/>
          <p:nvPr/>
        </p:nvSpPr>
        <p:spPr>
          <a:xfrm>
            <a:off x="9812594" y="1337187"/>
            <a:ext cx="20844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insert into scores values(scoreid,</a:t>
            </a:r>
          </a:p>
          <a:p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Userid ,quizid,</a:t>
            </a:r>
          </a:p>
          <a:p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score, ’attemptdate’);</a:t>
            </a:r>
            <a:endParaRPr lang="en-IN" dirty="0">
              <a:solidFill>
                <a:schemeClr val="tx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896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E9A392-438E-2179-E041-11CB1DE72591}"/>
              </a:ext>
            </a:extLst>
          </p:cNvPr>
          <p:cNvSpPr txBox="1"/>
          <p:nvPr/>
        </p:nvSpPr>
        <p:spPr>
          <a:xfrm>
            <a:off x="412955" y="491613"/>
            <a:ext cx="11307097" cy="1233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07000"/>
              </a:lnSpc>
              <a:spcAft>
                <a:spcPts val="800"/>
              </a:spcAft>
              <a:buSzPts val="1000"/>
              <a:tabLst>
                <a:tab pos="914400" algn="l"/>
              </a:tabLst>
            </a:pP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Write a query to select all quizzes created after January 15, 2024, from the Quizzes table.</a:t>
            </a:r>
          </a:p>
          <a:p>
            <a:pPr lvl="1">
              <a:lnSpc>
                <a:spcPct val="107000"/>
              </a:lnSpc>
              <a:spcAft>
                <a:spcPts val="800"/>
              </a:spcAft>
              <a:buSzPts val="1000"/>
              <a:tabLst>
                <a:tab pos="914400" algn="l"/>
              </a:tabLst>
            </a:pP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B2C480-D8E8-4E04-BBA4-AA3F7797153F}"/>
              </a:ext>
            </a:extLst>
          </p:cNvPr>
          <p:cNvSpPr txBox="1"/>
          <p:nvPr/>
        </p:nvSpPr>
        <p:spPr>
          <a:xfrm>
            <a:off x="471949" y="1396181"/>
            <a:ext cx="61746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tx1">
                    <a:lumMod val="75000"/>
                  </a:schemeClr>
                </a:solidFill>
              </a:rPr>
              <a:t> select * from quizzes where creationdate &gt;'2024-01-15';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EDF794-600B-8B65-0C80-B9E6D34088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0745" y="2459456"/>
            <a:ext cx="5525271" cy="207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17078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2537</TotalTime>
  <Words>1023</Words>
  <Application>Microsoft Office PowerPoint</Application>
  <PresentationFormat>Widescreen</PresentationFormat>
  <Paragraphs>82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Algerian</vt:lpstr>
      <vt:lpstr>Arial Rounded MT Bold</vt:lpstr>
      <vt:lpstr>Calibri</vt:lpstr>
      <vt:lpstr>Calibri Light</vt:lpstr>
      <vt:lpstr>Courier New</vt:lpstr>
      <vt:lpstr>Wingdings</vt:lpstr>
      <vt:lpstr>Retrospect</vt:lpstr>
      <vt:lpstr>ONLINE QUIZ MANAGEMENT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Saba Ansari</dc:creator>
  <cp:lastModifiedBy>Saba Ansari</cp:lastModifiedBy>
  <cp:revision>112</cp:revision>
  <dcterms:created xsi:type="dcterms:W3CDTF">2024-08-14T15:16:36Z</dcterms:created>
  <dcterms:modified xsi:type="dcterms:W3CDTF">2024-08-23T15:54:48Z</dcterms:modified>
</cp:coreProperties>
</file>