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03" autoAdjust="0"/>
  </p:normalViewPr>
  <p:slideViewPr>
    <p:cSldViewPr snapToGrid="0">
      <p:cViewPr varScale="1">
        <p:scale>
          <a:sx n="77" d="100"/>
          <a:sy n="77" d="100"/>
        </p:scale>
        <p:origin x="91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exels.com/photo/thank-you-heart-text-791024/"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Worldwide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9274629" y="6224641"/>
            <a:ext cx="2786400" cy="717335"/>
          </a:xfrm>
        </p:spPr>
        <p:txBody>
          <a:bodyPr>
            <a:normAutofit/>
          </a:bodyPr>
          <a:lstStyle/>
          <a:p>
            <a:r>
              <a:rPr lang="en-US" sz="2800" dirty="0"/>
              <a:t>Presented by Saba</a:t>
            </a:r>
          </a:p>
        </p:txBody>
      </p:sp>
    </p:spTree>
    <p:extLst>
      <p:ext uri="{BB962C8B-B14F-4D97-AF65-F5344CB8AC3E}">
        <p14:creationId xmlns:p14="http://schemas.microsoft.com/office/powerpoint/2010/main" val="633738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72F8-8632-5E4F-BA77-83F01A4F3D3E}"/>
              </a:ext>
            </a:extLst>
          </p:cNvPr>
          <p:cNvSpPr>
            <a:spLocks noGrp="1"/>
          </p:cNvSpPr>
          <p:nvPr>
            <p:ph type="title"/>
          </p:nvPr>
        </p:nvSpPr>
        <p:spPr>
          <a:xfrm>
            <a:off x="3620278" y="373225"/>
            <a:ext cx="4665306" cy="1222310"/>
          </a:xfrm>
        </p:spPr>
        <p:txBody>
          <a:bodyPr>
            <a:normAutofit/>
          </a:bodyPr>
          <a:lstStyle/>
          <a:p>
            <a:r>
              <a:rPr lang="en-US" dirty="0"/>
              <a:t>	INTRODUCTION</a:t>
            </a:r>
            <a:endParaRPr lang="en-IN" dirty="0"/>
          </a:p>
        </p:txBody>
      </p:sp>
      <p:sp>
        <p:nvSpPr>
          <p:cNvPr id="3" name="Text Placeholder 2">
            <a:extLst>
              <a:ext uri="{FF2B5EF4-FFF2-40B4-BE49-F238E27FC236}">
                <a16:creationId xmlns:a16="http://schemas.microsoft.com/office/drawing/2014/main" id="{C110B69B-001B-335B-D5C2-7F943562F918}"/>
              </a:ext>
            </a:extLst>
          </p:cNvPr>
          <p:cNvSpPr>
            <a:spLocks noGrp="1"/>
          </p:cNvSpPr>
          <p:nvPr>
            <p:ph type="body" sz="half" idx="2"/>
          </p:nvPr>
        </p:nvSpPr>
        <p:spPr>
          <a:xfrm>
            <a:off x="913794" y="1399592"/>
            <a:ext cx="10376247" cy="5383763"/>
          </a:xfrm>
        </p:spPr>
        <p:txBody>
          <a:bodyPr>
            <a:noAutofit/>
          </a:bodyPr>
          <a:lstStyle/>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Coffee is an hot drink made from the roasted and ground seeds(coffee beans) of a tropical shrub.</a:t>
            </a:r>
          </a:p>
          <a:p>
            <a:pPr algn="l"/>
            <a:endParaRPr lang="en-US" sz="1800" dirty="0"/>
          </a:p>
          <a:p>
            <a:pPr algn="l"/>
            <a:r>
              <a:rPr lang="en-US" sz="1800" dirty="0"/>
              <a:t>The four main coffee types are </a:t>
            </a:r>
            <a:r>
              <a:rPr lang="en-US" sz="1800" b="1" dirty="0"/>
              <a:t>Arabica, Robusta, Excelsa and Liberica </a:t>
            </a:r>
            <a:r>
              <a:rPr lang="en-US" sz="1800" dirty="0"/>
              <a:t>.</a:t>
            </a:r>
          </a:p>
          <a:p>
            <a:pPr algn="l"/>
            <a:r>
              <a:rPr lang="en-US" sz="1800" dirty="0"/>
              <a:t>Out of them Arabica &amp; Robusta is the most popular worldwide hence we will find here how many countries are involved</a:t>
            </a:r>
          </a:p>
          <a:p>
            <a:pPr algn="l"/>
            <a:r>
              <a:rPr lang="en-US" sz="1800" dirty="0"/>
              <a:t>In production of these coffee seeds.  </a:t>
            </a:r>
          </a:p>
          <a:p>
            <a:pPr algn="l"/>
            <a:r>
              <a:rPr lang="en-US" sz="1800" b="1" dirty="0"/>
              <a:t>Arabica beans :</a:t>
            </a:r>
            <a:r>
              <a:rPr lang="en-US" sz="1800" dirty="0"/>
              <a:t>     an evergreen shrub or tree yielding seeds that produce a high quality coffee and form a large portion of the coffee of commerce.</a:t>
            </a:r>
          </a:p>
          <a:p>
            <a:pPr algn="l"/>
            <a:r>
              <a:rPr lang="en-US" sz="1800" dirty="0"/>
              <a:t>The seeds of arabica especially roasted and often ground.</a:t>
            </a:r>
          </a:p>
          <a:p>
            <a:pPr algn="l"/>
            <a:r>
              <a:rPr lang="en-US" sz="1800" b="1" dirty="0"/>
              <a:t>Robusta : </a:t>
            </a:r>
            <a:r>
              <a:rPr lang="en-US" sz="1800" dirty="0"/>
              <a:t>a coffee that is indigenous to central Africa but grown in Java and has high resistance to coffee rust. The seeds of Robusta is known for high caffeine.</a:t>
            </a:r>
            <a:endParaRPr lang="en-US" sz="1800" b="1"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IN" sz="1800" dirty="0"/>
          </a:p>
        </p:txBody>
      </p:sp>
    </p:spTree>
    <p:extLst>
      <p:ext uri="{BB962C8B-B14F-4D97-AF65-F5344CB8AC3E}">
        <p14:creationId xmlns:p14="http://schemas.microsoft.com/office/powerpoint/2010/main" val="3487673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0D983A-D7EF-8B10-3850-A42B22A5AEC2}"/>
              </a:ext>
            </a:extLst>
          </p:cNvPr>
          <p:cNvSpPr txBox="1"/>
          <p:nvPr/>
        </p:nvSpPr>
        <p:spPr>
          <a:xfrm>
            <a:off x="4590661" y="429208"/>
            <a:ext cx="1505339" cy="584775"/>
          </a:xfrm>
          <a:prstGeom prst="rect">
            <a:avLst/>
          </a:prstGeom>
          <a:noFill/>
        </p:spPr>
        <p:txBody>
          <a:bodyPr wrap="square" rtlCol="0">
            <a:spAutoFit/>
          </a:bodyPr>
          <a:lstStyle/>
          <a:p>
            <a:r>
              <a:rPr lang="en-US" sz="3200" dirty="0"/>
              <a:t>Agenda</a:t>
            </a:r>
            <a:endParaRPr lang="en-IN" sz="3200" dirty="0"/>
          </a:p>
        </p:txBody>
      </p:sp>
      <p:sp>
        <p:nvSpPr>
          <p:cNvPr id="3" name="TextBox 2">
            <a:extLst>
              <a:ext uri="{FF2B5EF4-FFF2-40B4-BE49-F238E27FC236}">
                <a16:creationId xmlns:a16="http://schemas.microsoft.com/office/drawing/2014/main" id="{E5341B77-62A6-4FB7-08AE-21D69405C7EB}"/>
              </a:ext>
            </a:extLst>
          </p:cNvPr>
          <p:cNvSpPr txBox="1"/>
          <p:nvPr/>
        </p:nvSpPr>
        <p:spPr>
          <a:xfrm>
            <a:off x="373224" y="1455576"/>
            <a:ext cx="11346025" cy="5078313"/>
          </a:xfrm>
          <a:prstGeom prst="rect">
            <a:avLst/>
          </a:prstGeom>
          <a:noFill/>
        </p:spPr>
        <p:txBody>
          <a:bodyPr wrap="square" rtlCol="0">
            <a:spAutoFit/>
          </a:bodyPr>
          <a:lstStyle/>
          <a:p>
            <a:r>
              <a:rPr lang="en-US" dirty="0"/>
              <a:t>We will do a small case study by taking 55 Countries into consideration to better understand the production of coffee beans from 2010-2020.</a:t>
            </a:r>
          </a:p>
          <a:p>
            <a:endParaRPr lang="en-US" dirty="0"/>
          </a:p>
          <a:p>
            <a:endParaRPr lang="en-US" dirty="0"/>
          </a:p>
          <a:p>
            <a:r>
              <a:rPr lang="en-US" dirty="0"/>
              <a:t>Researches needs to be done on:</a:t>
            </a:r>
          </a:p>
          <a:p>
            <a:endParaRPr lang="en-US" dirty="0"/>
          </a:p>
          <a:p>
            <a:endParaRPr lang="en-US" dirty="0"/>
          </a:p>
          <a:p>
            <a:r>
              <a:rPr lang="en-US" dirty="0"/>
              <a:t>Which coffee is produced at large scale?</a:t>
            </a:r>
          </a:p>
          <a:p>
            <a:r>
              <a:rPr lang="en-US" dirty="0"/>
              <a:t>Which coffee is produced at small scale?</a:t>
            </a:r>
          </a:p>
          <a:p>
            <a:r>
              <a:rPr lang="en-US" dirty="0"/>
              <a:t>Country wise coffee production ?</a:t>
            </a:r>
          </a:p>
          <a:p>
            <a:r>
              <a:rPr lang="en-US" dirty="0"/>
              <a:t>Top 5 Countries to involve on high production of Arabica?</a:t>
            </a:r>
          </a:p>
          <a:p>
            <a:r>
              <a:rPr lang="en-US" dirty="0"/>
              <a:t>Top 5 Countries to involve on high production of Robusta?</a:t>
            </a:r>
          </a:p>
          <a:p>
            <a:r>
              <a:rPr lang="en-US" dirty="0"/>
              <a:t>Production Report from 2010-2020 on yearly basis?</a:t>
            </a:r>
          </a:p>
          <a:p>
            <a:r>
              <a:rPr lang="en-US" dirty="0"/>
              <a:t>Country with no production?</a:t>
            </a:r>
          </a:p>
          <a:p>
            <a:r>
              <a:rPr lang="en-US" dirty="0"/>
              <a:t>How many percentage of countries producing Robusta?</a:t>
            </a:r>
          </a:p>
          <a:p>
            <a:r>
              <a:rPr lang="en-US" dirty="0"/>
              <a:t>Highest production year?</a:t>
            </a:r>
          </a:p>
          <a:p>
            <a:r>
              <a:rPr lang="en-US" dirty="0"/>
              <a:t>2019-2020 production count of Arabica &amp; Robusta?</a:t>
            </a:r>
          </a:p>
          <a:p>
            <a:endParaRPr lang="en-US" dirty="0"/>
          </a:p>
        </p:txBody>
      </p:sp>
    </p:spTree>
    <p:extLst>
      <p:ext uri="{BB962C8B-B14F-4D97-AF65-F5344CB8AC3E}">
        <p14:creationId xmlns:p14="http://schemas.microsoft.com/office/powerpoint/2010/main" val="30999593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51710-50FE-5E4C-D51F-DF2F9E77E7F8}"/>
              </a:ext>
            </a:extLst>
          </p:cNvPr>
          <p:cNvPicPr>
            <a:picLocks noChangeAspect="1"/>
          </p:cNvPicPr>
          <p:nvPr/>
        </p:nvPicPr>
        <p:blipFill>
          <a:blip r:embed="rId2"/>
          <a:stretch>
            <a:fillRect/>
          </a:stretch>
        </p:blipFill>
        <p:spPr>
          <a:xfrm>
            <a:off x="111966" y="1124151"/>
            <a:ext cx="12008499" cy="4609697"/>
          </a:xfrm>
          <a:prstGeom prst="rect">
            <a:avLst/>
          </a:prstGeom>
        </p:spPr>
      </p:pic>
    </p:spTree>
    <p:extLst>
      <p:ext uri="{BB962C8B-B14F-4D97-AF65-F5344CB8AC3E}">
        <p14:creationId xmlns:p14="http://schemas.microsoft.com/office/powerpoint/2010/main" val="2583967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19DB12-3268-79B0-F95B-D01F7CF014CD}"/>
              </a:ext>
            </a:extLst>
          </p:cNvPr>
          <p:cNvSpPr txBox="1"/>
          <p:nvPr/>
        </p:nvSpPr>
        <p:spPr>
          <a:xfrm>
            <a:off x="472751" y="261257"/>
            <a:ext cx="11719249" cy="646331"/>
          </a:xfrm>
          <a:prstGeom prst="rect">
            <a:avLst/>
          </a:prstGeom>
          <a:noFill/>
        </p:spPr>
        <p:txBody>
          <a:bodyPr wrap="square" rtlCol="0">
            <a:spAutoFit/>
          </a:bodyPr>
          <a:lstStyle/>
          <a:p>
            <a:r>
              <a:rPr lang="en-US" sz="3600" b="1" dirty="0"/>
              <a:t>Based on the Research we found that:</a:t>
            </a:r>
            <a:endParaRPr lang="en-IN" sz="3600" b="1" dirty="0"/>
          </a:p>
        </p:txBody>
      </p:sp>
      <p:sp>
        <p:nvSpPr>
          <p:cNvPr id="4" name="TextBox 3">
            <a:extLst>
              <a:ext uri="{FF2B5EF4-FFF2-40B4-BE49-F238E27FC236}">
                <a16:creationId xmlns:a16="http://schemas.microsoft.com/office/drawing/2014/main" id="{AC336734-324E-6564-E38E-9AA69896C345}"/>
              </a:ext>
            </a:extLst>
          </p:cNvPr>
          <p:cNvSpPr txBox="1"/>
          <p:nvPr/>
        </p:nvSpPr>
        <p:spPr>
          <a:xfrm>
            <a:off x="553616" y="1408923"/>
            <a:ext cx="11084767" cy="3693319"/>
          </a:xfrm>
          <a:prstGeom prst="rect">
            <a:avLst/>
          </a:prstGeom>
          <a:noFill/>
        </p:spPr>
        <p:txBody>
          <a:bodyPr wrap="square" rtlCol="0">
            <a:spAutoFit/>
          </a:bodyPr>
          <a:lstStyle/>
          <a:p>
            <a:r>
              <a:rPr lang="en-US" dirty="0"/>
              <a:t>--- Arabica seeds are produced on large scale from 2010 to 2020.</a:t>
            </a:r>
          </a:p>
          <a:p>
            <a:r>
              <a:rPr lang="en-US" dirty="0"/>
              <a:t>---</a:t>
            </a:r>
            <a:r>
              <a:rPr lang="en-IN" dirty="0"/>
              <a:t> Over these 10 </a:t>
            </a:r>
            <a:r>
              <a:rPr lang="en-IN" dirty="0" err="1"/>
              <a:t>yrs</a:t>
            </a:r>
            <a:r>
              <a:rPr lang="en-IN" dirty="0"/>
              <a:t> Robusta was only produced by 2% of an entire production.</a:t>
            </a:r>
          </a:p>
          <a:p>
            <a:r>
              <a:rPr lang="en-IN" dirty="0"/>
              <a:t>--- Out of 55 countries we found that 22 countries are involve into production of Arabica seeds, where 15 countries are majorly focusing on production of Robusta, 18 other countries are involved in production of both the coffees.</a:t>
            </a:r>
          </a:p>
          <a:p>
            <a:r>
              <a:rPr lang="en-IN" dirty="0"/>
              <a:t>--- Top 5 countries are involved in production of Arabica is Nicaragua, Colombia, Ethiopia, Honduras &amp; Peru.</a:t>
            </a:r>
          </a:p>
          <a:p>
            <a:r>
              <a:rPr lang="en-IN" dirty="0"/>
              <a:t>--- Top 5 countries are involved in production of Robusta is CÃ´te d'Ivoire, Lao People's Democratic Republic, Madagascar, Guinea &amp; Togo.</a:t>
            </a:r>
          </a:p>
          <a:p>
            <a:r>
              <a:rPr lang="en-IN" dirty="0"/>
              <a:t>--- Production Report from 2010-2020 (Refer 4rth slide , year on year production report chart)</a:t>
            </a:r>
          </a:p>
          <a:p>
            <a:r>
              <a:rPr lang="en-IN" dirty="0"/>
              <a:t>--- Equatorial Guinea is the only country who is not involved in production .</a:t>
            </a:r>
          </a:p>
          <a:p>
            <a:r>
              <a:rPr lang="en-IN" dirty="0"/>
              <a:t>--- Out of 55 countries only 15 countries are producing Robusta in percentage 8.25% .</a:t>
            </a:r>
          </a:p>
          <a:p>
            <a:r>
              <a:rPr lang="en-IN" dirty="0"/>
              <a:t>--- 2018-19 was the highest production year with count of 10347780000 .</a:t>
            </a:r>
          </a:p>
          <a:p>
            <a:r>
              <a:rPr lang="en-US" dirty="0"/>
              <a:t>--- 2019-20 production count of Arabica is 2341020000 and Robusta count is 200100000.</a:t>
            </a:r>
          </a:p>
          <a:p>
            <a:endParaRPr lang="en-IN" dirty="0"/>
          </a:p>
        </p:txBody>
      </p:sp>
    </p:spTree>
    <p:extLst>
      <p:ext uri="{BB962C8B-B14F-4D97-AF65-F5344CB8AC3E}">
        <p14:creationId xmlns:p14="http://schemas.microsoft.com/office/powerpoint/2010/main" val="2285855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DD15E-4A6C-90BA-87A3-103CB4F74F29}"/>
              </a:ext>
            </a:extLst>
          </p:cNvPr>
          <p:cNvSpPr txBox="1"/>
          <p:nvPr/>
        </p:nvSpPr>
        <p:spPr>
          <a:xfrm>
            <a:off x="410547" y="373225"/>
            <a:ext cx="11224726" cy="3724096"/>
          </a:xfrm>
          <a:prstGeom prst="rect">
            <a:avLst/>
          </a:prstGeom>
          <a:noFill/>
        </p:spPr>
        <p:txBody>
          <a:bodyPr wrap="square" rtlCol="0">
            <a:spAutoFit/>
          </a:bodyPr>
          <a:lstStyle/>
          <a:p>
            <a:r>
              <a:rPr lang="en-US" sz="2800" b="1" dirty="0"/>
              <a:t>Data Reference :</a:t>
            </a:r>
          </a:p>
          <a:p>
            <a:endParaRPr lang="en-US" dirty="0"/>
          </a:p>
          <a:p>
            <a:r>
              <a:rPr lang="en-IN" dirty="0">
                <a:hlinkClick r:id="rId2"/>
              </a:rPr>
              <a:t>https://www.kaggle.com/datasets</a:t>
            </a:r>
            <a:endParaRPr lang="en-US" dirty="0"/>
          </a:p>
          <a:p>
            <a:endParaRPr lang="en-US" dirty="0"/>
          </a:p>
          <a:p>
            <a:endParaRPr lang="en-US" dirty="0"/>
          </a:p>
          <a:p>
            <a:endParaRPr lang="en-US" dirty="0"/>
          </a:p>
          <a:p>
            <a:r>
              <a:rPr lang="en-US" sz="2800" b="1" dirty="0"/>
              <a:t>Insights: </a:t>
            </a:r>
          </a:p>
          <a:p>
            <a:endParaRPr lang="en-US" dirty="0"/>
          </a:p>
          <a:p>
            <a:r>
              <a:rPr lang="en-US" dirty="0"/>
              <a:t>We have used Pivot table to summarize large amount of data quickly by grouping and aggregating it.</a:t>
            </a:r>
          </a:p>
          <a:p>
            <a:r>
              <a:rPr lang="en-US" dirty="0"/>
              <a:t>Also have used pie charts, doughnut chart, Histogram chart, stacked line chart &amp; Column cluster charts to make a presentable data with Slicer on it.</a:t>
            </a:r>
          </a:p>
          <a:p>
            <a:endParaRPr lang="en-IN" dirty="0"/>
          </a:p>
        </p:txBody>
      </p:sp>
    </p:spTree>
    <p:extLst>
      <p:ext uri="{BB962C8B-B14F-4D97-AF65-F5344CB8AC3E}">
        <p14:creationId xmlns:p14="http://schemas.microsoft.com/office/powerpoint/2010/main" val="23734556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391C05-15E4-CF59-981F-DFCC596398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9329" y="1"/>
            <a:ext cx="11976653" cy="6858000"/>
          </a:xfrm>
          <a:prstGeom prst="rect">
            <a:avLst/>
          </a:prstGeom>
        </p:spPr>
      </p:pic>
    </p:spTree>
    <p:extLst>
      <p:ext uri="{BB962C8B-B14F-4D97-AF65-F5344CB8AC3E}">
        <p14:creationId xmlns:p14="http://schemas.microsoft.com/office/powerpoint/2010/main" val="1060735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{6C2EC384-61CA-4E14-BC43-B50E2EFB2BDE}tf12214701_win32</Template>
  <TotalTime>277</TotalTime>
  <Words>509</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Goudy Old Style</vt:lpstr>
      <vt:lpstr>Wingdings 2</vt:lpstr>
      <vt:lpstr>SlateVTI</vt:lpstr>
      <vt:lpstr>Worldwide coffee production</vt:lpstr>
      <vt:lpstr> INTRODUCTION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Saba Ansari</dc:creator>
  <cp:lastModifiedBy>Saba Ansari</cp:lastModifiedBy>
  <cp:revision>15</cp:revision>
  <dcterms:created xsi:type="dcterms:W3CDTF">2024-07-18T16:47:06Z</dcterms:created>
  <dcterms:modified xsi:type="dcterms:W3CDTF">2024-08-16T20:57:58Z</dcterms:modified>
</cp:coreProperties>
</file>