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2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d9c67055b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d9c67055b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3eecc39eed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3eecc39eed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eecc39ee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3eecc39ee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eecc39eed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3eecc39eed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eecc39eed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eecc39eed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3eecc39eed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3eecc39eed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eecc39eed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3eecc39eed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3eecc39eed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3eecc39eed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3eecc39eed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3eecc39eed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42fd27b9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42fd27b9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2" descr="Side view of hands writing in a notebook at a cafe"/>
          <p:cNvPicPr preferRelativeResize="0"/>
          <p:nvPr/>
        </p:nvPicPr>
        <p:blipFill rotWithShape="1">
          <a:blip r:embed="rId2">
            <a:alphaModFix/>
          </a:blip>
          <a:srcRect l="9050" t="12064" r="54351" b="26446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 2">
  <p:cSld name="SECTION_TITLE_AND_DESCRIPTION_1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l="31883" t="8096" r="25713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5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name="adj" fmla="val 25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name="adj" fmla="val 96745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name="adj" fmla="val 98558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name="adj" fmla="val 1882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name="adj" fmla="val 1764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" name="Google Shape;34;p3" descr="Component Detail"/>
          <p:cNvPicPr preferRelativeResize="0"/>
          <p:nvPr/>
        </p:nvPicPr>
        <p:blipFill rotWithShape="1">
          <a:blip r:embed="rId2">
            <a:alphaModFix/>
          </a:blip>
          <a:srcRect b="25076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name="adj" fmla="val 4551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name="adj" fmla="val 4551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1" name="Google Shape;41;p3" descr="Mobile View"/>
            <p:cNvPicPr preferRelativeResize="0"/>
            <p:nvPr/>
          </p:nvPicPr>
          <p:blipFill rotWithShape="1">
            <a:blip r:embed="rId3">
              <a:alphaModFix/>
            </a:blip>
            <a:srcRect t="4362" b="4371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C68D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25335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26C3B"/>
                </a:solidFill>
              </a:rPr>
              <a:t>DV Database App</a:t>
            </a:r>
            <a:endParaRPr dirty="0">
              <a:solidFill>
                <a:srgbClr val="A26C3B"/>
              </a:solidFill>
            </a:endParaRPr>
          </a:p>
        </p:txBody>
      </p:sp>
      <p:pic>
        <p:nvPicPr>
          <p:cNvPr id="291" name="Google Shape;2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650" y="1322450"/>
            <a:ext cx="2129100" cy="2828900"/>
          </a:xfrm>
          <a:prstGeom prst="rect">
            <a:avLst/>
          </a:prstGeom>
          <a:noFill/>
          <a:ln w="19050" cap="flat" cmpd="sng">
            <a:solidFill>
              <a:srgbClr val="A26C3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2" name="Google Shape;292;p31"/>
          <p:cNvSpPr txBox="1">
            <a:spLocks noGrp="1"/>
          </p:cNvSpPr>
          <p:nvPr>
            <p:ph type="title"/>
          </p:nvPr>
        </p:nvSpPr>
        <p:spPr>
          <a:xfrm>
            <a:off x="5005425" y="933350"/>
            <a:ext cx="1202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26C3B"/>
                </a:solidFill>
              </a:rPr>
              <a:t>Home Page</a:t>
            </a:r>
            <a:endParaRPr sz="1400">
              <a:solidFill>
                <a:srgbClr val="A26C3B"/>
              </a:solidFill>
            </a:endParaRPr>
          </a:p>
        </p:txBody>
      </p:sp>
      <p:grpSp>
        <p:nvGrpSpPr>
          <p:cNvPr id="293" name="Google Shape;293;p31"/>
          <p:cNvGrpSpPr/>
          <p:nvPr/>
        </p:nvGrpSpPr>
        <p:grpSpPr>
          <a:xfrm>
            <a:off x="6515669" y="274775"/>
            <a:ext cx="2166300" cy="1811700"/>
            <a:chOff x="6503125" y="269350"/>
            <a:chExt cx="2166300" cy="1811700"/>
          </a:xfrm>
        </p:grpSpPr>
        <p:sp>
          <p:nvSpPr>
            <p:cNvPr id="294" name="Google Shape;294;p31"/>
            <p:cNvSpPr txBox="1"/>
            <p:nvPr/>
          </p:nvSpPr>
          <p:spPr>
            <a:xfrm>
              <a:off x="6503125" y="269350"/>
              <a:ext cx="2166300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95" name="Google Shape;295;p31"/>
            <p:cNvCxnSpPr>
              <a:stCxn id="294" idx="2"/>
            </p:cNvCxnSpPr>
            <p:nvPr/>
          </p:nvCxnSpPr>
          <p:spPr>
            <a:xfrm flipH="1">
              <a:off x="6850975" y="669429"/>
              <a:ext cx="735300" cy="1411621"/>
            </a:xfrm>
            <a:prstGeom prst="straightConnector1">
              <a:avLst/>
            </a:prstGeom>
            <a:noFill/>
            <a:ln w="38100" cap="flat" cmpd="sng">
              <a:solidFill>
                <a:srgbClr val="A26C3B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96" name="Google Shape;296;p31"/>
          <p:cNvGrpSpPr/>
          <p:nvPr/>
        </p:nvGrpSpPr>
        <p:grpSpPr>
          <a:xfrm>
            <a:off x="1836625" y="2489250"/>
            <a:ext cx="3635700" cy="830966"/>
            <a:chOff x="1836625" y="2489250"/>
            <a:chExt cx="3635700" cy="830966"/>
          </a:xfrm>
        </p:grpSpPr>
        <p:sp>
          <p:nvSpPr>
            <p:cNvPr id="297" name="Google Shape;297;p31"/>
            <p:cNvSpPr txBox="1"/>
            <p:nvPr/>
          </p:nvSpPr>
          <p:spPr>
            <a:xfrm>
              <a:off x="1836625" y="2489250"/>
              <a:ext cx="21291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A26C3B"/>
                  </a:solidFill>
                  <a:latin typeface="Lato"/>
                  <a:ea typeface="Lato"/>
                  <a:cs typeface="Lato"/>
                  <a:sym typeface="Lato"/>
                </a:rPr>
                <a:t>View and edit previous entries; useful for quality checking (QC).</a:t>
              </a:r>
              <a:endParaRPr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98" name="Google Shape;298;p31"/>
            <p:cNvCxnSpPr>
              <a:stCxn id="297" idx="3"/>
            </p:cNvCxnSpPr>
            <p:nvPr/>
          </p:nvCxnSpPr>
          <p:spPr>
            <a:xfrm flipV="1">
              <a:off x="3965725" y="2752050"/>
              <a:ext cx="1506600" cy="152683"/>
            </a:xfrm>
            <a:prstGeom prst="straightConnector1">
              <a:avLst/>
            </a:prstGeom>
            <a:noFill/>
            <a:ln w="38100" cap="flat" cmpd="sng">
              <a:solidFill>
                <a:srgbClr val="A26C3B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99" name="Google Shape;299;p31"/>
          <p:cNvGrpSpPr/>
          <p:nvPr/>
        </p:nvGrpSpPr>
        <p:grpSpPr>
          <a:xfrm>
            <a:off x="1478731" y="3304550"/>
            <a:ext cx="4086269" cy="803011"/>
            <a:chOff x="1478731" y="3304550"/>
            <a:chExt cx="4086269" cy="803011"/>
          </a:xfrm>
        </p:grpSpPr>
        <p:sp>
          <p:nvSpPr>
            <p:cNvPr id="300" name="Google Shape;300;p31"/>
            <p:cNvSpPr txBox="1"/>
            <p:nvPr/>
          </p:nvSpPr>
          <p:spPr>
            <a:xfrm>
              <a:off x="1478731" y="3491961"/>
              <a:ext cx="2992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A26C3B"/>
                  </a:solidFill>
                  <a:latin typeface="Lato"/>
                  <a:ea typeface="Lato"/>
                  <a:cs typeface="Lato"/>
                  <a:sym typeface="Lato"/>
                </a:rPr>
                <a:t>Allows you to add new projects. Likely won’t happen often.</a:t>
              </a:r>
              <a:endParaRPr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01" name="Google Shape;301;p31"/>
            <p:cNvCxnSpPr>
              <a:cxnSpLocks/>
            </p:cNvCxnSpPr>
            <p:nvPr/>
          </p:nvCxnSpPr>
          <p:spPr>
            <a:xfrm flipV="1">
              <a:off x="4260915" y="3304550"/>
              <a:ext cx="1304085" cy="334350"/>
            </a:xfrm>
            <a:prstGeom prst="straightConnector1">
              <a:avLst/>
            </a:prstGeom>
            <a:noFill/>
            <a:ln w="38100" cap="flat" cmpd="sng">
              <a:solidFill>
                <a:srgbClr val="A26C3B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02" name="Google Shape;302;p31"/>
          <p:cNvGrpSpPr/>
          <p:nvPr/>
        </p:nvGrpSpPr>
        <p:grpSpPr>
          <a:xfrm>
            <a:off x="2922000" y="3864475"/>
            <a:ext cx="2992800" cy="912650"/>
            <a:chOff x="2922000" y="3864475"/>
            <a:chExt cx="2992800" cy="912650"/>
          </a:xfrm>
        </p:grpSpPr>
        <p:sp>
          <p:nvSpPr>
            <p:cNvPr id="303" name="Google Shape;303;p31"/>
            <p:cNvSpPr txBox="1"/>
            <p:nvPr/>
          </p:nvSpPr>
          <p:spPr>
            <a:xfrm>
              <a:off x="2922000" y="4376925"/>
              <a:ext cx="299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A26C3B"/>
                  </a:solidFill>
                  <a:latin typeface="Lato"/>
                  <a:ea typeface="Lato"/>
                  <a:cs typeface="Lato"/>
                  <a:sym typeface="Lato"/>
                </a:rPr>
                <a:t>Closes the application.</a:t>
              </a:r>
              <a:endParaRPr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04" name="Google Shape;304;p31"/>
            <p:cNvCxnSpPr/>
            <p:nvPr/>
          </p:nvCxnSpPr>
          <p:spPr>
            <a:xfrm rot="10800000" flipH="1">
              <a:off x="4583525" y="3864475"/>
              <a:ext cx="954000" cy="428700"/>
            </a:xfrm>
            <a:prstGeom prst="straightConnector1">
              <a:avLst/>
            </a:prstGeom>
            <a:noFill/>
            <a:ln w="38100" cap="flat" cmpd="sng">
              <a:solidFill>
                <a:srgbClr val="A26C3B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4" name="Google Shape;297;p31">
            <a:extLst>
              <a:ext uri="{FF2B5EF4-FFF2-40B4-BE49-F238E27FC236}">
                <a16:creationId xmlns:a16="http://schemas.microsoft.com/office/drawing/2014/main" id="{CB94FD29-40DA-9A98-594C-83AC0D8DBAA2}"/>
              </a:ext>
            </a:extLst>
          </p:cNvPr>
          <p:cNvSpPr txBox="1"/>
          <p:nvPr/>
        </p:nvSpPr>
        <p:spPr>
          <a:xfrm>
            <a:off x="5914800" y="57251"/>
            <a:ext cx="3165812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dirty="0">
                <a:solidFill>
                  <a:srgbClr val="A26C3B"/>
                </a:solidFill>
                <a:latin typeface="Lato"/>
                <a:sym typeface="Lato"/>
              </a:rPr>
              <a:t>Primary feature; directs user to data entry pages to record samples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A26C3B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C68D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0"/>
          <p:cNvSpPr txBox="1">
            <a:spLocks noGrp="1"/>
          </p:cNvSpPr>
          <p:nvPr>
            <p:ph type="title" idx="4294967295"/>
          </p:nvPr>
        </p:nvSpPr>
        <p:spPr>
          <a:xfrm>
            <a:off x="428775" y="755575"/>
            <a:ext cx="35949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26C3B"/>
                </a:solidFill>
              </a:rPr>
              <a:t>Backend</a:t>
            </a:r>
            <a:br>
              <a:rPr lang="en" dirty="0">
                <a:solidFill>
                  <a:srgbClr val="A26C3B"/>
                </a:solidFill>
              </a:rPr>
            </a:br>
            <a:r>
              <a:rPr lang="en" dirty="0">
                <a:solidFill>
                  <a:srgbClr val="A26C3B"/>
                </a:solidFill>
              </a:rPr>
              <a:t>Relational</a:t>
            </a:r>
            <a:br>
              <a:rPr lang="en" dirty="0">
                <a:solidFill>
                  <a:srgbClr val="A26C3B"/>
                </a:solidFill>
              </a:rPr>
            </a:br>
            <a:r>
              <a:rPr lang="en" dirty="0">
                <a:solidFill>
                  <a:srgbClr val="A26C3B"/>
                </a:solidFill>
              </a:rPr>
              <a:t>Database</a:t>
            </a:r>
            <a:endParaRPr dirty="0">
              <a:solidFill>
                <a:srgbClr val="A26C3B"/>
              </a:solidFill>
            </a:endParaRPr>
          </a:p>
        </p:txBody>
      </p:sp>
      <p:pic>
        <p:nvPicPr>
          <p:cNvPr id="410" name="Google Shape;41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825" y="1223975"/>
            <a:ext cx="4815526" cy="3162094"/>
          </a:xfrm>
          <a:prstGeom prst="rect">
            <a:avLst/>
          </a:prstGeom>
          <a:noFill/>
          <a:ln w="19050" cap="flat" cmpd="sng">
            <a:solidFill>
              <a:srgbClr val="A26C3B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411" name="Google Shape;411;p40"/>
          <p:cNvCxnSpPr/>
          <p:nvPr/>
        </p:nvCxnSpPr>
        <p:spPr>
          <a:xfrm>
            <a:off x="2889750" y="1002425"/>
            <a:ext cx="394200" cy="290400"/>
          </a:xfrm>
          <a:prstGeom prst="straightConnector1">
            <a:avLst/>
          </a:prstGeom>
          <a:noFill/>
          <a:ln w="19050" cap="flat" cmpd="sng">
            <a:solidFill>
              <a:srgbClr val="A26C3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40"/>
          <p:cNvCxnSpPr/>
          <p:nvPr/>
        </p:nvCxnSpPr>
        <p:spPr>
          <a:xfrm>
            <a:off x="2875925" y="995525"/>
            <a:ext cx="401100" cy="2246700"/>
          </a:xfrm>
          <a:prstGeom prst="straightConnector1">
            <a:avLst/>
          </a:prstGeom>
          <a:noFill/>
          <a:ln w="19050" cap="flat" cmpd="sng">
            <a:solidFill>
              <a:srgbClr val="A26C3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0"/>
          <p:cNvCxnSpPr/>
          <p:nvPr/>
        </p:nvCxnSpPr>
        <p:spPr>
          <a:xfrm>
            <a:off x="2882850" y="1002425"/>
            <a:ext cx="4058100" cy="394200"/>
          </a:xfrm>
          <a:prstGeom prst="straightConnector1">
            <a:avLst/>
          </a:prstGeom>
          <a:noFill/>
          <a:ln w="19050" cap="flat" cmpd="sng">
            <a:solidFill>
              <a:srgbClr val="A26C3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4" name="Google Shape;414;p40"/>
          <p:cNvSpPr txBox="1"/>
          <p:nvPr/>
        </p:nvSpPr>
        <p:spPr>
          <a:xfrm>
            <a:off x="6066683" y="491697"/>
            <a:ext cx="218177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rPr>
              <a:t>Primary table; holds all general event data</a:t>
            </a:r>
            <a:endParaRPr sz="1600" dirty="0">
              <a:solidFill>
                <a:srgbClr val="A26C3B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5" name="Google Shape;415;p40"/>
          <p:cNvCxnSpPr>
            <a:cxnSpLocks/>
          </p:cNvCxnSpPr>
          <p:nvPr/>
        </p:nvCxnSpPr>
        <p:spPr>
          <a:xfrm flipH="1">
            <a:off x="5586100" y="1002425"/>
            <a:ext cx="480583" cy="394050"/>
          </a:xfrm>
          <a:prstGeom prst="straightConnector1">
            <a:avLst/>
          </a:prstGeom>
          <a:noFill/>
          <a:ln w="19050" cap="flat" cmpd="sng">
            <a:solidFill>
              <a:srgbClr val="A26C3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6" name="Google Shape;416;p40"/>
          <p:cNvSpPr txBox="1"/>
          <p:nvPr/>
        </p:nvSpPr>
        <p:spPr>
          <a:xfrm>
            <a:off x="6318774" y="4406564"/>
            <a:ext cx="2306751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rPr>
              <a:t>Weather lookup table; stores weather code</a:t>
            </a:r>
            <a:endParaRPr sz="1600" dirty="0">
              <a:solidFill>
                <a:srgbClr val="A26C3B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7" name="Google Shape;417;p40"/>
          <p:cNvCxnSpPr/>
          <p:nvPr/>
        </p:nvCxnSpPr>
        <p:spPr>
          <a:xfrm>
            <a:off x="7521975" y="4052075"/>
            <a:ext cx="75900" cy="455400"/>
          </a:xfrm>
          <a:prstGeom prst="straightConnector1">
            <a:avLst/>
          </a:prstGeom>
          <a:noFill/>
          <a:ln w="19050" cap="flat" cmpd="sng">
            <a:solidFill>
              <a:srgbClr val="A26C3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40"/>
          <p:cNvSpPr txBox="1"/>
          <p:nvPr/>
        </p:nvSpPr>
        <p:spPr>
          <a:xfrm>
            <a:off x="8087550" y="2682775"/>
            <a:ext cx="989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rPr>
              <a:t>Stores </a:t>
            </a:r>
            <a:endParaRPr sz="1600">
              <a:solidFill>
                <a:srgbClr val="A26C3B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rPr>
              <a:t>Project</a:t>
            </a:r>
            <a:endParaRPr sz="1600">
              <a:solidFill>
                <a:srgbClr val="A26C3B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rPr>
              <a:t>names</a:t>
            </a:r>
            <a:endParaRPr sz="1600">
              <a:solidFill>
                <a:srgbClr val="A26C3B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9" name="Google Shape;419;p40"/>
          <p:cNvCxnSpPr>
            <a:endCxn id="418" idx="1"/>
          </p:cNvCxnSpPr>
          <p:nvPr/>
        </p:nvCxnSpPr>
        <p:spPr>
          <a:xfrm>
            <a:off x="7701450" y="3097075"/>
            <a:ext cx="386100" cy="47400"/>
          </a:xfrm>
          <a:prstGeom prst="straightConnector1">
            <a:avLst/>
          </a:prstGeom>
          <a:noFill/>
          <a:ln w="19050" cap="flat" cmpd="sng">
            <a:solidFill>
              <a:srgbClr val="A26C3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6682E7-35D5-AD19-8F70-7C4E9FEE0DF2}"/>
              </a:ext>
            </a:extLst>
          </p:cNvPr>
          <p:cNvSpPr txBox="1"/>
          <p:nvPr/>
        </p:nvSpPr>
        <p:spPr>
          <a:xfrm>
            <a:off x="1920881" y="48318"/>
            <a:ext cx="275654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rPr>
              <a:t>Sample-specific tables: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A26C3B"/>
              </a:buClr>
              <a:buSzPts val="1400"/>
              <a:buFont typeface="Lato"/>
              <a:buChar char="-"/>
            </a:pPr>
            <a:r>
              <a:rPr lang="en-US"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rPr>
              <a:t>Hold all sample data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A26C3B"/>
              </a:buClr>
              <a:buSzPts val="1400"/>
              <a:buFont typeface="Lato"/>
              <a:buChar char="-"/>
            </a:pPr>
            <a:r>
              <a:rPr lang="en-US"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rPr>
              <a:t>All samples from a given event have that event’s ID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C68D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1875" y="1002400"/>
            <a:ext cx="2792700" cy="3558650"/>
          </a:xfrm>
          <a:prstGeom prst="rect">
            <a:avLst/>
          </a:prstGeom>
          <a:noFill/>
          <a:ln w="19050" cap="flat" cmpd="sng">
            <a:solidFill>
              <a:srgbClr val="A26C3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0" name="Google Shape;310;p32"/>
          <p:cNvSpPr txBox="1">
            <a:spLocks noGrp="1"/>
          </p:cNvSpPr>
          <p:nvPr>
            <p:ph type="title" idx="4294967295"/>
          </p:nvPr>
        </p:nvSpPr>
        <p:spPr>
          <a:xfrm>
            <a:off x="639575" y="755575"/>
            <a:ext cx="25335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26C3B"/>
                </a:solidFill>
              </a:rPr>
              <a:t>Add New Project</a:t>
            </a:r>
            <a:endParaRPr dirty="0">
              <a:solidFill>
                <a:srgbClr val="A26C3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479466-1078-AB45-3F8A-6D8733971970}"/>
              </a:ext>
            </a:extLst>
          </p:cNvPr>
          <p:cNvSpPr txBox="1"/>
          <p:nvPr/>
        </p:nvSpPr>
        <p:spPr>
          <a:xfrm>
            <a:off x="639575" y="2274175"/>
            <a:ext cx="21366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26C3B"/>
                </a:solidFill>
                <a:latin typeface="Lato" panose="020F0502020204030203" pitchFamily="34" charset="0"/>
                <a:sym typeface="Raleway"/>
              </a:rPr>
              <a:t>Simple process; input site/project data, click add, and return.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C68D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>
            <a:spLocks noGrp="1"/>
          </p:cNvSpPr>
          <p:nvPr>
            <p:ph type="title" idx="4294967295"/>
          </p:nvPr>
        </p:nvSpPr>
        <p:spPr>
          <a:xfrm>
            <a:off x="639575" y="755575"/>
            <a:ext cx="16002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26C3B"/>
                </a:solidFill>
              </a:rPr>
              <a:t>Record Event</a:t>
            </a:r>
            <a:endParaRPr>
              <a:solidFill>
                <a:srgbClr val="A26C3B"/>
              </a:solidFill>
            </a:endParaRPr>
          </a:p>
        </p:txBody>
      </p:sp>
      <p:pic>
        <p:nvPicPr>
          <p:cNvPr id="316" name="Google Shape;3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975" y="1147925"/>
            <a:ext cx="5666125" cy="3429051"/>
          </a:xfrm>
          <a:prstGeom prst="rect">
            <a:avLst/>
          </a:prstGeom>
          <a:noFill/>
          <a:ln w="19050" cap="flat" cmpd="sng">
            <a:solidFill>
              <a:srgbClr val="A26C3B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317" name="Google Shape;317;p33"/>
          <p:cNvGrpSpPr/>
          <p:nvPr/>
        </p:nvGrpSpPr>
        <p:grpSpPr>
          <a:xfrm>
            <a:off x="639575" y="1742175"/>
            <a:ext cx="2499000" cy="747489"/>
            <a:chOff x="639575" y="1742175"/>
            <a:chExt cx="2499000" cy="747489"/>
          </a:xfrm>
        </p:grpSpPr>
        <p:sp>
          <p:nvSpPr>
            <p:cNvPr id="318" name="Google Shape;318;p33"/>
            <p:cNvSpPr txBox="1"/>
            <p:nvPr/>
          </p:nvSpPr>
          <p:spPr>
            <a:xfrm>
              <a:off x="639575" y="1874064"/>
              <a:ext cx="17316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A26C3B"/>
                  </a:solidFill>
                  <a:latin typeface="Lato"/>
                  <a:ea typeface="Lato"/>
                  <a:cs typeface="Lato"/>
                  <a:sym typeface="Lato"/>
                </a:rPr>
                <a:t>Project field dropdown</a:t>
              </a:r>
              <a:endParaRPr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19" name="Google Shape;319;p33"/>
            <p:cNvCxnSpPr>
              <a:cxnSpLocks/>
            </p:cNvCxnSpPr>
            <p:nvPr/>
          </p:nvCxnSpPr>
          <p:spPr>
            <a:xfrm flipV="1">
              <a:off x="1818075" y="1742175"/>
              <a:ext cx="1320500" cy="325194"/>
            </a:xfrm>
            <a:prstGeom prst="straightConnector1">
              <a:avLst/>
            </a:prstGeom>
            <a:noFill/>
            <a:ln w="19050" cap="flat" cmpd="sng">
              <a:solidFill>
                <a:srgbClr val="A26C3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0" name="Google Shape;320;p33"/>
          <p:cNvGrpSpPr/>
          <p:nvPr/>
        </p:nvGrpSpPr>
        <p:grpSpPr>
          <a:xfrm>
            <a:off x="6285900" y="101225"/>
            <a:ext cx="2858100" cy="1468100"/>
            <a:chOff x="6285900" y="101225"/>
            <a:chExt cx="2858100" cy="1468100"/>
          </a:xfrm>
        </p:grpSpPr>
        <p:sp>
          <p:nvSpPr>
            <p:cNvPr id="321" name="Google Shape;321;p33"/>
            <p:cNvSpPr txBox="1"/>
            <p:nvPr/>
          </p:nvSpPr>
          <p:spPr>
            <a:xfrm>
              <a:off x="6285900" y="101225"/>
              <a:ext cx="2858100" cy="1046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A26C3B"/>
                  </a:solidFill>
                  <a:latin typeface="Lato"/>
                  <a:ea typeface="Lato"/>
                  <a:cs typeface="Lato"/>
                  <a:sym typeface="Lato"/>
                </a:rPr>
                <a:t>3 sample types (dropdown):</a:t>
              </a:r>
              <a:endParaRPr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rgbClr val="A26C3B"/>
                </a:buClr>
                <a:buSzPts val="1400"/>
                <a:buFont typeface="Lato"/>
                <a:buChar char="-"/>
              </a:pPr>
              <a:r>
                <a:rPr lang="en" dirty="0">
                  <a:solidFill>
                    <a:srgbClr val="A26C3B"/>
                  </a:solidFill>
                  <a:latin typeface="Lato"/>
                  <a:ea typeface="Lato"/>
                  <a:cs typeface="Lato"/>
                  <a:sym typeface="Lato"/>
                </a:rPr>
                <a:t>Cross-section</a:t>
              </a:r>
              <a:endParaRPr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rgbClr val="A26C3B"/>
                </a:buClr>
                <a:buSzPts val="1400"/>
                <a:buFont typeface="Lato"/>
                <a:buChar char="-"/>
              </a:pPr>
              <a:r>
                <a:rPr lang="en" dirty="0">
                  <a:solidFill>
                    <a:srgbClr val="A26C3B"/>
                  </a:solidFill>
                  <a:latin typeface="Lato"/>
                  <a:ea typeface="Lato"/>
                  <a:cs typeface="Lato"/>
                  <a:sym typeface="Lato"/>
                </a:rPr>
                <a:t>Vertical Profile</a:t>
              </a:r>
              <a:endParaRPr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rgbClr val="A26C3B"/>
                </a:buClr>
                <a:buSzPts val="1400"/>
                <a:buFont typeface="Lato"/>
                <a:buChar char="-"/>
              </a:pPr>
              <a:r>
                <a:rPr lang="en" dirty="0">
                  <a:solidFill>
                    <a:srgbClr val="A26C3B"/>
                  </a:solidFill>
                  <a:latin typeface="Lato"/>
                  <a:ea typeface="Lato"/>
                  <a:cs typeface="Lato"/>
                  <a:sym typeface="Lato"/>
                </a:rPr>
                <a:t>Spot Measurement</a:t>
              </a:r>
            </a:p>
          </p:txBody>
        </p:sp>
        <p:cxnSp>
          <p:nvCxnSpPr>
            <p:cNvPr id="322" name="Google Shape;322;p33"/>
            <p:cNvCxnSpPr/>
            <p:nvPr/>
          </p:nvCxnSpPr>
          <p:spPr>
            <a:xfrm rot="10800000" flipH="1">
              <a:off x="7445625" y="1085425"/>
              <a:ext cx="90000" cy="483900"/>
            </a:xfrm>
            <a:prstGeom prst="straightConnector1">
              <a:avLst/>
            </a:prstGeom>
            <a:noFill/>
            <a:ln w="19050" cap="flat" cmpd="sng">
              <a:solidFill>
                <a:srgbClr val="A26C3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3" name="Google Shape;323;p33"/>
          <p:cNvGrpSpPr/>
          <p:nvPr/>
        </p:nvGrpSpPr>
        <p:grpSpPr>
          <a:xfrm>
            <a:off x="277802" y="2638463"/>
            <a:ext cx="4975222" cy="1692741"/>
            <a:chOff x="277802" y="2638463"/>
            <a:chExt cx="4975222" cy="1692741"/>
          </a:xfrm>
        </p:grpSpPr>
        <p:sp>
          <p:nvSpPr>
            <p:cNvPr id="324" name="Google Shape;324;p33"/>
            <p:cNvSpPr/>
            <p:nvPr/>
          </p:nvSpPr>
          <p:spPr>
            <a:xfrm rot="-5400000">
              <a:off x="3718175" y="3309850"/>
              <a:ext cx="124200" cy="85500"/>
            </a:xfrm>
            <a:prstGeom prst="triangle">
              <a:avLst>
                <a:gd name="adj" fmla="val 50000"/>
              </a:avLst>
            </a:prstGeom>
            <a:solidFill>
              <a:srgbClr val="C9AF87"/>
            </a:solidFill>
            <a:ln w="9525" cap="flat" cmpd="sng">
              <a:solidFill>
                <a:srgbClr val="A26C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25" name="Google Shape;325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94225" y="2765324"/>
              <a:ext cx="1458799" cy="11745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26" name="Google Shape;326;p33"/>
            <p:cNvCxnSpPr>
              <a:cxnSpLocks/>
            </p:cNvCxnSpPr>
            <p:nvPr/>
          </p:nvCxnSpPr>
          <p:spPr>
            <a:xfrm>
              <a:off x="2191936" y="3318950"/>
              <a:ext cx="2094414" cy="40975"/>
            </a:xfrm>
            <a:prstGeom prst="straightConnector1">
              <a:avLst/>
            </a:prstGeom>
            <a:noFill/>
            <a:ln w="19050" cap="flat" cmpd="sng">
              <a:solidFill>
                <a:srgbClr val="A26C3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7" name="Google Shape;327;p33"/>
            <p:cNvSpPr txBox="1"/>
            <p:nvPr/>
          </p:nvSpPr>
          <p:spPr>
            <a:xfrm>
              <a:off x="277802" y="2638463"/>
              <a:ext cx="1980615" cy="16927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A26C3B"/>
                  </a:solidFill>
                  <a:latin typeface="Lato"/>
                  <a:ea typeface="Lato"/>
                  <a:cs typeface="Lato"/>
                  <a:sym typeface="Lato"/>
                </a:rPr>
                <a:t>Clicking on green iPad button opens GPS tab</a:t>
              </a: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rgbClr val="A26C3B"/>
                </a:buClr>
                <a:buSzPts val="1400"/>
                <a:buFont typeface="Lato"/>
                <a:buChar char="-"/>
              </a:pPr>
              <a:r>
                <a:rPr lang="en-US" dirty="0">
                  <a:solidFill>
                    <a:srgbClr val="A26C3B"/>
                  </a:solidFill>
                  <a:latin typeface="Lato"/>
                  <a:ea typeface="Lato"/>
                  <a:cs typeface="Lato"/>
                  <a:sym typeface="Lato"/>
                </a:rPr>
                <a:t>Click globe button to autofill </a:t>
              </a:r>
              <a:r>
                <a:rPr lang="en-US" dirty="0" err="1">
                  <a:solidFill>
                    <a:srgbClr val="A26C3B"/>
                  </a:solidFill>
                  <a:latin typeface="Lato"/>
                  <a:ea typeface="Lato"/>
                  <a:cs typeface="Lato"/>
                  <a:sym typeface="Lato"/>
                </a:rPr>
                <a:t>lat</a:t>
              </a:r>
              <a:r>
                <a:rPr lang="en-US" dirty="0">
                  <a:solidFill>
                    <a:srgbClr val="A26C3B"/>
                  </a:solidFill>
                  <a:latin typeface="Lato"/>
                  <a:ea typeface="Lato"/>
                  <a:cs typeface="Lato"/>
                  <a:sym typeface="Lato"/>
                </a:rPr>
                <a:t>/</a:t>
              </a:r>
              <a:r>
                <a:rPr lang="en-US" dirty="0" err="1">
                  <a:solidFill>
                    <a:srgbClr val="A26C3B"/>
                  </a:solidFill>
                  <a:latin typeface="Lato"/>
                  <a:ea typeface="Lato"/>
                  <a:cs typeface="Lato"/>
                  <a:sym typeface="Lato"/>
                </a:rPr>
                <a:t>lon</a:t>
              </a:r>
              <a:r>
                <a:rPr lang="en-US" dirty="0">
                  <a:solidFill>
                    <a:srgbClr val="A26C3B"/>
                  </a:solidFill>
                  <a:latin typeface="Lato"/>
                  <a:ea typeface="Lato"/>
                  <a:cs typeface="Lato"/>
                  <a:sym typeface="Lato"/>
                </a:rPr>
                <a:t>/alt data</a:t>
              </a:r>
              <a:endParaRPr lang="en"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A26C3B"/>
                  </a:solidFill>
                  <a:latin typeface="Lato"/>
                  <a:ea typeface="Lato"/>
                  <a:cs typeface="Lato"/>
                  <a:sym typeface="Lato"/>
                </a:rPr>
                <a:t>  </a:t>
              </a:r>
            </a:p>
          </p:txBody>
        </p:sp>
      </p:grpSp>
      <p:cxnSp>
        <p:nvCxnSpPr>
          <p:cNvPr id="2" name="Google Shape;319;p33">
            <a:extLst>
              <a:ext uri="{FF2B5EF4-FFF2-40B4-BE49-F238E27FC236}">
                <a16:creationId xmlns:a16="http://schemas.microsoft.com/office/drawing/2014/main" id="{15AA22D1-CA19-9800-E212-129E211A390C}"/>
              </a:ext>
            </a:extLst>
          </p:cNvPr>
          <p:cNvCxnSpPr>
            <a:cxnSpLocks/>
          </p:cNvCxnSpPr>
          <p:nvPr/>
        </p:nvCxnSpPr>
        <p:spPr>
          <a:xfrm flipV="1">
            <a:off x="4090685" y="820132"/>
            <a:ext cx="432939" cy="1430742"/>
          </a:xfrm>
          <a:prstGeom prst="straightConnector1">
            <a:avLst/>
          </a:prstGeom>
          <a:noFill/>
          <a:ln w="19050" cap="flat" cmpd="sng">
            <a:solidFill>
              <a:srgbClr val="A26C3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318;p33">
            <a:extLst>
              <a:ext uri="{FF2B5EF4-FFF2-40B4-BE49-F238E27FC236}">
                <a16:creationId xmlns:a16="http://schemas.microsoft.com/office/drawing/2014/main" id="{4C33EB05-08D6-E45B-E333-D025B4599B3F}"/>
              </a:ext>
            </a:extLst>
          </p:cNvPr>
          <p:cNvSpPr txBox="1"/>
          <p:nvPr/>
        </p:nvSpPr>
        <p:spPr>
          <a:xfrm>
            <a:off x="3420549" y="169896"/>
            <a:ext cx="2376935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rPr>
              <a:t>Some fields are highlighted red when empty; QC </a:t>
            </a:r>
            <a:endParaRPr dirty="0">
              <a:solidFill>
                <a:srgbClr val="A26C3B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" name="Google Shape;319;p33">
            <a:extLst>
              <a:ext uri="{FF2B5EF4-FFF2-40B4-BE49-F238E27FC236}">
                <a16:creationId xmlns:a16="http://schemas.microsoft.com/office/drawing/2014/main" id="{2623CD27-9345-2F51-5837-879A97F7EE15}"/>
              </a:ext>
            </a:extLst>
          </p:cNvPr>
          <p:cNvCxnSpPr>
            <a:cxnSpLocks/>
          </p:cNvCxnSpPr>
          <p:nvPr/>
        </p:nvCxnSpPr>
        <p:spPr>
          <a:xfrm flipV="1">
            <a:off x="6419654" y="4227709"/>
            <a:ext cx="854146" cy="457413"/>
          </a:xfrm>
          <a:prstGeom prst="straightConnector1">
            <a:avLst/>
          </a:prstGeom>
          <a:noFill/>
          <a:ln w="19050" cap="flat" cmpd="sng">
            <a:solidFill>
              <a:srgbClr val="A26C3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318;p33">
            <a:extLst>
              <a:ext uri="{FF2B5EF4-FFF2-40B4-BE49-F238E27FC236}">
                <a16:creationId xmlns:a16="http://schemas.microsoft.com/office/drawing/2014/main" id="{8FBF2008-6407-E5F9-F450-F2DAC695CB9D}"/>
              </a:ext>
            </a:extLst>
          </p:cNvPr>
          <p:cNvSpPr txBox="1"/>
          <p:nvPr/>
        </p:nvSpPr>
        <p:spPr>
          <a:xfrm>
            <a:off x="4816928" y="4527900"/>
            <a:ext cx="1731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"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rPr>
              <a:t>avigates to field info page</a:t>
            </a:r>
            <a:endParaRPr dirty="0">
              <a:solidFill>
                <a:srgbClr val="A26C3B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" name="Google Shape;319;p33">
            <a:extLst>
              <a:ext uri="{FF2B5EF4-FFF2-40B4-BE49-F238E27FC236}">
                <a16:creationId xmlns:a16="http://schemas.microsoft.com/office/drawing/2014/main" id="{70C7A62D-400D-8E7B-74D9-391AA72C928D}"/>
              </a:ext>
            </a:extLst>
          </p:cNvPr>
          <p:cNvCxnSpPr>
            <a:cxnSpLocks/>
          </p:cNvCxnSpPr>
          <p:nvPr/>
        </p:nvCxnSpPr>
        <p:spPr>
          <a:xfrm flipV="1">
            <a:off x="2191936" y="4282739"/>
            <a:ext cx="770354" cy="276452"/>
          </a:xfrm>
          <a:prstGeom prst="straightConnector1">
            <a:avLst/>
          </a:prstGeom>
          <a:noFill/>
          <a:ln w="19050" cap="flat" cmpd="sng">
            <a:solidFill>
              <a:srgbClr val="A26C3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318;p33">
            <a:extLst>
              <a:ext uri="{FF2B5EF4-FFF2-40B4-BE49-F238E27FC236}">
                <a16:creationId xmlns:a16="http://schemas.microsoft.com/office/drawing/2014/main" id="{1AEDC204-3EF7-A3CE-4FBA-C2C3D3CE1BAE}"/>
              </a:ext>
            </a:extLst>
          </p:cNvPr>
          <p:cNvSpPr txBox="1"/>
          <p:nvPr/>
        </p:nvSpPr>
        <p:spPr>
          <a:xfrm>
            <a:off x="573875" y="4172241"/>
            <a:ext cx="1731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rPr>
              <a:t>Deletes the current event entirely</a:t>
            </a:r>
            <a:endParaRPr dirty="0">
              <a:solidFill>
                <a:srgbClr val="A26C3B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C68D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975" y="1147925"/>
            <a:ext cx="5666125" cy="3275639"/>
          </a:xfrm>
          <a:prstGeom prst="rect">
            <a:avLst/>
          </a:prstGeom>
          <a:noFill/>
          <a:ln w="19050" cap="flat" cmpd="sng">
            <a:solidFill>
              <a:srgbClr val="A26C3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3" name="Google Shape;333;p34"/>
          <p:cNvSpPr txBox="1">
            <a:spLocks noGrp="1"/>
          </p:cNvSpPr>
          <p:nvPr>
            <p:ph type="title" idx="4294967295"/>
          </p:nvPr>
        </p:nvSpPr>
        <p:spPr>
          <a:xfrm>
            <a:off x="639575" y="755575"/>
            <a:ext cx="16002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26C3B"/>
                </a:solidFill>
              </a:rPr>
              <a:t>Field Info</a:t>
            </a:r>
            <a:endParaRPr>
              <a:solidFill>
                <a:srgbClr val="A26C3B"/>
              </a:solidFill>
            </a:endParaRPr>
          </a:p>
        </p:txBody>
      </p:sp>
      <p:grpSp>
        <p:nvGrpSpPr>
          <p:cNvPr id="334" name="Google Shape;334;p34"/>
          <p:cNvGrpSpPr/>
          <p:nvPr/>
        </p:nvGrpSpPr>
        <p:grpSpPr>
          <a:xfrm>
            <a:off x="639575" y="2263950"/>
            <a:ext cx="2478225" cy="1693200"/>
            <a:chOff x="639575" y="2263950"/>
            <a:chExt cx="2478225" cy="1693200"/>
          </a:xfrm>
        </p:grpSpPr>
        <p:sp>
          <p:nvSpPr>
            <p:cNvPr id="335" name="Google Shape;335;p34"/>
            <p:cNvSpPr txBox="1"/>
            <p:nvPr/>
          </p:nvSpPr>
          <p:spPr>
            <a:xfrm>
              <a:off x="639575" y="2263950"/>
              <a:ext cx="1731600" cy="16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A26C3B"/>
                  </a:solidFill>
                  <a:latin typeface="Lato"/>
                  <a:ea typeface="Lato"/>
                  <a:cs typeface="Lato"/>
                  <a:sym typeface="Lato"/>
                </a:rPr>
                <a:t>Weather field dropdown:</a:t>
              </a:r>
              <a:endParaRPr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rgbClr val="A26C3B"/>
                </a:buClr>
                <a:buSzPts val="1400"/>
                <a:buFont typeface="Lato"/>
                <a:buChar char="-"/>
              </a:pPr>
              <a:r>
                <a:rPr lang="en" dirty="0">
                  <a:solidFill>
                    <a:srgbClr val="A26C3B"/>
                  </a:solidFill>
                  <a:latin typeface="Lato"/>
                  <a:ea typeface="Lato"/>
                  <a:cs typeface="Lato"/>
                  <a:sym typeface="Lato"/>
                </a:rPr>
                <a:t>Clear</a:t>
              </a:r>
              <a:endParaRPr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rgbClr val="A26C3B"/>
                </a:buClr>
                <a:buSzPts val="1400"/>
                <a:buFont typeface="Lato"/>
                <a:buChar char="-"/>
              </a:pPr>
              <a:r>
                <a:rPr lang="en" dirty="0">
                  <a:solidFill>
                    <a:srgbClr val="A26C3B"/>
                  </a:solidFill>
                  <a:latin typeface="Lato"/>
                  <a:ea typeface="Lato"/>
                  <a:cs typeface="Lato"/>
                  <a:sym typeface="Lato"/>
                </a:rPr>
                <a:t>Cloudy</a:t>
              </a:r>
              <a:endParaRPr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rgbClr val="A26C3B"/>
                </a:buClr>
                <a:buSzPts val="1400"/>
                <a:buFont typeface="Lato"/>
                <a:buChar char="-"/>
              </a:pPr>
              <a:r>
                <a:rPr lang="en" dirty="0">
                  <a:solidFill>
                    <a:srgbClr val="A26C3B"/>
                  </a:solidFill>
                  <a:latin typeface="Lato"/>
                  <a:ea typeface="Lato"/>
                  <a:cs typeface="Lato"/>
                  <a:sym typeface="Lato"/>
                </a:rPr>
                <a:t>Fog</a:t>
              </a:r>
              <a:endParaRPr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rgbClr val="A26C3B"/>
                </a:buClr>
                <a:buSzPts val="1400"/>
                <a:buFont typeface="Lato"/>
                <a:buChar char="-"/>
              </a:pPr>
              <a:r>
                <a:rPr lang="en" dirty="0">
                  <a:solidFill>
                    <a:srgbClr val="A26C3B"/>
                  </a:solidFill>
                  <a:latin typeface="Lato"/>
                  <a:ea typeface="Lato"/>
                  <a:cs typeface="Lato"/>
                  <a:sym typeface="Lato"/>
                </a:rPr>
                <a:t>Rainy</a:t>
              </a:r>
              <a:endParaRPr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rgbClr val="A26C3B"/>
                </a:buClr>
                <a:buSzPts val="1400"/>
                <a:buFont typeface="Lato"/>
                <a:buChar char="-"/>
              </a:pPr>
              <a:r>
                <a:rPr lang="en" dirty="0">
                  <a:solidFill>
                    <a:srgbClr val="A26C3B"/>
                  </a:solidFill>
                  <a:latin typeface="Lato"/>
                  <a:ea typeface="Lato"/>
                  <a:cs typeface="Lato"/>
                  <a:sym typeface="Lato"/>
                </a:rPr>
                <a:t>Windy</a:t>
              </a:r>
              <a:endParaRPr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36" name="Google Shape;336;p34"/>
            <p:cNvCxnSpPr/>
            <p:nvPr/>
          </p:nvCxnSpPr>
          <p:spPr>
            <a:xfrm rot="10800000" flipH="1">
              <a:off x="1818200" y="2530325"/>
              <a:ext cx="1299600" cy="27600"/>
            </a:xfrm>
            <a:prstGeom prst="straightConnector1">
              <a:avLst/>
            </a:prstGeom>
            <a:noFill/>
            <a:ln w="19050" cap="flat" cmpd="sng">
              <a:solidFill>
                <a:srgbClr val="A26C3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7" name="Google Shape;337;p34"/>
          <p:cNvGrpSpPr/>
          <p:nvPr/>
        </p:nvGrpSpPr>
        <p:grpSpPr>
          <a:xfrm>
            <a:off x="5952150" y="248497"/>
            <a:ext cx="3107255" cy="1113428"/>
            <a:chOff x="5952150" y="248497"/>
            <a:chExt cx="3107255" cy="1113428"/>
          </a:xfrm>
        </p:grpSpPr>
        <p:cxnSp>
          <p:nvCxnSpPr>
            <p:cNvPr id="338" name="Google Shape;338;p34"/>
            <p:cNvCxnSpPr>
              <a:cxnSpLocks/>
            </p:cNvCxnSpPr>
            <p:nvPr/>
          </p:nvCxnSpPr>
          <p:spPr>
            <a:xfrm flipH="1" flipV="1">
              <a:off x="7717375" y="871979"/>
              <a:ext cx="46275" cy="489946"/>
            </a:xfrm>
            <a:prstGeom prst="straightConnector1">
              <a:avLst/>
            </a:prstGeom>
            <a:noFill/>
            <a:ln w="19050" cap="flat" cmpd="sng">
              <a:solidFill>
                <a:srgbClr val="A26C3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34"/>
            <p:cNvCxnSpPr/>
            <p:nvPr/>
          </p:nvCxnSpPr>
          <p:spPr>
            <a:xfrm flipH="1">
              <a:off x="5952150" y="649850"/>
              <a:ext cx="1299900" cy="684600"/>
            </a:xfrm>
            <a:prstGeom prst="straightConnector1">
              <a:avLst/>
            </a:prstGeom>
            <a:noFill/>
            <a:ln w="19050" cap="flat" cmpd="sng">
              <a:solidFill>
                <a:srgbClr val="A26C3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0" name="Google Shape;340;p34"/>
            <p:cNvSpPr txBox="1"/>
            <p:nvPr/>
          </p:nvSpPr>
          <p:spPr>
            <a:xfrm>
              <a:off x="7327805" y="248497"/>
              <a:ext cx="1731600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A26C3B"/>
                  </a:solidFill>
                  <a:latin typeface="Lato"/>
                  <a:ea typeface="Lato"/>
                  <a:cs typeface="Lato"/>
                  <a:sym typeface="Lato"/>
                </a:rPr>
                <a:t>Clock icons autofill the current time</a:t>
              </a:r>
              <a:endParaRPr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41" name="Google Shape;341;p34"/>
          <p:cNvGrpSpPr/>
          <p:nvPr/>
        </p:nvGrpSpPr>
        <p:grpSpPr>
          <a:xfrm>
            <a:off x="2896675" y="139975"/>
            <a:ext cx="2485500" cy="1498475"/>
            <a:chOff x="2896675" y="139975"/>
            <a:chExt cx="2485500" cy="1498475"/>
          </a:xfrm>
        </p:grpSpPr>
        <p:sp>
          <p:nvSpPr>
            <p:cNvPr id="342" name="Google Shape;342;p34"/>
            <p:cNvSpPr txBox="1"/>
            <p:nvPr/>
          </p:nvSpPr>
          <p:spPr>
            <a:xfrm>
              <a:off x="2896675" y="139975"/>
              <a:ext cx="2485500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A26C3B"/>
                  </a:solidFill>
                  <a:latin typeface="Lato"/>
                  <a:ea typeface="Lato"/>
                  <a:cs typeface="Lato"/>
                  <a:sym typeface="Lato"/>
                </a:rPr>
                <a:t>Date and Start Time fields autofill, but can be edited</a:t>
              </a:r>
              <a:endParaRPr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43" name="Google Shape;343;p34"/>
            <p:cNvCxnSpPr/>
            <p:nvPr/>
          </p:nvCxnSpPr>
          <p:spPr>
            <a:xfrm rot="10800000">
              <a:off x="3719600" y="674225"/>
              <a:ext cx="131100" cy="950400"/>
            </a:xfrm>
            <a:prstGeom prst="straightConnector1">
              <a:avLst/>
            </a:prstGeom>
            <a:noFill/>
            <a:ln w="19050" cap="flat" cmpd="sng">
              <a:solidFill>
                <a:srgbClr val="A26C3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Google Shape;344;p34"/>
            <p:cNvCxnSpPr/>
            <p:nvPr/>
          </p:nvCxnSpPr>
          <p:spPr>
            <a:xfrm rot="10800000">
              <a:off x="4030400" y="709050"/>
              <a:ext cx="905700" cy="929400"/>
            </a:xfrm>
            <a:prstGeom prst="straightConnector1">
              <a:avLst/>
            </a:prstGeom>
            <a:noFill/>
            <a:ln w="19050" cap="flat" cmpd="sng">
              <a:solidFill>
                <a:srgbClr val="A26C3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Google Shape;342;p34">
            <a:extLst>
              <a:ext uri="{FF2B5EF4-FFF2-40B4-BE49-F238E27FC236}">
                <a16:creationId xmlns:a16="http://schemas.microsoft.com/office/drawing/2014/main" id="{F8BDCF2E-93E0-7D61-A6E1-516C70A87195}"/>
              </a:ext>
            </a:extLst>
          </p:cNvPr>
          <p:cNvSpPr txBox="1"/>
          <p:nvPr/>
        </p:nvSpPr>
        <p:spPr>
          <a:xfrm>
            <a:off x="312650" y="4330100"/>
            <a:ext cx="24855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rPr>
              <a:t>Navigate to previous page</a:t>
            </a:r>
            <a:endParaRPr dirty="0">
              <a:solidFill>
                <a:srgbClr val="A26C3B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" name="Google Shape;343;p34">
            <a:extLst>
              <a:ext uri="{FF2B5EF4-FFF2-40B4-BE49-F238E27FC236}">
                <a16:creationId xmlns:a16="http://schemas.microsoft.com/office/drawing/2014/main" id="{270ABF74-C04B-7E11-63A6-4728574E6C6A}"/>
              </a:ext>
            </a:extLst>
          </p:cNvPr>
          <p:cNvCxnSpPr>
            <a:cxnSpLocks/>
          </p:cNvCxnSpPr>
          <p:nvPr/>
        </p:nvCxnSpPr>
        <p:spPr>
          <a:xfrm flipV="1">
            <a:off x="2467644" y="4133654"/>
            <a:ext cx="429031" cy="366057"/>
          </a:xfrm>
          <a:prstGeom prst="straightConnector1">
            <a:avLst/>
          </a:prstGeom>
          <a:noFill/>
          <a:ln w="19050" cap="flat" cmpd="sng">
            <a:solidFill>
              <a:srgbClr val="A26C3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342;p34">
            <a:extLst>
              <a:ext uri="{FF2B5EF4-FFF2-40B4-BE49-F238E27FC236}">
                <a16:creationId xmlns:a16="http://schemas.microsoft.com/office/drawing/2014/main" id="{99BEC04B-F819-4C5E-CFCE-386425AECAB3}"/>
              </a:ext>
            </a:extLst>
          </p:cNvPr>
          <p:cNvSpPr txBox="1"/>
          <p:nvPr/>
        </p:nvSpPr>
        <p:spPr>
          <a:xfrm>
            <a:off x="4387844" y="4434450"/>
            <a:ext cx="2584025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rPr>
              <a:t>Navigate to sample-specific data page</a:t>
            </a:r>
            <a:endParaRPr dirty="0">
              <a:solidFill>
                <a:srgbClr val="A26C3B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" name="Google Shape;343;p34">
            <a:extLst>
              <a:ext uri="{FF2B5EF4-FFF2-40B4-BE49-F238E27FC236}">
                <a16:creationId xmlns:a16="http://schemas.microsoft.com/office/drawing/2014/main" id="{E833BDDE-0112-5092-B095-C1D89155C4D4}"/>
              </a:ext>
            </a:extLst>
          </p:cNvPr>
          <p:cNvCxnSpPr>
            <a:cxnSpLocks/>
          </p:cNvCxnSpPr>
          <p:nvPr/>
        </p:nvCxnSpPr>
        <p:spPr>
          <a:xfrm flipV="1">
            <a:off x="6726994" y="4207886"/>
            <a:ext cx="429031" cy="366057"/>
          </a:xfrm>
          <a:prstGeom prst="straightConnector1">
            <a:avLst/>
          </a:prstGeom>
          <a:noFill/>
          <a:ln w="19050" cap="flat" cmpd="sng">
            <a:solidFill>
              <a:srgbClr val="A26C3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C68D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>
            <a:spLocks noGrp="1"/>
          </p:cNvSpPr>
          <p:nvPr>
            <p:ph type="title" idx="4294967295"/>
          </p:nvPr>
        </p:nvSpPr>
        <p:spPr>
          <a:xfrm>
            <a:off x="352575" y="374575"/>
            <a:ext cx="25578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26C3B"/>
                </a:solidFill>
              </a:rPr>
              <a:t>Cross-section Data</a:t>
            </a:r>
            <a:endParaRPr dirty="0">
              <a:solidFill>
                <a:srgbClr val="A26C3B"/>
              </a:solidFill>
            </a:endParaRPr>
          </a:p>
        </p:txBody>
      </p:sp>
      <p:pic>
        <p:nvPicPr>
          <p:cNvPr id="350" name="Google Shape;3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750" y="1084825"/>
            <a:ext cx="6179224" cy="3745550"/>
          </a:xfrm>
          <a:prstGeom prst="rect">
            <a:avLst/>
          </a:prstGeom>
          <a:noFill/>
          <a:ln w="19050" cap="flat" cmpd="sng">
            <a:solidFill>
              <a:srgbClr val="A26C3B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351" name="Google Shape;351;p35"/>
          <p:cNvGrpSpPr/>
          <p:nvPr/>
        </p:nvGrpSpPr>
        <p:grpSpPr>
          <a:xfrm>
            <a:off x="500738" y="1505556"/>
            <a:ext cx="2897625" cy="784800"/>
            <a:chOff x="500738" y="1505556"/>
            <a:chExt cx="2897625" cy="784800"/>
          </a:xfrm>
        </p:grpSpPr>
        <p:sp>
          <p:nvSpPr>
            <p:cNvPr id="352" name="Google Shape;352;p35"/>
            <p:cNvSpPr txBox="1"/>
            <p:nvPr/>
          </p:nvSpPr>
          <p:spPr>
            <a:xfrm>
              <a:off x="500738" y="1505556"/>
              <a:ext cx="1909200" cy="7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rgbClr val="A26C3B"/>
                  </a:solidFill>
                  <a:latin typeface="Lato"/>
                  <a:ea typeface="Lato"/>
                  <a:cs typeface="Lato"/>
                  <a:sym typeface="Lato"/>
                </a:rPr>
                <a:t>Feet field auto-calculates based on meter field entries</a:t>
              </a:r>
              <a:endParaRPr sz="1300"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53" name="Google Shape;353;p35"/>
            <p:cNvCxnSpPr>
              <a:cxnSpLocks/>
            </p:cNvCxnSpPr>
            <p:nvPr/>
          </p:nvCxnSpPr>
          <p:spPr>
            <a:xfrm flipH="1">
              <a:off x="2205872" y="1800187"/>
              <a:ext cx="1192491" cy="122222"/>
            </a:xfrm>
            <a:prstGeom prst="straightConnector1">
              <a:avLst/>
            </a:prstGeom>
            <a:noFill/>
            <a:ln w="19050" cap="flat" cmpd="sng">
              <a:solidFill>
                <a:srgbClr val="A26C3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4" name="Google Shape;354;p35"/>
          <p:cNvGrpSpPr/>
          <p:nvPr/>
        </p:nvGrpSpPr>
        <p:grpSpPr>
          <a:xfrm>
            <a:off x="3795311" y="122148"/>
            <a:ext cx="4872635" cy="911902"/>
            <a:chOff x="3795311" y="122148"/>
            <a:chExt cx="4872635" cy="911902"/>
          </a:xfrm>
        </p:grpSpPr>
        <p:sp>
          <p:nvSpPr>
            <p:cNvPr id="355" name="Google Shape;355;p35"/>
            <p:cNvSpPr/>
            <p:nvPr/>
          </p:nvSpPr>
          <p:spPr>
            <a:xfrm rot="-5400000">
              <a:off x="7235350" y="153250"/>
              <a:ext cx="169800" cy="1591800"/>
            </a:xfrm>
            <a:prstGeom prst="rightBrace">
              <a:avLst>
                <a:gd name="adj1" fmla="val 60200"/>
                <a:gd name="adj2" fmla="val 49835"/>
              </a:avLst>
            </a:prstGeom>
            <a:noFill/>
            <a:ln w="19050" cap="flat" cmpd="sng">
              <a:solidFill>
                <a:srgbClr val="A26C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 txBox="1"/>
            <p:nvPr/>
          </p:nvSpPr>
          <p:spPr>
            <a:xfrm>
              <a:off x="6151831" y="263427"/>
              <a:ext cx="2516115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A26C3B"/>
                  </a:solidFill>
                  <a:latin typeface="Lato"/>
                  <a:ea typeface="Lato"/>
                  <a:cs typeface="Lato"/>
                  <a:sym typeface="Lato"/>
                </a:rPr>
                <a:t>These fields auto-calculate based on data in other fields</a:t>
              </a:r>
              <a:endParaRPr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8" name="Google Shape;358;p35"/>
            <p:cNvSpPr txBox="1"/>
            <p:nvPr/>
          </p:nvSpPr>
          <p:spPr>
            <a:xfrm>
              <a:off x="3795311" y="122148"/>
              <a:ext cx="2516116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A26C3B"/>
                  </a:solidFill>
                  <a:latin typeface="Lato"/>
                  <a:ea typeface="Lato"/>
                  <a:cs typeface="Lato"/>
                  <a:sym typeface="Lato"/>
                </a:rPr>
                <a:t>When depth &gt;= 0.6, two velocity measurements are required</a:t>
              </a:r>
              <a:endParaRPr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59" name="Google Shape;359;p35"/>
          <p:cNvGrpSpPr/>
          <p:nvPr/>
        </p:nvGrpSpPr>
        <p:grpSpPr>
          <a:xfrm>
            <a:off x="190652" y="3209825"/>
            <a:ext cx="7255948" cy="1788500"/>
            <a:chOff x="190652" y="3209825"/>
            <a:chExt cx="7255948" cy="1788500"/>
          </a:xfrm>
        </p:grpSpPr>
        <p:sp>
          <p:nvSpPr>
            <p:cNvPr id="360" name="Google Shape;360;p35"/>
            <p:cNvSpPr/>
            <p:nvPr/>
          </p:nvSpPr>
          <p:spPr>
            <a:xfrm rot="270839">
              <a:off x="7257916" y="4018592"/>
              <a:ext cx="182968" cy="154965"/>
            </a:xfrm>
            <a:prstGeom prst="triangle">
              <a:avLst>
                <a:gd name="adj" fmla="val 50000"/>
              </a:avLst>
            </a:prstGeom>
            <a:solidFill>
              <a:srgbClr val="A26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1" name="Google Shape;361;p35"/>
            <p:cNvGrpSpPr/>
            <p:nvPr/>
          </p:nvGrpSpPr>
          <p:grpSpPr>
            <a:xfrm>
              <a:off x="190652" y="3209825"/>
              <a:ext cx="7158198" cy="1788500"/>
              <a:chOff x="190652" y="3209825"/>
              <a:chExt cx="7158198" cy="1788500"/>
            </a:xfrm>
          </p:grpSpPr>
          <p:pic>
            <p:nvPicPr>
              <p:cNvPr id="362" name="Google Shape;362;p3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41900" y="3511988"/>
                <a:ext cx="1555625" cy="1476775"/>
              </a:xfrm>
              <a:prstGeom prst="rect">
                <a:avLst/>
              </a:prstGeom>
              <a:noFill/>
              <a:ln w="19050" cap="flat" cmpd="sng">
                <a:solidFill>
                  <a:srgbClr val="A26C3B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sp>
            <p:nvSpPr>
              <p:cNvPr id="363" name="Google Shape;363;p35"/>
              <p:cNvSpPr/>
              <p:nvPr/>
            </p:nvSpPr>
            <p:spPr>
              <a:xfrm>
                <a:off x="1700675" y="4099600"/>
                <a:ext cx="5648175" cy="898725"/>
              </a:xfrm>
              <a:custGeom>
                <a:avLst/>
                <a:gdLst/>
                <a:ahLst/>
                <a:cxnLst/>
                <a:rect l="l" t="t" r="r" b="b"/>
                <a:pathLst>
                  <a:path w="225927" h="35949" extrusionOk="0">
                    <a:moveTo>
                      <a:pt x="0" y="7189"/>
                    </a:moveTo>
                    <a:lnTo>
                      <a:pt x="33460" y="35949"/>
                    </a:lnTo>
                    <a:lnTo>
                      <a:pt x="217078" y="35949"/>
                    </a:lnTo>
                    <a:lnTo>
                      <a:pt x="225927" y="0"/>
                    </a:lnTo>
                  </a:path>
                </a:pathLst>
              </a:custGeom>
              <a:noFill/>
              <a:ln w="19050" cap="flat" cmpd="sng">
                <a:solidFill>
                  <a:srgbClr val="A26C3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4" name="Google Shape;364;p35"/>
              <p:cNvSpPr txBox="1"/>
              <p:nvPr/>
            </p:nvSpPr>
            <p:spPr>
              <a:xfrm>
                <a:off x="190652" y="3209825"/>
                <a:ext cx="2215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A26C3B"/>
                    </a:solidFill>
                    <a:latin typeface="Lato"/>
                    <a:ea typeface="Lato"/>
                    <a:cs typeface="Lato"/>
                    <a:sym typeface="Lato"/>
                  </a:rPr>
                  <a:t>…and removed as needed</a:t>
                </a:r>
                <a:endParaRPr sz="1200">
                  <a:solidFill>
                    <a:srgbClr val="A26C3B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65" name="Google Shape;365;p35"/>
          <p:cNvGrpSpPr/>
          <p:nvPr/>
        </p:nvGrpSpPr>
        <p:grpSpPr>
          <a:xfrm>
            <a:off x="389063" y="2294907"/>
            <a:ext cx="4201362" cy="1544455"/>
            <a:chOff x="389063" y="2340820"/>
            <a:chExt cx="4201362" cy="1544455"/>
          </a:xfrm>
        </p:grpSpPr>
        <p:cxnSp>
          <p:nvCxnSpPr>
            <p:cNvPr id="366" name="Google Shape;366;p35"/>
            <p:cNvCxnSpPr/>
            <p:nvPr/>
          </p:nvCxnSpPr>
          <p:spPr>
            <a:xfrm rot="10800000">
              <a:off x="2018775" y="2903675"/>
              <a:ext cx="1292700" cy="981600"/>
            </a:xfrm>
            <a:prstGeom prst="straightConnector1">
              <a:avLst/>
            </a:prstGeom>
            <a:noFill/>
            <a:ln w="19050" cap="flat" cmpd="sng">
              <a:solidFill>
                <a:srgbClr val="A26C3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7" name="Google Shape;367;p35"/>
            <p:cNvSpPr txBox="1"/>
            <p:nvPr/>
          </p:nvSpPr>
          <p:spPr>
            <a:xfrm>
              <a:off x="389063" y="2340820"/>
              <a:ext cx="2215200" cy="7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rgbClr val="A26C3B"/>
                  </a:solidFill>
                  <a:latin typeface="Lato"/>
                  <a:ea typeface="Lato"/>
                  <a:cs typeface="Lato"/>
                  <a:sym typeface="Lato"/>
                </a:rPr>
                <a:t>#of samples varies, so rows are added/inserted as needed </a:t>
              </a:r>
              <a:endParaRPr sz="1300"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68" name="Google Shape;368;p35"/>
            <p:cNvCxnSpPr/>
            <p:nvPr/>
          </p:nvCxnSpPr>
          <p:spPr>
            <a:xfrm rot="10800000">
              <a:off x="2039525" y="2917300"/>
              <a:ext cx="2550900" cy="560100"/>
            </a:xfrm>
            <a:prstGeom prst="straightConnector1">
              <a:avLst/>
            </a:prstGeom>
            <a:noFill/>
            <a:ln w="19050" cap="flat" cmpd="sng">
              <a:solidFill>
                <a:srgbClr val="A26C3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9" name="Google Shape;369;p35"/>
          <p:cNvSpPr/>
          <p:nvPr/>
        </p:nvSpPr>
        <p:spPr>
          <a:xfrm>
            <a:off x="7570075" y="3636400"/>
            <a:ext cx="850200" cy="463200"/>
          </a:xfrm>
          <a:prstGeom prst="ellipse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55;p35">
            <a:extLst>
              <a:ext uri="{FF2B5EF4-FFF2-40B4-BE49-F238E27FC236}">
                <a16:creationId xmlns:a16="http://schemas.microsoft.com/office/drawing/2014/main" id="{172608F7-2266-E60A-045B-0F6E76AFB87F}"/>
              </a:ext>
            </a:extLst>
          </p:cNvPr>
          <p:cNvSpPr/>
          <p:nvPr/>
        </p:nvSpPr>
        <p:spPr>
          <a:xfrm rot="16200000">
            <a:off x="4845185" y="165400"/>
            <a:ext cx="169800" cy="1591800"/>
          </a:xfrm>
          <a:prstGeom prst="rightBrace">
            <a:avLst>
              <a:gd name="adj1" fmla="val 60200"/>
              <a:gd name="adj2" fmla="val 49835"/>
            </a:avLst>
          </a:prstGeom>
          <a:noFill/>
          <a:ln w="19050" cap="flat" cmpd="sng">
            <a:solidFill>
              <a:srgbClr val="A26C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351;p35">
            <a:extLst>
              <a:ext uri="{FF2B5EF4-FFF2-40B4-BE49-F238E27FC236}">
                <a16:creationId xmlns:a16="http://schemas.microsoft.com/office/drawing/2014/main" id="{B32D5AA4-DC47-D3C0-38CC-5A039BEC055E}"/>
              </a:ext>
            </a:extLst>
          </p:cNvPr>
          <p:cNvGrpSpPr/>
          <p:nvPr/>
        </p:nvGrpSpPr>
        <p:grpSpPr>
          <a:xfrm>
            <a:off x="7545964" y="3929111"/>
            <a:ext cx="1310498" cy="950962"/>
            <a:chOff x="793163" y="1339394"/>
            <a:chExt cx="1310498" cy="950962"/>
          </a:xfrm>
        </p:grpSpPr>
        <p:sp>
          <p:nvSpPr>
            <p:cNvPr id="10" name="Google Shape;352;p35">
              <a:extLst>
                <a:ext uri="{FF2B5EF4-FFF2-40B4-BE49-F238E27FC236}">
                  <a16:creationId xmlns:a16="http://schemas.microsoft.com/office/drawing/2014/main" id="{5999F176-B863-8A00-4242-87DD16BD3AEF}"/>
                </a:ext>
              </a:extLst>
            </p:cNvPr>
            <p:cNvSpPr txBox="1"/>
            <p:nvPr/>
          </p:nvSpPr>
          <p:spPr>
            <a:xfrm>
              <a:off x="793163" y="1490167"/>
              <a:ext cx="1310498" cy="8001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A26C3B"/>
                  </a:solidFill>
                  <a:latin typeface="Lato"/>
                  <a:ea typeface="Lato"/>
                  <a:cs typeface="Lato"/>
                  <a:sym typeface="Lato"/>
                </a:rPr>
                <a:t>Prevents addition/deletion of rows and finalizes calculations</a:t>
              </a:r>
              <a:endParaRPr sz="1000"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1" name="Google Shape;353;p35">
              <a:extLst>
                <a:ext uri="{FF2B5EF4-FFF2-40B4-BE49-F238E27FC236}">
                  <a16:creationId xmlns:a16="http://schemas.microsoft.com/office/drawing/2014/main" id="{77090DB3-AE5D-B1AF-1A68-6869212677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15297" y="1339394"/>
              <a:ext cx="118063" cy="251406"/>
            </a:xfrm>
            <a:prstGeom prst="straightConnector1">
              <a:avLst/>
            </a:prstGeom>
            <a:noFill/>
            <a:ln w="19050" cap="flat" cmpd="sng">
              <a:solidFill>
                <a:srgbClr val="A26C3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367;p35">
            <a:extLst>
              <a:ext uri="{FF2B5EF4-FFF2-40B4-BE49-F238E27FC236}">
                <a16:creationId xmlns:a16="http://schemas.microsoft.com/office/drawing/2014/main" id="{67635F5E-84A8-E3E3-15FB-AE320A0C76D3}"/>
              </a:ext>
            </a:extLst>
          </p:cNvPr>
          <p:cNvSpPr txBox="1"/>
          <p:nvPr/>
        </p:nvSpPr>
        <p:spPr>
          <a:xfrm>
            <a:off x="331192" y="242973"/>
            <a:ext cx="22152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rPr>
              <a:t>(f</a:t>
            </a:r>
            <a:r>
              <a:rPr lang="en" sz="1200"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rPr>
              <a:t>irst sample type)</a:t>
            </a:r>
            <a:endParaRPr sz="1200" dirty="0">
              <a:solidFill>
                <a:srgbClr val="A26C3B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C68D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750" y="1084825"/>
            <a:ext cx="6179224" cy="3745550"/>
          </a:xfrm>
          <a:prstGeom prst="rect">
            <a:avLst/>
          </a:prstGeom>
          <a:noFill/>
          <a:ln w="19050" cap="flat" cmpd="sng">
            <a:solidFill>
              <a:srgbClr val="A26C3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5" name="Google Shape;375;p36"/>
          <p:cNvSpPr txBox="1">
            <a:spLocks noGrp="1"/>
          </p:cNvSpPr>
          <p:nvPr>
            <p:ph type="title" idx="4294967295"/>
          </p:nvPr>
        </p:nvSpPr>
        <p:spPr>
          <a:xfrm>
            <a:off x="352575" y="374575"/>
            <a:ext cx="25578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26C3B"/>
                </a:solidFill>
              </a:rPr>
              <a:t>Cross-section Data</a:t>
            </a:r>
            <a:endParaRPr dirty="0">
              <a:solidFill>
                <a:srgbClr val="A26C3B"/>
              </a:solidFill>
            </a:endParaRPr>
          </a:p>
        </p:txBody>
      </p:sp>
      <p:sp>
        <p:nvSpPr>
          <p:cNvPr id="376" name="Google Shape;376;p36"/>
          <p:cNvSpPr txBox="1"/>
          <p:nvPr/>
        </p:nvSpPr>
        <p:spPr>
          <a:xfrm>
            <a:off x="352575" y="1819450"/>
            <a:ext cx="19644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A26C3B"/>
              </a:buClr>
              <a:buSzPts val="1400"/>
              <a:buFont typeface="Lato"/>
              <a:buChar char="-"/>
            </a:pPr>
            <a:r>
              <a:rPr lang="en"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rPr>
              <a:t>Can’t add/delete rows</a:t>
            </a:r>
            <a:endParaRPr dirty="0">
              <a:solidFill>
                <a:srgbClr val="A26C3B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A26C3B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A26C3B"/>
              </a:buClr>
              <a:buSzPts val="1400"/>
              <a:buFont typeface="Lato"/>
              <a:buChar char="-"/>
            </a:pPr>
            <a:r>
              <a:rPr lang="en-US"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rPr>
              <a:t>All calculation fields display correct values</a:t>
            </a:r>
            <a:endParaRPr dirty="0">
              <a:solidFill>
                <a:srgbClr val="A26C3B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A26C3B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A26C3B"/>
              </a:buClr>
              <a:buSzPts val="1400"/>
              <a:buFont typeface="Lato"/>
              <a:buChar char="-"/>
            </a:pPr>
            <a:r>
              <a:rPr lang="en"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rPr>
              <a:t>Home button appears</a:t>
            </a:r>
            <a:endParaRPr dirty="0">
              <a:solidFill>
                <a:srgbClr val="A26C3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7" name="Google Shape;377;p36"/>
          <p:cNvSpPr/>
          <p:nvPr/>
        </p:nvSpPr>
        <p:spPr>
          <a:xfrm>
            <a:off x="3007300" y="3698625"/>
            <a:ext cx="1306500" cy="463200"/>
          </a:xfrm>
          <a:prstGeom prst="ellipse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7086150" y="3698625"/>
            <a:ext cx="552900" cy="463200"/>
          </a:xfrm>
          <a:prstGeom prst="ellipse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6"/>
          <p:cNvSpPr/>
          <p:nvPr/>
        </p:nvSpPr>
        <p:spPr>
          <a:xfrm>
            <a:off x="1230575" y="3899100"/>
            <a:ext cx="6505425" cy="1064650"/>
          </a:xfrm>
          <a:custGeom>
            <a:avLst/>
            <a:gdLst/>
            <a:ahLst/>
            <a:cxnLst/>
            <a:rect l="l" t="t" r="r" b="b"/>
            <a:pathLst>
              <a:path w="260217" h="42586" extrusionOk="0">
                <a:moveTo>
                  <a:pt x="0" y="0"/>
                </a:moveTo>
                <a:lnTo>
                  <a:pt x="54477" y="42586"/>
                </a:lnTo>
                <a:lnTo>
                  <a:pt x="247496" y="42310"/>
                </a:lnTo>
                <a:lnTo>
                  <a:pt x="260217" y="28483"/>
                </a:lnTo>
              </a:path>
            </a:pathLst>
          </a:custGeom>
          <a:noFill/>
          <a:ln w="19050" cap="flat" cmpd="sng">
            <a:solidFill>
              <a:srgbClr val="A26C3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0" name="Google Shape;380;p36"/>
          <p:cNvSpPr/>
          <p:nvPr/>
        </p:nvSpPr>
        <p:spPr>
          <a:xfrm rot="2703983">
            <a:off x="7666922" y="4523312"/>
            <a:ext cx="183070" cy="154856"/>
          </a:xfrm>
          <a:prstGeom prst="triangle">
            <a:avLst>
              <a:gd name="adj" fmla="val 50000"/>
            </a:avLst>
          </a:prstGeom>
          <a:solidFill>
            <a:srgbClr val="A26C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1" name="Google Shape;381;p36"/>
          <p:cNvCxnSpPr/>
          <p:nvPr/>
        </p:nvCxnSpPr>
        <p:spPr>
          <a:xfrm>
            <a:off x="2288300" y="3076425"/>
            <a:ext cx="2793000" cy="483900"/>
          </a:xfrm>
          <a:prstGeom prst="straightConnector1">
            <a:avLst/>
          </a:prstGeom>
          <a:noFill/>
          <a:ln w="19050" cap="flat" cmpd="sng">
            <a:solidFill>
              <a:srgbClr val="A26C3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2" name="Google Shape;382;p36"/>
          <p:cNvSpPr/>
          <p:nvPr/>
        </p:nvSpPr>
        <p:spPr>
          <a:xfrm rot="-5400000">
            <a:off x="5657700" y="2509300"/>
            <a:ext cx="169800" cy="2341200"/>
          </a:xfrm>
          <a:prstGeom prst="rightBrace">
            <a:avLst>
              <a:gd name="adj1" fmla="val 60200"/>
              <a:gd name="adj2" fmla="val 22934"/>
            </a:avLst>
          </a:prstGeom>
          <a:noFill/>
          <a:ln w="19050" cap="flat" cmpd="sng">
            <a:solidFill>
              <a:srgbClr val="A26C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52;p35">
            <a:extLst>
              <a:ext uri="{FF2B5EF4-FFF2-40B4-BE49-F238E27FC236}">
                <a16:creationId xmlns:a16="http://schemas.microsoft.com/office/drawing/2014/main" id="{D98DF031-B7AE-4E5D-B8F8-0ECB41BB1C8C}"/>
              </a:ext>
            </a:extLst>
          </p:cNvPr>
          <p:cNvSpPr txBox="1"/>
          <p:nvPr/>
        </p:nvSpPr>
        <p:spPr>
          <a:xfrm>
            <a:off x="453683" y="1479655"/>
            <a:ext cx="2355584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rPr>
              <a:t>After pressing finalize:</a:t>
            </a:r>
            <a:endParaRPr sz="1600" dirty="0">
              <a:solidFill>
                <a:srgbClr val="A26C3B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" name="Google Shape;381;p36">
            <a:extLst>
              <a:ext uri="{FF2B5EF4-FFF2-40B4-BE49-F238E27FC236}">
                <a16:creationId xmlns:a16="http://schemas.microsoft.com/office/drawing/2014/main" id="{15F4F2D4-C216-AF6C-AA84-18EE67DDEFA1}"/>
              </a:ext>
            </a:extLst>
          </p:cNvPr>
          <p:cNvCxnSpPr>
            <a:cxnSpLocks/>
          </p:cNvCxnSpPr>
          <p:nvPr/>
        </p:nvCxnSpPr>
        <p:spPr>
          <a:xfrm flipV="1">
            <a:off x="2288300" y="1322034"/>
            <a:ext cx="5168302" cy="1750979"/>
          </a:xfrm>
          <a:prstGeom prst="straightConnector1">
            <a:avLst/>
          </a:prstGeom>
          <a:noFill/>
          <a:ln w="19050" cap="flat" cmpd="sng">
            <a:solidFill>
              <a:srgbClr val="A26C3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382;p36">
            <a:extLst>
              <a:ext uri="{FF2B5EF4-FFF2-40B4-BE49-F238E27FC236}">
                <a16:creationId xmlns:a16="http://schemas.microsoft.com/office/drawing/2014/main" id="{A5840630-0648-0A16-A3AD-EC40E8D95FDA}"/>
              </a:ext>
            </a:extLst>
          </p:cNvPr>
          <p:cNvSpPr/>
          <p:nvPr/>
        </p:nvSpPr>
        <p:spPr>
          <a:xfrm rot="-5400000">
            <a:off x="7680995" y="971683"/>
            <a:ext cx="126253" cy="820129"/>
          </a:xfrm>
          <a:prstGeom prst="rightBrace">
            <a:avLst>
              <a:gd name="adj1" fmla="val 60200"/>
              <a:gd name="adj2" fmla="val 15968"/>
            </a:avLst>
          </a:prstGeom>
          <a:noFill/>
          <a:ln w="19050" cap="flat" cmpd="sng">
            <a:solidFill>
              <a:srgbClr val="A26C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C68D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513" y="1084825"/>
            <a:ext cx="5948462" cy="3745550"/>
          </a:xfrm>
          <a:prstGeom prst="rect">
            <a:avLst/>
          </a:prstGeom>
          <a:noFill/>
          <a:ln w="19050" cap="flat" cmpd="sng">
            <a:solidFill>
              <a:srgbClr val="A26C3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8" name="Google Shape;388;p37"/>
          <p:cNvSpPr txBox="1">
            <a:spLocks noGrp="1"/>
          </p:cNvSpPr>
          <p:nvPr>
            <p:ph type="title" idx="4294967295"/>
          </p:nvPr>
        </p:nvSpPr>
        <p:spPr>
          <a:xfrm>
            <a:off x="352575" y="374575"/>
            <a:ext cx="25578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26C3B"/>
                </a:solidFill>
              </a:rPr>
              <a:t>Vertical Profile Data</a:t>
            </a:r>
            <a:endParaRPr>
              <a:solidFill>
                <a:srgbClr val="A26C3B"/>
              </a:solidFill>
            </a:endParaRPr>
          </a:p>
        </p:txBody>
      </p:sp>
      <p:sp>
        <p:nvSpPr>
          <p:cNvPr id="389" name="Google Shape;389;p37"/>
          <p:cNvSpPr txBox="1"/>
          <p:nvPr/>
        </p:nvSpPr>
        <p:spPr>
          <a:xfrm>
            <a:off x="324025" y="1893175"/>
            <a:ext cx="1964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rPr>
              <a:t>Click to add row</a:t>
            </a:r>
            <a:endParaRPr dirty="0">
              <a:solidFill>
                <a:srgbClr val="A26C3B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90" name="Google Shape;390;p37"/>
          <p:cNvCxnSpPr/>
          <p:nvPr/>
        </p:nvCxnSpPr>
        <p:spPr>
          <a:xfrm>
            <a:off x="1762900" y="2101650"/>
            <a:ext cx="1901100" cy="83100"/>
          </a:xfrm>
          <a:prstGeom prst="straightConnector1">
            <a:avLst/>
          </a:prstGeom>
          <a:noFill/>
          <a:ln w="19050" cap="flat" cmpd="sng">
            <a:solidFill>
              <a:srgbClr val="A26C3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367;p35">
            <a:extLst>
              <a:ext uri="{FF2B5EF4-FFF2-40B4-BE49-F238E27FC236}">
                <a16:creationId xmlns:a16="http://schemas.microsoft.com/office/drawing/2014/main" id="{1A73C4F4-D086-FA59-8AC5-1B7E9F56592D}"/>
              </a:ext>
            </a:extLst>
          </p:cNvPr>
          <p:cNvSpPr txBox="1"/>
          <p:nvPr/>
        </p:nvSpPr>
        <p:spPr>
          <a:xfrm>
            <a:off x="331192" y="242973"/>
            <a:ext cx="22152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rPr>
              <a:t>(second</a:t>
            </a:r>
            <a:r>
              <a:rPr lang="en" sz="1200"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rPr>
              <a:t> sample type)</a:t>
            </a:r>
            <a:endParaRPr sz="1200" dirty="0">
              <a:solidFill>
                <a:srgbClr val="A26C3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389;p37">
            <a:extLst>
              <a:ext uri="{FF2B5EF4-FFF2-40B4-BE49-F238E27FC236}">
                <a16:creationId xmlns:a16="http://schemas.microsoft.com/office/drawing/2014/main" id="{779061F0-CDF3-AF89-BCD9-42E348A21D81}"/>
              </a:ext>
            </a:extLst>
          </p:cNvPr>
          <p:cNvSpPr txBox="1"/>
          <p:nvPr/>
        </p:nvSpPr>
        <p:spPr>
          <a:xfrm>
            <a:off x="287889" y="3574154"/>
            <a:ext cx="19644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r>
              <a:rPr lang="en"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rPr>
              <a:t>l samples correspond to same location for this sample type</a:t>
            </a:r>
            <a:endParaRPr dirty="0">
              <a:solidFill>
                <a:srgbClr val="A26C3B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" name="Google Shape;390;p37">
            <a:extLst>
              <a:ext uri="{FF2B5EF4-FFF2-40B4-BE49-F238E27FC236}">
                <a16:creationId xmlns:a16="http://schemas.microsoft.com/office/drawing/2014/main" id="{95E6D785-6ADC-09CF-361D-992DDEA4C509}"/>
              </a:ext>
            </a:extLst>
          </p:cNvPr>
          <p:cNvCxnSpPr>
            <a:cxnSpLocks/>
          </p:cNvCxnSpPr>
          <p:nvPr/>
        </p:nvCxnSpPr>
        <p:spPr>
          <a:xfrm flipV="1">
            <a:off x="1762900" y="3669533"/>
            <a:ext cx="1147475" cy="104660"/>
          </a:xfrm>
          <a:prstGeom prst="straightConnector1">
            <a:avLst/>
          </a:prstGeom>
          <a:noFill/>
          <a:ln w="19050" cap="flat" cmpd="sng">
            <a:solidFill>
              <a:srgbClr val="A26C3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382;p36">
            <a:extLst>
              <a:ext uri="{FF2B5EF4-FFF2-40B4-BE49-F238E27FC236}">
                <a16:creationId xmlns:a16="http://schemas.microsoft.com/office/drawing/2014/main" id="{16325E37-26F8-8BCE-1BD3-332AA6C35861}"/>
              </a:ext>
            </a:extLst>
          </p:cNvPr>
          <p:cNvSpPr/>
          <p:nvPr/>
        </p:nvSpPr>
        <p:spPr>
          <a:xfrm rot="10800000">
            <a:off x="2945876" y="3281734"/>
            <a:ext cx="140688" cy="692498"/>
          </a:xfrm>
          <a:prstGeom prst="rightBrace">
            <a:avLst>
              <a:gd name="adj1" fmla="val 60200"/>
              <a:gd name="adj2" fmla="val 42672"/>
            </a:avLst>
          </a:prstGeom>
          <a:noFill/>
          <a:ln w="19050" cap="flat" cmpd="sng">
            <a:solidFill>
              <a:srgbClr val="A26C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89;p37">
            <a:extLst>
              <a:ext uri="{FF2B5EF4-FFF2-40B4-BE49-F238E27FC236}">
                <a16:creationId xmlns:a16="http://schemas.microsoft.com/office/drawing/2014/main" id="{0ED00CEF-9BE0-62EF-FE31-82B08DB2BE81}"/>
              </a:ext>
            </a:extLst>
          </p:cNvPr>
          <p:cNvSpPr txBox="1"/>
          <p:nvPr/>
        </p:nvSpPr>
        <p:spPr>
          <a:xfrm>
            <a:off x="5062194" y="486041"/>
            <a:ext cx="1964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rPr>
              <a:t>One row = 1 sample</a:t>
            </a:r>
            <a:endParaRPr dirty="0">
              <a:solidFill>
                <a:srgbClr val="A26C3B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" name="Google Shape;390;p37">
            <a:extLst>
              <a:ext uri="{FF2B5EF4-FFF2-40B4-BE49-F238E27FC236}">
                <a16:creationId xmlns:a16="http://schemas.microsoft.com/office/drawing/2014/main" id="{4E66E543-54B3-6C69-FC54-0193FA339D78}"/>
              </a:ext>
            </a:extLst>
          </p:cNvPr>
          <p:cNvCxnSpPr>
            <a:cxnSpLocks/>
          </p:cNvCxnSpPr>
          <p:nvPr/>
        </p:nvCxnSpPr>
        <p:spPr>
          <a:xfrm>
            <a:off x="6179270" y="886120"/>
            <a:ext cx="418340" cy="952107"/>
          </a:xfrm>
          <a:prstGeom prst="straightConnector1">
            <a:avLst/>
          </a:prstGeom>
          <a:noFill/>
          <a:ln w="19050" cap="flat" cmpd="sng">
            <a:solidFill>
              <a:srgbClr val="A26C3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C68D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>
            <a:spLocks noGrp="1"/>
          </p:cNvSpPr>
          <p:nvPr>
            <p:ph type="title" idx="4294967295"/>
          </p:nvPr>
        </p:nvSpPr>
        <p:spPr>
          <a:xfrm>
            <a:off x="352575" y="374575"/>
            <a:ext cx="35949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26C3B"/>
                </a:solidFill>
              </a:rPr>
              <a:t>Spot Measurement Data</a:t>
            </a:r>
            <a:endParaRPr>
              <a:solidFill>
                <a:srgbClr val="A26C3B"/>
              </a:solidFill>
            </a:endParaRPr>
          </a:p>
        </p:txBody>
      </p:sp>
      <p:sp>
        <p:nvSpPr>
          <p:cNvPr id="396" name="Google Shape;396;p38"/>
          <p:cNvSpPr txBox="1"/>
          <p:nvPr/>
        </p:nvSpPr>
        <p:spPr>
          <a:xfrm>
            <a:off x="352575" y="1819450"/>
            <a:ext cx="1964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rPr>
              <a:t>Nothing new</a:t>
            </a:r>
            <a:endParaRPr sz="1600">
              <a:solidFill>
                <a:srgbClr val="A26C3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7" name="Google Shape;3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524" y="1084825"/>
            <a:ext cx="5948451" cy="3698176"/>
          </a:xfrm>
          <a:prstGeom prst="rect">
            <a:avLst/>
          </a:prstGeom>
          <a:noFill/>
          <a:ln w="19050" cap="flat" cmpd="sng">
            <a:solidFill>
              <a:srgbClr val="A26C3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Google Shape;367;p35">
            <a:extLst>
              <a:ext uri="{FF2B5EF4-FFF2-40B4-BE49-F238E27FC236}">
                <a16:creationId xmlns:a16="http://schemas.microsoft.com/office/drawing/2014/main" id="{02325FF9-999A-8B86-B758-BF6C80B965E6}"/>
              </a:ext>
            </a:extLst>
          </p:cNvPr>
          <p:cNvSpPr txBox="1"/>
          <p:nvPr/>
        </p:nvSpPr>
        <p:spPr>
          <a:xfrm>
            <a:off x="331192" y="242973"/>
            <a:ext cx="22152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rPr>
              <a:t>(third</a:t>
            </a:r>
            <a:r>
              <a:rPr lang="en" sz="1200"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rPr>
              <a:t> sample type)</a:t>
            </a:r>
            <a:endParaRPr sz="1200" dirty="0">
              <a:solidFill>
                <a:srgbClr val="A26C3B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C68D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9"/>
          <p:cNvSpPr txBox="1">
            <a:spLocks noGrp="1"/>
          </p:cNvSpPr>
          <p:nvPr>
            <p:ph type="title" idx="4294967295"/>
          </p:nvPr>
        </p:nvSpPr>
        <p:spPr>
          <a:xfrm>
            <a:off x="428775" y="450775"/>
            <a:ext cx="50472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26C3B"/>
                </a:solidFill>
              </a:rPr>
              <a:t>View and Edit Previous Records</a:t>
            </a:r>
            <a:endParaRPr>
              <a:solidFill>
                <a:srgbClr val="A26C3B"/>
              </a:solidFill>
            </a:endParaRPr>
          </a:p>
        </p:txBody>
      </p:sp>
      <p:pic>
        <p:nvPicPr>
          <p:cNvPr id="403" name="Google Shape;403;p39"/>
          <p:cNvPicPr preferRelativeResize="0"/>
          <p:nvPr/>
        </p:nvPicPr>
        <p:blipFill rotWithShape="1">
          <a:blip r:embed="rId3">
            <a:alphaModFix/>
          </a:blip>
          <a:srcRect t="3642" b="2715"/>
          <a:stretch/>
        </p:blipFill>
        <p:spPr>
          <a:xfrm>
            <a:off x="559071" y="1558755"/>
            <a:ext cx="5200706" cy="3133970"/>
          </a:xfrm>
          <a:prstGeom prst="rect">
            <a:avLst/>
          </a:prstGeom>
          <a:noFill/>
          <a:ln w="19050" cap="flat" cmpd="sng">
            <a:solidFill>
              <a:srgbClr val="A26C3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Google Shape;367;p35">
            <a:extLst>
              <a:ext uri="{FF2B5EF4-FFF2-40B4-BE49-F238E27FC236}">
                <a16:creationId xmlns:a16="http://schemas.microsoft.com/office/drawing/2014/main" id="{74D83D6C-DCAE-1661-F2C4-86D99743AA0D}"/>
              </a:ext>
            </a:extLst>
          </p:cNvPr>
          <p:cNvSpPr txBox="1"/>
          <p:nvPr/>
        </p:nvSpPr>
        <p:spPr>
          <a:xfrm>
            <a:off x="428775" y="266124"/>
            <a:ext cx="22152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rPr>
              <a:t>(second option on home page)</a:t>
            </a:r>
            <a:endParaRPr sz="1200" dirty="0">
              <a:solidFill>
                <a:srgbClr val="A26C3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Google Shape;367;p35">
            <a:extLst>
              <a:ext uri="{FF2B5EF4-FFF2-40B4-BE49-F238E27FC236}">
                <a16:creationId xmlns:a16="http://schemas.microsoft.com/office/drawing/2014/main" id="{FAAD04F4-7573-F0DA-6AB3-E6CADE51FAB8}"/>
              </a:ext>
            </a:extLst>
          </p:cNvPr>
          <p:cNvSpPr txBox="1"/>
          <p:nvPr/>
        </p:nvSpPr>
        <p:spPr>
          <a:xfrm>
            <a:off x="6463500" y="1881937"/>
            <a:ext cx="2317567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200" dirty="0">
                <a:solidFill>
                  <a:srgbClr val="A26C3B"/>
                </a:solidFill>
                <a:latin typeface="Lato"/>
                <a:ea typeface="Lato"/>
                <a:cs typeface="Lato"/>
                <a:sym typeface="Lato"/>
              </a:rPr>
              <a:t>Clicking edit will direct the user to the selected event and allow them to review, edit, or delete data from the event.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A26C3B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" name="Google Shape;390;p37">
            <a:extLst>
              <a:ext uri="{FF2B5EF4-FFF2-40B4-BE49-F238E27FC236}">
                <a16:creationId xmlns:a16="http://schemas.microsoft.com/office/drawing/2014/main" id="{47FDC0B4-3FA7-EFDD-0A66-87C1D9BDF621}"/>
              </a:ext>
            </a:extLst>
          </p:cNvPr>
          <p:cNvCxnSpPr>
            <a:cxnSpLocks/>
          </p:cNvCxnSpPr>
          <p:nvPr/>
        </p:nvCxnSpPr>
        <p:spPr>
          <a:xfrm flipV="1">
            <a:off x="5316335" y="2719633"/>
            <a:ext cx="1147165" cy="611417"/>
          </a:xfrm>
          <a:prstGeom prst="straightConnector1">
            <a:avLst/>
          </a:prstGeom>
          <a:noFill/>
          <a:ln w="19050" cap="flat" cmpd="sng">
            <a:solidFill>
              <a:srgbClr val="A26C3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355</Words>
  <Application>Microsoft Office PowerPoint</Application>
  <PresentationFormat>On-screen Show (16:9)</PresentationFormat>
  <Paragraphs>67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Raleway</vt:lpstr>
      <vt:lpstr>Arial</vt:lpstr>
      <vt:lpstr>Lato</vt:lpstr>
      <vt:lpstr>Streamline</vt:lpstr>
      <vt:lpstr>DV Database App</vt:lpstr>
      <vt:lpstr>Add New Project</vt:lpstr>
      <vt:lpstr>Record Event</vt:lpstr>
      <vt:lpstr>Field Info</vt:lpstr>
      <vt:lpstr>Cross-section Data</vt:lpstr>
      <vt:lpstr>Cross-section Data</vt:lpstr>
      <vt:lpstr>Vertical Profile Data</vt:lpstr>
      <vt:lpstr>Spot Measurement Data</vt:lpstr>
      <vt:lpstr>View and Edit Previous Records</vt:lpstr>
      <vt:lpstr>Backend Relational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 Database App</dc:title>
  <cp:lastModifiedBy>Naveed H.</cp:lastModifiedBy>
  <cp:revision>2</cp:revision>
  <dcterms:modified xsi:type="dcterms:W3CDTF">2023-01-02T08:36:28Z</dcterms:modified>
</cp:coreProperties>
</file>