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0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</p:sldIdLst>
  <p:sldSz cx="9144000" cy="5143500" type="screen16x9"/>
  <p:notesSz cx="6858000" cy="9144000"/>
  <p:embeddedFontLst>
    <p:embeddedFont>
      <p:font typeface="Lato" panose="020F0502020204030203" pitchFamily="34" charset="0"/>
      <p:regular r:id="rId11"/>
      <p:bold r:id="rId12"/>
      <p:italic r:id="rId13"/>
      <p:boldItalic r:id="rId14"/>
    </p:embeddedFont>
    <p:embeddedFont>
      <p:font typeface="Raleway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03" d="100"/>
          <a:sy n="203" d="100"/>
        </p:scale>
        <p:origin x="59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51622d556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51622d556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5430e6bdd_5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5430e6bdd_5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3eecc39ee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3eecc39ee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3eecc39ee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3eecc39eed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3eecc39eed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3eecc39eed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3eecc39eed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3eecc39eed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3eecc39eed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3eecc39eed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3eecc39eed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3eecc39eed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3787800" cy="19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9595" y="3401500"/>
            <a:ext cx="37878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" name="Google Shape;14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_TITLE_AND_DESCRIPTION_1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2" descr="Side view of hands writing in a notebook at a cafe"/>
          <p:cNvPicPr preferRelativeResize="0"/>
          <p:nvPr/>
        </p:nvPicPr>
        <p:blipFill rotWithShape="1">
          <a:blip r:embed="rId2">
            <a:alphaModFix/>
          </a:blip>
          <a:srcRect l="9050" t="12064" r="54351" b="26446"/>
          <a:stretch/>
        </p:blipFill>
        <p:spPr>
          <a:xfrm>
            <a:off x="1" y="-50"/>
            <a:ext cx="4572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2"/>
          <p:cNvSpPr/>
          <p:nvPr/>
        </p:nvSpPr>
        <p:spPr>
          <a:xfrm>
            <a:off x="1650" y="0"/>
            <a:ext cx="4568700" cy="5143500"/>
          </a:xfrm>
          <a:prstGeom prst="rect">
            <a:avLst/>
          </a:prstGeom>
          <a:solidFill>
            <a:srgbClr val="178D7D">
              <a:alpha val="6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" name="Google Shape;102;p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3" name="Google Shape;103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" name="Google Shape;105;p12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2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2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8" name="Google Shape;108;p12"/>
          <p:cNvSpPr txBox="1">
            <a:spLocks noGrp="1"/>
          </p:cNvSpPr>
          <p:nvPr>
            <p:ph type="sldNum" idx="12"/>
          </p:nvPr>
        </p:nvSpPr>
        <p:spPr>
          <a:xfrm>
            <a:off x="8536300" y="474985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 2">
  <p:cSld name="SECTION_TITLE_AND_DESCRIPTION_1_2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3"/>
          <p:cNvPicPr preferRelativeResize="0"/>
          <p:nvPr/>
        </p:nvPicPr>
        <p:blipFill rotWithShape="1">
          <a:blip r:embed="rId2">
            <a:alphaModFix/>
          </a:blip>
          <a:srcRect l="31883" t="8096" r="25713"/>
          <a:stretch/>
        </p:blipFill>
        <p:spPr>
          <a:xfrm>
            <a:off x="0" y="0"/>
            <a:ext cx="45752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3"/>
          <p:cNvSpPr/>
          <p:nvPr/>
        </p:nvSpPr>
        <p:spPr>
          <a:xfrm>
            <a:off x="-75" y="0"/>
            <a:ext cx="4572000" cy="5143500"/>
          </a:xfrm>
          <a:prstGeom prst="rect">
            <a:avLst/>
          </a:prstGeom>
          <a:solidFill>
            <a:srgbClr val="178D7D">
              <a:alpha val="6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3" name="Google Shape;113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13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21" name="Google Shape;121;p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15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4" name="Google Shape;124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15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bg>
      <p:bgPr>
        <a:solidFill>
          <a:schemeClr val="lt2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3787800" cy="19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729595" y="3401500"/>
            <a:ext cx="37878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" name="Google Shape;21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2" name="Google Shape;22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4;p3"/>
          <p:cNvSpPr/>
          <p:nvPr/>
        </p:nvSpPr>
        <p:spPr>
          <a:xfrm>
            <a:off x="0" y="1"/>
            <a:ext cx="9144000" cy="46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3"/>
          <p:cNvGrpSpPr/>
          <p:nvPr/>
        </p:nvGrpSpPr>
        <p:grpSpPr>
          <a:xfrm>
            <a:off x="5063224" y="1313339"/>
            <a:ext cx="3459829" cy="2670551"/>
            <a:chOff x="3553042" y="1657806"/>
            <a:chExt cx="3461100" cy="2671532"/>
          </a:xfrm>
        </p:grpSpPr>
        <p:sp>
          <p:nvSpPr>
            <p:cNvPr id="26" name="Google Shape;26;p3"/>
            <p:cNvSpPr/>
            <p:nvPr/>
          </p:nvSpPr>
          <p:spPr>
            <a:xfrm>
              <a:off x="4856024" y="3625653"/>
              <a:ext cx="944700" cy="663300"/>
            </a:xfrm>
            <a:prstGeom prst="trapezoid">
              <a:avLst>
                <a:gd name="adj" fmla="val 25000"/>
              </a:avLst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>
              <a:off x="4953871" y="3681997"/>
              <a:ext cx="400200" cy="606600"/>
            </a:xfrm>
            <a:prstGeom prst="triangle">
              <a:avLst>
                <a:gd name="adj" fmla="val 96745"/>
              </a:avLst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4767796" y="3681816"/>
              <a:ext cx="163500" cy="606600"/>
            </a:xfrm>
            <a:prstGeom prst="triangle">
              <a:avLst>
                <a:gd name="adj" fmla="val 98558"/>
              </a:avLst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10800000">
              <a:off x="4678237" y="4276102"/>
              <a:ext cx="1210800" cy="456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rot="10800000">
              <a:off x="4668343" y="4283738"/>
              <a:ext cx="1230600" cy="45600"/>
            </a:xfrm>
            <a:prstGeom prst="roundRect">
              <a:avLst>
                <a:gd name="adj" fmla="val 50000"/>
              </a:avLst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4926950" y="3681915"/>
              <a:ext cx="42900" cy="594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3553042" y="1674645"/>
              <a:ext cx="3461100" cy="2014500"/>
            </a:xfrm>
            <a:prstGeom prst="roundRect">
              <a:avLst>
                <a:gd name="adj" fmla="val 1882"/>
              </a:avLst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3553042" y="1657806"/>
              <a:ext cx="3461100" cy="2014500"/>
            </a:xfrm>
            <a:prstGeom prst="roundRect">
              <a:avLst>
                <a:gd name="adj" fmla="val 1764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4" name="Google Shape;34;p3" descr="Component Detail"/>
          <p:cNvPicPr preferRelativeResize="0"/>
          <p:nvPr/>
        </p:nvPicPr>
        <p:blipFill rotWithShape="1">
          <a:blip r:embed="rId2">
            <a:alphaModFix/>
          </a:blip>
          <a:srcRect b="25076"/>
          <a:stretch/>
        </p:blipFill>
        <p:spPr>
          <a:xfrm>
            <a:off x="5161725" y="1399791"/>
            <a:ext cx="3262825" cy="18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3"/>
          <p:cNvSpPr/>
          <p:nvPr/>
        </p:nvSpPr>
        <p:spPr>
          <a:xfrm flipH="1">
            <a:off x="5156196" y="1401826"/>
            <a:ext cx="3268577" cy="1812993"/>
          </a:xfrm>
          <a:prstGeom prst="rtTriangle">
            <a:avLst/>
          </a:prstGeom>
          <a:solidFill>
            <a:srgbClr val="000000">
              <a:alpha val="3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" name="Google Shape;36;p3"/>
          <p:cNvGrpSpPr/>
          <p:nvPr/>
        </p:nvGrpSpPr>
        <p:grpSpPr>
          <a:xfrm>
            <a:off x="7666681" y="2077877"/>
            <a:ext cx="1148179" cy="2282764"/>
            <a:chOff x="7666681" y="2077877"/>
            <a:chExt cx="1148179" cy="2282764"/>
          </a:xfrm>
        </p:grpSpPr>
        <p:grpSp>
          <p:nvGrpSpPr>
            <p:cNvPr id="37" name="Google Shape;37;p3"/>
            <p:cNvGrpSpPr/>
            <p:nvPr/>
          </p:nvGrpSpPr>
          <p:grpSpPr>
            <a:xfrm>
              <a:off x="7666681" y="2077877"/>
              <a:ext cx="1148179" cy="2282764"/>
              <a:chOff x="3983627" y="1676395"/>
              <a:chExt cx="1449538" cy="2881914"/>
            </a:xfrm>
          </p:grpSpPr>
          <p:sp>
            <p:nvSpPr>
              <p:cNvPr id="38" name="Google Shape;38;p3"/>
              <p:cNvSpPr/>
              <p:nvPr/>
            </p:nvSpPr>
            <p:spPr>
              <a:xfrm rot="-5400000">
                <a:off x="3276827" y="2404608"/>
                <a:ext cx="2860500" cy="1446900"/>
              </a:xfrm>
              <a:prstGeom prst="roundRect">
                <a:avLst>
                  <a:gd name="adj" fmla="val 4551"/>
                </a:avLst>
              </a:pr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 rot="-5400000">
                <a:off x="3279465" y="2383195"/>
                <a:ext cx="2860500" cy="1446900"/>
              </a:xfrm>
              <a:prstGeom prst="roundRect">
                <a:avLst>
                  <a:gd name="adj" fmla="val 4551"/>
                </a:avLst>
              </a:pr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4473243" y="4318802"/>
                <a:ext cx="472800" cy="76800"/>
              </a:xfrm>
              <a:prstGeom prst="roundRect">
                <a:avLst>
                  <a:gd name="adj" fmla="val 50000"/>
                </a:avLst>
              </a:prstGeom>
              <a:solidFill>
                <a:srgbClr val="4B4B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41" name="Google Shape;41;p3" descr="Mobile View"/>
            <p:cNvPicPr preferRelativeResize="0"/>
            <p:nvPr/>
          </p:nvPicPr>
          <p:blipFill rotWithShape="1">
            <a:blip r:embed="rId3">
              <a:alphaModFix/>
            </a:blip>
            <a:srcRect t="4362" b="4371"/>
            <a:stretch/>
          </p:blipFill>
          <p:spPr>
            <a:xfrm>
              <a:off x="7720839" y="2222723"/>
              <a:ext cx="1037555" cy="18334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Google Shape;42;p3"/>
            <p:cNvSpPr/>
            <p:nvPr/>
          </p:nvSpPr>
          <p:spPr>
            <a:xfrm flipH="1">
              <a:off x="7722342" y="2222973"/>
              <a:ext cx="1037700" cy="1833000"/>
            </a:xfrm>
            <a:prstGeom prst="rtTriangle">
              <a:avLst/>
            </a:prstGeom>
            <a:solidFill>
              <a:srgbClr val="000000">
                <a:alpha val="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5" name="Google Shape;45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" name="Google Shape;51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2" name="Google Shape;52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" name="Google Shape;59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0" name="Google Shape;60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" name="Google Shape;68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9" name="Google Shape;69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" name="Google Shape;71;p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" name="Google Shape;78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9" name="Google Shape;79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" name="Google Shape;92;p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3" name="Google Shape;93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11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1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7" name="Google Shape;97;p11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B4B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>
            <a:spLocks noGrp="1"/>
          </p:cNvSpPr>
          <p:nvPr>
            <p:ph type="title"/>
          </p:nvPr>
        </p:nvSpPr>
        <p:spPr>
          <a:xfrm>
            <a:off x="729449" y="1322450"/>
            <a:ext cx="3658727" cy="10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Macroinvertebrate Database App</a:t>
            </a:r>
            <a:endParaRPr dirty="0"/>
          </a:p>
        </p:txBody>
      </p:sp>
      <p:pic>
        <p:nvPicPr>
          <p:cNvPr id="174" name="Google Shape;17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125" y="2935650"/>
            <a:ext cx="2720076" cy="189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2"/>
          <p:cNvSpPr txBox="1">
            <a:spLocks noGrp="1"/>
          </p:cNvSpPr>
          <p:nvPr>
            <p:ph type="title"/>
          </p:nvPr>
        </p:nvSpPr>
        <p:spPr>
          <a:xfrm>
            <a:off x="729450" y="2571750"/>
            <a:ext cx="1202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Home Page</a:t>
            </a:r>
            <a:endParaRPr sz="1400"/>
          </a:p>
        </p:txBody>
      </p:sp>
      <p:grpSp>
        <p:nvGrpSpPr>
          <p:cNvPr id="176" name="Google Shape;176;p22"/>
          <p:cNvGrpSpPr/>
          <p:nvPr/>
        </p:nvGrpSpPr>
        <p:grpSpPr>
          <a:xfrm>
            <a:off x="1995150" y="1317100"/>
            <a:ext cx="6947700" cy="1831200"/>
            <a:chOff x="1995150" y="1317100"/>
            <a:chExt cx="6947700" cy="1831200"/>
          </a:xfrm>
        </p:grpSpPr>
        <p:cxnSp>
          <p:nvCxnSpPr>
            <p:cNvPr id="177" name="Google Shape;177;p22"/>
            <p:cNvCxnSpPr>
              <a:stCxn id="178" idx="1"/>
            </p:cNvCxnSpPr>
            <p:nvPr/>
          </p:nvCxnSpPr>
          <p:spPr>
            <a:xfrm flipH="1">
              <a:off x="1995150" y="1624862"/>
              <a:ext cx="3954900" cy="1523438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78" name="Google Shape;178;p22"/>
            <p:cNvSpPr txBox="1"/>
            <p:nvPr/>
          </p:nvSpPr>
          <p:spPr>
            <a:xfrm>
              <a:off x="5950050" y="1317100"/>
              <a:ext cx="2992800" cy="6155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Primary feature; directs user to data entry pages to record samples</a:t>
              </a:r>
              <a:endParaRPr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79" name="Google Shape;179;p22"/>
          <p:cNvGrpSpPr/>
          <p:nvPr/>
        </p:nvGrpSpPr>
        <p:grpSpPr>
          <a:xfrm>
            <a:off x="1987950" y="2088275"/>
            <a:ext cx="6954900" cy="1435200"/>
            <a:chOff x="1987950" y="2088275"/>
            <a:chExt cx="6954900" cy="1435200"/>
          </a:xfrm>
        </p:grpSpPr>
        <p:cxnSp>
          <p:nvCxnSpPr>
            <p:cNvPr id="180" name="Google Shape;180;p22"/>
            <p:cNvCxnSpPr>
              <a:stCxn id="181" idx="1"/>
            </p:cNvCxnSpPr>
            <p:nvPr/>
          </p:nvCxnSpPr>
          <p:spPr>
            <a:xfrm flipH="1">
              <a:off x="1987950" y="2396075"/>
              <a:ext cx="3962100" cy="11274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81" name="Google Shape;181;p22"/>
            <p:cNvSpPr txBox="1"/>
            <p:nvPr/>
          </p:nvSpPr>
          <p:spPr>
            <a:xfrm>
              <a:off x="5950050" y="2088275"/>
              <a:ext cx="29928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View and edit previous entries; useful for quality checking (QC).</a:t>
              </a:r>
              <a:endParaRPr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82" name="Google Shape;182;p22"/>
          <p:cNvSpPr/>
          <p:nvPr/>
        </p:nvSpPr>
        <p:spPr>
          <a:xfrm>
            <a:off x="3286700" y="3650675"/>
            <a:ext cx="226500" cy="714600"/>
          </a:xfrm>
          <a:prstGeom prst="rightBrace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sng">
              <a:solidFill>
                <a:schemeClr val="lt1"/>
              </a:solidFill>
            </a:endParaRPr>
          </a:p>
        </p:txBody>
      </p:sp>
      <p:grpSp>
        <p:nvGrpSpPr>
          <p:cNvPr id="183" name="Google Shape;183;p22"/>
          <p:cNvGrpSpPr/>
          <p:nvPr/>
        </p:nvGrpSpPr>
        <p:grpSpPr>
          <a:xfrm>
            <a:off x="3643650" y="2954850"/>
            <a:ext cx="5299200" cy="1042650"/>
            <a:chOff x="3643650" y="2954850"/>
            <a:chExt cx="5299200" cy="1042650"/>
          </a:xfrm>
        </p:grpSpPr>
        <p:cxnSp>
          <p:nvCxnSpPr>
            <p:cNvPr id="184" name="Google Shape;184;p22"/>
            <p:cNvCxnSpPr>
              <a:stCxn id="185" idx="1"/>
            </p:cNvCxnSpPr>
            <p:nvPr/>
          </p:nvCxnSpPr>
          <p:spPr>
            <a:xfrm flipH="1">
              <a:off x="3643650" y="3370500"/>
              <a:ext cx="2306400" cy="6270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85" name="Google Shape;185;p22"/>
            <p:cNvSpPr txBox="1"/>
            <p:nvPr/>
          </p:nvSpPr>
          <p:spPr>
            <a:xfrm>
              <a:off x="5950050" y="2954850"/>
              <a:ext cx="29928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Allows you to add new sites/projects. Likely won’t happen often.</a:t>
              </a:r>
              <a:endParaRPr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86" name="Google Shape;186;p22"/>
          <p:cNvGrpSpPr/>
          <p:nvPr/>
        </p:nvGrpSpPr>
        <p:grpSpPr>
          <a:xfrm>
            <a:off x="1959450" y="4121125"/>
            <a:ext cx="6983400" cy="400200"/>
            <a:chOff x="1959450" y="4121125"/>
            <a:chExt cx="6983400" cy="400200"/>
          </a:xfrm>
        </p:grpSpPr>
        <p:cxnSp>
          <p:nvCxnSpPr>
            <p:cNvPr id="187" name="Google Shape;187;p22"/>
            <p:cNvCxnSpPr>
              <a:stCxn id="188" idx="1"/>
            </p:cNvCxnSpPr>
            <p:nvPr/>
          </p:nvCxnSpPr>
          <p:spPr>
            <a:xfrm flipH="1">
              <a:off x="1959450" y="4321225"/>
              <a:ext cx="3990600" cy="2001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88" name="Google Shape;188;p22"/>
            <p:cNvSpPr txBox="1"/>
            <p:nvPr/>
          </p:nvSpPr>
          <p:spPr>
            <a:xfrm>
              <a:off x="5950050" y="4121125"/>
              <a:ext cx="2992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Closes the application</a:t>
              </a:r>
              <a:endPara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>
            <a:spLocks noGrp="1"/>
          </p:cNvSpPr>
          <p:nvPr>
            <p:ph type="title" idx="4294967295"/>
          </p:nvPr>
        </p:nvSpPr>
        <p:spPr>
          <a:xfrm>
            <a:off x="729450" y="864300"/>
            <a:ext cx="2143500" cy="10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Add Site </a:t>
            </a: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or Project</a:t>
            </a:r>
            <a:endParaRPr b="0" dirty="0">
              <a:solidFill>
                <a:schemeClr val="lt1"/>
              </a:solidFill>
            </a:endParaRPr>
          </a:p>
        </p:txBody>
      </p:sp>
      <p:pic>
        <p:nvPicPr>
          <p:cNvPr id="194" name="Google Shape;19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7088" y="1184650"/>
            <a:ext cx="2212762" cy="33003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95" name="Google Shape;195;p23"/>
          <p:cNvPicPr preferRelativeResize="0"/>
          <p:nvPr/>
        </p:nvPicPr>
        <p:blipFill rotWithShape="1">
          <a:blip r:embed="rId4">
            <a:alphaModFix/>
          </a:blip>
          <a:srcRect r="1960"/>
          <a:stretch/>
        </p:blipFill>
        <p:spPr>
          <a:xfrm>
            <a:off x="6358600" y="1184650"/>
            <a:ext cx="2212750" cy="3300299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96" name="Google Shape;196;p23"/>
          <p:cNvSpPr txBox="1">
            <a:spLocks noGrp="1"/>
          </p:cNvSpPr>
          <p:nvPr>
            <p:ph type="title" idx="4294967295"/>
          </p:nvPr>
        </p:nvSpPr>
        <p:spPr>
          <a:xfrm>
            <a:off x="3464875" y="764100"/>
            <a:ext cx="10719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Site</a:t>
            </a:r>
            <a:endParaRPr sz="2000" b="0">
              <a:solidFill>
                <a:schemeClr val="lt1"/>
              </a:solidFill>
            </a:endParaRPr>
          </a:p>
        </p:txBody>
      </p:sp>
      <p:sp>
        <p:nvSpPr>
          <p:cNvPr id="197" name="Google Shape;197;p23"/>
          <p:cNvSpPr txBox="1">
            <a:spLocks noGrp="1"/>
          </p:cNvSpPr>
          <p:nvPr>
            <p:ph type="title" idx="4294967295"/>
          </p:nvPr>
        </p:nvSpPr>
        <p:spPr>
          <a:xfrm>
            <a:off x="6330300" y="764100"/>
            <a:ext cx="10719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Project</a:t>
            </a:r>
            <a:endParaRPr sz="2000" b="0">
              <a:solidFill>
                <a:schemeClr val="l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125C60-6D00-B620-892F-64A5D0B2B5E5}"/>
              </a:ext>
            </a:extLst>
          </p:cNvPr>
          <p:cNvSpPr txBox="1"/>
          <p:nvPr/>
        </p:nvSpPr>
        <p:spPr>
          <a:xfrm>
            <a:off x="729450" y="2278994"/>
            <a:ext cx="26453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aleway" pitchFamily="2" charset="0"/>
              </a:rPr>
              <a:t>Simple process; input site/project data, click add, and return.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>
            <a:spLocks noGrp="1"/>
          </p:cNvSpPr>
          <p:nvPr>
            <p:ph type="title" idx="4294967295"/>
          </p:nvPr>
        </p:nvSpPr>
        <p:spPr>
          <a:xfrm>
            <a:off x="722875" y="692150"/>
            <a:ext cx="26664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Record Event</a:t>
            </a:r>
            <a:endParaRPr b="0">
              <a:solidFill>
                <a:schemeClr val="lt1"/>
              </a:solidFill>
            </a:endParaRPr>
          </a:p>
        </p:txBody>
      </p:sp>
      <p:pic>
        <p:nvPicPr>
          <p:cNvPr id="203" name="Google Shape;20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525" y="1315900"/>
            <a:ext cx="5966250" cy="315220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204" name="Google Shape;204;p24"/>
          <p:cNvGrpSpPr/>
          <p:nvPr/>
        </p:nvGrpSpPr>
        <p:grpSpPr>
          <a:xfrm>
            <a:off x="4131725" y="354900"/>
            <a:ext cx="4839425" cy="1244050"/>
            <a:chOff x="4131725" y="354900"/>
            <a:chExt cx="4839425" cy="1244050"/>
          </a:xfrm>
        </p:grpSpPr>
        <p:cxnSp>
          <p:nvCxnSpPr>
            <p:cNvPr id="205" name="Google Shape;205;p24"/>
            <p:cNvCxnSpPr/>
            <p:nvPr/>
          </p:nvCxnSpPr>
          <p:spPr>
            <a:xfrm flipH="1">
              <a:off x="4131725" y="636850"/>
              <a:ext cx="1768800" cy="9621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06" name="Google Shape;206;p24"/>
            <p:cNvSpPr txBox="1"/>
            <p:nvPr/>
          </p:nvSpPr>
          <p:spPr>
            <a:xfrm>
              <a:off x="5978350" y="354900"/>
              <a:ext cx="2992800" cy="6155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Dropdown that filters based on project</a:t>
              </a:r>
              <a:endParaRPr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07" name="Google Shape;207;p24"/>
          <p:cNvGrpSpPr/>
          <p:nvPr/>
        </p:nvGrpSpPr>
        <p:grpSpPr>
          <a:xfrm>
            <a:off x="6463250" y="1443025"/>
            <a:ext cx="2680750" cy="923299"/>
            <a:chOff x="6463250" y="1443025"/>
            <a:chExt cx="2465400" cy="923299"/>
          </a:xfrm>
        </p:grpSpPr>
        <p:cxnSp>
          <p:nvCxnSpPr>
            <p:cNvPr id="208" name="Google Shape;208;p24"/>
            <p:cNvCxnSpPr>
              <a:cxnSpLocks/>
            </p:cNvCxnSpPr>
            <p:nvPr/>
          </p:nvCxnSpPr>
          <p:spPr>
            <a:xfrm flipH="1" flipV="1">
              <a:off x="6463250" y="1843225"/>
              <a:ext cx="510421" cy="673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09" name="Google Shape;209;p24"/>
            <p:cNvSpPr txBox="1"/>
            <p:nvPr/>
          </p:nvSpPr>
          <p:spPr>
            <a:xfrm>
              <a:off x="7012684" y="1443025"/>
              <a:ext cx="1915966" cy="9232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Dropdown to select one of four sampling methods: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Drift, Hess, Rock, or Schindler</a:t>
              </a:r>
              <a:endParaRPr sz="12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10" name="Google Shape;210;p24"/>
          <p:cNvGrpSpPr/>
          <p:nvPr/>
        </p:nvGrpSpPr>
        <p:grpSpPr>
          <a:xfrm>
            <a:off x="3088425" y="3232975"/>
            <a:ext cx="5840225" cy="831300"/>
            <a:chOff x="3088425" y="3232975"/>
            <a:chExt cx="5840225" cy="831300"/>
          </a:xfrm>
        </p:grpSpPr>
        <p:sp>
          <p:nvSpPr>
            <p:cNvPr id="211" name="Google Shape;211;p24"/>
            <p:cNvSpPr/>
            <p:nvPr/>
          </p:nvSpPr>
          <p:spPr>
            <a:xfrm rot="5400000">
              <a:off x="4521075" y="1828900"/>
              <a:ext cx="399600" cy="3264900"/>
            </a:xfrm>
            <a:prstGeom prst="rightBrace">
              <a:avLst>
                <a:gd name="adj1" fmla="val 60200"/>
                <a:gd name="adj2" fmla="val 11485"/>
              </a:avLst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2" name="Google Shape;212;p24"/>
            <p:cNvCxnSpPr>
              <a:stCxn id="213" idx="1"/>
            </p:cNvCxnSpPr>
            <p:nvPr/>
          </p:nvCxnSpPr>
          <p:spPr>
            <a:xfrm flipH="1">
              <a:off x="6098750" y="3648625"/>
              <a:ext cx="1061100" cy="21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13" name="Google Shape;213;p24"/>
            <p:cNvSpPr txBox="1"/>
            <p:nvPr/>
          </p:nvSpPr>
          <p:spPr>
            <a:xfrm>
              <a:off x="7159850" y="3232975"/>
              <a:ext cx="17688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Date and Time autofill, but can be edited.</a:t>
              </a:r>
              <a:endParaRPr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cxnSp>
        <p:nvCxnSpPr>
          <p:cNvPr id="3" name="Google Shape;208;p24">
            <a:extLst>
              <a:ext uri="{FF2B5EF4-FFF2-40B4-BE49-F238E27FC236}">
                <a16:creationId xmlns:a16="http://schemas.microsoft.com/office/drawing/2014/main" id="{FDBE9272-4A05-6C0D-8A09-14FCF3DB14EB}"/>
              </a:ext>
            </a:extLst>
          </p:cNvPr>
          <p:cNvCxnSpPr>
            <a:cxnSpLocks/>
          </p:cNvCxnSpPr>
          <p:nvPr/>
        </p:nvCxnSpPr>
        <p:spPr>
          <a:xfrm flipH="1" flipV="1">
            <a:off x="6502567" y="4262475"/>
            <a:ext cx="515689" cy="177197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" name="Google Shape;213;p24">
            <a:extLst>
              <a:ext uri="{FF2B5EF4-FFF2-40B4-BE49-F238E27FC236}">
                <a16:creationId xmlns:a16="http://schemas.microsoft.com/office/drawing/2014/main" id="{D4A59CF0-4B33-07E7-526D-5E4DA3D08796}"/>
              </a:ext>
            </a:extLst>
          </p:cNvPr>
          <p:cNvSpPr txBox="1"/>
          <p:nvPr/>
        </p:nvSpPr>
        <p:spPr>
          <a:xfrm>
            <a:off x="7060676" y="4247386"/>
            <a:ext cx="17688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Navigates to field info page</a:t>
            </a:r>
            <a:endParaRPr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525" y="1315900"/>
            <a:ext cx="5882960" cy="3158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19" name="Google Shape;219;p25"/>
          <p:cNvSpPr txBox="1">
            <a:spLocks noGrp="1"/>
          </p:cNvSpPr>
          <p:nvPr>
            <p:ph type="title" idx="4294967295"/>
          </p:nvPr>
        </p:nvSpPr>
        <p:spPr>
          <a:xfrm>
            <a:off x="743600" y="683950"/>
            <a:ext cx="26664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Field Info</a:t>
            </a:r>
            <a:endParaRPr b="0">
              <a:solidFill>
                <a:schemeClr val="lt1"/>
              </a:solidFill>
            </a:endParaRPr>
          </a:p>
        </p:txBody>
      </p:sp>
      <p:sp>
        <p:nvSpPr>
          <p:cNvPr id="220" name="Google Shape;220;p25"/>
          <p:cNvSpPr txBox="1"/>
          <p:nvPr/>
        </p:nvSpPr>
        <p:spPr>
          <a:xfrm>
            <a:off x="6968850" y="2247875"/>
            <a:ext cx="2094300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Simple QC; highlights field red when unrealistic data is entered, but can be ignored</a:t>
            </a:r>
            <a:endParaRPr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1" name="Google Shape;221;p25"/>
          <p:cNvSpPr/>
          <p:nvPr/>
        </p:nvSpPr>
        <p:spPr>
          <a:xfrm>
            <a:off x="2585225" y="2327675"/>
            <a:ext cx="4326921" cy="438659"/>
          </a:xfrm>
          <a:custGeom>
            <a:avLst/>
            <a:gdLst/>
            <a:ahLst/>
            <a:cxnLst/>
            <a:rect l="l" t="t" r="r" b="b"/>
            <a:pathLst>
              <a:path w="176591" h="20092" extrusionOk="0">
                <a:moveTo>
                  <a:pt x="0" y="20092"/>
                </a:moveTo>
                <a:lnTo>
                  <a:pt x="32261" y="0"/>
                </a:lnTo>
                <a:lnTo>
                  <a:pt x="176591" y="8490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2" name="Google Shape;222;p25"/>
          <p:cNvSpPr/>
          <p:nvPr/>
        </p:nvSpPr>
        <p:spPr>
          <a:xfrm>
            <a:off x="4485525" y="2072975"/>
            <a:ext cx="2412575" cy="438650"/>
          </a:xfrm>
          <a:custGeom>
            <a:avLst/>
            <a:gdLst/>
            <a:ahLst/>
            <a:cxnLst/>
            <a:rect l="l" t="t" r="r" b="b"/>
            <a:pathLst>
              <a:path w="96503" h="17546" extrusionOk="0">
                <a:moveTo>
                  <a:pt x="0" y="0"/>
                </a:moveTo>
                <a:lnTo>
                  <a:pt x="96503" y="17546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223" name="Google Shape;223;p25"/>
          <p:cNvCxnSpPr/>
          <p:nvPr/>
        </p:nvCxnSpPr>
        <p:spPr>
          <a:xfrm flipH="1">
            <a:off x="4478350" y="2405500"/>
            <a:ext cx="311400" cy="3042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4" name="Google Shape;224;p25"/>
          <p:cNvSpPr/>
          <p:nvPr/>
        </p:nvSpPr>
        <p:spPr>
          <a:xfrm>
            <a:off x="6321775" y="2072975"/>
            <a:ext cx="576364" cy="438650"/>
          </a:xfrm>
          <a:custGeom>
            <a:avLst/>
            <a:gdLst/>
            <a:ahLst/>
            <a:cxnLst/>
            <a:rect l="l" t="t" r="r" b="b"/>
            <a:pathLst>
              <a:path w="96503" h="17546" extrusionOk="0">
                <a:moveTo>
                  <a:pt x="0" y="0"/>
                </a:moveTo>
                <a:lnTo>
                  <a:pt x="96503" y="17546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5" name="Google Shape;225;p25"/>
          <p:cNvSpPr/>
          <p:nvPr/>
        </p:nvSpPr>
        <p:spPr>
          <a:xfrm rot="-7281311">
            <a:off x="2533721" y="2708837"/>
            <a:ext cx="120498" cy="113245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5"/>
          <p:cNvSpPr/>
          <p:nvPr/>
        </p:nvSpPr>
        <p:spPr>
          <a:xfrm rot="-3943993">
            <a:off x="4435441" y="2010949"/>
            <a:ext cx="120442" cy="113192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5"/>
          <p:cNvSpPr/>
          <p:nvPr/>
        </p:nvSpPr>
        <p:spPr>
          <a:xfrm rot="-8330457">
            <a:off x="4394135" y="2667942"/>
            <a:ext cx="120337" cy="113338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5"/>
          <p:cNvSpPr/>
          <p:nvPr/>
        </p:nvSpPr>
        <p:spPr>
          <a:xfrm rot="-9639770">
            <a:off x="6260918" y="2053099"/>
            <a:ext cx="120498" cy="113093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" name="Google Shape;208;p24">
            <a:extLst>
              <a:ext uri="{FF2B5EF4-FFF2-40B4-BE49-F238E27FC236}">
                <a16:creationId xmlns:a16="http://schemas.microsoft.com/office/drawing/2014/main" id="{ECC4AC70-AEF7-E007-743A-C49E0C57E259}"/>
              </a:ext>
            </a:extLst>
          </p:cNvPr>
          <p:cNvCxnSpPr>
            <a:cxnSpLocks/>
          </p:cNvCxnSpPr>
          <p:nvPr/>
        </p:nvCxnSpPr>
        <p:spPr>
          <a:xfrm flipH="1" flipV="1">
            <a:off x="6321775" y="4190214"/>
            <a:ext cx="696481" cy="249458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" name="Google Shape;213;p24">
            <a:extLst>
              <a:ext uri="{FF2B5EF4-FFF2-40B4-BE49-F238E27FC236}">
                <a16:creationId xmlns:a16="http://schemas.microsoft.com/office/drawing/2014/main" id="{21391CAE-45C4-A7A3-60BC-709C5350F2C8}"/>
              </a:ext>
            </a:extLst>
          </p:cNvPr>
          <p:cNvSpPr txBox="1"/>
          <p:nvPr/>
        </p:nvSpPr>
        <p:spPr>
          <a:xfrm>
            <a:off x="7060676" y="4247386"/>
            <a:ext cx="17688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Navigates to sample info page</a:t>
            </a:r>
            <a:endParaRPr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"/>
          <p:cNvSpPr txBox="1">
            <a:spLocks noGrp="1"/>
          </p:cNvSpPr>
          <p:nvPr>
            <p:ph type="title" idx="4294967295"/>
          </p:nvPr>
        </p:nvSpPr>
        <p:spPr>
          <a:xfrm>
            <a:off x="743600" y="683950"/>
            <a:ext cx="26664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Sample Info</a:t>
            </a:r>
            <a:endParaRPr b="0">
              <a:solidFill>
                <a:schemeClr val="lt1"/>
              </a:solidFill>
            </a:endParaRPr>
          </a:p>
        </p:txBody>
      </p:sp>
      <p:pic>
        <p:nvPicPr>
          <p:cNvPr id="234" name="Google Shape;23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907" y="1299550"/>
            <a:ext cx="5032424" cy="32268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5" name="Google Shape;235;p26"/>
          <p:cNvGrpSpPr/>
          <p:nvPr/>
        </p:nvGrpSpPr>
        <p:grpSpPr>
          <a:xfrm>
            <a:off x="1844050" y="193150"/>
            <a:ext cx="3472275" cy="2527775"/>
            <a:chOff x="1844050" y="193150"/>
            <a:chExt cx="3472275" cy="2527775"/>
          </a:xfrm>
        </p:grpSpPr>
        <p:sp>
          <p:nvSpPr>
            <p:cNvPr id="236" name="Google Shape;236;p26"/>
            <p:cNvSpPr txBox="1"/>
            <p:nvPr/>
          </p:nvSpPr>
          <p:spPr>
            <a:xfrm>
              <a:off x="3007525" y="193150"/>
              <a:ext cx="23088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More QC; if depth &gt;= 0.6, 2nd velocity field opens</a:t>
              </a:r>
              <a:endPara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37" name="Google Shape;237;p26"/>
            <p:cNvSpPr/>
            <p:nvPr/>
          </p:nvSpPr>
          <p:spPr>
            <a:xfrm rot="-5400000">
              <a:off x="2503300" y="1891875"/>
              <a:ext cx="169800" cy="1488300"/>
            </a:xfrm>
            <a:prstGeom prst="rightBrace">
              <a:avLst>
                <a:gd name="adj1" fmla="val 60200"/>
                <a:gd name="adj2" fmla="val 89307"/>
              </a:avLst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6"/>
            <p:cNvSpPr/>
            <p:nvPr/>
          </p:nvSpPr>
          <p:spPr>
            <a:xfrm>
              <a:off x="3180125" y="905650"/>
              <a:ext cx="324925" cy="1548575"/>
            </a:xfrm>
            <a:custGeom>
              <a:avLst/>
              <a:gdLst/>
              <a:ahLst/>
              <a:cxnLst/>
              <a:rect l="l" t="t" r="r" b="b"/>
              <a:pathLst>
                <a:path w="12997" h="61943" extrusionOk="0">
                  <a:moveTo>
                    <a:pt x="0" y="61943"/>
                  </a:moveTo>
                  <a:lnTo>
                    <a:pt x="12997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39" name="Google Shape;239;p26"/>
          <p:cNvSpPr txBox="1"/>
          <p:nvPr/>
        </p:nvSpPr>
        <p:spPr>
          <a:xfrm>
            <a:off x="2137413" y="4584925"/>
            <a:ext cx="2094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Note: # of samples is either 4 or 8, depending on sampling method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40" name="Google Shape;240;p26"/>
          <p:cNvGrpSpPr/>
          <p:nvPr/>
        </p:nvGrpSpPr>
        <p:grpSpPr>
          <a:xfrm>
            <a:off x="3878650" y="408550"/>
            <a:ext cx="2668275" cy="946734"/>
            <a:chOff x="3878650" y="408550"/>
            <a:chExt cx="2668275" cy="946734"/>
          </a:xfrm>
        </p:grpSpPr>
        <p:sp>
          <p:nvSpPr>
            <p:cNvPr id="241" name="Google Shape;241;p26"/>
            <p:cNvSpPr/>
            <p:nvPr/>
          </p:nvSpPr>
          <p:spPr>
            <a:xfrm>
              <a:off x="3878650" y="739725"/>
              <a:ext cx="1422359" cy="615559"/>
            </a:xfrm>
            <a:custGeom>
              <a:avLst/>
              <a:gdLst/>
              <a:ahLst/>
              <a:cxnLst/>
              <a:rect l="l" t="t" r="r" b="b"/>
              <a:pathLst>
                <a:path w="12997" h="61943" extrusionOk="0">
                  <a:moveTo>
                    <a:pt x="0" y="61943"/>
                  </a:moveTo>
                  <a:lnTo>
                    <a:pt x="12997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2" name="Google Shape;242;p26"/>
            <p:cNvSpPr txBox="1"/>
            <p:nvPr/>
          </p:nvSpPr>
          <p:spPr>
            <a:xfrm>
              <a:off x="5316325" y="408550"/>
              <a:ext cx="12306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Automatic Calculation</a:t>
              </a:r>
              <a:endPara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43" name="Google Shape;243;p26"/>
          <p:cNvGrpSpPr/>
          <p:nvPr/>
        </p:nvGrpSpPr>
        <p:grpSpPr>
          <a:xfrm>
            <a:off x="5316326" y="2696325"/>
            <a:ext cx="3357649" cy="1599235"/>
            <a:chOff x="5316326" y="2696325"/>
            <a:chExt cx="3357649" cy="1599235"/>
          </a:xfrm>
        </p:grpSpPr>
        <p:sp>
          <p:nvSpPr>
            <p:cNvPr id="244" name="Google Shape;244;p26"/>
            <p:cNvSpPr/>
            <p:nvPr/>
          </p:nvSpPr>
          <p:spPr>
            <a:xfrm>
              <a:off x="5316326" y="3068426"/>
              <a:ext cx="1422350" cy="1227134"/>
            </a:xfrm>
            <a:custGeom>
              <a:avLst/>
              <a:gdLst/>
              <a:ahLst/>
              <a:cxnLst/>
              <a:rect l="l" t="t" r="r" b="b"/>
              <a:pathLst>
                <a:path w="12997" h="61943" extrusionOk="0">
                  <a:moveTo>
                    <a:pt x="0" y="61943"/>
                  </a:moveTo>
                  <a:lnTo>
                    <a:pt x="12997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5" name="Google Shape;245;p26"/>
            <p:cNvSpPr txBox="1"/>
            <p:nvPr/>
          </p:nvSpPr>
          <p:spPr>
            <a:xfrm>
              <a:off x="6738675" y="2696325"/>
              <a:ext cx="19353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Substrate Field is a dropdown</a:t>
              </a:r>
              <a:endParaRPr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46" name="Google Shape;246;p26"/>
          <p:cNvGrpSpPr/>
          <p:nvPr/>
        </p:nvGrpSpPr>
        <p:grpSpPr>
          <a:xfrm>
            <a:off x="1795650" y="1487650"/>
            <a:ext cx="7108725" cy="2390001"/>
            <a:chOff x="1795650" y="1487650"/>
            <a:chExt cx="7108725" cy="2390001"/>
          </a:xfrm>
        </p:grpSpPr>
        <p:pic>
          <p:nvPicPr>
            <p:cNvPr id="247" name="Google Shape;247;p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795650" y="2817834"/>
              <a:ext cx="1422376" cy="10598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8" name="Google Shape;248;p26"/>
            <p:cNvSpPr/>
            <p:nvPr/>
          </p:nvSpPr>
          <p:spPr>
            <a:xfrm>
              <a:off x="3056275" y="1833831"/>
              <a:ext cx="3525209" cy="1110019"/>
            </a:xfrm>
            <a:custGeom>
              <a:avLst/>
              <a:gdLst/>
              <a:ahLst/>
              <a:cxnLst/>
              <a:rect l="l" t="t" r="r" b="b"/>
              <a:pathLst>
                <a:path w="12997" h="61943" extrusionOk="0">
                  <a:moveTo>
                    <a:pt x="0" y="61943"/>
                  </a:moveTo>
                  <a:lnTo>
                    <a:pt x="12997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9" name="Google Shape;249;p26"/>
            <p:cNvSpPr txBox="1"/>
            <p:nvPr/>
          </p:nvSpPr>
          <p:spPr>
            <a:xfrm>
              <a:off x="6738675" y="1487650"/>
              <a:ext cx="2165700" cy="10464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GPS Button pop-up field to enter waypoint or click Globe icon to use iPad GPS</a:t>
              </a:r>
              <a:endParaRPr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cxnSp>
        <p:nvCxnSpPr>
          <p:cNvPr id="2" name="Google Shape;208;p24">
            <a:extLst>
              <a:ext uri="{FF2B5EF4-FFF2-40B4-BE49-F238E27FC236}">
                <a16:creationId xmlns:a16="http://schemas.microsoft.com/office/drawing/2014/main" id="{FDBD5B9F-5183-C0E2-5C8E-3C944EA456F8}"/>
              </a:ext>
            </a:extLst>
          </p:cNvPr>
          <p:cNvCxnSpPr>
            <a:cxnSpLocks/>
          </p:cNvCxnSpPr>
          <p:nvPr/>
        </p:nvCxnSpPr>
        <p:spPr>
          <a:xfrm flipH="1" flipV="1">
            <a:off x="5514680" y="3916837"/>
            <a:ext cx="584462" cy="254524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" name="Google Shape;213;p24">
            <a:extLst>
              <a:ext uri="{FF2B5EF4-FFF2-40B4-BE49-F238E27FC236}">
                <a16:creationId xmlns:a16="http://schemas.microsoft.com/office/drawing/2014/main" id="{E57D631D-F1FA-15FD-AB83-B5F400150CFB}"/>
              </a:ext>
            </a:extLst>
          </p:cNvPr>
          <p:cNvSpPr txBox="1"/>
          <p:nvPr/>
        </p:nvSpPr>
        <p:spPr>
          <a:xfrm>
            <a:off x="6194096" y="3996317"/>
            <a:ext cx="2947099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Navigates to sample-specific data page; different page appears depending on previously selected sampling method</a:t>
            </a:r>
            <a:endParaRPr sz="12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Google Shape;245;p26">
            <a:extLst>
              <a:ext uri="{FF2B5EF4-FFF2-40B4-BE49-F238E27FC236}">
                <a16:creationId xmlns:a16="http://schemas.microsoft.com/office/drawing/2014/main" id="{4D5FCBCD-F2A6-ED19-9C4D-FB71FDF42A2F}"/>
              </a:ext>
            </a:extLst>
          </p:cNvPr>
          <p:cNvSpPr txBox="1"/>
          <p:nvPr/>
        </p:nvSpPr>
        <p:spPr>
          <a:xfrm>
            <a:off x="6165683" y="3771282"/>
            <a:ext cx="1356774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(Next button)</a:t>
            </a:r>
            <a:endParaRPr b="1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7"/>
          <p:cNvSpPr txBox="1">
            <a:spLocks noGrp="1"/>
          </p:cNvSpPr>
          <p:nvPr>
            <p:ph type="title" idx="4294967295"/>
          </p:nvPr>
        </p:nvSpPr>
        <p:spPr>
          <a:xfrm>
            <a:off x="743600" y="683950"/>
            <a:ext cx="2979988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Sample-specific Data</a:t>
            </a:r>
            <a:endParaRPr b="0" dirty="0">
              <a:solidFill>
                <a:schemeClr val="lt1"/>
              </a:solidFill>
            </a:endParaRPr>
          </a:p>
        </p:txBody>
      </p:sp>
      <p:sp>
        <p:nvSpPr>
          <p:cNvPr id="255" name="Google Shape;255;p27"/>
          <p:cNvSpPr txBox="1"/>
          <p:nvPr/>
        </p:nvSpPr>
        <p:spPr>
          <a:xfrm>
            <a:off x="5429501" y="2261446"/>
            <a:ext cx="193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Drift</a:t>
            </a:r>
            <a:endParaRPr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6" name="Google Shape;2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9501" y="2661989"/>
            <a:ext cx="3382249" cy="2086400"/>
          </a:xfrm>
          <a:prstGeom prst="rect">
            <a:avLst/>
          </a:prstGeom>
          <a:noFill/>
          <a:ln w="19050" cap="flat" cmpd="sng">
            <a:solidFill>
              <a:srgbClr val="333333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57" name="Google Shape;25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794" y="2670342"/>
            <a:ext cx="1520505" cy="2086400"/>
          </a:xfrm>
          <a:prstGeom prst="rect">
            <a:avLst/>
          </a:prstGeom>
          <a:noFill/>
          <a:ln w="19050" cap="flat" cmpd="sng">
            <a:solidFill>
              <a:srgbClr val="333333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58" name="Google Shape;25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48825" y="2670342"/>
            <a:ext cx="3127150" cy="2086400"/>
          </a:xfrm>
          <a:prstGeom prst="rect">
            <a:avLst/>
          </a:prstGeom>
          <a:noFill/>
          <a:ln w="19050" cap="flat" cmpd="sng">
            <a:solidFill>
              <a:srgbClr val="333333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59" name="Google Shape;259;p27"/>
          <p:cNvSpPr txBox="1"/>
          <p:nvPr/>
        </p:nvSpPr>
        <p:spPr>
          <a:xfrm>
            <a:off x="2078819" y="2261789"/>
            <a:ext cx="193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Rock</a:t>
            </a:r>
            <a:endParaRPr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0" name="Google Shape;260;p27"/>
          <p:cNvSpPr txBox="1"/>
          <p:nvPr/>
        </p:nvSpPr>
        <p:spPr>
          <a:xfrm>
            <a:off x="503008" y="2286343"/>
            <a:ext cx="193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Schindler</a:t>
            </a:r>
            <a:endParaRPr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1" name="Google Shape;261;p27"/>
          <p:cNvSpPr txBox="1"/>
          <p:nvPr/>
        </p:nvSpPr>
        <p:spPr>
          <a:xfrm>
            <a:off x="4014118" y="1108156"/>
            <a:ext cx="4797631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Upon clicking next on the previous page, the user is directed to one of these pages depending on the chosen sample type. Hess samples do not have sample-specific data and will be directed to the home page.</a:t>
            </a:r>
            <a:endParaRPr sz="12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8"/>
          <p:cNvSpPr txBox="1">
            <a:spLocks noGrp="1"/>
          </p:cNvSpPr>
          <p:nvPr>
            <p:ph type="title" idx="4294967295"/>
          </p:nvPr>
        </p:nvSpPr>
        <p:spPr>
          <a:xfrm>
            <a:off x="743600" y="683950"/>
            <a:ext cx="29688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View and Edit Previous Events</a:t>
            </a:r>
            <a:endParaRPr b="0" dirty="0">
              <a:solidFill>
                <a:schemeClr val="lt1"/>
              </a:solidFill>
            </a:endParaRPr>
          </a:p>
        </p:txBody>
      </p:sp>
      <p:pic>
        <p:nvPicPr>
          <p:cNvPr id="267" name="Google Shape;26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400" y="1894225"/>
            <a:ext cx="3961741" cy="2426275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68" name="Google Shape;26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6450" y="2205025"/>
            <a:ext cx="4092675" cy="2115475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269" name="Google Shape;269;p28"/>
          <p:cNvCxnSpPr/>
          <p:nvPr/>
        </p:nvCxnSpPr>
        <p:spPr>
          <a:xfrm rot="10800000" flipH="1">
            <a:off x="4597350" y="3588200"/>
            <a:ext cx="366300" cy="2625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Google Shape;266;p28">
            <a:extLst>
              <a:ext uri="{FF2B5EF4-FFF2-40B4-BE49-F238E27FC236}">
                <a16:creationId xmlns:a16="http://schemas.microsoft.com/office/drawing/2014/main" id="{BDC17D28-9624-3518-DD7F-5533886D5BA3}"/>
              </a:ext>
            </a:extLst>
          </p:cNvPr>
          <p:cNvSpPr txBox="1">
            <a:spLocks/>
          </p:cNvSpPr>
          <p:nvPr/>
        </p:nvSpPr>
        <p:spPr>
          <a:xfrm>
            <a:off x="743600" y="1460626"/>
            <a:ext cx="3445043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2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(second option on home page)</a:t>
            </a:r>
            <a:endParaRPr lang="en-US" sz="1200" b="0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" name="Google Shape;249;p26">
            <a:extLst>
              <a:ext uri="{FF2B5EF4-FFF2-40B4-BE49-F238E27FC236}">
                <a16:creationId xmlns:a16="http://schemas.microsoft.com/office/drawing/2014/main" id="{E6127A53-87D1-FA30-B75E-344100D535A2}"/>
              </a:ext>
            </a:extLst>
          </p:cNvPr>
          <p:cNvSpPr txBox="1"/>
          <p:nvPr/>
        </p:nvSpPr>
        <p:spPr>
          <a:xfrm>
            <a:off x="4862741" y="1299550"/>
            <a:ext cx="3445043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Clicking edit will direct the user to the selected event and allow them to review, edit, or delete data from the event.</a:t>
            </a:r>
            <a:endParaRPr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 txBox="1">
            <a:spLocks noGrp="1"/>
          </p:cNvSpPr>
          <p:nvPr>
            <p:ph type="title" idx="4294967295"/>
          </p:nvPr>
        </p:nvSpPr>
        <p:spPr>
          <a:xfrm>
            <a:off x="743599" y="683950"/>
            <a:ext cx="5459237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Backend Relational Database</a:t>
            </a:r>
            <a:endParaRPr b="0" dirty="0">
              <a:solidFill>
                <a:schemeClr val="lt1"/>
              </a:solidFill>
            </a:endParaRPr>
          </a:p>
        </p:txBody>
      </p:sp>
      <p:pic>
        <p:nvPicPr>
          <p:cNvPr id="275" name="Google Shape;27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600" y="1514025"/>
            <a:ext cx="5028525" cy="25020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276" name="Google Shape;276;p29"/>
          <p:cNvCxnSpPr>
            <a:cxnSpLocks/>
          </p:cNvCxnSpPr>
          <p:nvPr/>
        </p:nvCxnSpPr>
        <p:spPr>
          <a:xfrm flipV="1">
            <a:off x="2870462" y="1687398"/>
            <a:ext cx="3256961" cy="99452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7" name="Google Shape;277;p29"/>
          <p:cNvSpPr txBox="1"/>
          <p:nvPr/>
        </p:nvSpPr>
        <p:spPr>
          <a:xfrm>
            <a:off x="6243465" y="1487298"/>
            <a:ext cx="2721426" cy="1692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The primary table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Uses IDs for sites and projects to access their names (and other info if needed).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This table holds all general data for all trips to the field</a:t>
            </a:r>
            <a:endParaRPr lang="en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8" name="Google Shape;278;p29"/>
          <p:cNvSpPr txBox="1"/>
          <p:nvPr/>
        </p:nvSpPr>
        <p:spPr>
          <a:xfrm>
            <a:off x="1468300" y="4288400"/>
            <a:ext cx="193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All sample data</a:t>
            </a:r>
            <a:endParaRPr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80" name="Google Shape;280;p29"/>
          <p:cNvCxnSpPr/>
          <p:nvPr/>
        </p:nvCxnSpPr>
        <p:spPr>
          <a:xfrm>
            <a:off x="1417225" y="3774650"/>
            <a:ext cx="359400" cy="414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" name="Google Shape;280;p29">
            <a:extLst>
              <a:ext uri="{FF2B5EF4-FFF2-40B4-BE49-F238E27FC236}">
                <a16:creationId xmlns:a16="http://schemas.microsoft.com/office/drawing/2014/main" id="{7E554F24-9F2A-E5D4-D642-3BB410C11B61}"/>
              </a:ext>
            </a:extLst>
          </p:cNvPr>
          <p:cNvCxnSpPr>
            <a:cxnSpLocks/>
          </p:cNvCxnSpPr>
          <p:nvPr/>
        </p:nvCxnSpPr>
        <p:spPr>
          <a:xfrm>
            <a:off x="2823390" y="3687888"/>
            <a:ext cx="518412" cy="54261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" name="Google Shape;278;p29">
            <a:extLst>
              <a:ext uri="{FF2B5EF4-FFF2-40B4-BE49-F238E27FC236}">
                <a16:creationId xmlns:a16="http://schemas.microsoft.com/office/drawing/2014/main" id="{DE204976-F8A6-60BC-BC5B-CBBDE68B0A12}"/>
              </a:ext>
            </a:extLst>
          </p:cNvPr>
          <p:cNvSpPr txBox="1"/>
          <p:nvPr/>
        </p:nvSpPr>
        <p:spPr>
          <a:xfrm>
            <a:off x="3015867" y="4282874"/>
            <a:ext cx="193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All general event data</a:t>
            </a:r>
            <a:endParaRPr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5D7E8C-2E81-67D8-537D-3766FE21D013}"/>
              </a:ext>
            </a:extLst>
          </p:cNvPr>
          <p:cNvSpPr txBox="1"/>
          <p:nvPr/>
        </p:nvSpPr>
        <p:spPr>
          <a:xfrm>
            <a:off x="6694061" y="3080846"/>
            <a:ext cx="21308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Sample data is stored in the sample table; all samples from a given event are linked to that event’s ID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1999</TotalTime>
  <Words>346</Words>
  <Application>Microsoft Office PowerPoint</Application>
  <PresentationFormat>On-screen Show (16:9)</PresentationFormat>
  <Paragraphs>43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Raleway</vt:lpstr>
      <vt:lpstr>Arial</vt:lpstr>
      <vt:lpstr>Lato</vt:lpstr>
      <vt:lpstr>Streamline</vt:lpstr>
      <vt:lpstr>Macroinvertebrate Database App</vt:lpstr>
      <vt:lpstr>Add Site  or Project</vt:lpstr>
      <vt:lpstr>Record Event</vt:lpstr>
      <vt:lpstr>Field Info</vt:lpstr>
      <vt:lpstr>Sample Info</vt:lpstr>
      <vt:lpstr>Sample-specific Data</vt:lpstr>
      <vt:lpstr>View and Edit Previous Events</vt:lpstr>
      <vt:lpstr>Backend Relational Database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Macroinvertebrate Database App</dc:title>
  <cp:lastModifiedBy>Naveed H.</cp:lastModifiedBy>
  <cp:revision>2</cp:revision>
  <dcterms:modified xsi:type="dcterms:W3CDTF">2022-12-29T08:41:11Z</dcterms:modified>
</cp:coreProperties>
</file>